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81" r:id="rId8"/>
    <p:sldId id="261" r:id="rId9"/>
    <p:sldId id="262" r:id="rId10"/>
    <p:sldId id="263" r:id="rId11"/>
    <p:sldId id="264" r:id="rId12"/>
    <p:sldId id="265" r:id="rId13"/>
    <p:sldId id="282"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0B2BB3-D757-445D-BC2E-70DE5D658B63}"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B2BB3-D757-445D-BC2E-70DE5D658B63}"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B2BB3-D757-445D-BC2E-70DE5D658B63}"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B2BB3-D757-445D-BC2E-70DE5D658B63}"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B2BB3-D757-445D-BC2E-70DE5D658B63}" type="datetimeFigureOut">
              <a:rPr lang="en-US" smtClean="0"/>
              <a:pPr/>
              <a:t>4/3/2012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0B2BB3-D757-445D-BC2E-70DE5D658B63}"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B2BB3-D757-445D-BC2E-70DE5D658B63}" type="datetimeFigureOut">
              <a:rPr lang="en-US" smtClean="0"/>
              <a:pPr/>
              <a:t>4/3/2012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B2BB3-D757-445D-BC2E-70DE5D658B63}" type="datetimeFigureOut">
              <a:rPr lang="en-US" smtClean="0"/>
              <a:pPr/>
              <a:t>4/3/2012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B2BB3-D757-445D-BC2E-70DE5D658B63}" type="datetimeFigureOut">
              <a:rPr lang="en-US" smtClean="0"/>
              <a:pPr/>
              <a:t>4/3/2012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B2BB3-D757-445D-BC2E-70DE5D658B63}"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B2BB3-D757-445D-BC2E-70DE5D658B63}" type="datetimeFigureOut">
              <a:rPr lang="en-US" smtClean="0"/>
              <a:pPr/>
              <a:t>4/3/2012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40072-8913-42C6-A7DC-EEF95D2031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B2BB3-D757-445D-BC2E-70DE5D658B63}" type="datetimeFigureOut">
              <a:rPr lang="en-US" smtClean="0"/>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0072-8913-42C6-A7DC-EEF95D2031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 Histology 1</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38600" cy="4525963"/>
          </a:xfrm>
        </p:spPr>
        <p:txBody>
          <a:bodyPr>
            <a:normAutofit fontScale="55000" lnSpcReduction="20000"/>
          </a:bodyPr>
          <a:lstStyle/>
          <a:p>
            <a:r>
              <a:rPr lang="en-US" dirty="0" smtClean="0"/>
              <a:t>The posterior one-third of the dorsal surface of the tongue is separated from the anterior two-thirds by a </a:t>
            </a:r>
            <a:r>
              <a:rPr lang="en-US" b="1" dirty="0" smtClean="0"/>
              <a:t>V</a:t>
            </a:r>
            <a:r>
              <a:rPr lang="en-US" dirty="0" smtClean="0"/>
              <a:t>-shaped boundary</a:t>
            </a:r>
          </a:p>
          <a:p>
            <a:endParaRPr lang="en-US" dirty="0"/>
          </a:p>
          <a:p>
            <a:r>
              <a:rPr lang="en-US" dirty="0" smtClean="0"/>
              <a:t>Behind this boundary, the surface of the tongue shows small bulges composed mainly of two types of small lymphoid aggregations:</a:t>
            </a:r>
          </a:p>
          <a:p>
            <a:endParaRPr lang="en-US" dirty="0" smtClean="0"/>
          </a:p>
          <a:p>
            <a:r>
              <a:rPr lang="en-US" dirty="0" smtClean="0"/>
              <a:t>small collections of lymphoid nodules </a:t>
            </a:r>
          </a:p>
          <a:p>
            <a:endParaRPr lang="en-US" dirty="0"/>
          </a:p>
          <a:p>
            <a:r>
              <a:rPr lang="en-US" dirty="0" smtClean="0"/>
              <a:t>and the lingual tonsils, where lymphoid nodules aggregate around invaginations (crypts) of the mucous membrane </a:t>
            </a:r>
            <a:endParaRPr lang="en-US" dirty="0"/>
          </a:p>
        </p:txBody>
      </p:sp>
      <p:pic>
        <p:nvPicPr>
          <p:cNvPr id="22530" name="Picture 2" descr="http://desmond.imageshack.us/Himg231/scaled.php?server=231&amp;filename=tonguehistology5xb.jpg&amp;res=medium"/>
          <p:cNvPicPr>
            <a:picLocks noChangeAspect="1" noChangeArrowheads="1"/>
          </p:cNvPicPr>
          <p:nvPr/>
        </p:nvPicPr>
        <p:blipFill>
          <a:blip r:embed="rId2" cstate="print"/>
          <a:srcRect/>
          <a:stretch>
            <a:fillRect/>
          </a:stretch>
        </p:blipFill>
        <p:spPr bwMode="auto">
          <a:xfrm>
            <a:off x="5029200" y="1752600"/>
            <a:ext cx="4114800" cy="45339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Papillae</a:t>
            </a:r>
            <a:endParaRPr lang="en-US" dirty="0"/>
          </a:p>
        </p:txBody>
      </p:sp>
      <p:sp>
        <p:nvSpPr>
          <p:cNvPr id="3" name="Content Placeholder 2"/>
          <p:cNvSpPr>
            <a:spLocks noGrp="1"/>
          </p:cNvSpPr>
          <p:nvPr>
            <p:ph idx="1"/>
          </p:nvPr>
        </p:nvSpPr>
        <p:spPr>
          <a:xfrm>
            <a:off x="457200" y="1600200"/>
            <a:ext cx="3352800" cy="4525963"/>
          </a:xfrm>
        </p:spPr>
        <p:txBody>
          <a:bodyPr>
            <a:normAutofit fontScale="55000" lnSpcReduction="20000"/>
          </a:bodyPr>
          <a:lstStyle/>
          <a:p>
            <a:r>
              <a:rPr lang="en-US" dirty="0" smtClean="0"/>
              <a:t>Papillae are elevations of the oral epithelium and lamina </a:t>
            </a:r>
            <a:r>
              <a:rPr lang="en-US" dirty="0" err="1" smtClean="0"/>
              <a:t>propria</a:t>
            </a:r>
            <a:r>
              <a:rPr lang="en-US" dirty="0" smtClean="0"/>
              <a:t> that assume various forms and functions. There are four types </a:t>
            </a:r>
          </a:p>
          <a:p>
            <a:endParaRPr lang="en-US" dirty="0"/>
          </a:p>
          <a:p>
            <a:r>
              <a:rPr lang="en-US" dirty="0" err="1" smtClean="0"/>
              <a:t>Filiform</a:t>
            </a:r>
            <a:r>
              <a:rPr lang="en-US" dirty="0" smtClean="0"/>
              <a:t> Papillae</a:t>
            </a:r>
          </a:p>
          <a:p>
            <a:r>
              <a:rPr lang="en-US" dirty="0" err="1" smtClean="0"/>
              <a:t>Filiform</a:t>
            </a:r>
            <a:r>
              <a:rPr lang="en-US" dirty="0" smtClean="0"/>
              <a:t> papillae have an elongated conical shape; they are quite numerous and are present over the entire surface of the tongue</a:t>
            </a:r>
          </a:p>
          <a:p>
            <a:endParaRPr lang="en-US" dirty="0"/>
          </a:p>
          <a:p>
            <a:r>
              <a:rPr lang="en-US" dirty="0" smtClean="0"/>
              <a:t>Their epithelium, which does not contain taste buds, is keratinized.</a:t>
            </a:r>
            <a:endParaRPr lang="en-US" dirty="0"/>
          </a:p>
        </p:txBody>
      </p:sp>
      <p:pic>
        <p:nvPicPr>
          <p:cNvPr id="4" name="Picture 4" descr="http://desmond.imageshack.us/Himg65/scaled.php?server=65&amp;filename=tongue6hs.jpg&amp;res=medium"/>
          <p:cNvPicPr>
            <a:picLocks noChangeAspect="1" noChangeArrowheads="1"/>
          </p:cNvPicPr>
          <p:nvPr/>
        </p:nvPicPr>
        <p:blipFill>
          <a:blip r:embed="rId2" cstate="print"/>
          <a:srcRect/>
          <a:stretch>
            <a:fillRect/>
          </a:stretch>
        </p:blipFill>
        <p:spPr bwMode="auto">
          <a:xfrm>
            <a:off x="3962400" y="1676400"/>
            <a:ext cx="474345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4525963"/>
          </a:xfrm>
        </p:spPr>
        <p:txBody>
          <a:bodyPr>
            <a:normAutofit fontScale="55000" lnSpcReduction="20000"/>
          </a:bodyPr>
          <a:lstStyle/>
          <a:p>
            <a:r>
              <a:rPr lang="en-US" dirty="0" err="1" smtClean="0"/>
              <a:t>Fungiform</a:t>
            </a:r>
            <a:r>
              <a:rPr lang="en-US" dirty="0" smtClean="0"/>
              <a:t> Papillae</a:t>
            </a:r>
          </a:p>
          <a:p>
            <a:r>
              <a:rPr lang="en-US" dirty="0" err="1" smtClean="0"/>
              <a:t>Fungiform</a:t>
            </a:r>
            <a:r>
              <a:rPr lang="en-US" dirty="0" smtClean="0"/>
              <a:t> papillae resemble mushrooms in that they have a narrow stalk and a smooth-surfaced, dilated upper part</a:t>
            </a:r>
          </a:p>
          <a:p>
            <a:r>
              <a:rPr lang="en-US" dirty="0" smtClean="0"/>
              <a:t>These papillae, which contain scattered taste buds on their upper surfaces, are irregularly interspersed among the </a:t>
            </a:r>
            <a:r>
              <a:rPr lang="en-US" dirty="0" err="1" smtClean="0"/>
              <a:t>filiform</a:t>
            </a:r>
            <a:r>
              <a:rPr lang="en-US" dirty="0" smtClean="0"/>
              <a:t> papillae.</a:t>
            </a:r>
          </a:p>
          <a:p>
            <a:endParaRPr lang="en-US" dirty="0"/>
          </a:p>
          <a:p>
            <a:r>
              <a:rPr lang="en-US" dirty="0" smtClean="0"/>
              <a:t>Foliate Papillae</a:t>
            </a:r>
          </a:p>
          <a:p>
            <a:r>
              <a:rPr lang="en-US" dirty="0" smtClean="0"/>
              <a:t>Foliate papillae are poorly developed in humans</a:t>
            </a:r>
          </a:p>
          <a:p>
            <a:r>
              <a:rPr lang="en-US" dirty="0" smtClean="0"/>
              <a:t>They consist of two or more parallel ridges and furrows on the </a:t>
            </a:r>
            <a:r>
              <a:rPr lang="en-US" dirty="0" err="1" smtClean="0"/>
              <a:t>dorsolateral</a:t>
            </a:r>
            <a:r>
              <a:rPr lang="en-US" dirty="0" smtClean="0"/>
              <a:t> surface of the tongue and contain many taste buds.</a:t>
            </a:r>
            <a:endParaRPr lang="en-US" dirty="0"/>
          </a:p>
        </p:txBody>
      </p:sp>
      <p:pic>
        <p:nvPicPr>
          <p:cNvPr id="4100" name="Picture 4" descr="http://www.medicalhistology.us/twiki/pub/Main/ChapterElevenSlides/a63b_taste_buds_tongue_2x_labeled.jpg"/>
          <p:cNvPicPr>
            <a:picLocks noChangeAspect="1" noChangeArrowheads="1"/>
          </p:cNvPicPr>
          <p:nvPr/>
        </p:nvPicPr>
        <p:blipFill>
          <a:blip r:embed="rId2" cstate="print"/>
          <a:srcRect/>
          <a:stretch>
            <a:fillRect/>
          </a:stretch>
        </p:blipFill>
        <p:spPr bwMode="auto">
          <a:xfrm>
            <a:off x="4876800" y="1905000"/>
            <a:ext cx="4267200" cy="476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buds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33400" y="1600200"/>
            <a:ext cx="3838575" cy="48768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5181600" y="1828800"/>
            <a:ext cx="3400425" cy="4800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Circumvallate</a:t>
            </a:r>
            <a:r>
              <a:rPr lang="en-US" dirty="0" smtClean="0"/>
              <a:t> Papillae</a:t>
            </a:r>
            <a:endParaRPr lang="en-US" dirty="0"/>
          </a:p>
        </p:txBody>
      </p:sp>
      <p:sp>
        <p:nvSpPr>
          <p:cNvPr id="3" name="Content Placeholder 2"/>
          <p:cNvSpPr>
            <a:spLocks noGrp="1"/>
          </p:cNvSpPr>
          <p:nvPr>
            <p:ph idx="1"/>
          </p:nvPr>
        </p:nvSpPr>
        <p:spPr>
          <a:xfrm>
            <a:off x="457200" y="1600200"/>
            <a:ext cx="4267200" cy="4525963"/>
          </a:xfrm>
        </p:spPr>
        <p:txBody>
          <a:bodyPr>
            <a:normAutofit fontScale="40000" lnSpcReduction="20000"/>
          </a:bodyPr>
          <a:lstStyle/>
          <a:p>
            <a:r>
              <a:rPr lang="en-US" dirty="0" err="1" smtClean="0"/>
              <a:t>Circumvallate</a:t>
            </a:r>
            <a:r>
              <a:rPr lang="en-US" dirty="0" smtClean="0"/>
              <a:t> papillae are 7–12 extremely large circular papillae whose flattened surfaces extend above the other papillae</a:t>
            </a:r>
          </a:p>
          <a:p>
            <a:endParaRPr lang="en-US" dirty="0"/>
          </a:p>
          <a:p>
            <a:r>
              <a:rPr lang="en-US" dirty="0" smtClean="0"/>
              <a:t>They are distributed in the </a:t>
            </a:r>
            <a:r>
              <a:rPr lang="en-US" b="1" dirty="0" smtClean="0"/>
              <a:t>V</a:t>
            </a:r>
            <a:r>
              <a:rPr lang="en-US" dirty="0" smtClean="0"/>
              <a:t> region in the posterior portion of the tongue</a:t>
            </a:r>
          </a:p>
          <a:p>
            <a:endParaRPr lang="en-US" dirty="0"/>
          </a:p>
          <a:p>
            <a:r>
              <a:rPr lang="en-US" dirty="0" smtClean="0"/>
              <a:t>Numerous serous (von </a:t>
            </a:r>
            <a:r>
              <a:rPr lang="en-US" dirty="0" err="1" smtClean="0"/>
              <a:t>Ebner's</a:t>
            </a:r>
            <a:r>
              <a:rPr lang="en-US" dirty="0" smtClean="0"/>
              <a:t>) glands drain their contents into the deep groove that encircles the periphery of each papilla</a:t>
            </a:r>
          </a:p>
          <a:p>
            <a:endParaRPr lang="en-US" dirty="0"/>
          </a:p>
          <a:p>
            <a:r>
              <a:rPr lang="en-US" dirty="0" smtClean="0"/>
              <a:t>This </a:t>
            </a:r>
            <a:r>
              <a:rPr lang="en-US" dirty="0" err="1" smtClean="0"/>
              <a:t>moatlike</a:t>
            </a:r>
            <a:r>
              <a:rPr lang="en-US" dirty="0" smtClean="0"/>
              <a:t> arrangement provides a continuous flow of fluid over the great number of taste buds present along the sides of these papillae</a:t>
            </a:r>
          </a:p>
          <a:p>
            <a:endParaRPr lang="en-US" dirty="0"/>
          </a:p>
          <a:p>
            <a:r>
              <a:rPr lang="en-US" dirty="0" smtClean="0"/>
              <a:t>The glands also secrete a lipase that probably prevents the formation of a hydrophobic layer over the taste buds that would hinder their function.</a:t>
            </a:r>
          </a:p>
          <a:p>
            <a:endParaRPr lang="en-US" dirty="0"/>
          </a:p>
          <a:p>
            <a:r>
              <a:rPr lang="en-US" dirty="0" smtClean="0"/>
              <a:t>This flow of secretions is important in removing food particles from the vicinity of the taste buds so that they can receive and process new gustatory stimuli</a:t>
            </a:r>
            <a:endParaRPr lang="en-US" dirty="0"/>
          </a:p>
        </p:txBody>
      </p:sp>
      <p:pic>
        <p:nvPicPr>
          <p:cNvPr id="5124" name="Picture 4" descr="http://www.bu.edu/histology/i/09502loa.jpg"/>
          <p:cNvPicPr>
            <a:picLocks noChangeAspect="1" noChangeArrowheads="1"/>
          </p:cNvPicPr>
          <p:nvPr/>
        </p:nvPicPr>
        <p:blipFill>
          <a:blip r:embed="rId2" cstate="print"/>
          <a:srcRect/>
          <a:stretch>
            <a:fillRect/>
          </a:stretch>
        </p:blipFill>
        <p:spPr bwMode="auto">
          <a:xfrm>
            <a:off x="4800600" y="2209800"/>
            <a:ext cx="4343400" cy="37242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Along with this local role, lingual lipase is active in the stomach and can digest up to 30% of dietary triglycerides</a:t>
            </a:r>
          </a:p>
          <a:p>
            <a:endParaRPr lang="en-US" dirty="0"/>
          </a:p>
          <a:p>
            <a:r>
              <a:rPr lang="en-US" dirty="0" smtClean="0"/>
              <a:t>Other small mucous salivary glands dispersed throughout the lining of the oral cavity act in the same way as the serous glands associated with this type of papilla to prepare the taste buds in other parts of the oral cavity, such as the anterior portion of the tongue, to respond to taste stimuli.</a:t>
            </a:r>
          </a:p>
          <a:p>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Salivary Glands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Saliva is a complex fluid that has digestive, lubricating, and protective functions</a:t>
            </a:r>
          </a:p>
          <a:p>
            <a:endParaRPr lang="en-US" dirty="0"/>
          </a:p>
          <a:p>
            <a:r>
              <a:rPr lang="en-US" dirty="0" smtClean="0"/>
              <a:t>In addition to the small salivary glands scattered throughout the oral cavity, there are three pairs of large salivary glands: the </a:t>
            </a:r>
            <a:r>
              <a:rPr lang="en-US" b="1" dirty="0" smtClean="0"/>
              <a:t>parotid, </a:t>
            </a:r>
            <a:r>
              <a:rPr lang="en-US" b="1" dirty="0" err="1" smtClean="0"/>
              <a:t>submandibular</a:t>
            </a:r>
            <a:r>
              <a:rPr lang="en-US" b="1" dirty="0" smtClean="0"/>
              <a:t> (</a:t>
            </a:r>
            <a:r>
              <a:rPr lang="en-US" b="1" dirty="0" err="1" smtClean="0"/>
              <a:t>submaxillary</a:t>
            </a:r>
            <a:r>
              <a:rPr lang="en-US" b="1" dirty="0" smtClean="0"/>
              <a:t>),</a:t>
            </a:r>
            <a:r>
              <a:rPr lang="en-US" dirty="0" smtClean="0"/>
              <a:t> and </a:t>
            </a:r>
            <a:r>
              <a:rPr lang="en-US" b="1" dirty="0" smtClean="0"/>
              <a:t>sublingual glands</a:t>
            </a:r>
          </a:p>
          <a:p>
            <a:endParaRPr lang="en-US" b="1" dirty="0"/>
          </a:p>
          <a:p>
            <a:r>
              <a:rPr lang="en-US" dirty="0" smtClean="0"/>
              <a:t>In humans, the minor salivary glands secrete 10% of the total volume of saliva, but they account for approximately 70% of the mucus secreted.</a:t>
            </a:r>
          </a:p>
          <a:p>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A capsule of connective tissue, rich in collagen fibers, surrounds the large salivary glands.</a:t>
            </a:r>
          </a:p>
          <a:p>
            <a:endParaRPr lang="en-US" dirty="0"/>
          </a:p>
          <a:p>
            <a:r>
              <a:rPr lang="en-US" dirty="0" smtClean="0"/>
              <a:t>The parenchyma of the glands consists of </a:t>
            </a:r>
            <a:r>
              <a:rPr lang="en-US" dirty="0" err="1" smtClean="0"/>
              <a:t>secretory</a:t>
            </a:r>
            <a:r>
              <a:rPr lang="en-US" dirty="0" smtClean="0"/>
              <a:t> end pieces and a branching duct system arranged in lobules, separated by </a:t>
            </a:r>
            <a:r>
              <a:rPr lang="en-US" dirty="0" err="1" smtClean="0"/>
              <a:t>septae</a:t>
            </a:r>
            <a:r>
              <a:rPr lang="en-US" dirty="0" smtClean="0"/>
              <a:t> of connective tissue originating from the capsule</a:t>
            </a:r>
          </a:p>
          <a:p>
            <a:endParaRPr lang="en-US" dirty="0"/>
          </a:p>
          <a:p>
            <a:r>
              <a:rPr lang="en-US" dirty="0" smtClean="0"/>
              <a:t>The </a:t>
            </a:r>
            <a:r>
              <a:rPr lang="en-US" dirty="0" err="1" smtClean="0"/>
              <a:t>secretory</a:t>
            </a:r>
            <a:r>
              <a:rPr lang="en-US" dirty="0" smtClean="0"/>
              <a:t> end pieces present two types of </a:t>
            </a:r>
            <a:r>
              <a:rPr lang="en-US" dirty="0" err="1" smtClean="0"/>
              <a:t>secretory</a:t>
            </a:r>
            <a:r>
              <a:rPr lang="en-US" dirty="0" smtClean="0"/>
              <a:t> </a:t>
            </a:r>
            <a:r>
              <a:rPr lang="en-US" dirty="0" err="1" smtClean="0"/>
              <a:t>cellsâ</a:t>
            </a:r>
            <a:r>
              <a:rPr lang="en-US" dirty="0" smtClean="0"/>
              <a:t>€”serous and mucous </a:t>
            </a:r>
          </a:p>
          <a:p>
            <a:endParaRPr lang="en-US" dirty="0"/>
          </a:p>
          <a:p>
            <a:r>
              <a:rPr lang="en-US" dirty="0" smtClean="0"/>
              <a:t>as well as the </a:t>
            </a:r>
            <a:r>
              <a:rPr lang="en-US" dirty="0" err="1" smtClean="0"/>
              <a:t>nonsecretory</a:t>
            </a:r>
            <a:r>
              <a:rPr lang="en-US" dirty="0" smtClean="0"/>
              <a:t> </a:t>
            </a:r>
            <a:r>
              <a:rPr lang="en-US" dirty="0" err="1" smtClean="0"/>
              <a:t>myoepithelial</a:t>
            </a:r>
            <a:r>
              <a:rPr lang="en-US" dirty="0" smtClean="0"/>
              <a:t> cells </a:t>
            </a:r>
          </a:p>
          <a:p>
            <a:endParaRPr lang="en-US" dirty="0"/>
          </a:p>
          <a:p>
            <a:r>
              <a:rPr lang="en-US" dirty="0" smtClean="0"/>
              <a:t> </a:t>
            </a:r>
            <a:r>
              <a:rPr lang="en-US" dirty="0" smtClean="0"/>
              <a:t>This </a:t>
            </a:r>
            <a:r>
              <a:rPr lang="en-US" dirty="0" err="1" smtClean="0"/>
              <a:t>secretory</a:t>
            </a:r>
            <a:r>
              <a:rPr lang="en-US" dirty="0" smtClean="0"/>
              <a:t> portion is followed by a duct system whose components modify and conduct the saliva to the oral cavity.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657600" cy="5105400"/>
          </a:xfrm>
        </p:spPr>
        <p:txBody>
          <a:bodyPr>
            <a:normAutofit fontScale="55000" lnSpcReduction="20000"/>
          </a:bodyPr>
          <a:lstStyle/>
          <a:p>
            <a:r>
              <a:rPr lang="en-US" b="1" dirty="0" smtClean="0"/>
              <a:t>Serous cells</a:t>
            </a:r>
            <a:r>
              <a:rPr lang="en-US" dirty="0" smtClean="0"/>
              <a:t> are usually pyramidal in shape, with a broad base resting on the basal lamina and a narrow apical surface with short, irregular </a:t>
            </a:r>
            <a:r>
              <a:rPr lang="en-US" dirty="0" err="1" smtClean="0"/>
              <a:t>microvilli</a:t>
            </a:r>
            <a:r>
              <a:rPr lang="en-US" dirty="0" smtClean="0"/>
              <a:t> facing the lumen </a:t>
            </a:r>
          </a:p>
          <a:p>
            <a:endParaRPr lang="en-US" dirty="0"/>
          </a:p>
          <a:p>
            <a:r>
              <a:rPr lang="en-US" dirty="0" smtClean="0"/>
              <a:t>They exhibit characteristics of polarized protein-secreting cells.</a:t>
            </a:r>
          </a:p>
          <a:p>
            <a:endParaRPr lang="en-US" dirty="0"/>
          </a:p>
          <a:p>
            <a:r>
              <a:rPr lang="en-US" dirty="0" smtClean="0"/>
              <a:t>Adjacent </a:t>
            </a:r>
            <a:r>
              <a:rPr lang="en-US" dirty="0" err="1" smtClean="0"/>
              <a:t>secretory</a:t>
            </a:r>
            <a:r>
              <a:rPr lang="en-US" dirty="0" smtClean="0"/>
              <a:t> cells are joined together by </a:t>
            </a:r>
            <a:r>
              <a:rPr lang="en-US" dirty="0" err="1" smtClean="0"/>
              <a:t>junctional</a:t>
            </a:r>
            <a:r>
              <a:rPr lang="en-US" dirty="0" smtClean="0"/>
              <a:t> complexes and usually form a spherical mass of cells called </a:t>
            </a:r>
            <a:r>
              <a:rPr lang="en-US" b="1" dirty="0" err="1" smtClean="0"/>
              <a:t>acinus</a:t>
            </a:r>
            <a:r>
              <a:rPr lang="en-US" b="1" dirty="0" smtClean="0"/>
              <a:t>,</a:t>
            </a:r>
            <a:r>
              <a:rPr lang="en-US" dirty="0" smtClean="0"/>
              <a:t> with a small lumen in the center </a:t>
            </a:r>
          </a:p>
          <a:p>
            <a:endParaRPr lang="en-US" dirty="0"/>
          </a:p>
          <a:p>
            <a:r>
              <a:rPr lang="en-US" dirty="0" smtClean="0"/>
              <a:t>This structure can be thought of as a grape attached to its stem; the stem corresponds to the duct system.</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419600" y="1524000"/>
            <a:ext cx="4438650"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Mucous cells</a:t>
            </a:r>
            <a:r>
              <a:rPr lang="en-US" dirty="0" smtClean="0"/>
              <a:t> are usually </a:t>
            </a:r>
            <a:r>
              <a:rPr lang="en-US" dirty="0" err="1" smtClean="0"/>
              <a:t>cuboidal</a:t>
            </a:r>
            <a:r>
              <a:rPr lang="en-US" dirty="0" smtClean="0"/>
              <a:t> to columnar in shape; their nuclei are oval and pressed toward the bases of the cells. </a:t>
            </a:r>
          </a:p>
          <a:p>
            <a:endParaRPr lang="en-US" dirty="0"/>
          </a:p>
          <a:p>
            <a:r>
              <a:rPr lang="en-US" dirty="0" smtClean="0"/>
              <a:t>They exhibit the characteristics of mucus-secreting cells containing </a:t>
            </a:r>
            <a:r>
              <a:rPr lang="en-US" dirty="0" err="1" smtClean="0"/>
              <a:t>glycoproteins</a:t>
            </a:r>
            <a:r>
              <a:rPr lang="en-US" dirty="0" smtClean="0"/>
              <a:t> important for the moistening and lubricating functions of the saliva</a:t>
            </a:r>
          </a:p>
          <a:p>
            <a:endParaRPr lang="en-US" dirty="0"/>
          </a:p>
          <a:p>
            <a:r>
              <a:rPr lang="en-US" dirty="0" smtClean="0"/>
              <a:t>Most of these </a:t>
            </a:r>
            <a:r>
              <a:rPr lang="en-US" dirty="0" err="1" smtClean="0"/>
              <a:t>glycoproteins</a:t>
            </a:r>
            <a:r>
              <a:rPr lang="en-US" dirty="0" smtClean="0"/>
              <a:t> are called </a:t>
            </a:r>
            <a:r>
              <a:rPr lang="en-US" dirty="0" err="1" smtClean="0"/>
              <a:t>mucins</a:t>
            </a:r>
            <a:r>
              <a:rPr lang="en-US" dirty="0" smtClean="0"/>
              <a:t> and contain 70â€“80% carbohydrate moieties in their structure</a:t>
            </a:r>
          </a:p>
          <a:p>
            <a:endParaRPr lang="en-US" dirty="0"/>
          </a:p>
          <a:p>
            <a:r>
              <a:rPr lang="en-US" dirty="0" smtClean="0"/>
              <a:t>Mucous cells are most often organized as </a:t>
            </a:r>
            <a:r>
              <a:rPr lang="en-US" b="1" dirty="0" smtClean="0"/>
              <a:t>tubules,</a:t>
            </a:r>
            <a:r>
              <a:rPr lang="en-US" dirty="0" smtClean="0"/>
              <a:t> consisting of cylindrical arrays of </a:t>
            </a:r>
            <a:r>
              <a:rPr lang="en-US" dirty="0" err="1" smtClean="0"/>
              <a:t>secretory</a:t>
            </a:r>
            <a:r>
              <a:rPr lang="en-US" dirty="0" smtClean="0"/>
              <a:t> cells surrounding a lumen.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r>
              <a:rPr lang="en-US" dirty="0" smtClean="0"/>
              <a:t>bjectives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Describe the cells of the GI tract and their function</a:t>
            </a:r>
          </a:p>
          <a:p>
            <a:endParaRPr lang="en-US" dirty="0" smtClean="0"/>
          </a:p>
          <a:p>
            <a:r>
              <a:rPr lang="en-US" dirty="0" smtClean="0"/>
              <a:t>Describe the histological features of each part of the GI tract.</a:t>
            </a:r>
          </a:p>
          <a:p>
            <a:endParaRPr lang="en-US" dirty="0" smtClean="0"/>
          </a:p>
          <a:p>
            <a:r>
              <a:rPr lang="en-US" dirty="0" smtClean="0"/>
              <a:t>Differentiate between different parts of the GI tract</a:t>
            </a:r>
          </a:p>
          <a:p>
            <a:endParaRPr lang="en-US" dirty="0" smtClean="0"/>
          </a:p>
          <a:p>
            <a:r>
              <a:rPr lang="en-US" dirty="0" smtClean="0"/>
              <a:t>Appreciate the histopathology of the GI tract</a:t>
            </a:r>
          </a:p>
          <a:p>
            <a:endParaRPr lang="en-US" dirty="0" smtClean="0"/>
          </a:p>
          <a:p>
            <a:r>
              <a:rPr lang="en-US" dirty="0" smtClean="0"/>
              <a:t>Describe the histological basis of some clinical problems </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Myoepithelial</a:t>
            </a:r>
            <a:r>
              <a:rPr lang="en-US" b="1" dirty="0" smtClean="0"/>
              <a:t> cells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are found between the basal lamina and the basal plasma membrane of the cells </a:t>
            </a:r>
          </a:p>
          <a:p>
            <a:endParaRPr lang="en-US" dirty="0"/>
          </a:p>
          <a:p>
            <a:r>
              <a:rPr lang="en-US" dirty="0" smtClean="0"/>
              <a:t>forming </a:t>
            </a:r>
            <a:r>
              <a:rPr lang="en-US" dirty="0" err="1" smtClean="0"/>
              <a:t>secretory</a:t>
            </a:r>
            <a:r>
              <a:rPr lang="en-US" dirty="0" smtClean="0"/>
              <a:t> end pieces and intercalated ducts (to a lesser extent), which form the initial portion of the duct system </a:t>
            </a:r>
          </a:p>
          <a:p>
            <a:endParaRPr lang="en-US" dirty="0"/>
          </a:p>
          <a:p>
            <a:r>
              <a:rPr lang="en-US" dirty="0" err="1" smtClean="0"/>
              <a:t>Myoepithelial</a:t>
            </a:r>
            <a:r>
              <a:rPr lang="en-US" dirty="0" smtClean="0"/>
              <a:t> cells surrounding each </a:t>
            </a:r>
            <a:r>
              <a:rPr lang="en-US" dirty="0" err="1" smtClean="0"/>
              <a:t>secretory</a:t>
            </a:r>
            <a:r>
              <a:rPr lang="en-US" dirty="0" smtClean="0"/>
              <a:t> portion, usually two to three cells per </a:t>
            </a:r>
            <a:r>
              <a:rPr lang="en-US" dirty="0" err="1" smtClean="0"/>
              <a:t>secretory</a:t>
            </a:r>
            <a:r>
              <a:rPr lang="en-US" dirty="0" smtClean="0"/>
              <a:t> unit, are well developed and branched (and are sometimes called </a:t>
            </a:r>
            <a:r>
              <a:rPr lang="en-US" b="1" dirty="0" smtClean="0"/>
              <a:t>basket cells</a:t>
            </a:r>
          </a:p>
          <a:p>
            <a:endParaRPr lang="en-US" b="1" dirty="0"/>
          </a:p>
          <a:p>
            <a:r>
              <a:rPr lang="en-US" dirty="0" smtClean="0"/>
              <a:t>whereas those associated with intercalated ducts are spindle shaped and lie parallel to the length of the duct</a:t>
            </a:r>
          </a:p>
          <a:p>
            <a:endParaRPr lang="en-US" dirty="0"/>
          </a:p>
          <a:p>
            <a:r>
              <a:rPr lang="en-US" dirty="0" smtClean="0"/>
              <a:t>These cells show several characteristics that resemble smooth muscle cells, including contractility. However, they also establish intercellular junctions among themselves and with </a:t>
            </a:r>
            <a:r>
              <a:rPr lang="en-US" dirty="0" err="1" smtClean="0"/>
              <a:t>secretory</a:t>
            </a:r>
            <a:r>
              <a:rPr lang="en-US" dirty="0" smtClean="0"/>
              <a:t> cells, such as </a:t>
            </a:r>
            <a:r>
              <a:rPr lang="en-US" dirty="0" err="1" smtClean="0"/>
              <a:t>desmosomes</a:t>
            </a:r>
            <a:endParaRPr lang="en-US" dirty="0" smtClean="0"/>
          </a:p>
          <a:p>
            <a:endParaRPr lang="en-US" dirty="0"/>
          </a:p>
          <a:p>
            <a:r>
              <a:rPr lang="en-US" dirty="0" smtClean="0"/>
              <a:t>Although the contraction of </a:t>
            </a:r>
            <a:r>
              <a:rPr lang="en-US" dirty="0" err="1" smtClean="0"/>
              <a:t>myoepithelial</a:t>
            </a:r>
            <a:r>
              <a:rPr lang="en-US" dirty="0" smtClean="0"/>
              <a:t> cells accelerates the secretion of saliva, their main function seems to be the prevention of end piece distention during secretion due to the increase in </a:t>
            </a:r>
            <a:r>
              <a:rPr lang="en-US" dirty="0" err="1" smtClean="0"/>
              <a:t>intraluminal</a:t>
            </a:r>
            <a:r>
              <a:rPr lang="en-US" dirty="0" smtClean="0"/>
              <a:t> pressure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10000" cy="4525963"/>
          </a:xfrm>
        </p:spPr>
        <p:txBody>
          <a:bodyPr>
            <a:normAutofit fontScale="40000" lnSpcReduction="20000"/>
          </a:bodyPr>
          <a:lstStyle/>
          <a:p>
            <a:r>
              <a:rPr lang="en-US" dirty="0" smtClean="0"/>
              <a:t>In the </a:t>
            </a:r>
            <a:r>
              <a:rPr lang="en-US" b="1" dirty="0" smtClean="0"/>
              <a:t>duct system,</a:t>
            </a:r>
            <a:r>
              <a:rPr lang="en-US" dirty="0" smtClean="0"/>
              <a:t> </a:t>
            </a:r>
            <a:r>
              <a:rPr lang="en-US" dirty="0" err="1" smtClean="0"/>
              <a:t>secretory</a:t>
            </a:r>
            <a:r>
              <a:rPr lang="en-US" dirty="0" smtClean="0"/>
              <a:t> end pieces empty into the </a:t>
            </a:r>
            <a:r>
              <a:rPr lang="en-US" b="1" dirty="0" smtClean="0"/>
              <a:t>intercalated ducts,</a:t>
            </a:r>
            <a:r>
              <a:rPr lang="en-US" dirty="0" smtClean="0"/>
              <a:t> lined by </a:t>
            </a:r>
            <a:r>
              <a:rPr lang="en-US" dirty="0" err="1" smtClean="0"/>
              <a:t>cuboidal</a:t>
            </a:r>
            <a:r>
              <a:rPr lang="en-US" dirty="0" smtClean="0"/>
              <a:t> epithelial cells</a:t>
            </a:r>
          </a:p>
          <a:p>
            <a:endParaRPr lang="en-US" dirty="0"/>
          </a:p>
          <a:p>
            <a:r>
              <a:rPr lang="en-US" dirty="0" smtClean="0"/>
              <a:t>These cells have the ability to divide and differentiate into </a:t>
            </a:r>
            <a:r>
              <a:rPr lang="en-US" dirty="0" err="1" smtClean="0"/>
              <a:t>secretory</a:t>
            </a:r>
            <a:r>
              <a:rPr lang="en-US" dirty="0" smtClean="0"/>
              <a:t> or </a:t>
            </a:r>
            <a:r>
              <a:rPr lang="en-US" dirty="0" err="1" smtClean="0"/>
              <a:t>ductal</a:t>
            </a:r>
            <a:r>
              <a:rPr lang="en-US" dirty="0" smtClean="0"/>
              <a:t> cells</a:t>
            </a:r>
          </a:p>
          <a:p>
            <a:endParaRPr lang="en-US" dirty="0"/>
          </a:p>
          <a:p>
            <a:r>
              <a:rPr lang="en-US" dirty="0" smtClean="0"/>
              <a:t>Several of these short intercalated ducts join to form </a:t>
            </a:r>
            <a:r>
              <a:rPr lang="en-US" b="1" dirty="0" smtClean="0"/>
              <a:t>striated ducts </a:t>
            </a:r>
          </a:p>
          <a:p>
            <a:endParaRPr lang="en-US" b="1" dirty="0"/>
          </a:p>
          <a:p>
            <a:r>
              <a:rPr lang="en-US" dirty="0" smtClean="0"/>
              <a:t>characterized by radial striations that extend from the bases of the cells to the level of the central nuclei.</a:t>
            </a:r>
          </a:p>
          <a:p>
            <a:endParaRPr lang="en-US" dirty="0"/>
          </a:p>
          <a:p>
            <a:r>
              <a:rPr lang="en-US" dirty="0" smtClean="0"/>
              <a:t>Intercalated and striated ducts are also called </a:t>
            </a:r>
            <a:r>
              <a:rPr lang="en-US" dirty="0" err="1" smtClean="0"/>
              <a:t>intralobular</a:t>
            </a:r>
            <a:r>
              <a:rPr lang="en-US" dirty="0" smtClean="0"/>
              <a:t> ducts because of their location within the lobule.</a:t>
            </a:r>
          </a:p>
          <a:p>
            <a:endParaRPr lang="en-US" dirty="0"/>
          </a:p>
          <a:p>
            <a:r>
              <a:rPr lang="en-US" dirty="0" smtClean="0"/>
              <a:t>When viewed in the electron microscope, the striations are seen to consist of </a:t>
            </a:r>
            <a:r>
              <a:rPr lang="en-US" dirty="0" err="1" smtClean="0"/>
              <a:t>infoldings</a:t>
            </a:r>
            <a:r>
              <a:rPr lang="en-US" dirty="0" smtClean="0"/>
              <a:t> of the basal plasma membrane with numerous elongated mitochondria that are aligned parallel to the infolded membranes; this structure is characteristic of ion-transporting cells</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572000" y="1752600"/>
            <a:ext cx="4362450"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striated ducts of each lobule converge and drain into ducts located in the connective tissue </a:t>
            </a:r>
            <a:r>
              <a:rPr lang="en-US" dirty="0" err="1" smtClean="0"/>
              <a:t>septae</a:t>
            </a:r>
            <a:r>
              <a:rPr lang="en-US" dirty="0" smtClean="0"/>
              <a:t> separating the lobules, where they become </a:t>
            </a:r>
            <a:r>
              <a:rPr lang="en-US" b="1" dirty="0" smtClean="0"/>
              <a:t>interlobular,</a:t>
            </a:r>
            <a:r>
              <a:rPr lang="en-US" dirty="0" smtClean="0"/>
              <a:t> or </a:t>
            </a:r>
            <a:r>
              <a:rPr lang="en-US" b="1" dirty="0" smtClean="0"/>
              <a:t>excretory, ducts</a:t>
            </a:r>
          </a:p>
          <a:p>
            <a:endParaRPr lang="en-US" b="1" dirty="0"/>
          </a:p>
          <a:p>
            <a:r>
              <a:rPr lang="en-US" dirty="0" smtClean="0"/>
              <a:t>They are initially lined with </a:t>
            </a:r>
            <a:r>
              <a:rPr lang="en-US" dirty="0" err="1" smtClean="0"/>
              <a:t>pseudostratified</a:t>
            </a:r>
            <a:r>
              <a:rPr lang="en-US" dirty="0" smtClean="0"/>
              <a:t> or stratified </a:t>
            </a:r>
            <a:r>
              <a:rPr lang="en-US" dirty="0" err="1" smtClean="0"/>
              <a:t>cuboidal</a:t>
            </a:r>
            <a:r>
              <a:rPr lang="en-US" dirty="0" smtClean="0"/>
              <a:t> epithelium, but more distal parts of the excretory ducts are lined with stratified columnar epithelium containing a few mucus-secreting cells</a:t>
            </a:r>
          </a:p>
          <a:p>
            <a:endParaRPr lang="en-US" dirty="0"/>
          </a:p>
          <a:p>
            <a:r>
              <a:rPr lang="en-US" dirty="0" smtClean="0"/>
              <a:t>The main duct of each major salivary gland ultimately empties into the oral cavity and is lined with </a:t>
            </a:r>
            <a:r>
              <a:rPr lang="en-US" dirty="0" err="1" smtClean="0"/>
              <a:t>nonkeratinized</a:t>
            </a:r>
            <a:r>
              <a:rPr lang="en-US" dirty="0" smtClean="0"/>
              <a:t>-stratified </a:t>
            </a:r>
            <a:r>
              <a:rPr lang="en-US" dirty="0" err="1" smtClean="0"/>
              <a:t>squamous</a:t>
            </a:r>
            <a:r>
              <a:rPr lang="en-US" dirty="0" smtClean="0"/>
              <a:t> epithelium.</a:t>
            </a:r>
          </a:p>
          <a:p>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Vessels and nerves enter the large salivary glands at the </a:t>
            </a:r>
            <a:r>
              <a:rPr lang="en-US" dirty="0" err="1" smtClean="0"/>
              <a:t>hilum</a:t>
            </a:r>
            <a:r>
              <a:rPr lang="en-US" dirty="0" smtClean="0"/>
              <a:t> and gradually branch into the lobules.</a:t>
            </a:r>
          </a:p>
          <a:p>
            <a:endParaRPr lang="en-US" dirty="0"/>
          </a:p>
          <a:p>
            <a:r>
              <a:rPr lang="en-US" dirty="0" smtClean="0"/>
              <a:t>A rich vascular and nerve plexus surrounds the </a:t>
            </a:r>
            <a:r>
              <a:rPr lang="en-US" dirty="0" err="1" smtClean="0"/>
              <a:t>secretory</a:t>
            </a:r>
            <a:r>
              <a:rPr lang="en-US" dirty="0" smtClean="0"/>
              <a:t> and </a:t>
            </a:r>
            <a:r>
              <a:rPr lang="en-US" dirty="0" err="1" smtClean="0"/>
              <a:t>ductal</a:t>
            </a:r>
            <a:r>
              <a:rPr lang="en-US" dirty="0" smtClean="0"/>
              <a:t> components of each lobule</a:t>
            </a:r>
          </a:p>
          <a:p>
            <a:endParaRPr lang="en-US" dirty="0"/>
          </a:p>
          <a:p>
            <a:r>
              <a:rPr lang="en-US" dirty="0" smtClean="0"/>
              <a:t>The capillaries surrounding the </a:t>
            </a:r>
            <a:r>
              <a:rPr lang="en-US" dirty="0" err="1" smtClean="0"/>
              <a:t>secretory</a:t>
            </a:r>
            <a:r>
              <a:rPr lang="en-US" dirty="0" smtClean="0"/>
              <a:t> end pieces are very important for the secretion of saliva, stimulated by the autonomic nervous system.</a:t>
            </a:r>
          </a:p>
          <a:p>
            <a:endParaRPr lang="en-US" dirty="0"/>
          </a:p>
          <a:p>
            <a:r>
              <a:rPr lang="en-US" dirty="0" smtClean="0"/>
              <a:t>Parasympathetic stimulation, usually through the smell or taste of food, promotes </a:t>
            </a:r>
            <a:r>
              <a:rPr lang="en-US" dirty="0" err="1" smtClean="0"/>
              <a:t>vasodilation</a:t>
            </a:r>
            <a:r>
              <a:rPr lang="en-US" dirty="0" smtClean="0"/>
              <a:t> and a copious watery secretion content. Sympathetic stimulation produces small amounts of viscous saliva, rich in organic material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Parotid Gland</a:t>
            </a:r>
            <a:endParaRPr lang="en-US" dirty="0"/>
          </a:p>
        </p:txBody>
      </p:sp>
      <p:sp>
        <p:nvSpPr>
          <p:cNvPr id="3" name="Content Placeholder 2"/>
          <p:cNvSpPr>
            <a:spLocks noGrp="1"/>
          </p:cNvSpPr>
          <p:nvPr>
            <p:ph idx="1"/>
          </p:nvPr>
        </p:nvSpPr>
        <p:spPr>
          <a:xfrm>
            <a:off x="457200" y="1600200"/>
            <a:ext cx="4267200" cy="5257800"/>
          </a:xfrm>
        </p:spPr>
        <p:txBody>
          <a:bodyPr>
            <a:normAutofit fontScale="40000" lnSpcReduction="20000"/>
          </a:bodyPr>
          <a:lstStyle/>
          <a:p>
            <a:r>
              <a:rPr lang="en-US" dirty="0" smtClean="0"/>
              <a:t>The parotid gland is a branched </a:t>
            </a:r>
            <a:r>
              <a:rPr lang="en-US" dirty="0" err="1" smtClean="0"/>
              <a:t>acinar</a:t>
            </a:r>
            <a:r>
              <a:rPr lang="en-US" dirty="0" smtClean="0"/>
              <a:t> gland; its </a:t>
            </a:r>
            <a:r>
              <a:rPr lang="en-US" dirty="0" err="1" smtClean="0"/>
              <a:t>secretory</a:t>
            </a:r>
            <a:r>
              <a:rPr lang="en-US" dirty="0" smtClean="0"/>
              <a:t> portion is composed exclusively of serous cells</a:t>
            </a:r>
          </a:p>
          <a:p>
            <a:endParaRPr lang="en-US" dirty="0"/>
          </a:p>
          <a:p>
            <a:r>
              <a:rPr lang="en-US" dirty="0" smtClean="0"/>
              <a:t>containing </a:t>
            </a:r>
            <a:r>
              <a:rPr lang="en-US" dirty="0" err="1" smtClean="0"/>
              <a:t>secretory</a:t>
            </a:r>
            <a:r>
              <a:rPr lang="en-US" dirty="0" smtClean="0"/>
              <a:t> granules that are rich in proteins and have a high amylase activity</a:t>
            </a:r>
          </a:p>
          <a:p>
            <a:endParaRPr lang="en-US" dirty="0"/>
          </a:p>
          <a:p>
            <a:r>
              <a:rPr lang="en-US" dirty="0" smtClean="0"/>
              <a:t>This activity is responsible for most of the hydrolysis of ingested carbohydrates.</a:t>
            </a:r>
          </a:p>
          <a:p>
            <a:endParaRPr lang="en-US" dirty="0"/>
          </a:p>
          <a:p>
            <a:r>
              <a:rPr lang="en-US" dirty="0" smtClean="0"/>
              <a:t>The digestion begins in the mouth and continues for a short time in the stomach, before the gastric juice acidifies the food and thus decreases amylase activity considerably</a:t>
            </a:r>
          </a:p>
          <a:p>
            <a:endParaRPr lang="en-US" dirty="0"/>
          </a:p>
          <a:p>
            <a:r>
              <a:rPr lang="en-US" dirty="0" smtClean="0"/>
              <a:t>Intercalated and striated ducts are easily observed within the lobules, due to their length.</a:t>
            </a:r>
          </a:p>
          <a:p>
            <a:endParaRPr lang="en-US" dirty="0"/>
          </a:p>
          <a:p>
            <a:r>
              <a:rPr lang="en-US" dirty="0" smtClean="0"/>
              <a:t>As in other large salivary glands, the connective tissue contains many plasma cells and lymphocytes</a:t>
            </a:r>
          </a:p>
          <a:p>
            <a:endParaRPr lang="en-US" dirty="0"/>
          </a:p>
          <a:p>
            <a:r>
              <a:rPr lang="en-US" dirty="0" smtClean="0"/>
              <a:t>The plasma cells secrete </a:t>
            </a:r>
            <a:r>
              <a:rPr lang="en-US" dirty="0" err="1" smtClean="0"/>
              <a:t>IgA</a:t>
            </a:r>
            <a:r>
              <a:rPr lang="en-US" dirty="0" smtClean="0"/>
              <a:t>, which forms a complex with a </a:t>
            </a:r>
            <a:r>
              <a:rPr lang="en-US" b="1" dirty="0" err="1" smtClean="0"/>
              <a:t>secretory</a:t>
            </a:r>
            <a:r>
              <a:rPr lang="en-US" b="1" dirty="0" smtClean="0"/>
              <a:t> component</a:t>
            </a:r>
            <a:r>
              <a:rPr lang="en-US" dirty="0" smtClean="0"/>
              <a:t> synthesized by the serous </a:t>
            </a:r>
            <a:r>
              <a:rPr lang="en-US" dirty="0" err="1" smtClean="0"/>
              <a:t>acinar</a:t>
            </a:r>
            <a:r>
              <a:rPr lang="en-US" dirty="0" smtClean="0"/>
              <a:t>, intercalated duct, and striated duct cells</a:t>
            </a:r>
          </a:p>
          <a:p>
            <a:endParaRPr lang="en-US" dirty="0"/>
          </a:p>
          <a:p>
            <a:r>
              <a:rPr lang="en-US" dirty="0" smtClean="0"/>
              <a:t>The </a:t>
            </a:r>
            <a:r>
              <a:rPr lang="en-US" dirty="0" err="1" smtClean="0"/>
              <a:t>IgA</a:t>
            </a:r>
            <a:r>
              <a:rPr lang="en-US" dirty="0" smtClean="0"/>
              <a:t>-rich </a:t>
            </a:r>
            <a:r>
              <a:rPr lang="en-US" dirty="0" err="1" smtClean="0"/>
              <a:t>secretory</a:t>
            </a:r>
            <a:r>
              <a:rPr lang="en-US" dirty="0" smtClean="0"/>
              <a:t> complex released into the saliva is resistant to enzymatic digestion and constitutes an immunological defense mechanism against pathogens in the oral cavity.</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219700" y="1524000"/>
            <a:ext cx="392430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Submandibular</a:t>
            </a:r>
            <a:r>
              <a:rPr lang="en-US" dirty="0" smtClean="0"/>
              <a:t> (</a:t>
            </a:r>
            <a:r>
              <a:rPr lang="en-US" dirty="0" err="1" smtClean="0"/>
              <a:t>Submaxillary</a:t>
            </a:r>
            <a:r>
              <a:rPr lang="en-US" dirty="0" smtClean="0"/>
              <a:t>) Gland</a:t>
            </a:r>
            <a:endParaRPr lang="en-US" dirty="0"/>
          </a:p>
        </p:txBody>
      </p:sp>
      <p:sp>
        <p:nvSpPr>
          <p:cNvPr id="3" name="Content Placeholder 2"/>
          <p:cNvSpPr>
            <a:spLocks noGrp="1"/>
          </p:cNvSpPr>
          <p:nvPr>
            <p:ph idx="1"/>
          </p:nvPr>
        </p:nvSpPr>
        <p:spPr>
          <a:xfrm>
            <a:off x="457200" y="1600200"/>
            <a:ext cx="4267200" cy="5486400"/>
          </a:xfrm>
        </p:spPr>
        <p:txBody>
          <a:bodyPr>
            <a:normAutofit fontScale="40000" lnSpcReduction="20000"/>
          </a:bodyPr>
          <a:lstStyle/>
          <a:p>
            <a:r>
              <a:rPr lang="en-US" dirty="0" smtClean="0"/>
              <a:t>The </a:t>
            </a:r>
            <a:r>
              <a:rPr lang="en-US" dirty="0" err="1" smtClean="0"/>
              <a:t>submandibular</a:t>
            </a:r>
            <a:r>
              <a:rPr lang="en-US" dirty="0" smtClean="0"/>
              <a:t> gland is a branched </a:t>
            </a:r>
            <a:r>
              <a:rPr lang="en-US" dirty="0" err="1" smtClean="0"/>
              <a:t>tubuloacinar</a:t>
            </a:r>
            <a:r>
              <a:rPr lang="en-US" dirty="0" smtClean="0"/>
              <a:t> gland</a:t>
            </a:r>
          </a:p>
          <a:p>
            <a:endParaRPr lang="en-US" dirty="0"/>
          </a:p>
          <a:p>
            <a:r>
              <a:rPr lang="en-US" dirty="0" smtClean="0"/>
              <a:t>its </a:t>
            </a:r>
            <a:r>
              <a:rPr lang="en-US" dirty="0" err="1" smtClean="0"/>
              <a:t>secretory</a:t>
            </a:r>
            <a:r>
              <a:rPr lang="en-US" dirty="0" smtClean="0"/>
              <a:t> portion contains both mucous and serous cells</a:t>
            </a:r>
          </a:p>
          <a:p>
            <a:endParaRPr lang="en-US" dirty="0"/>
          </a:p>
          <a:p>
            <a:r>
              <a:rPr lang="en-US" dirty="0" smtClean="0"/>
              <a:t>The serous cells are the main component of this gland and are easily distinguished from mucous cells by their rounded nuclei and basophilic cytoplasm</a:t>
            </a:r>
          </a:p>
          <a:p>
            <a:endParaRPr lang="en-US" dirty="0"/>
          </a:p>
          <a:p>
            <a:r>
              <a:rPr lang="en-US" dirty="0" smtClean="0"/>
              <a:t>In humans, 90% of the end pieces of the </a:t>
            </a:r>
            <a:r>
              <a:rPr lang="en-US" dirty="0" err="1" smtClean="0"/>
              <a:t>submandibular</a:t>
            </a:r>
            <a:r>
              <a:rPr lang="en-US" dirty="0" smtClean="0"/>
              <a:t> gland are serous </a:t>
            </a:r>
            <a:r>
              <a:rPr lang="en-US" dirty="0" err="1" smtClean="0"/>
              <a:t>acinar</a:t>
            </a:r>
            <a:r>
              <a:rPr lang="en-US" dirty="0" smtClean="0"/>
              <a:t>, whereas 10% consist of mucous tubules with serous </a:t>
            </a:r>
            <a:r>
              <a:rPr lang="en-US" dirty="0" err="1" smtClean="0"/>
              <a:t>demilunes</a:t>
            </a:r>
            <a:endParaRPr lang="en-US" dirty="0"/>
          </a:p>
          <a:p>
            <a:endParaRPr lang="en-US" dirty="0" smtClean="0"/>
          </a:p>
          <a:p>
            <a:r>
              <a:rPr lang="en-US" dirty="0" smtClean="0"/>
              <a:t>Serous cells are responsible for the weak </a:t>
            </a:r>
            <a:r>
              <a:rPr lang="en-US" dirty="0" err="1" smtClean="0"/>
              <a:t>amylolytic</a:t>
            </a:r>
            <a:r>
              <a:rPr lang="en-US" dirty="0" smtClean="0"/>
              <a:t> activity present in this gland and its saliva</a:t>
            </a:r>
          </a:p>
          <a:p>
            <a:endParaRPr lang="en-US" dirty="0"/>
          </a:p>
          <a:p>
            <a:r>
              <a:rPr lang="en-US" dirty="0" smtClean="0"/>
              <a:t>The cells that form the </a:t>
            </a:r>
            <a:r>
              <a:rPr lang="en-US" dirty="0" err="1" smtClean="0"/>
              <a:t>demilunes</a:t>
            </a:r>
            <a:r>
              <a:rPr lang="en-US" dirty="0" smtClean="0"/>
              <a:t> in the </a:t>
            </a:r>
            <a:r>
              <a:rPr lang="en-US" dirty="0" err="1" smtClean="0"/>
              <a:t>submandibular</a:t>
            </a:r>
            <a:r>
              <a:rPr lang="en-US" dirty="0" smtClean="0"/>
              <a:t> gland secrete the enzyme </a:t>
            </a:r>
            <a:r>
              <a:rPr lang="en-US" b="1" dirty="0" err="1" smtClean="0"/>
              <a:t>lysozyme</a:t>
            </a:r>
            <a:r>
              <a:rPr lang="en-US" b="1" dirty="0" smtClean="0"/>
              <a:t>,</a:t>
            </a:r>
            <a:r>
              <a:rPr lang="en-US" dirty="0" smtClean="0"/>
              <a:t> whose main activity is to hydrolyze the walls of certain bacteria</a:t>
            </a:r>
          </a:p>
          <a:p>
            <a:endParaRPr lang="en-US" dirty="0"/>
          </a:p>
          <a:p>
            <a:r>
              <a:rPr lang="en-US" dirty="0" smtClean="0"/>
              <a:t> Some </a:t>
            </a:r>
            <a:r>
              <a:rPr lang="en-US" dirty="0" err="1" smtClean="0"/>
              <a:t>acinar</a:t>
            </a:r>
            <a:r>
              <a:rPr lang="en-US" dirty="0" smtClean="0"/>
              <a:t> and intercalated duct cells in large salivary glands also secrete </a:t>
            </a:r>
            <a:r>
              <a:rPr lang="en-US" dirty="0" err="1" smtClean="0"/>
              <a:t>lactoferrin</a:t>
            </a:r>
            <a:r>
              <a:rPr lang="en-US" dirty="0" smtClean="0"/>
              <a:t>, which binds iron, a nutrient necessary for bacterial growth</a:t>
            </a:r>
          </a:p>
          <a:p>
            <a:endParaRPr lang="en-US" dirty="0"/>
          </a:p>
          <a:p>
            <a:r>
              <a:rPr lang="en-US" dirty="0" smtClean="0"/>
              <a:t>Striated ducts are easily observed in the human </a:t>
            </a:r>
            <a:r>
              <a:rPr lang="en-US" dirty="0" err="1" smtClean="0"/>
              <a:t>submandibular</a:t>
            </a:r>
            <a:r>
              <a:rPr lang="en-US" dirty="0" smtClean="0"/>
              <a:t> gland, but intercalated ducts are very short.</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876800" y="1600200"/>
            <a:ext cx="4267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Sublingual Gland</a:t>
            </a:r>
            <a:endParaRPr lang="en-US" dirty="0"/>
          </a:p>
        </p:txBody>
      </p:sp>
      <p:sp>
        <p:nvSpPr>
          <p:cNvPr id="3" name="Content Placeholder 2"/>
          <p:cNvSpPr>
            <a:spLocks noGrp="1"/>
          </p:cNvSpPr>
          <p:nvPr>
            <p:ph idx="1"/>
          </p:nvPr>
        </p:nvSpPr>
        <p:spPr>
          <a:xfrm>
            <a:off x="457200" y="1600200"/>
            <a:ext cx="3581400" cy="4525963"/>
          </a:xfrm>
        </p:spPr>
        <p:txBody>
          <a:bodyPr>
            <a:normAutofit fontScale="55000" lnSpcReduction="20000"/>
          </a:bodyPr>
          <a:lstStyle/>
          <a:p>
            <a:r>
              <a:rPr lang="en-US" dirty="0" smtClean="0"/>
              <a:t>The sublingual gland, like the </a:t>
            </a:r>
            <a:r>
              <a:rPr lang="en-US" dirty="0" err="1" smtClean="0"/>
              <a:t>submandibular</a:t>
            </a:r>
            <a:r>
              <a:rPr lang="en-US" dirty="0" smtClean="0"/>
              <a:t> gland, is a branched </a:t>
            </a:r>
            <a:r>
              <a:rPr lang="en-US" dirty="0" err="1" smtClean="0"/>
              <a:t>tubuloacinar</a:t>
            </a:r>
            <a:r>
              <a:rPr lang="en-US" dirty="0" smtClean="0"/>
              <a:t> gland formed of serous and mucous cells</a:t>
            </a:r>
          </a:p>
          <a:p>
            <a:endParaRPr lang="en-US" dirty="0"/>
          </a:p>
          <a:p>
            <a:r>
              <a:rPr lang="en-US" dirty="0" smtClean="0"/>
              <a:t>Mucous cells predominate in this gland; serous cells are present almost exclusively on </a:t>
            </a:r>
            <a:r>
              <a:rPr lang="en-US" dirty="0" err="1" smtClean="0"/>
              <a:t>demilunes</a:t>
            </a:r>
            <a:r>
              <a:rPr lang="en-US" dirty="0" smtClean="0"/>
              <a:t> of mucous tubules</a:t>
            </a:r>
          </a:p>
          <a:p>
            <a:endParaRPr lang="en-US" dirty="0"/>
          </a:p>
          <a:p>
            <a:r>
              <a:rPr lang="en-US" dirty="0" smtClean="0"/>
              <a:t>As in the </a:t>
            </a:r>
            <a:r>
              <a:rPr lang="en-US" dirty="0" err="1" smtClean="0"/>
              <a:t>submandibular</a:t>
            </a:r>
            <a:r>
              <a:rPr lang="en-US" dirty="0" smtClean="0"/>
              <a:t> gland, cells that form the </a:t>
            </a:r>
            <a:r>
              <a:rPr lang="en-US" dirty="0" err="1" smtClean="0"/>
              <a:t>demilunes</a:t>
            </a:r>
            <a:r>
              <a:rPr lang="en-US" dirty="0" smtClean="0"/>
              <a:t> in this gland secrete </a:t>
            </a:r>
            <a:r>
              <a:rPr lang="en-US" dirty="0" err="1" smtClean="0"/>
              <a:t>lysozyme</a:t>
            </a:r>
            <a:r>
              <a:rPr lang="en-US" dirty="0" smtClean="0"/>
              <a:t>.</a:t>
            </a:r>
          </a:p>
          <a:p>
            <a:endParaRPr lang="en-US" dirty="0"/>
          </a:p>
          <a:p>
            <a:r>
              <a:rPr lang="en-US" dirty="0" smtClean="0"/>
              <a:t> </a:t>
            </a:r>
            <a:r>
              <a:rPr lang="en-US" dirty="0" err="1" smtClean="0"/>
              <a:t>Intralobular</a:t>
            </a:r>
            <a:r>
              <a:rPr lang="en-US" dirty="0" smtClean="0"/>
              <a:t> ducts are not as well developed as in other major salivary glands.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343400" y="1905000"/>
            <a:ext cx="443865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Minor Salivary Glands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These </a:t>
            </a:r>
            <a:r>
              <a:rPr lang="en-US" dirty="0" err="1" smtClean="0"/>
              <a:t>nonencapsulated</a:t>
            </a:r>
            <a:r>
              <a:rPr lang="en-US" dirty="0" smtClean="0"/>
              <a:t> glands are distributed throughout the oral mucosa and </a:t>
            </a:r>
            <a:r>
              <a:rPr lang="en-US" dirty="0" err="1" smtClean="0"/>
              <a:t>submucosa</a:t>
            </a:r>
            <a:endParaRPr lang="en-US" dirty="0" smtClean="0"/>
          </a:p>
          <a:p>
            <a:endParaRPr lang="en-US" dirty="0"/>
          </a:p>
          <a:p>
            <a:r>
              <a:rPr lang="en-US" dirty="0" smtClean="0"/>
              <a:t>Saliva is produced by small groups of </a:t>
            </a:r>
            <a:r>
              <a:rPr lang="en-US" dirty="0" err="1" smtClean="0"/>
              <a:t>secretory</a:t>
            </a:r>
            <a:r>
              <a:rPr lang="en-US" dirty="0" smtClean="0"/>
              <a:t> units and is conducted to the oral cavity by short ducts, with little modification of its content</a:t>
            </a:r>
          </a:p>
          <a:p>
            <a:endParaRPr lang="en-US" dirty="0"/>
          </a:p>
          <a:p>
            <a:r>
              <a:rPr lang="en-US" dirty="0" smtClean="0"/>
              <a:t>Although variations exist, minor salivary glands are usually mucous</a:t>
            </a:r>
          </a:p>
          <a:p>
            <a:endParaRPr lang="en-US" dirty="0"/>
          </a:p>
          <a:p>
            <a:r>
              <a:rPr lang="en-US" dirty="0" smtClean="0"/>
              <a:t>The small serous glands present in the posterior region of the tongue (von </a:t>
            </a:r>
            <a:r>
              <a:rPr lang="en-US" dirty="0" err="1" smtClean="0"/>
              <a:t>Ebner's</a:t>
            </a:r>
            <a:r>
              <a:rPr lang="en-US" dirty="0" smtClean="0"/>
              <a:t> glands) are the only exception</a:t>
            </a:r>
          </a:p>
          <a:p>
            <a:endParaRPr lang="en-US" dirty="0"/>
          </a:p>
          <a:p>
            <a:r>
              <a:rPr lang="en-US" dirty="0" smtClean="0"/>
              <a:t>Lymphocyte </a:t>
            </a:r>
            <a:r>
              <a:rPr lang="en-US" dirty="0" err="1" smtClean="0"/>
              <a:t>agregates</a:t>
            </a:r>
            <a:r>
              <a:rPr lang="en-US" dirty="0" smtClean="0"/>
              <a:t> are commonly observed within minor salivary glands, associated with </a:t>
            </a:r>
            <a:r>
              <a:rPr lang="en-US" dirty="0" err="1" smtClean="0"/>
              <a:t>IgA</a:t>
            </a:r>
            <a:r>
              <a:rPr lang="en-US" dirty="0" smtClean="0"/>
              <a:t> secretion.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smtClean="0"/>
              <a:t>The digestive system consists of the digestive tract—oral cavity, esophagus, stomach, small and large intestines, rectum, and anus—and its associated glands—salivary glands, liver, and pancreas.</a:t>
            </a:r>
          </a:p>
          <a:p>
            <a:endParaRPr lang="en-US" dirty="0"/>
          </a:p>
          <a:p>
            <a:r>
              <a:rPr lang="en-US" dirty="0" smtClean="0"/>
              <a:t>Its function is to obtain the molecules necessary for the maintenance, growth, and energy needs of the body from ingested food.</a:t>
            </a:r>
          </a:p>
          <a:p>
            <a:endParaRPr lang="en-US" dirty="0"/>
          </a:p>
          <a:p>
            <a:r>
              <a:rPr lang="en-US" dirty="0" smtClean="0"/>
              <a:t>Large molecules such as proteins, fats, complex carbohydrates, and nucleic acids are broken down into small molecules that are easily absorbed through the lining of the digestive tract, mostly in the small intestine.</a:t>
            </a:r>
          </a:p>
          <a:p>
            <a:endParaRPr lang="en-US" dirty="0"/>
          </a:p>
          <a:p>
            <a:r>
              <a:rPr lang="en-US" dirty="0" smtClean="0"/>
              <a:t>Water, vitamins, and minerals are also absorbed from ingested food. In addition, the inner layer of the digestive tract is a protective barrier between the content of the tract's lumen and the internal milieu of the body.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Structure of the Digestive Tract</a:t>
            </a:r>
            <a:endParaRPr lang="en-US" dirty="0"/>
          </a:p>
        </p:txBody>
      </p:sp>
      <p:sp>
        <p:nvSpPr>
          <p:cNvPr id="3" name="Content Placeholder 2"/>
          <p:cNvSpPr>
            <a:spLocks noGrp="1"/>
          </p:cNvSpPr>
          <p:nvPr>
            <p:ph idx="1"/>
          </p:nvPr>
        </p:nvSpPr>
        <p:spPr>
          <a:xfrm>
            <a:off x="457200" y="1600200"/>
            <a:ext cx="4267200" cy="4525963"/>
          </a:xfrm>
        </p:spPr>
        <p:txBody>
          <a:bodyPr>
            <a:normAutofit fontScale="47500" lnSpcReduction="20000"/>
          </a:bodyPr>
          <a:lstStyle/>
          <a:p>
            <a:r>
              <a:rPr lang="en-US" dirty="0" smtClean="0"/>
              <a:t>The entire gastrointestinal tract presents certain common structural characteristics</a:t>
            </a:r>
          </a:p>
          <a:p>
            <a:endParaRPr lang="en-US" dirty="0"/>
          </a:p>
          <a:p>
            <a:r>
              <a:rPr lang="en-US" dirty="0" smtClean="0"/>
              <a:t>is a hollow tube composed of a lumen whose diameter varies, surrounded by a wall made up of four principal layers: the </a:t>
            </a:r>
            <a:r>
              <a:rPr lang="en-US" b="1" dirty="0" smtClean="0"/>
              <a:t>mucosa, </a:t>
            </a:r>
            <a:r>
              <a:rPr lang="en-US" b="1" dirty="0" err="1" smtClean="0"/>
              <a:t>submucosa</a:t>
            </a:r>
            <a:r>
              <a:rPr lang="en-US" b="1" dirty="0" smtClean="0"/>
              <a:t>, </a:t>
            </a:r>
            <a:r>
              <a:rPr lang="en-US" b="1" dirty="0" err="1" smtClean="0"/>
              <a:t>muscularis</a:t>
            </a:r>
            <a:r>
              <a:rPr lang="en-US" b="1" dirty="0" smtClean="0"/>
              <a:t>,</a:t>
            </a:r>
            <a:r>
              <a:rPr lang="en-US" dirty="0" smtClean="0"/>
              <a:t> and </a:t>
            </a:r>
            <a:r>
              <a:rPr lang="en-US" b="1" dirty="0" err="1" smtClean="0"/>
              <a:t>serosa</a:t>
            </a:r>
            <a:r>
              <a:rPr lang="en-US" b="1" dirty="0" smtClean="0"/>
              <a:t>.</a:t>
            </a:r>
          </a:p>
          <a:p>
            <a:endParaRPr lang="en-US" b="1" dirty="0"/>
          </a:p>
          <a:p>
            <a:r>
              <a:rPr lang="en-US" dirty="0" smtClean="0"/>
              <a:t>The </a:t>
            </a:r>
            <a:r>
              <a:rPr lang="en-US" b="1" dirty="0" smtClean="0"/>
              <a:t>mucosa</a:t>
            </a:r>
            <a:r>
              <a:rPr lang="en-US" dirty="0" smtClean="0"/>
              <a:t> comprises an </a:t>
            </a:r>
            <a:r>
              <a:rPr lang="en-US" b="1" dirty="0" smtClean="0"/>
              <a:t>epithelial lining;</a:t>
            </a:r>
            <a:r>
              <a:rPr lang="en-US" dirty="0" smtClean="0"/>
              <a:t> a </a:t>
            </a:r>
            <a:r>
              <a:rPr lang="en-US" b="1" dirty="0" smtClean="0"/>
              <a:t>lamina </a:t>
            </a:r>
            <a:r>
              <a:rPr lang="en-US" b="1" dirty="0" err="1" smtClean="0"/>
              <a:t>propria</a:t>
            </a:r>
            <a:r>
              <a:rPr lang="en-US" dirty="0" smtClean="0"/>
              <a:t> of loose connective tissue rich in blood and lymph vessels and smooth muscle cells, sometimes also containing glands and lymphoid tissue</a:t>
            </a:r>
          </a:p>
          <a:p>
            <a:endParaRPr lang="en-US" dirty="0"/>
          </a:p>
          <a:p>
            <a:r>
              <a:rPr lang="en-US" dirty="0" smtClean="0"/>
              <a:t>and the </a:t>
            </a:r>
            <a:r>
              <a:rPr lang="en-US" b="1" dirty="0" err="1" smtClean="0"/>
              <a:t>muscularis</a:t>
            </a:r>
            <a:r>
              <a:rPr lang="en-US" b="1" dirty="0" smtClean="0"/>
              <a:t> </a:t>
            </a:r>
            <a:r>
              <a:rPr lang="en-US" b="1" dirty="0" err="1" smtClean="0"/>
              <a:t>mucosae</a:t>
            </a:r>
            <a:r>
              <a:rPr lang="en-US" b="1" dirty="0" smtClean="0"/>
              <a:t>,</a:t>
            </a:r>
            <a:r>
              <a:rPr lang="en-US" dirty="0" smtClean="0"/>
              <a:t> usually consisting of a thin inner circular layer and an outer longitudinal layer of smooth muscle cells separating the mucosa from the </a:t>
            </a:r>
            <a:r>
              <a:rPr lang="en-US" dirty="0" err="1" smtClean="0"/>
              <a:t>submucosa</a:t>
            </a:r>
            <a:r>
              <a:rPr lang="en-US" dirty="0" smtClean="0"/>
              <a:t>. The mucosa is frequently called a </a:t>
            </a:r>
            <a:r>
              <a:rPr lang="en-US" b="1" dirty="0" smtClean="0"/>
              <a:t>mucous membrane.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1828800"/>
            <a:ext cx="4419600"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4525963"/>
          </a:xfrm>
        </p:spPr>
        <p:txBody>
          <a:bodyPr>
            <a:normAutofit fontScale="40000" lnSpcReduction="20000"/>
          </a:bodyPr>
          <a:lstStyle/>
          <a:p>
            <a:r>
              <a:rPr lang="en-US" dirty="0" smtClean="0"/>
              <a:t>The </a:t>
            </a:r>
            <a:r>
              <a:rPr lang="en-US" b="1" dirty="0" err="1" smtClean="0"/>
              <a:t>submucosa</a:t>
            </a:r>
            <a:r>
              <a:rPr lang="en-US" dirty="0" smtClean="0"/>
              <a:t> is composed of dense connective tissue with many blood and lymph vessels and a </a:t>
            </a:r>
            <a:r>
              <a:rPr lang="en-US" b="1" dirty="0" err="1" smtClean="0"/>
              <a:t>submucosal</a:t>
            </a:r>
            <a:r>
              <a:rPr lang="en-US" dirty="0" smtClean="0"/>
              <a:t> (also called </a:t>
            </a:r>
            <a:r>
              <a:rPr lang="en-US" b="1" dirty="0" err="1" smtClean="0"/>
              <a:t>Meissner's</a:t>
            </a:r>
            <a:r>
              <a:rPr lang="en-US" dirty="0" smtClean="0"/>
              <a:t>) </a:t>
            </a:r>
            <a:r>
              <a:rPr lang="en-US" b="1" dirty="0" smtClean="0"/>
              <a:t>nerve plexus.</a:t>
            </a:r>
          </a:p>
          <a:p>
            <a:endParaRPr lang="en-US" b="1" dirty="0"/>
          </a:p>
          <a:p>
            <a:r>
              <a:rPr lang="en-US" dirty="0" smtClean="0"/>
              <a:t>It may also contain glands and lymphoid tissue.</a:t>
            </a:r>
          </a:p>
          <a:p>
            <a:endParaRPr lang="en-US" dirty="0"/>
          </a:p>
          <a:p>
            <a:r>
              <a:rPr lang="en-US" dirty="0" smtClean="0"/>
              <a:t>The </a:t>
            </a:r>
            <a:r>
              <a:rPr lang="en-US" b="1" dirty="0" err="1" smtClean="0"/>
              <a:t>muscularis</a:t>
            </a:r>
            <a:r>
              <a:rPr lang="en-US" dirty="0" smtClean="0"/>
              <a:t> contains smooth muscle cells that are spirally oriented and divided into two </a:t>
            </a:r>
            <a:r>
              <a:rPr lang="en-US" dirty="0" err="1" smtClean="0"/>
              <a:t>sublayers</a:t>
            </a:r>
            <a:r>
              <a:rPr lang="en-US" dirty="0" smtClean="0"/>
              <a:t> according to the main direction the muscle cells follow</a:t>
            </a:r>
          </a:p>
          <a:p>
            <a:endParaRPr lang="en-US" dirty="0"/>
          </a:p>
          <a:p>
            <a:r>
              <a:rPr lang="en-US" dirty="0" smtClean="0"/>
              <a:t>In the internal </a:t>
            </a:r>
            <a:r>
              <a:rPr lang="en-US" dirty="0" err="1" smtClean="0"/>
              <a:t>sublayer</a:t>
            </a:r>
            <a:r>
              <a:rPr lang="en-US" dirty="0" smtClean="0"/>
              <a:t> (close to the lumen), the orientation is generally circular; in the external </a:t>
            </a:r>
            <a:r>
              <a:rPr lang="en-US" dirty="0" err="1" smtClean="0"/>
              <a:t>sublayer</a:t>
            </a:r>
            <a:r>
              <a:rPr lang="en-US" dirty="0" smtClean="0"/>
              <a:t>, it is mostly longitudinal</a:t>
            </a:r>
          </a:p>
          <a:p>
            <a:endParaRPr lang="en-US" dirty="0"/>
          </a:p>
          <a:p>
            <a:r>
              <a:rPr lang="en-US" dirty="0" smtClean="0"/>
              <a:t>The </a:t>
            </a:r>
            <a:r>
              <a:rPr lang="en-US" dirty="0" err="1" smtClean="0"/>
              <a:t>muscularis</a:t>
            </a:r>
            <a:r>
              <a:rPr lang="en-US" dirty="0" smtClean="0"/>
              <a:t> also contains the </a:t>
            </a:r>
            <a:r>
              <a:rPr lang="en-US" b="1" dirty="0" err="1" smtClean="0"/>
              <a:t>myenteric</a:t>
            </a:r>
            <a:r>
              <a:rPr lang="en-US" b="1" dirty="0" smtClean="0"/>
              <a:t> (or </a:t>
            </a:r>
            <a:r>
              <a:rPr lang="en-US" b="1" dirty="0" err="1" smtClean="0"/>
              <a:t>Auerbach's</a:t>
            </a:r>
            <a:r>
              <a:rPr lang="en-US" b="1" dirty="0" smtClean="0"/>
              <a:t>) nerve plexus,</a:t>
            </a:r>
            <a:r>
              <a:rPr lang="en-US" dirty="0" smtClean="0"/>
              <a:t> which lies between the two muscle </a:t>
            </a:r>
            <a:r>
              <a:rPr lang="en-US" dirty="0" err="1" smtClean="0"/>
              <a:t>sublayers</a:t>
            </a:r>
            <a:endParaRPr lang="en-US" dirty="0" smtClean="0"/>
          </a:p>
          <a:p>
            <a:endParaRPr lang="en-US" dirty="0"/>
          </a:p>
          <a:p>
            <a:r>
              <a:rPr lang="en-US" dirty="0" smtClean="0"/>
              <a:t>blood and lymph vessels in the connective tissue between the muscle </a:t>
            </a:r>
            <a:r>
              <a:rPr lang="en-US" dirty="0" err="1" smtClean="0"/>
              <a:t>sublayers</a:t>
            </a:r>
            <a:r>
              <a:rPr lang="en-US" dirty="0" smtClean="0"/>
              <a: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029200" y="2057400"/>
            <a:ext cx="3838575"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505200" cy="4525963"/>
          </a:xfrm>
        </p:spPr>
        <p:txBody>
          <a:bodyPr>
            <a:normAutofit fontScale="47500" lnSpcReduction="20000"/>
          </a:bodyPr>
          <a:lstStyle/>
          <a:p>
            <a:r>
              <a:rPr lang="en-US" dirty="0" smtClean="0"/>
              <a:t>The </a:t>
            </a:r>
            <a:r>
              <a:rPr lang="en-US" b="1" dirty="0" err="1" smtClean="0"/>
              <a:t>serosa</a:t>
            </a:r>
            <a:r>
              <a:rPr lang="en-US" dirty="0" smtClean="0"/>
              <a:t> is a thin layer of loose connective tissue, rich in blood and lymph vessels and adipose tissue, and a simple </a:t>
            </a:r>
            <a:r>
              <a:rPr lang="en-US" dirty="0" err="1" smtClean="0"/>
              <a:t>squamous</a:t>
            </a:r>
            <a:r>
              <a:rPr lang="en-US" dirty="0" smtClean="0"/>
              <a:t> covering epithelium (</a:t>
            </a:r>
            <a:r>
              <a:rPr lang="en-US" b="1" dirty="0" err="1" smtClean="0"/>
              <a:t>mesothelium</a:t>
            </a:r>
            <a:r>
              <a:rPr lang="en-US" dirty="0" smtClean="0"/>
              <a:t>). </a:t>
            </a:r>
          </a:p>
          <a:p>
            <a:endParaRPr lang="en-US" dirty="0"/>
          </a:p>
          <a:p>
            <a:r>
              <a:rPr lang="en-US" dirty="0" smtClean="0"/>
              <a:t>In the abdominal cavity, the </a:t>
            </a:r>
            <a:r>
              <a:rPr lang="en-US" dirty="0" err="1" smtClean="0"/>
              <a:t>serosa</a:t>
            </a:r>
            <a:r>
              <a:rPr lang="en-US" dirty="0" smtClean="0"/>
              <a:t> is continuous with the mesenteries and with the peritoneum</a:t>
            </a:r>
          </a:p>
          <a:p>
            <a:endParaRPr lang="en-US" dirty="0"/>
          </a:p>
          <a:p>
            <a:r>
              <a:rPr lang="en-US" dirty="0" smtClean="0"/>
              <a:t>In places where the digestive organ is bound to other organs or structures, however, the </a:t>
            </a:r>
            <a:r>
              <a:rPr lang="en-US" dirty="0" err="1" smtClean="0"/>
              <a:t>serosa</a:t>
            </a:r>
            <a:r>
              <a:rPr lang="en-US" dirty="0" smtClean="0"/>
              <a:t> is replaced by a thick adventitia, consisting of connective tissue containing vessels and nerves, without the </a:t>
            </a:r>
            <a:r>
              <a:rPr lang="en-US" dirty="0" err="1" smtClean="0"/>
              <a:t>mesothelium</a:t>
            </a:r>
            <a:r>
              <a:rPr lang="en-US" dirty="0" smtClean="0"/>
              <a: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953000" y="2057400"/>
            <a:ext cx="3838575"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mucosal forms in the GI tract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Protective : stratified </a:t>
            </a:r>
            <a:r>
              <a:rPr lang="en-US" dirty="0" err="1" smtClean="0"/>
              <a:t>squamous</a:t>
            </a:r>
            <a:r>
              <a:rPr lang="en-US" dirty="0" smtClean="0"/>
              <a:t> epithelium that is found in the oral cavity, pharynx,  the esophagus and the anal canal</a:t>
            </a:r>
          </a:p>
          <a:p>
            <a:endParaRPr lang="en-US" dirty="0" smtClean="0"/>
          </a:p>
          <a:p>
            <a:r>
              <a:rPr lang="en-US" dirty="0" err="1" smtClean="0"/>
              <a:t>Seceretory</a:t>
            </a:r>
            <a:r>
              <a:rPr lang="en-US" dirty="0" smtClean="0"/>
              <a:t> : the mucosa consists of a long closely packed tubular glands, found in the stomach</a:t>
            </a:r>
          </a:p>
          <a:p>
            <a:endParaRPr lang="en-US" dirty="0" smtClean="0"/>
          </a:p>
          <a:p>
            <a:r>
              <a:rPr lang="en-US" dirty="0" smtClean="0"/>
              <a:t>Absorptive ; the mucosa is arranged in a fingerlike projections called </a:t>
            </a:r>
            <a:r>
              <a:rPr lang="en-US" dirty="0" err="1" smtClean="0"/>
              <a:t>vili</a:t>
            </a:r>
            <a:r>
              <a:rPr lang="en-US" dirty="0" smtClean="0"/>
              <a:t> with intervening short glands called crypts, that is typical for the small intestine.</a:t>
            </a:r>
          </a:p>
          <a:p>
            <a:r>
              <a:rPr lang="en-US" dirty="0" smtClean="0"/>
              <a:t>In the duodenum some crypts extend from the </a:t>
            </a:r>
            <a:r>
              <a:rPr lang="en-US" dirty="0" err="1" smtClean="0"/>
              <a:t>muscularis</a:t>
            </a:r>
            <a:r>
              <a:rPr lang="en-US" dirty="0" smtClean="0"/>
              <a:t> mucosa to the </a:t>
            </a:r>
            <a:r>
              <a:rPr lang="en-US" dirty="0" err="1" smtClean="0"/>
              <a:t>submucosa</a:t>
            </a:r>
            <a:r>
              <a:rPr lang="en-US" dirty="0" smtClean="0"/>
              <a:t> (</a:t>
            </a:r>
            <a:r>
              <a:rPr lang="en-US" dirty="0" err="1" smtClean="0"/>
              <a:t>Brunners</a:t>
            </a:r>
            <a:r>
              <a:rPr lang="en-US" dirty="0" smtClean="0"/>
              <a:t> Gland)</a:t>
            </a:r>
          </a:p>
          <a:p>
            <a:endParaRPr lang="en-US" dirty="0" smtClean="0"/>
          </a:p>
          <a:p>
            <a:r>
              <a:rPr lang="en-US" dirty="0" smtClean="0"/>
              <a:t>Absorptive/protective ; the mucosa is arranged into closely packed tubular glands </a:t>
            </a:r>
            <a:r>
              <a:rPr lang="en-US" dirty="0" err="1" smtClean="0"/>
              <a:t>specialised</a:t>
            </a:r>
            <a:r>
              <a:rPr lang="en-US" dirty="0" smtClean="0"/>
              <a:t> for water absorption and mucus secreting goblet cells</a:t>
            </a:r>
          </a:p>
          <a:p>
            <a:r>
              <a:rPr lang="en-US" dirty="0" smtClean="0"/>
              <a:t>It lines the whole large </a:t>
            </a:r>
            <a:r>
              <a:rPr lang="en-US" dirty="0" err="1" smtClean="0"/>
              <a:t>intesine</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Oral Cavity</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The oral cavity is lined with stratified </a:t>
            </a:r>
            <a:r>
              <a:rPr lang="en-US" dirty="0" err="1" smtClean="0"/>
              <a:t>squamous</a:t>
            </a:r>
            <a:r>
              <a:rPr lang="en-US" dirty="0" smtClean="0"/>
              <a:t> epithelium, keratinized or </a:t>
            </a:r>
            <a:r>
              <a:rPr lang="en-US" dirty="0" err="1" smtClean="0"/>
              <a:t>nonkeratinized</a:t>
            </a:r>
            <a:r>
              <a:rPr lang="en-US" dirty="0" smtClean="0"/>
              <a:t>, depending on the region</a:t>
            </a:r>
          </a:p>
          <a:p>
            <a:endParaRPr lang="en-US" dirty="0"/>
          </a:p>
          <a:p>
            <a:r>
              <a:rPr lang="en-US" dirty="0" smtClean="0"/>
              <a:t>The keratin layer protects the oral mucosa from damage during </a:t>
            </a:r>
            <a:r>
              <a:rPr lang="en-US" dirty="0" err="1" smtClean="0"/>
              <a:t>masticatory</a:t>
            </a:r>
            <a:r>
              <a:rPr lang="en-US" dirty="0" smtClean="0"/>
              <a:t> function and is present mostly in the </a:t>
            </a:r>
            <a:r>
              <a:rPr lang="en-US" dirty="0" err="1" smtClean="0"/>
              <a:t>gingiva</a:t>
            </a:r>
            <a:r>
              <a:rPr lang="en-US" dirty="0" smtClean="0"/>
              <a:t> (gum) and hard palate</a:t>
            </a:r>
          </a:p>
          <a:p>
            <a:endParaRPr lang="en-US" dirty="0"/>
          </a:p>
          <a:p>
            <a:r>
              <a:rPr lang="en-US" dirty="0" smtClean="0"/>
              <a:t>The lamina </a:t>
            </a:r>
            <a:r>
              <a:rPr lang="en-US" dirty="0" err="1" smtClean="0"/>
              <a:t>propria</a:t>
            </a:r>
            <a:r>
              <a:rPr lang="en-US" dirty="0" smtClean="0"/>
              <a:t> in these regions has several papillae and rests directly on bony tissue.</a:t>
            </a:r>
          </a:p>
          <a:p>
            <a:endParaRPr lang="en-US" dirty="0"/>
          </a:p>
          <a:p>
            <a:r>
              <a:rPr lang="en-US" dirty="0" err="1" smtClean="0"/>
              <a:t>Nonkeratinized</a:t>
            </a:r>
            <a:r>
              <a:rPr lang="en-US" dirty="0" smtClean="0"/>
              <a:t> </a:t>
            </a:r>
            <a:r>
              <a:rPr lang="en-US" dirty="0" err="1" smtClean="0"/>
              <a:t>squamous</a:t>
            </a:r>
            <a:r>
              <a:rPr lang="en-US" dirty="0" smtClean="0"/>
              <a:t> epithelium covers the soft palate, lips, cheeks, and the floor of the mouth.</a:t>
            </a:r>
          </a:p>
          <a:p>
            <a:endParaRPr lang="en-US" dirty="0"/>
          </a:p>
          <a:p>
            <a:r>
              <a:rPr lang="en-US" dirty="0" smtClean="0"/>
              <a:t>The lamina </a:t>
            </a:r>
            <a:r>
              <a:rPr lang="en-US" dirty="0" err="1" smtClean="0"/>
              <a:t>propria</a:t>
            </a:r>
            <a:r>
              <a:rPr lang="en-US" dirty="0" smtClean="0"/>
              <a:t> has papillae, similar to those in the dermis of the skin, and is continuous with a </a:t>
            </a:r>
            <a:r>
              <a:rPr lang="en-US" dirty="0" err="1" smtClean="0"/>
              <a:t>submucosa</a:t>
            </a:r>
            <a:r>
              <a:rPr lang="en-US" dirty="0" smtClean="0"/>
              <a:t> containing diffuse small salivary glands.</a:t>
            </a:r>
          </a:p>
          <a:p>
            <a:endParaRPr lang="en-US" dirty="0"/>
          </a:p>
          <a:p>
            <a:r>
              <a:rPr lang="en-US" dirty="0" smtClean="0"/>
              <a:t>In the lips, a transition from the oral </a:t>
            </a:r>
            <a:r>
              <a:rPr lang="en-US" dirty="0" err="1" smtClean="0"/>
              <a:t>nonkeratinized</a:t>
            </a:r>
            <a:r>
              <a:rPr lang="en-US" dirty="0" smtClean="0"/>
              <a:t> epithelium to the keratinized epithelium of the skin can be observed.</a:t>
            </a:r>
          </a:p>
          <a:p>
            <a:endParaRPr lang="en-US" dirty="0"/>
          </a:p>
          <a:p>
            <a:r>
              <a:rPr lang="en-US" dirty="0" smtClean="0"/>
              <a:t>The soft palate has a core of skeletal muscle, numerous mucous glands, and lymphoid nodules in its </a:t>
            </a:r>
            <a:r>
              <a:rPr lang="en-US" dirty="0" err="1" smtClean="0"/>
              <a:t>submucosa</a:t>
            </a:r>
            <a:r>
              <a:rPr lang="en-US" dirty="0" smtClean="0"/>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Tongue</a:t>
            </a:r>
            <a:endParaRPr lang="en-US" dirty="0"/>
          </a:p>
        </p:txBody>
      </p:sp>
      <p:sp>
        <p:nvSpPr>
          <p:cNvPr id="3" name="Content Placeholder 2"/>
          <p:cNvSpPr>
            <a:spLocks noGrp="1"/>
          </p:cNvSpPr>
          <p:nvPr>
            <p:ph idx="1"/>
          </p:nvPr>
        </p:nvSpPr>
        <p:spPr>
          <a:xfrm>
            <a:off x="457200" y="1600200"/>
            <a:ext cx="3810000" cy="4953000"/>
          </a:xfrm>
        </p:spPr>
        <p:txBody>
          <a:bodyPr>
            <a:normAutofit fontScale="47500" lnSpcReduction="20000"/>
          </a:bodyPr>
          <a:lstStyle/>
          <a:p>
            <a:r>
              <a:rPr lang="en-US" dirty="0" smtClean="0"/>
              <a:t>The tongue is a mass of striated muscle covered by a mucous membrane whose structure varies according to the region</a:t>
            </a:r>
          </a:p>
          <a:p>
            <a:endParaRPr lang="en-US" dirty="0"/>
          </a:p>
          <a:p>
            <a:r>
              <a:rPr lang="en-US" dirty="0" smtClean="0"/>
              <a:t>The muscle fibers cross one another in three planes; they are grouped in bundles, usually separated by connective tissue</a:t>
            </a:r>
          </a:p>
          <a:p>
            <a:endParaRPr lang="en-US" dirty="0"/>
          </a:p>
          <a:p>
            <a:r>
              <a:rPr lang="en-US" dirty="0" smtClean="0"/>
              <a:t>Because the connective tissue of the lamina </a:t>
            </a:r>
            <a:r>
              <a:rPr lang="en-US" dirty="0" err="1" smtClean="0"/>
              <a:t>propria</a:t>
            </a:r>
            <a:r>
              <a:rPr lang="en-US" dirty="0" smtClean="0"/>
              <a:t> penetrates the spaces between the muscular bundles, the mucous membrane is strongly adherent to the muscle</a:t>
            </a:r>
          </a:p>
          <a:p>
            <a:endParaRPr lang="en-US" dirty="0"/>
          </a:p>
          <a:p>
            <a:r>
              <a:rPr lang="en-US" dirty="0" smtClean="0"/>
              <a:t>The mucous membrane is smooth on the lower (ventral) surface of the tongue</a:t>
            </a:r>
          </a:p>
          <a:p>
            <a:endParaRPr lang="en-US" dirty="0"/>
          </a:p>
          <a:p>
            <a:r>
              <a:rPr lang="en-US" dirty="0" smtClean="0"/>
              <a:t>The tongue's dorsal surface is irregular, covered </a:t>
            </a:r>
            <a:r>
              <a:rPr lang="en-US" dirty="0" err="1" smtClean="0"/>
              <a:t>anteriorly</a:t>
            </a:r>
            <a:r>
              <a:rPr lang="en-US" dirty="0" smtClean="0"/>
              <a:t> by a great number of small eminences called </a:t>
            </a:r>
            <a:r>
              <a:rPr lang="en-US" b="1" dirty="0" smtClean="0"/>
              <a:t>papillae</a:t>
            </a:r>
            <a:r>
              <a:rPr lang="en-US" dirty="0" smtClean="0"/>
              <a: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343400" y="1981200"/>
            <a:ext cx="421005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2531</Words>
  <Application>Microsoft Office PowerPoint</Application>
  <PresentationFormat>On-screen Show (4:3)</PresentationFormat>
  <Paragraphs>227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GI Histology 1</vt:lpstr>
      <vt:lpstr>Objectives</vt:lpstr>
      <vt:lpstr>Slide 3</vt:lpstr>
      <vt:lpstr>General Structure of the Digestive Tract</vt:lpstr>
      <vt:lpstr>Slide 5</vt:lpstr>
      <vt:lpstr>Slide 6</vt:lpstr>
      <vt:lpstr>Basic mucosal forms in the GI tract</vt:lpstr>
      <vt:lpstr>The Oral Cavity</vt:lpstr>
      <vt:lpstr>Tongue</vt:lpstr>
      <vt:lpstr>Slide 10</vt:lpstr>
      <vt:lpstr>Papillae</vt:lpstr>
      <vt:lpstr>Slide 12</vt:lpstr>
      <vt:lpstr>Taste buds</vt:lpstr>
      <vt:lpstr>Circumvallate Papillae</vt:lpstr>
      <vt:lpstr>Slide 15</vt:lpstr>
      <vt:lpstr>Salivary Glands</vt:lpstr>
      <vt:lpstr>Slide 17</vt:lpstr>
      <vt:lpstr>Slide 18</vt:lpstr>
      <vt:lpstr>Slide 19</vt:lpstr>
      <vt:lpstr>Myoepithelial cells</vt:lpstr>
      <vt:lpstr>Slide 21</vt:lpstr>
      <vt:lpstr>Slide 22</vt:lpstr>
      <vt:lpstr>Slide 23</vt:lpstr>
      <vt:lpstr>Parotid Gland</vt:lpstr>
      <vt:lpstr>Submandibular (Submaxillary) Gland</vt:lpstr>
      <vt:lpstr>Sublingual Gland</vt:lpstr>
      <vt:lpstr>Minor Salivary Glands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Histology 1</dc:title>
  <dc:creator>user</dc:creator>
  <cp:lastModifiedBy>user</cp:lastModifiedBy>
  <cp:revision>22</cp:revision>
  <dcterms:created xsi:type="dcterms:W3CDTF">2012-04-01T13:37:15Z</dcterms:created>
  <dcterms:modified xsi:type="dcterms:W3CDTF">2012-04-04T07:02:45Z</dcterms:modified>
</cp:coreProperties>
</file>