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7F33-0F58-4E5A-BE9D-EE51C57D60C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D76D-22C7-424C-9C12-4F33C1C9EA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Gi</a:t>
            </a:r>
            <a:r>
              <a:rPr lang="en-US" dirty="0" smtClean="0"/>
              <a:t> Embryology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After fusion of these layers, </a:t>
            </a:r>
            <a:r>
              <a:rPr lang="en-US" dirty="0" smtClean="0"/>
              <a:t>the ascending </a:t>
            </a:r>
            <a:r>
              <a:rPr lang="en-US" dirty="0"/>
              <a:t>and descending colons are permanently anchored in a </a:t>
            </a:r>
            <a:r>
              <a:rPr lang="en-US" dirty="0" smtClean="0"/>
              <a:t>retroperitoneal position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The appendix, lower end of the </a:t>
            </a:r>
            <a:r>
              <a:rPr lang="en-US" dirty="0" err="1"/>
              <a:t>cecum</a:t>
            </a:r>
            <a:r>
              <a:rPr lang="en-US" dirty="0"/>
              <a:t>, and sigmoid </a:t>
            </a:r>
            <a:r>
              <a:rPr lang="en-US" dirty="0" smtClean="0"/>
              <a:t>colon, however</a:t>
            </a:r>
            <a:r>
              <a:rPr lang="en-US" dirty="0"/>
              <a:t>, retain their free mesenteries</a:t>
            </a:r>
          </a:p>
          <a:p>
            <a:endParaRPr lang="en-US" dirty="0" smtClean="0"/>
          </a:p>
          <a:p>
            <a:r>
              <a:rPr lang="en-US" dirty="0"/>
              <a:t>The fate of the transverse </a:t>
            </a:r>
            <a:r>
              <a:rPr lang="en-US" dirty="0" err="1"/>
              <a:t>mesocolon</a:t>
            </a:r>
            <a:r>
              <a:rPr lang="en-US" dirty="0"/>
              <a:t> is different. It fuses with the </a:t>
            </a:r>
            <a:r>
              <a:rPr lang="en-US" dirty="0" smtClean="0"/>
              <a:t>posterior wall </a:t>
            </a:r>
            <a:r>
              <a:rPr lang="en-US" dirty="0"/>
              <a:t>of the greater </a:t>
            </a:r>
            <a:r>
              <a:rPr lang="en-US" dirty="0" err="1" smtClean="0"/>
              <a:t>omentum</a:t>
            </a:r>
            <a:r>
              <a:rPr lang="en-US" dirty="0" smtClean="0"/>
              <a:t> </a:t>
            </a:r>
            <a:r>
              <a:rPr lang="en-US" dirty="0"/>
              <a:t>but maintains its mobility.</a:t>
            </a:r>
          </a:p>
          <a:p>
            <a:endParaRPr lang="en-US" dirty="0" smtClean="0"/>
          </a:p>
          <a:p>
            <a:r>
              <a:rPr lang="en-US" dirty="0"/>
              <a:t>Its line </a:t>
            </a:r>
            <a:r>
              <a:rPr lang="en-US" dirty="0" smtClean="0"/>
              <a:t>of attachment </a:t>
            </a:r>
            <a:r>
              <a:rPr lang="en-US" dirty="0"/>
              <a:t>finally extends from the hepatic flexure of the ascending colon </a:t>
            </a:r>
            <a:r>
              <a:rPr lang="en-US" dirty="0" smtClean="0"/>
              <a:t>to the </a:t>
            </a:r>
            <a:r>
              <a:rPr lang="en-US" dirty="0" err="1"/>
              <a:t>splenic</a:t>
            </a:r>
            <a:r>
              <a:rPr lang="en-US" dirty="0"/>
              <a:t> flexure of the descending colon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4577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mesentery of the </a:t>
            </a:r>
            <a:r>
              <a:rPr lang="en-US" dirty="0" err="1"/>
              <a:t>jejunoileal</a:t>
            </a:r>
            <a:r>
              <a:rPr lang="en-US" dirty="0"/>
              <a:t> loops is at first continuous with that of </a:t>
            </a:r>
            <a:r>
              <a:rPr lang="en-US" dirty="0" smtClean="0"/>
              <a:t>the ascending </a:t>
            </a:r>
            <a:r>
              <a:rPr lang="en-US" dirty="0"/>
              <a:t>colon</a:t>
            </a:r>
          </a:p>
          <a:p>
            <a:endParaRPr lang="en-US" dirty="0" smtClean="0"/>
          </a:p>
          <a:p>
            <a:r>
              <a:rPr lang="en-US" dirty="0"/>
              <a:t>When the mesentery of the ascending </a:t>
            </a:r>
            <a:r>
              <a:rPr lang="en-US" dirty="0" err="1" smtClean="0"/>
              <a:t>mesocolon</a:t>
            </a:r>
            <a:r>
              <a:rPr lang="en-US" dirty="0" smtClean="0"/>
              <a:t> fuses </a:t>
            </a:r>
            <a:r>
              <a:rPr lang="en-US" dirty="0"/>
              <a:t>with the posterior abdominal wall, the mesentery of the </a:t>
            </a:r>
            <a:r>
              <a:rPr lang="en-US" dirty="0" err="1" smtClean="0"/>
              <a:t>jejunoileal</a:t>
            </a:r>
            <a:r>
              <a:rPr lang="en-US" dirty="0" smtClean="0"/>
              <a:t> loops </a:t>
            </a:r>
            <a:r>
              <a:rPr lang="en-US" dirty="0"/>
              <a:t>obtains a new line of attachment that extends from the area where </a:t>
            </a:r>
            <a:r>
              <a:rPr lang="en-US" dirty="0" smtClean="0"/>
              <a:t>the duodenum </a:t>
            </a:r>
            <a:r>
              <a:rPr lang="en-US" dirty="0"/>
              <a:t>becomes </a:t>
            </a:r>
            <a:r>
              <a:rPr lang="en-US" dirty="0" err="1"/>
              <a:t>intraperitoneal</a:t>
            </a:r>
            <a:r>
              <a:rPr lang="en-US" dirty="0"/>
              <a:t> to the </a:t>
            </a:r>
            <a:r>
              <a:rPr lang="en-US" dirty="0" err="1"/>
              <a:t>ileocecal</a:t>
            </a:r>
            <a:r>
              <a:rPr lang="en-US" dirty="0"/>
              <a:t> junction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9624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Gut Rotation </a:t>
            </a:r>
            <a:r>
              <a:rPr lang="en-US" b="1" dirty="0" smtClean="0"/>
              <a:t>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Abnormal rotation of the intestinal loop may result in twisting of the </a:t>
            </a:r>
            <a:r>
              <a:rPr lang="en-US" b="1" dirty="0" smtClean="0"/>
              <a:t>intestine </a:t>
            </a:r>
            <a:r>
              <a:rPr lang="en-US" dirty="0" smtClean="0"/>
              <a:t>(</a:t>
            </a:r>
            <a:r>
              <a:rPr lang="en-US" b="1" dirty="0" err="1" smtClean="0"/>
              <a:t>volvulus</a:t>
            </a:r>
            <a:r>
              <a:rPr lang="en-US" b="1" dirty="0"/>
              <a:t>) and a compromise of the blood supply.</a:t>
            </a:r>
          </a:p>
          <a:p>
            <a:endParaRPr lang="en-US" dirty="0" smtClean="0"/>
          </a:p>
          <a:p>
            <a:r>
              <a:rPr lang="en-US" dirty="0"/>
              <a:t>Normally the </a:t>
            </a:r>
            <a:r>
              <a:rPr lang="en-US" dirty="0" smtClean="0"/>
              <a:t>primary intestinal </a:t>
            </a:r>
            <a:r>
              <a:rPr lang="en-US" dirty="0"/>
              <a:t>loop rotates 270◦ counterclockwise. Occasionally, however, </a:t>
            </a:r>
            <a:r>
              <a:rPr lang="en-US" dirty="0" smtClean="0"/>
              <a:t>rotation amounts </a:t>
            </a:r>
            <a:r>
              <a:rPr lang="en-US" dirty="0"/>
              <a:t>to 90◦ only.</a:t>
            </a:r>
          </a:p>
          <a:p>
            <a:endParaRPr lang="en-US" dirty="0" smtClean="0"/>
          </a:p>
          <a:p>
            <a:r>
              <a:rPr lang="en-US" dirty="0"/>
              <a:t>When this occurs, the colon and </a:t>
            </a:r>
            <a:r>
              <a:rPr lang="en-US" dirty="0" err="1"/>
              <a:t>cecum</a:t>
            </a:r>
            <a:r>
              <a:rPr lang="en-US" dirty="0"/>
              <a:t> are the </a:t>
            </a:r>
            <a:r>
              <a:rPr lang="en-US" dirty="0" smtClean="0"/>
              <a:t>first portions </a:t>
            </a:r>
            <a:r>
              <a:rPr lang="en-US" dirty="0"/>
              <a:t>of the gut to return from the umbilical cord, and they settle on </a:t>
            </a:r>
            <a:r>
              <a:rPr lang="en-US" dirty="0" smtClean="0"/>
              <a:t>the left </a:t>
            </a:r>
            <a:r>
              <a:rPr lang="en-US" dirty="0"/>
              <a:t>side of the abdominal </a:t>
            </a:r>
            <a:r>
              <a:rPr lang="en-US" dirty="0" smtClean="0"/>
              <a:t>cavity</a:t>
            </a:r>
          </a:p>
          <a:p>
            <a:endParaRPr lang="en-US" dirty="0"/>
          </a:p>
          <a:p>
            <a:r>
              <a:rPr lang="en-US" dirty="0"/>
              <a:t>The later returning loops </a:t>
            </a:r>
            <a:r>
              <a:rPr lang="en-US" dirty="0" smtClean="0"/>
              <a:t>then move </a:t>
            </a:r>
            <a:r>
              <a:rPr lang="en-US" dirty="0"/>
              <a:t>more and more to the right, resulting in </a:t>
            </a:r>
            <a:r>
              <a:rPr lang="en-US" b="1" dirty="0"/>
              <a:t>left-sided colon.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Reversed rotation of the intestinal loop occurs when the primary </a:t>
            </a:r>
            <a:r>
              <a:rPr lang="en-US" b="1" dirty="0" smtClean="0"/>
              <a:t>loop </a:t>
            </a:r>
            <a:r>
              <a:rPr lang="en-US" dirty="0" smtClean="0"/>
              <a:t>rotates </a:t>
            </a:r>
            <a:r>
              <a:rPr lang="en-US" dirty="0"/>
              <a:t>90◦ clockwise</a:t>
            </a:r>
          </a:p>
          <a:p>
            <a:endParaRPr lang="en-US" dirty="0" smtClean="0"/>
          </a:p>
          <a:p>
            <a:r>
              <a:rPr lang="en-US" dirty="0"/>
              <a:t>In this abnormality the transverse colon passes </a:t>
            </a:r>
            <a:r>
              <a:rPr lang="en-US" dirty="0" smtClean="0"/>
              <a:t>behind the duodenum and </a:t>
            </a:r>
            <a:r>
              <a:rPr lang="en-US" dirty="0"/>
              <a:t>lies behind the superior mesenteric artery.</a:t>
            </a:r>
          </a:p>
          <a:p>
            <a:endParaRPr lang="en-US" dirty="0" smtClean="0"/>
          </a:p>
          <a:p>
            <a:r>
              <a:rPr lang="en-US" b="1" dirty="0"/>
              <a:t>Duplications of intestinal loops and cysts may occur anywhere </a:t>
            </a:r>
            <a:r>
              <a:rPr lang="en-US" b="1" dirty="0" smtClean="0"/>
              <a:t>along </a:t>
            </a:r>
            <a:r>
              <a:rPr lang="en-US" dirty="0" smtClean="0"/>
              <a:t>the </a:t>
            </a:r>
            <a:r>
              <a:rPr lang="en-US" dirty="0"/>
              <a:t>length of the gut tube</a:t>
            </a:r>
          </a:p>
          <a:p>
            <a:endParaRPr lang="en-US" dirty="0" smtClean="0"/>
          </a:p>
          <a:p>
            <a:r>
              <a:rPr lang="en-US" dirty="0"/>
              <a:t>They are most frequently found in the region </a:t>
            </a:r>
            <a:r>
              <a:rPr lang="en-US" dirty="0" smtClean="0"/>
              <a:t>of the </a:t>
            </a:r>
            <a:r>
              <a:rPr lang="en-US" dirty="0"/>
              <a:t>ileum, where they may vary from a long segment to a small </a:t>
            </a:r>
            <a:r>
              <a:rPr lang="en-US" dirty="0" err="1"/>
              <a:t>diverticulum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Symptoms usually occur early in life, and 33% are associated with </a:t>
            </a:r>
            <a:r>
              <a:rPr lang="en-US" dirty="0" smtClean="0"/>
              <a:t>other defects</a:t>
            </a:r>
            <a:r>
              <a:rPr lang="en-US" dirty="0"/>
              <a:t>, such as intestinal </a:t>
            </a:r>
            <a:r>
              <a:rPr lang="en-US" dirty="0" err="1"/>
              <a:t>atresias</a:t>
            </a:r>
            <a:r>
              <a:rPr lang="en-US" dirty="0"/>
              <a:t>, imperforate anus, </a:t>
            </a:r>
            <a:r>
              <a:rPr lang="en-US" dirty="0" err="1"/>
              <a:t>gastroschisis</a:t>
            </a:r>
            <a:r>
              <a:rPr lang="en-US" dirty="0"/>
              <a:t>, and </a:t>
            </a:r>
            <a:r>
              <a:rPr lang="en-US" dirty="0" err="1"/>
              <a:t>omphalocele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Gut </a:t>
            </a:r>
            <a:r>
              <a:rPr lang="en-US" b="1" dirty="0" err="1"/>
              <a:t>Atresias</a:t>
            </a:r>
            <a:r>
              <a:rPr lang="en-US" b="1" dirty="0"/>
              <a:t> and </a:t>
            </a:r>
            <a:r>
              <a:rPr lang="en-US" b="1" dirty="0" err="1" smtClean="0"/>
              <a:t>Stenoses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Atresias</a:t>
            </a:r>
            <a:r>
              <a:rPr lang="en-US" b="1" dirty="0"/>
              <a:t> and </a:t>
            </a:r>
            <a:r>
              <a:rPr lang="en-US" b="1" dirty="0" err="1"/>
              <a:t>stenoses</a:t>
            </a:r>
            <a:r>
              <a:rPr lang="en-US" b="1" dirty="0"/>
              <a:t> may occur anywhere along the </a:t>
            </a:r>
            <a:r>
              <a:rPr lang="en-US" b="1" dirty="0" smtClean="0"/>
              <a:t>intestine</a:t>
            </a:r>
          </a:p>
          <a:p>
            <a:endParaRPr lang="en-US" b="1" dirty="0"/>
          </a:p>
          <a:p>
            <a:r>
              <a:rPr lang="en-US" dirty="0"/>
              <a:t>Most </a:t>
            </a:r>
            <a:r>
              <a:rPr lang="en-US" dirty="0" smtClean="0"/>
              <a:t>occur in </a:t>
            </a:r>
            <a:r>
              <a:rPr lang="en-US" dirty="0"/>
              <a:t>the duodenum, fewest occur in the colon, and equal numbers occur in </a:t>
            </a:r>
            <a:r>
              <a:rPr lang="en-US" dirty="0" smtClean="0"/>
              <a:t>the jejunum </a:t>
            </a:r>
            <a:r>
              <a:rPr lang="en-US" dirty="0"/>
              <a:t>and ileum (1/1500 births).</a:t>
            </a:r>
          </a:p>
          <a:p>
            <a:endParaRPr lang="en-US" b="1" dirty="0" smtClean="0"/>
          </a:p>
          <a:p>
            <a:r>
              <a:rPr lang="en-US" dirty="0" err="1"/>
              <a:t>Atresias</a:t>
            </a:r>
            <a:r>
              <a:rPr lang="en-US" dirty="0"/>
              <a:t> in the upper duodenum are </a:t>
            </a:r>
            <a:r>
              <a:rPr lang="en-US" dirty="0" smtClean="0"/>
              <a:t>probably due </a:t>
            </a:r>
            <a:r>
              <a:rPr lang="en-US" dirty="0"/>
              <a:t>to a lack of </a:t>
            </a:r>
            <a:r>
              <a:rPr lang="en-US" dirty="0" err="1"/>
              <a:t>recanalization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Body Wall </a:t>
            </a:r>
            <a:r>
              <a:rPr lang="en-US" b="1" dirty="0" smtClean="0"/>
              <a:t>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/>
              <a:t>Omphalocele</a:t>
            </a:r>
            <a:r>
              <a:rPr lang="en-US" b="1" dirty="0" smtClean="0"/>
              <a:t> </a:t>
            </a:r>
            <a:r>
              <a:rPr lang="en-US" dirty="0" smtClean="0"/>
              <a:t>involves </a:t>
            </a:r>
            <a:r>
              <a:rPr lang="en-US" dirty="0" err="1"/>
              <a:t>herniation</a:t>
            </a:r>
            <a:r>
              <a:rPr lang="en-US" dirty="0"/>
              <a:t> of abdominal </a:t>
            </a:r>
            <a:r>
              <a:rPr lang="en-US" dirty="0" smtClean="0"/>
              <a:t>viscera through </a:t>
            </a:r>
            <a:r>
              <a:rPr lang="en-US" dirty="0"/>
              <a:t>an enlarged umbilical ring.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viscera, are </a:t>
            </a:r>
            <a:r>
              <a:rPr lang="en-US" dirty="0"/>
              <a:t>covered </a:t>
            </a:r>
            <a:r>
              <a:rPr lang="en-US" dirty="0" smtClean="0"/>
              <a:t>by amnion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The origin of the defect is a failure of the bowel to return to </a:t>
            </a:r>
            <a:r>
              <a:rPr lang="en-US" dirty="0" smtClean="0"/>
              <a:t>the body </a:t>
            </a:r>
            <a:r>
              <a:rPr lang="en-US" dirty="0"/>
              <a:t>cavity from its physiological </a:t>
            </a:r>
            <a:r>
              <a:rPr lang="en-US" dirty="0" err="1"/>
              <a:t>herniation</a:t>
            </a:r>
            <a:endParaRPr lang="en-US" dirty="0"/>
          </a:p>
          <a:p>
            <a:endParaRPr lang="en-US" dirty="0" smtClean="0"/>
          </a:p>
          <a:p>
            <a:r>
              <a:rPr lang="en-US" dirty="0" err="1"/>
              <a:t>Omphalocele</a:t>
            </a:r>
            <a:r>
              <a:rPr lang="en-US" dirty="0"/>
              <a:t> occurs in 2.5/10,000 births and is associated with a high rate </a:t>
            </a:r>
            <a:r>
              <a:rPr lang="en-US" dirty="0" smtClean="0"/>
              <a:t>of mortality </a:t>
            </a:r>
            <a:r>
              <a:rPr lang="en-US" dirty="0"/>
              <a:t>(25%) and severe malformations, such as cardiac anomalies (50</a:t>
            </a:r>
            <a:r>
              <a:rPr lang="en-US" dirty="0" smtClean="0"/>
              <a:t>%) and </a:t>
            </a:r>
            <a:r>
              <a:rPr lang="en-US" dirty="0"/>
              <a:t>neural tube defects (40%).</a:t>
            </a:r>
          </a:p>
          <a:p>
            <a:endParaRPr lang="en-US" dirty="0" smtClean="0"/>
          </a:p>
          <a:p>
            <a:r>
              <a:rPr lang="en-US" dirty="0"/>
              <a:t>Approximately half of live-born infants </a:t>
            </a:r>
            <a:r>
              <a:rPr lang="en-US" dirty="0" smtClean="0"/>
              <a:t>with </a:t>
            </a:r>
            <a:r>
              <a:rPr lang="en-US" dirty="0" err="1" smtClean="0"/>
              <a:t>omphalocele</a:t>
            </a:r>
            <a:r>
              <a:rPr lang="en-US" dirty="0" smtClean="0"/>
              <a:t> </a:t>
            </a:r>
            <a:r>
              <a:rPr lang="en-US" dirty="0"/>
              <a:t>have chromosomal abnormalities.</a:t>
            </a:r>
          </a:p>
          <a:p>
            <a:endParaRPr lang="en-US" dirty="0"/>
          </a:p>
        </p:txBody>
      </p:sp>
      <p:pic>
        <p:nvPicPr>
          <p:cNvPr id="16386" name="Picture 2" descr="http://www.caitlynsstory.com/pi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6195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Gastroschisis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err="1"/>
              <a:t>herniation</a:t>
            </a:r>
            <a:r>
              <a:rPr lang="en-US" dirty="0"/>
              <a:t> of abdominal contents </a:t>
            </a:r>
            <a:r>
              <a:rPr lang="en-US" dirty="0" smtClean="0"/>
              <a:t>through the </a:t>
            </a:r>
            <a:r>
              <a:rPr lang="en-US" dirty="0"/>
              <a:t>body wall directly into the amniotic cavity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It occurs lateral to the </a:t>
            </a:r>
            <a:r>
              <a:rPr lang="en-US" dirty="0" smtClean="0"/>
              <a:t>umbilicus usually </a:t>
            </a:r>
            <a:r>
              <a:rPr lang="en-US" dirty="0"/>
              <a:t>on the right</a:t>
            </a:r>
          </a:p>
          <a:p>
            <a:endParaRPr lang="en-US" dirty="0"/>
          </a:p>
        </p:txBody>
      </p:sp>
      <p:pic>
        <p:nvPicPr>
          <p:cNvPr id="15362" name="Picture 2" descr="http://www.medword.net/images/clinical/omphalocele/flut041216d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2672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Hindgut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hindgut gives rise to the distal third of the transverse colon, the </a:t>
            </a:r>
            <a:r>
              <a:rPr lang="en-US" dirty="0" smtClean="0"/>
              <a:t>descending colon</a:t>
            </a:r>
            <a:r>
              <a:rPr lang="en-US" dirty="0"/>
              <a:t>, the sigmoid, the rectum, and the upper part of the anal canal.</a:t>
            </a:r>
          </a:p>
          <a:p>
            <a:endParaRPr lang="en-US" dirty="0" smtClean="0"/>
          </a:p>
          <a:p>
            <a:r>
              <a:rPr lang="en-US" dirty="0" smtClean="0"/>
              <a:t>The endoderm </a:t>
            </a:r>
            <a:r>
              <a:rPr lang="en-US" dirty="0"/>
              <a:t>of the hindgut also forms the internal lining of the bladder </a:t>
            </a:r>
            <a:r>
              <a:rPr lang="en-US" dirty="0" smtClean="0"/>
              <a:t>and urethra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The terminal portion of the hindgut enters into the posterior region </a:t>
            </a:r>
            <a:r>
              <a:rPr lang="en-US" dirty="0" smtClean="0"/>
              <a:t>of the </a:t>
            </a:r>
            <a:r>
              <a:rPr lang="en-US" dirty="0" err="1"/>
              <a:t>cloaca</a:t>
            </a:r>
            <a:r>
              <a:rPr lang="en-US" dirty="0"/>
              <a:t>, the primitive </a:t>
            </a:r>
            <a:r>
              <a:rPr lang="en-US" b="1" dirty="0" err="1"/>
              <a:t>anorectal</a:t>
            </a:r>
            <a:r>
              <a:rPr lang="en-US" b="1" dirty="0"/>
              <a:t> canal; the </a:t>
            </a:r>
            <a:r>
              <a:rPr lang="en-US" b="1" dirty="0" err="1"/>
              <a:t>allantois</a:t>
            </a:r>
            <a:r>
              <a:rPr lang="en-US" b="1" dirty="0"/>
              <a:t> enters into the </a:t>
            </a:r>
            <a:r>
              <a:rPr lang="en-US" b="1" dirty="0" smtClean="0"/>
              <a:t>anterior </a:t>
            </a:r>
            <a:r>
              <a:rPr lang="en-US" dirty="0" smtClean="0"/>
              <a:t>portion</a:t>
            </a:r>
            <a:r>
              <a:rPr lang="en-US" dirty="0"/>
              <a:t>, the primitive </a:t>
            </a:r>
            <a:r>
              <a:rPr lang="en-US" b="1" dirty="0" err="1"/>
              <a:t>urogenital</a:t>
            </a:r>
            <a:r>
              <a:rPr lang="en-US" b="1" dirty="0"/>
              <a:t> sinus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58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cloaca</a:t>
            </a:r>
            <a:r>
              <a:rPr lang="en-US" dirty="0"/>
              <a:t> itself is </a:t>
            </a:r>
            <a:r>
              <a:rPr lang="en-US" dirty="0" smtClean="0"/>
              <a:t>an endoderm-lined </a:t>
            </a:r>
            <a:r>
              <a:rPr lang="en-US" dirty="0"/>
              <a:t>cavity covered at its ventral boundary by surface ectoderm.</a:t>
            </a:r>
          </a:p>
          <a:p>
            <a:endParaRPr lang="en-US" dirty="0" smtClean="0"/>
          </a:p>
          <a:p>
            <a:r>
              <a:rPr lang="en-US" dirty="0"/>
              <a:t>This boundary between the endoderm and the ectoderm forms the </a:t>
            </a:r>
            <a:r>
              <a:rPr lang="en-US" b="1" dirty="0" err="1" smtClean="0"/>
              <a:t>cloacal</a:t>
            </a:r>
            <a:r>
              <a:rPr lang="en-US" b="1" dirty="0" smtClean="0"/>
              <a:t> membrane</a:t>
            </a:r>
            <a:endParaRPr lang="en-US" b="1" dirty="0"/>
          </a:p>
          <a:p>
            <a:endParaRPr lang="en-US" dirty="0" smtClean="0"/>
          </a:p>
          <a:p>
            <a:r>
              <a:rPr lang="en-US" dirty="0"/>
              <a:t>A layer of mesoderm, the </a:t>
            </a:r>
            <a:r>
              <a:rPr lang="en-US" b="1" dirty="0" err="1"/>
              <a:t>urorectal</a:t>
            </a:r>
            <a:r>
              <a:rPr lang="en-US" b="1" dirty="0"/>
              <a:t> septum, </a:t>
            </a:r>
            <a:r>
              <a:rPr lang="en-US" b="1" dirty="0" smtClean="0"/>
              <a:t>separates </a:t>
            </a:r>
            <a:r>
              <a:rPr lang="en-US" dirty="0" smtClean="0"/>
              <a:t>the </a:t>
            </a:r>
            <a:r>
              <a:rPr lang="en-US" dirty="0"/>
              <a:t>region between the </a:t>
            </a:r>
            <a:r>
              <a:rPr lang="en-US" dirty="0" err="1"/>
              <a:t>allantois</a:t>
            </a:r>
            <a:r>
              <a:rPr lang="en-US" dirty="0"/>
              <a:t> and hindgut.</a:t>
            </a:r>
          </a:p>
          <a:p>
            <a:endParaRPr lang="en-US" dirty="0" smtClean="0"/>
          </a:p>
          <a:p>
            <a:r>
              <a:rPr lang="en-US" dirty="0"/>
              <a:t>This septum is derived </a:t>
            </a:r>
            <a:r>
              <a:rPr lang="en-US" dirty="0" smtClean="0"/>
              <a:t>from the </a:t>
            </a:r>
            <a:r>
              <a:rPr lang="en-US" dirty="0"/>
              <a:t>merging of mesoderm covering the yolk sac and surrounding the </a:t>
            </a:r>
            <a:r>
              <a:rPr lang="en-US" dirty="0" err="1"/>
              <a:t>allantois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58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At the end of </a:t>
            </a:r>
            <a:r>
              <a:rPr lang="en-US" dirty="0" smtClean="0"/>
              <a:t>the seventh </a:t>
            </a:r>
            <a:r>
              <a:rPr lang="en-US" dirty="0"/>
              <a:t>week, the </a:t>
            </a:r>
            <a:r>
              <a:rPr lang="en-US" dirty="0" err="1"/>
              <a:t>cloacal</a:t>
            </a:r>
            <a:r>
              <a:rPr lang="en-US" dirty="0"/>
              <a:t> membrane ruptures, creating the anal opening for </a:t>
            </a:r>
            <a:r>
              <a:rPr lang="en-US" dirty="0" smtClean="0"/>
              <a:t>the hindgut </a:t>
            </a:r>
            <a:r>
              <a:rPr lang="en-US" dirty="0"/>
              <a:t>and a ventral opening for the </a:t>
            </a:r>
            <a:r>
              <a:rPr lang="en-US" dirty="0" err="1"/>
              <a:t>urogenital</a:t>
            </a:r>
            <a:r>
              <a:rPr lang="en-US" dirty="0"/>
              <a:t> sinus.</a:t>
            </a:r>
          </a:p>
          <a:p>
            <a:endParaRPr lang="en-US" dirty="0" smtClean="0"/>
          </a:p>
          <a:p>
            <a:r>
              <a:rPr lang="en-US" dirty="0"/>
              <a:t>Between the two, the </a:t>
            </a:r>
            <a:r>
              <a:rPr lang="en-US" dirty="0" smtClean="0"/>
              <a:t>tip of </a:t>
            </a:r>
            <a:r>
              <a:rPr lang="en-US" dirty="0"/>
              <a:t>the </a:t>
            </a:r>
            <a:r>
              <a:rPr lang="en-US" dirty="0" err="1"/>
              <a:t>urorectal</a:t>
            </a:r>
            <a:r>
              <a:rPr lang="en-US" dirty="0"/>
              <a:t> septum forms the </a:t>
            </a:r>
            <a:r>
              <a:rPr lang="en-US" dirty="0" err="1"/>
              <a:t>perineal</a:t>
            </a:r>
            <a:r>
              <a:rPr lang="en-US" dirty="0"/>
              <a:t> body</a:t>
            </a:r>
          </a:p>
          <a:p>
            <a:endParaRPr lang="en-US" dirty="0" smtClean="0"/>
          </a:p>
          <a:p>
            <a:r>
              <a:rPr lang="en-US" dirty="0"/>
              <a:t>proliferation of ectoderm closes the </a:t>
            </a:r>
            <a:r>
              <a:rPr lang="en-US" dirty="0" err="1"/>
              <a:t>caudalmost</a:t>
            </a:r>
            <a:r>
              <a:rPr lang="en-US" dirty="0"/>
              <a:t> region of the anal canal.</a:t>
            </a:r>
          </a:p>
          <a:p>
            <a:endParaRPr lang="en-US" dirty="0" smtClean="0"/>
          </a:p>
          <a:p>
            <a:r>
              <a:rPr lang="en-US" dirty="0" smtClean="0"/>
              <a:t>During the </a:t>
            </a:r>
            <a:r>
              <a:rPr lang="en-US" dirty="0"/>
              <a:t>ninth week, this region </a:t>
            </a:r>
            <a:r>
              <a:rPr lang="en-US" dirty="0" err="1"/>
              <a:t>recanalizes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Thus, the caudal part of the anal </a:t>
            </a:r>
            <a:r>
              <a:rPr lang="en-US" dirty="0" smtClean="0"/>
              <a:t>canal originates </a:t>
            </a:r>
            <a:r>
              <a:rPr lang="en-US" dirty="0"/>
              <a:t>in the ectoderm, and it is supplied by the </a:t>
            </a:r>
            <a:r>
              <a:rPr lang="en-US" b="1" dirty="0"/>
              <a:t>inferior rectal </a:t>
            </a:r>
            <a:r>
              <a:rPr lang="en-US" b="1" dirty="0" smtClean="0"/>
              <a:t>arteries, </a:t>
            </a:r>
            <a:r>
              <a:rPr lang="en-US" dirty="0" smtClean="0"/>
              <a:t>branches </a:t>
            </a:r>
            <a:r>
              <a:rPr lang="en-US" dirty="0"/>
              <a:t>of the </a:t>
            </a:r>
            <a:r>
              <a:rPr lang="en-US" b="1" dirty="0"/>
              <a:t>internal </a:t>
            </a:r>
            <a:r>
              <a:rPr lang="en-US" b="1" dirty="0" err="1"/>
              <a:t>pudendal</a:t>
            </a:r>
            <a:r>
              <a:rPr lang="en-US" b="1" dirty="0"/>
              <a:t> arteries</a:t>
            </a:r>
          </a:p>
          <a:p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733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Midgut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midgut</a:t>
            </a:r>
            <a:r>
              <a:rPr lang="en-US" dirty="0"/>
              <a:t> is suspended from the dorsal </a:t>
            </a:r>
            <a:r>
              <a:rPr lang="en-US" dirty="0" smtClean="0"/>
              <a:t>abdominal wall </a:t>
            </a:r>
            <a:r>
              <a:rPr lang="en-US" dirty="0"/>
              <a:t>by a short mesentery and communicates with the yolk sac by way of </a:t>
            </a:r>
            <a:r>
              <a:rPr lang="en-US" dirty="0" smtClean="0"/>
              <a:t>the </a:t>
            </a:r>
            <a:r>
              <a:rPr lang="en-US" b="1" dirty="0" err="1" smtClean="0"/>
              <a:t>vitelline</a:t>
            </a:r>
            <a:r>
              <a:rPr lang="en-US" b="1" dirty="0" smtClean="0"/>
              <a:t> </a:t>
            </a:r>
            <a:r>
              <a:rPr lang="en-US" b="1" dirty="0"/>
              <a:t>duct or yolk stalk</a:t>
            </a:r>
          </a:p>
          <a:p>
            <a:endParaRPr lang="en-US" dirty="0" smtClean="0"/>
          </a:p>
          <a:p>
            <a:r>
              <a:rPr lang="en-US" dirty="0"/>
              <a:t>Over its entire length the </a:t>
            </a:r>
            <a:r>
              <a:rPr lang="en-US" dirty="0" err="1"/>
              <a:t>midgut</a:t>
            </a:r>
            <a:r>
              <a:rPr lang="en-US" dirty="0"/>
              <a:t> is </a:t>
            </a:r>
            <a:r>
              <a:rPr lang="en-US" dirty="0" smtClean="0"/>
              <a:t>supplied by </a:t>
            </a:r>
            <a:r>
              <a:rPr lang="en-US" dirty="0"/>
              <a:t>the </a:t>
            </a:r>
            <a:r>
              <a:rPr lang="en-US" b="1" dirty="0"/>
              <a:t>superior mesenteric artery</a:t>
            </a:r>
          </a:p>
          <a:p>
            <a:endParaRPr lang="en-US" dirty="0" smtClean="0"/>
          </a:p>
          <a:p>
            <a:r>
              <a:rPr lang="en-US" dirty="0"/>
              <a:t>Development of the </a:t>
            </a:r>
            <a:r>
              <a:rPr lang="en-US" dirty="0" err="1"/>
              <a:t>midgut</a:t>
            </a:r>
            <a:r>
              <a:rPr lang="en-US" dirty="0"/>
              <a:t> is characterized by rapid elongation of </a:t>
            </a:r>
            <a:r>
              <a:rPr lang="en-US" dirty="0" smtClean="0"/>
              <a:t>the gut </a:t>
            </a:r>
            <a:r>
              <a:rPr lang="en-US" dirty="0"/>
              <a:t>and its mesentery, resulting in formation of the </a:t>
            </a:r>
            <a:r>
              <a:rPr lang="en-US" b="1" dirty="0"/>
              <a:t>primary intestinal loop</a:t>
            </a:r>
          </a:p>
          <a:p>
            <a:endParaRPr lang="en-US" dirty="0" smtClean="0"/>
          </a:p>
          <a:p>
            <a:r>
              <a:rPr lang="en-US" dirty="0"/>
              <a:t>At its apex, the loop remains in open connection </a:t>
            </a:r>
            <a:r>
              <a:rPr lang="en-US" dirty="0" smtClean="0"/>
              <a:t>with the </a:t>
            </a:r>
            <a:r>
              <a:rPr lang="en-US" dirty="0"/>
              <a:t>yolk sac by way of the narrow </a:t>
            </a:r>
            <a:r>
              <a:rPr lang="en-US" b="1" dirty="0" err="1"/>
              <a:t>vitelline</a:t>
            </a:r>
            <a:r>
              <a:rPr lang="en-US" b="1" dirty="0"/>
              <a:t> duct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3714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junction </a:t>
            </a:r>
            <a:r>
              <a:rPr lang="en-US" dirty="0"/>
              <a:t>between the </a:t>
            </a:r>
            <a:r>
              <a:rPr lang="en-US" dirty="0" err="1"/>
              <a:t>endodermal</a:t>
            </a:r>
            <a:r>
              <a:rPr lang="en-US" dirty="0"/>
              <a:t> and </a:t>
            </a:r>
            <a:r>
              <a:rPr lang="en-US" dirty="0" err="1"/>
              <a:t>ectodermal</a:t>
            </a:r>
            <a:r>
              <a:rPr lang="en-US" dirty="0"/>
              <a:t> regions of the anal canal </a:t>
            </a:r>
            <a:r>
              <a:rPr lang="en-US" dirty="0" smtClean="0"/>
              <a:t>is delineated </a:t>
            </a:r>
            <a:r>
              <a:rPr lang="en-US" dirty="0"/>
              <a:t>by the </a:t>
            </a:r>
            <a:r>
              <a:rPr lang="en-US" b="1" dirty="0" err="1"/>
              <a:t>pectinate</a:t>
            </a:r>
            <a:r>
              <a:rPr lang="en-US" b="1" dirty="0"/>
              <a:t> line, just below the anal </a:t>
            </a:r>
            <a:r>
              <a:rPr lang="en-US" b="1" dirty="0" smtClean="0"/>
              <a:t>columns</a:t>
            </a:r>
          </a:p>
          <a:p>
            <a:endParaRPr lang="en-US" b="1" dirty="0"/>
          </a:p>
          <a:p>
            <a:r>
              <a:rPr lang="en-US" dirty="0"/>
              <a:t>At this line, </a:t>
            </a:r>
            <a:r>
              <a:rPr lang="en-US" dirty="0" smtClean="0"/>
              <a:t>the epithelium </a:t>
            </a:r>
            <a:r>
              <a:rPr lang="en-US" dirty="0"/>
              <a:t>changes from columnar to stratified </a:t>
            </a:r>
            <a:r>
              <a:rPr lang="en-US" dirty="0" err="1"/>
              <a:t>squamous</a:t>
            </a:r>
            <a:r>
              <a:rPr lang="en-US" dirty="0"/>
              <a:t> epithelium.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Toward the end of the second month, the </a:t>
            </a:r>
            <a:r>
              <a:rPr lang="en-US" b="1" dirty="0" err="1"/>
              <a:t>urogenital</a:t>
            </a:r>
            <a:r>
              <a:rPr lang="en-US" b="1" dirty="0"/>
              <a:t> mesentery attaches </a:t>
            </a:r>
            <a:r>
              <a:rPr lang="en-US" b="1" dirty="0" smtClean="0"/>
              <a:t>the </a:t>
            </a:r>
            <a:r>
              <a:rPr lang="en-US" dirty="0" smtClean="0"/>
              <a:t>testis </a:t>
            </a:r>
            <a:r>
              <a:rPr lang="en-US" dirty="0"/>
              <a:t>and </a:t>
            </a:r>
            <a:r>
              <a:rPr lang="en-US" dirty="0" err="1"/>
              <a:t>mesonephros</a:t>
            </a:r>
            <a:r>
              <a:rPr lang="en-US" dirty="0"/>
              <a:t> to the posterior abdominal wall</a:t>
            </a:r>
          </a:p>
          <a:p>
            <a:endParaRPr lang="en-US" dirty="0" smtClean="0"/>
          </a:p>
          <a:p>
            <a:r>
              <a:rPr lang="en-US" dirty="0"/>
              <a:t>Prior to descent of the testis, this band of </a:t>
            </a:r>
            <a:r>
              <a:rPr lang="en-US" dirty="0" err="1" smtClean="0"/>
              <a:t>mesenchyme</a:t>
            </a:r>
            <a:r>
              <a:rPr lang="en-US" dirty="0" smtClean="0"/>
              <a:t> terminates </a:t>
            </a:r>
            <a:r>
              <a:rPr lang="en-US" dirty="0"/>
              <a:t>in the inguinal region between the differentiating internal and </a:t>
            </a:r>
            <a:r>
              <a:rPr lang="en-US" dirty="0" smtClean="0"/>
              <a:t>external abdominal </a:t>
            </a:r>
            <a:r>
              <a:rPr lang="en-US" dirty="0"/>
              <a:t>oblique muscles.</a:t>
            </a:r>
          </a:p>
          <a:p>
            <a:endParaRPr lang="en-US" dirty="0" smtClean="0"/>
          </a:p>
          <a:p>
            <a:r>
              <a:rPr lang="en-US" dirty="0"/>
              <a:t>Later, as the testis begins to descend </a:t>
            </a:r>
            <a:r>
              <a:rPr lang="en-US" dirty="0" smtClean="0"/>
              <a:t>toward the </a:t>
            </a:r>
            <a:r>
              <a:rPr lang="en-US" dirty="0"/>
              <a:t>inguinal ring, an extra-abdominal portion of the </a:t>
            </a:r>
            <a:r>
              <a:rPr lang="en-US" dirty="0" err="1"/>
              <a:t>gubernaculum</a:t>
            </a:r>
            <a:r>
              <a:rPr lang="en-US" dirty="0"/>
              <a:t> forms </a:t>
            </a:r>
            <a:r>
              <a:rPr lang="en-US" dirty="0" smtClean="0"/>
              <a:t>and grows </a:t>
            </a:r>
            <a:r>
              <a:rPr lang="en-US" dirty="0"/>
              <a:t>from the inguinal region toward the scrotal </a:t>
            </a:r>
            <a:r>
              <a:rPr lang="en-US" dirty="0" smtClean="0"/>
              <a:t>swellings.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testis passes </a:t>
            </a:r>
            <a:r>
              <a:rPr lang="en-US" dirty="0"/>
              <a:t>through the inguinal canal, this extra-abdominal portion contacts </a:t>
            </a:r>
            <a:r>
              <a:rPr lang="en-US" dirty="0" smtClean="0"/>
              <a:t>the scrotal </a:t>
            </a:r>
            <a:r>
              <a:rPr lang="en-US" dirty="0"/>
              <a:t>floor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php.med.unsw.edu.au/embryology/images/thumb/4/41/Testis-descent_start.jpg/300px-Testis-descent_st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28575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Normally</a:t>
            </a:r>
            <a:r>
              <a:rPr lang="en-US" dirty="0"/>
              <a:t>, the testes reach the </a:t>
            </a:r>
            <a:r>
              <a:rPr lang="en-US" dirty="0" smtClean="0"/>
              <a:t>inguinal region </a:t>
            </a:r>
            <a:r>
              <a:rPr lang="en-US" dirty="0"/>
              <a:t>by approximately 12weeks gestation, migrate through the inguinal </a:t>
            </a:r>
            <a:r>
              <a:rPr lang="en-US" dirty="0" smtClean="0"/>
              <a:t>canal by </a:t>
            </a:r>
            <a:r>
              <a:rPr lang="en-US" dirty="0"/>
              <a:t>28 weeks, and reach the scrotum by 33 </a:t>
            </a:r>
            <a:r>
              <a:rPr lang="en-US" dirty="0" smtClean="0"/>
              <a:t>weeks</a:t>
            </a:r>
          </a:p>
          <a:p>
            <a:endParaRPr lang="en-US" dirty="0"/>
          </a:p>
          <a:p>
            <a:r>
              <a:rPr lang="en-US" dirty="0"/>
              <a:t>The process </a:t>
            </a:r>
            <a:r>
              <a:rPr lang="en-US" dirty="0" smtClean="0"/>
              <a:t>is influenced </a:t>
            </a:r>
            <a:r>
              <a:rPr lang="en-US" dirty="0"/>
              <a:t>by hormones, including androgens and MIS</a:t>
            </a:r>
          </a:p>
          <a:p>
            <a:endParaRPr lang="en-US" dirty="0" smtClean="0"/>
          </a:p>
          <a:p>
            <a:r>
              <a:rPr lang="en-US" dirty="0"/>
              <a:t>Independently from descent of the testis, the peritoneum of the </a:t>
            </a:r>
            <a:r>
              <a:rPr lang="en-US" dirty="0" smtClean="0"/>
              <a:t>abdominal cavity </a:t>
            </a:r>
            <a:r>
              <a:rPr lang="en-US" dirty="0"/>
              <a:t>forms an </a:t>
            </a:r>
            <a:r>
              <a:rPr lang="en-US" dirty="0" err="1"/>
              <a:t>evagination</a:t>
            </a:r>
            <a:r>
              <a:rPr lang="en-US" dirty="0"/>
              <a:t> on each side of </a:t>
            </a:r>
            <a:r>
              <a:rPr lang="en-US" dirty="0" smtClean="0"/>
              <a:t>the midline </a:t>
            </a:r>
            <a:r>
              <a:rPr lang="en-US" dirty="0"/>
              <a:t>into the ventral </a:t>
            </a:r>
            <a:r>
              <a:rPr lang="en-US" dirty="0" smtClean="0"/>
              <a:t>abdominal wall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This </a:t>
            </a:r>
            <a:r>
              <a:rPr lang="en-US" dirty="0" err="1"/>
              <a:t>evagination</a:t>
            </a:r>
            <a:r>
              <a:rPr lang="en-US" dirty="0"/>
              <a:t>, the </a:t>
            </a:r>
            <a:r>
              <a:rPr lang="en-US" b="1" dirty="0" err="1"/>
              <a:t>processus</a:t>
            </a:r>
            <a:r>
              <a:rPr lang="en-US" b="1" dirty="0"/>
              <a:t> </a:t>
            </a:r>
            <a:r>
              <a:rPr lang="en-US" b="1" dirty="0" err="1"/>
              <a:t>vaginalis</a:t>
            </a:r>
            <a:r>
              <a:rPr lang="en-US" b="1" dirty="0"/>
              <a:t>, follows the course of </a:t>
            </a:r>
            <a:r>
              <a:rPr lang="en-US" b="1" dirty="0" smtClean="0"/>
              <a:t>the </a:t>
            </a:r>
            <a:r>
              <a:rPr lang="en-US" dirty="0" err="1" smtClean="0"/>
              <a:t>gubernaculum</a:t>
            </a:r>
            <a:r>
              <a:rPr lang="en-US" dirty="0" smtClean="0"/>
              <a:t> </a:t>
            </a:r>
            <a:r>
              <a:rPr lang="en-US" dirty="0"/>
              <a:t>testis into the scrotal swellings</a:t>
            </a:r>
          </a:p>
          <a:p>
            <a:endParaRPr lang="en-US" dirty="0" smtClean="0"/>
          </a:p>
          <a:p>
            <a:r>
              <a:rPr lang="en-US" dirty="0"/>
              <a:t>Hence the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r>
              <a:rPr lang="en-US" dirty="0"/>
              <a:t>, accompanied by the muscular and </a:t>
            </a:r>
            <a:r>
              <a:rPr lang="en-US" dirty="0" err="1"/>
              <a:t>fascial</a:t>
            </a:r>
            <a:r>
              <a:rPr lang="en-US" dirty="0"/>
              <a:t> layers of the body </a:t>
            </a:r>
            <a:r>
              <a:rPr lang="en-US" dirty="0" smtClean="0"/>
              <a:t>wall, </a:t>
            </a:r>
            <a:r>
              <a:rPr lang="en-US" dirty="0" err="1" smtClean="0"/>
              <a:t>evaginates</a:t>
            </a:r>
            <a:r>
              <a:rPr lang="en-US" dirty="0" smtClean="0"/>
              <a:t> </a:t>
            </a:r>
            <a:r>
              <a:rPr lang="en-US" dirty="0"/>
              <a:t>into the scrotal swelling, forming the </a:t>
            </a:r>
            <a:r>
              <a:rPr lang="en-US" b="1" dirty="0"/>
              <a:t>inguinal canal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php.med.unsw.edu.au/embryology/images/thumb/c/c5/Testis-descent_end.jpg/300px-Testis-descent_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276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 the adult the </a:t>
            </a:r>
            <a:r>
              <a:rPr lang="en-US" dirty="0" err="1" smtClean="0"/>
              <a:t>midgut</a:t>
            </a:r>
            <a:r>
              <a:rPr lang="en-US" dirty="0" smtClean="0"/>
              <a:t> begins </a:t>
            </a:r>
            <a:r>
              <a:rPr lang="en-US" dirty="0"/>
              <a:t>immediately distal to the entrance of the bile duct into the duodenum</a:t>
            </a:r>
          </a:p>
          <a:p>
            <a:endParaRPr lang="en-US" dirty="0" smtClean="0"/>
          </a:p>
          <a:p>
            <a:r>
              <a:rPr lang="en-US" dirty="0"/>
              <a:t>terminates at the junction of the proximal two-thirds of </a:t>
            </a:r>
            <a:r>
              <a:rPr lang="en-US" dirty="0" smtClean="0"/>
              <a:t>the transverse </a:t>
            </a:r>
            <a:r>
              <a:rPr lang="en-US" dirty="0"/>
              <a:t>colon with the distal third.</a:t>
            </a:r>
          </a:p>
          <a:p>
            <a:endParaRPr lang="en-US" dirty="0" smtClean="0"/>
          </a:p>
          <a:p>
            <a:r>
              <a:rPr lang="en-US" dirty="0"/>
              <a:t>The cephalic </a:t>
            </a:r>
            <a:r>
              <a:rPr lang="en-US" dirty="0" smtClean="0"/>
              <a:t>limb of </a:t>
            </a:r>
            <a:r>
              <a:rPr lang="en-US" dirty="0"/>
              <a:t>the loop develops into the distal part of the duodenum, the jejunum, </a:t>
            </a:r>
            <a:r>
              <a:rPr lang="en-US" dirty="0" smtClean="0"/>
              <a:t>and part </a:t>
            </a:r>
            <a:r>
              <a:rPr lang="en-US" dirty="0"/>
              <a:t>of the ileum.</a:t>
            </a:r>
          </a:p>
          <a:p>
            <a:endParaRPr lang="en-US" dirty="0" smtClean="0"/>
          </a:p>
          <a:p>
            <a:r>
              <a:rPr lang="en-US" dirty="0"/>
              <a:t>The caudal limb becomes the lower portion of the ileum, </a:t>
            </a:r>
            <a:r>
              <a:rPr lang="en-US" dirty="0" smtClean="0"/>
              <a:t>the </a:t>
            </a:r>
            <a:r>
              <a:rPr lang="en-US" dirty="0" err="1" smtClean="0"/>
              <a:t>cecum</a:t>
            </a:r>
            <a:r>
              <a:rPr lang="en-US" dirty="0"/>
              <a:t>, the appendix, the ascending colon, and the proximal two-thirds of </a:t>
            </a:r>
            <a:r>
              <a:rPr lang="en-US" dirty="0" smtClean="0"/>
              <a:t>the transverse </a:t>
            </a:r>
            <a:r>
              <a:rPr lang="en-US" dirty="0"/>
              <a:t>colon.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4038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PHYSIOLOGICAL </a:t>
            </a:r>
            <a:r>
              <a:rPr lang="en-US" dirty="0" smtClean="0"/>
              <a:t>HERNIATION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Development of the primary intestinal loop is characterized by rapid </a:t>
            </a:r>
            <a:r>
              <a:rPr lang="en-US" dirty="0" smtClean="0"/>
              <a:t>elongation, particularly </a:t>
            </a:r>
            <a:r>
              <a:rPr lang="en-US" dirty="0"/>
              <a:t>of the cephalic limb.</a:t>
            </a:r>
          </a:p>
          <a:p>
            <a:endParaRPr lang="en-US" dirty="0" smtClean="0"/>
          </a:p>
          <a:p>
            <a:r>
              <a:rPr lang="en-US" dirty="0"/>
              <a:t>As a result of the rapid growth and expansion </a:t>
            </a:r>
            <a:r>
              <a:rPr lang="en-US" dirty="0" smtClean="0"/>
              <a:t>of the </a:t>
            </a:r>
            <a:r>
              <a:rPr lang="en-US" dirty="0"/>
              <a:t>liver, the abdominal cavity temporarily becomes too small to contain all </a:t>
            </a:r>
            <a:r>
              <a:rPr lang="en-US" dirty="0" smtClean="0"/>
              <a:t>the intestinal </a:t>
            </a:r>
            <a:r>
              <a:rPr lang="en-US" dirty="0"/>
              <a:t>loops, and they enter the </a:t>
            </a:r>
            <a:r>
              <a:rPr lang="en-US" dirty="0" err="1"/>
              <a:t>extraembryonic</a:t>
            </a:r>
            <a:r>
              <a:rPr lang="en-US" dirty="0"/>
              <a:t> cavity in the umbilical </a:t>
            </a:r>
            <a:r>
              <a:rPr lang="en-US" dirty="0" smtClean="0"/>
              <a:t>cord during </a:t>
            </a:r>
            <a:r>
              <a:rPr lang="en-US" dirty="0"/>
              <a:t>the sixth week of development (</a:t>
            </a:r>
            <a:r>
              <a:rPr lang="en-US" b="1" dirty="0"/>
              <a:t>physiological umbilical </a:t>
            </a:r>
            <a:r>
              <a:rPr lang="en-US" b="1" dirty="0" err="1"/>
              <a:t>herniation</a:t>
            </a:r>
            <a:r>
              <a:rPr lang="en-US" b="1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ROTATION OF THE </a:t>
            </a:r>
            <a:r>
              <a:rPr lang="en-US" dirty="0" smtClean="0"/>
              <a:t>MIDGUT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Coincident with growth in length, the primary intestinal loop rotates </a:t>
            </a:r>
            <a:r>
              <a:rPr lang="en-US" dirty="0" smtClean="0"/>
              <a:t>around an </a:t>
            </a:r>
            <a:r>
              <a:rPr lang="en-US" dirty="0"/>
              <a:t>axis formed by the </a:t>
            </a:r>
            <a:r>
              <a:rPr lang="en-US" b="1" dirty="0"/>
              <a:t>superior mesenteric artery</a:t>
            </a:r>
          </a:p>
          <a:p>
            <a:endParaRPr lang="en-US" dirty="0" smtClean="0"/>
          </a:p>
          <a:p>
            <a:r>
              <a:rPr lang="en-US" dirty="0"/>
              <a:t>When </a:t>
            </a:r>
            <a:r>
              <a:rPr lang="en-US" dirty="0" smtClean="0"/>
              <a:t>viewed from </a:t>
            </a:r>
            <a:r>
              <a:rPr lang="en-US" dirty="0"/>
              <a:t>the front, this rotation is counterclockwise, and it amounts to </a:t>
            </a:r>
            <a:r>
              <a:rPr lang="en-US" dirty="0" smtClean="0"/>
              <a:t>approximately 270</a:t>
            </a:r>
            <a:r>
              <a:rPr lang="en-US" dirty="0"/>
              <a:t>◦ when it is complete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Even during </a:t>
            </a:r>
            <a:r>
              <a:rPr lang="en-US" dirty="0" smtClean="0"/>
              <a:t>rotation, elongation </a:t>
            </a:r>
            <a:r>
              <a:rPr lang="en-US" dirty="0"/>
              <a:t>of the small intestinal loop continues, and the jejunum and </a:t>
            </a:r>
            <a:r>
              <a:rPr lang="en-US" dirty="0" smtClean="0"/>
              <a:t>ileum form </a:t>
            </a:r>
            <a:r>
              <a:rPr lang="en-US" dirty="0"/>
              <a:t>a number of coiled loops</a:t>
            </a:r>
          </a:p>
          <a:p>
            <a:endParaRPr lang="en-US" dirty="0" smtClean="0"/>
          </a:p>
          <a:p>
            <a:r>
              <a:rPr lang="en-US" dirty="0"/>
              <a:t>The large intestine likewise </a:t>
            </a:r>
            <a:r>
              <a:rPr lang="en-US" dirty="0" smtClean="0"/>
              <a:t>lengthens considerably </a:t>
            </a:r>
            <a:r>
              <a:rPr lang="en-US" dirty="0"/>
              <a:t>but does not participate in the coiling phenomenon.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Rotation occurs </a:t>
            </a:r>
            <a:r>
              <a:rPr lang="en-US" dirty="0"/>
              <a:t>during </a:t>
            </a:r>
            <a:r>
              <a:rPr lang="en-US" dirty="0" err="1"/>
              <a:t>herniation</a:t>
            </a:r>
            <a:r>
              <a:rPr lang="en-US" dirty="0"/>
              <a:t> (about 90◦) as well as during return of the </a:t>
            </a:r>
            <a:r>
              <a:rPr lang="en-US" dirty="0" smtClean="0"/>
              <a:t>intestinal loops </a:t>
            </a:r>
            <a:r>
              <a:rPr lang="en-US" dirty="0"/>
              <a:t>into the abdominal cavity (remaining 180◦)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4038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RETRACTION OF HERNIATED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During the 10th week, herniated intestinal loops begin to return to the </a:t>
            </a:r>
            <a:r>
              <a:rPr lang="en-US" dirty="0" smtClean="0"/>
              <a:t>abdominal cavity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is thought that regression of the </a:t>
            </a:r>
            <a:r>
              <a:rPr lang="en-US" dirty="0" err="1"/>
              <a:t>mesonephric</a:t>
            </a:r>
            <a:r>
              <a:rPr lang="en-US" dirty="0"/>
              <a:t> kidney, reduced </a:t>
            </a:r>
            <a:r>
              <a:rPr lang="en-US" dirty="0" smtClean="0"/>
              <a:t>growth of </a:t>
            </a:r>
            <a:r>
              <a:rPr lang="en-US" dirty="0"/>
              <a:t>the liver, and expansion of the abdominal cavity play important roles.</a:t>
            </a:r>
          </a:p>
          <a:p>
            <a:endParaRPr lang="en-US" dirty="0" smtClean="0"/>
          </a:p>
          <a:p>
            <a:r>
              <a:rPr lang="en-US" dirty="0"/>
              <a:t>The proximal portion of the jejunum, the first part to reenter the </a:t>
            </a:r>
            <a:r>
              <a:rPr lang="en-US" dirty="0" smtClean="0"/>
              <a:t>abdominal cavity</a:t>
            </a:r>
            <a:r>
              <a:rPr lang="en-US" dirty="0"/>
              <a:t>, comes to lie on the left side</a:t>
            </a:r>
          </a:p>
          <a:p>
            <a:endParaRPr lang="en-US" dirty="0" smtClean="0"/>
          </a:p>
          <a:p>
            <a:r>
              <a:rPr lang="en-US" dirty="0"/>
              <a:t>The later returning </a:t>
            </a:r>
            <a:r>
              <a:rPr lang="en-US" dirty="0" smtClean="0"/>
              <a:t>loops gradually </a:t>
            </a:r>
            <a:r>
              <a:rPr lang="en-US" dirty="0"/>
              <a:t>settle more and more to the right.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cecal</a:t>
            </a:r>
            <a:r>
              <a:rPr lang="en-US" b="1" dirty="0" smtClean="0"/>
              <a:t> bud, which appears </a:t>
            </a:r>
            <a:r>
              <a:rPr lang="en-US" dirty="0" smtClean="0"/>
              <a:t>at about the sixth week as a small conical dilation of the caudal limb of the primary intestinal loop, is the last part of the gut to reenter the abdominal cavity.</a:t>
            </a:r>
          </a:p>
          <a:p>
            <a:endParaRPr lang="en-US" dirty="0" smtClean="0"/>
          </a:p>
          <a:p>
            <a:r>
              <a:rPr lang="en-US" dirty="0"/>
              <a:t>Temporarily it lies in the right upper quadrant directly below the right lobe </a:t>
            </a:r>
            <a:r>
              <a:rPr lang="en-US" dirty="0" smtClean="0"/>
              <a:t>of the </a:t>
            </a:r>
            <a:r>
              <a:rPr lang="en-US" dirty="0"/>
              <a:t>liver</a:t>
            </a:r>
          </a:p>
          <a:p>
            <a:endParaRPr lang="en-US" dirty="0" smtClean="0"/>
          </a:p>
          <a:p>
            <a:r>
              <a:rPr lang="en-US" dirty="0"/>
              <a:t>From here it descends into the right iliac </a:t>
            </a:r>
            <a:r>
              <a:rPr lang="en-US" dirty="0" err="1"/>
              <a:t>fossa</a:t>
            </a:r>
            <a:r>
              <a:rPr lang="en-US" dirty="0"/>
              <a:t>, </a:t>
            </a:r>
            <a:r>
              <a:rPr lang="en-US" dirty="0" smtClean="0"/>
              <a:t>placing the </a:t>
            </a:r>
            <a:r>
              <a:rPr lang="en-US" b="1" dirty="0"/>
              <a:t>ascending colon and hepatic flexure on the right side of the </a:t>
            </a:r>
            <a:r>
              <a:rPr lang="en-US" b="1" dirty="0" smtClean="0"/>
              <a:t>abdominal </a:t>
            </a:r>
            <a:r>
              <a:rPr lang="en-US" dirty="0" smtClean="0"/>
              <a:t>cavity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1981200"/>
            <a:ext cx="45910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During this process the distal end of the </a:t>
            </a:r>
            <a:r>
              <a:rPr lang="en-US" dirty="0" err="1" smtClean="0"/>
              <a:t>cecal</a:t>
            </a:r>
            <a:r>
              <a:rPr lang="en-US" dirty="0" smtClean="0"/>
              <a:t> bud forms a narrow </a:t>
            </a:r>
            <a:r>
              <a:rPr lang="en-US" dirty="0" err="1" smtClean="0"/>
              <a:t>diverticulum</a:t>
            </a:r>
            <a:r>
              <a:rPr lang="en-US" dirty="0" smtClean="0"/>
              <a:t>, the </a:t>
            </a:r>
            <a:r>
              <a:rPr lang="en-US" b="1" dirty="0" smtClean="0"/>
              <a:t>appendix</a:t>
            </a:r>
          </a:p>
          <a:p>
            <a:endParaRPr lang="en-US" b="1" dirty="0"/>
          </a:p>
          <a:p>
            <a:r>
              <a:rPr lang="en-US" dirty="0" smtClean="0"/>
              <a:t>Since </a:t>
            </a:r>
            <a:r>
              <a:rPr lang="en-US" dirty="0"/>
              <a:t>the appendix develops during descent of the colon, its final </a:t>
            </a:r>
            <a:r>
              <a:rPr lang="en-US" dirty="0" smtClean="0"/>
              <a:t>position frequently </a:t>
            </a:r>
            <a:r>
              <a:rPr lang="en-US" dirty="0"/>
              <a:t>is posterior to the </a:t>
            </a:r>
            <a:r>
              <a:rPr lang="en-US" dirty="0" err="1"/>
              <a:t>cecum</a:t>
            </a:r>
            <a:r>
              <a:rPr lang="en-US" dirty="0"/>
              <a:t> or colon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These positions of the </a:t>
            </a:r>
            <a:r>
              <a:rPr lang="en-US" dirty="0" smtClean="0"/>
              <a:t>appendix are </a:t>
            </a:r>
            <a:r>
              <a:rPr lang="en-US" dirty="0"/>
              <a:t>called </a:t>
            </a:r>
            <a:r>
              <a:rPr lang="en-US" b="1" dirty="0" err="1"/>
              <a:t>retrocecal</a:t>
            </a:r>
            <a:r>
              <a:rPr lang="en-US" b="1" dirty="0"/>
              <a:t> or </a:t>
            </a:r>
            <a:r>
              <a:rPr lang="en-US" b="1" dirty="0" err="1"/>
              <a:t>retrocolic</a:t>
            </a:r>
            <a:r>
              <a:rPr lang="en-US" b="1" dirty="0"/>
              <a:t>, respectively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47910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MESENTERIES OF THE INTESTINAL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mesentery of the primary intestinal loop, the </a:t>
            </a:r>
            <a:r>
              <a:rPr lang="en-US" b="1" dirty="0"/>
              <a:t>mesentery proper, </a:t>
            </a:r>
            <a:r>
              <a:rPr lang="en-US" b="1" dirty="0" smtClean="0"/>
              <a:t>undergoes </a:t>
            </a:r>
            <a:r>
              <a:rPr lang="en-US" dirty="0" smtClean="0"/>
              <a:t>profound </a:t>
            </a:r>
            <a:r>
              <a:rPr lang="en-US" dirty="0"/>
              <a:t>changes with rotation and coiling of the bowel.</a:t>
            </a:r>
          </a:p>
          <a:p>
            <a:endParaRPr lang="en-US" dirty="0" smtClean="0"/>
          </a:p>
          <a:p>
            <a:r>
              <a:rPr lang="en-US" dirty="0"/>
              <a:t>When </a:t>
            </a:r>
            <a:r>
              <a:rPr lang="en-US" dirty="0" smtClean="0"/>
              <a:t>the caudal </a:t>
            </a:r>
            <a:r>
              <a:rPr lang="en-US" dirty="0"/>
              <a:t>limb of the loop moves to the right side of the abdominal cavity, </a:t>
            </a:r>
            <a:r>
              <a:rPr lang="en-US" dirty="0" smtClean="0"/>
              <a:t>the dorsal </a:t>
            </a:r>
            <a:r>
              <a:rPr lang="en-US" dirty="0"/>
              <a:t>mesentery twists around the origin of the </a:t>
            </a:r>
            <a:r>
              <a:rPr lang="en-US" b="1" dirty="0"/>
              <a:t>superior mesenteric artery</a:t>
            </a:r>
          </a:p>
          <a:p>
            <a:endParaRPr lang="en-US" dirty="0" smtClean="0"/>
          </a:p>
          <a:p>
            <a:r>
              <a:rPr lang="en-US" dirty="0"/>
              <a:t>Later, when the ascending and descending portions of the </a:t>
            </a:r>
            <a:r>
              <a:rPr lang="en-US" dirty="0" smtClean="0"/>
              <a:t>colon obtain </a:t>
            </a:r>
            <a:r>
              <a:rPr lang="en-US" dirty="0"/>
              <a:t>their definitive positions, their mesenteries press against the </a:t>
            </a:r>
            <a:r>
              <a:rPr lang="en-US" dirty="0" smtClean="0"/>
              <a:t>peritoneum of </a:t>
            </a:r>
            <a:r>
              <a:rPr lang="en-US" dirty="0"/>
              <a:t>the posterior abdominal wall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1646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Gi Embryology 3</vt:lpstr>
      <vt:lpstr>Midgut</vt:lpstr>
      <vt:lpstr>Slide 3</vt:lpstr>
      <vt:lpstr>PHYSIOLOGICAL HERNIATION</vt:lpstr>
      <vt:lpstr>ROTATION OF THE MIDGUT</vt:lpstr>
      <vt:lpstr>RETRACTION OF HERNIATED LOOPS</vt:lpstr>
      <vt:lpstr>Slide 7</vt:lpstr>
      <vt:lpstr>Slide 8</vt:lpstr>
      <vt:lpstr>MESENTERIES OF THE INTESTINAL LOOPS</vt:lpstr>
      <vt:lpstr>Slide 10</vt:lpstr>
      <vt:lpstr>Slide 11</vt:lpstr>
      <vt:lpstr>Gut Rotation Defects</vt:lpstr>
      <vt:lpstr>Slide 13</vt:lpstr>
      <vt:lpstr>Gut Atresias and Stenoses</vt:lpstr>
      <vt:lpstr>Body Wall Defects</vt:lpstr>
      <vt:lpstr>Slide 16</vt:lpstr>
      <vt:lpstr>Hindgut</vt:lpstr>
      <vt:lpstr>Slide 18</vt:lpstr>
      <vt:lpstr>Slide 19</vt:lpstr>
      <vt:lpstr>Slide 20</vt:lpstr>
      <vt:lpstr>Testis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Embryology 3</dc:title>
  <dc:creator>user</dc:creator>
  <cp:lastModifiedBy>user</cp:lastModifiedBy>
  <cp:revision>14</cp:revision>
  <dcterms:created xsi:type="dcterms:W3CDTF">2012-05-05T13:47:45Z</dcterms:created>
  <dcterms:modified xsi:type="dcterms:W3CDTF">2012-05-05T15:01:50Z</dcterms:modified>
</cp:coreProperties>
</file>