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7" r:id="rId4"/>
    <p:sldId id="302" r:id="rId5"/>
    <p:sldId id="258" r:id="rId6"/>
    <p:sldId id="259" r:id="rId7"/>
    <p:sldId id="260" r:id="rId8"/>
    <p:sldId id="262" r:id="rId9"/>
    <p:sldId id="261" r:id="rId10"/>
    <p:sldId id="263" r:id="rId11"/>
    <p:sldId id="264" r:id="rId12"/>
    <p:sldId id="265" r:id="rId13"/>
    <p:sldId id="266" r:id="rId14"/>
    <p:sldId id="267" r:id="rId15"/>
    <p:sldId id="268" r:id="rId16"/>
    <p:sldId id="285" r:id="rId17"/>
    <p:sldId id="286" r:id="rId18"/>
    <p:sldId id="287" r:id="rId19"/>
    <p:sldId id="288" r:id="rId20"/>
    <p:sldId id="289" r:id="rId21"/>
    <p:sldId id="290" r:id="rId22"/>
    <p:sldId id="291" r:id="rId23"/>
    <p:sldId id="269" r:id="rId24"/>
    <p:sldId id="270" r:id="rId25"/>
    <p:sldId id="271" r:id="rId26"/>
    <p:sldId id="283" r:id="rId27"/>
    <p:sldId id="284" r:id="rId28"/>
    <p:sldId id="273" r:id="rId29"/>
    <p:sldId id="292" r:id="rId30"/>
    <p:sldId id="293" r:id="rId31"/>
    <p:sldId id="295" r:id="rId32"/>
    <p:sldId id="296" r:id="rId33"/>
    <p:sldId id="297" r:id="rId34"/>
    <p:sldId id="294" r:id="rId35"/>
    <p:sldId id="299" r:id="rId36"/>
    <p:sldId id="3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4" d="100"/>
          <a:sy n="94" d="100"/>
        </p:scale>
        <p:origin x="-87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University_of_Jordan_Logo.png"/>
          <p:cNvPicPr>
            <a:picLocks noChangeAspect="1"/>
          </p:cNvPicPr>
          <p:nvPr/>
        </p:nvPicPr>
        <p:blipFill>
          <a:blip r:embed="rId2" cstate="print"/>
          <a:srcRect/>
          <a:stretch>
            <a:fillRect/>
          </a:stretch>
        </p:blipFill>
        <p:spPr bwMode="auto">
          <a:xfrm>
            <a:off x="3875306" y="0"/>
            <a:ext cx="1382494" cy="1752600"/>
          </a:xfrm>
          <a:prstGeom prst="rect">
            <a:avLst/>
          </a:prstGeom>
          <a:noFill/>
          <a:ln w="9525">
            <a:noFill/>
            <a:miter lim="800000"/>
            <a:headEnd/>
            <a:tailEnd/>
          </a:ln>
        </p:spPr>
      </p:pic>
      <p:sp>
        <p:nvSpPr>
          <p:cNvPr id="2" name="Title 1"/>
          <p:cNvSpPr>
            <a:spLocks noGrp="1"/>
          </p:cNvSpPr>
          <p:nvPr>
            <p:ph type="ctrTitle" hasCustomPrompt="1"/>
          </p:nvPr>
        </p:nvSpPr>
        <p:spPr>
          <a:xfrm>
            <a:off x="730250" y="1905000"/>
            <a:ext cx="7681913" cy="1523495"/>
          </a:xfrm>
        </p:spPr>
        <p:txBody>
          <a:bodyPr>
            <a:noAutofit/>
          </a:bodyPr>
          <a:lstStyle>
            <a:lvl1pPr>
              <a:lnSpc>
                <a:spcPct val="90000"/>
              </a:lnSpc>
              <a:defRPr sz="5400" b="1">
                <a:solidFill>
                  <a:srgbClr val="C00000"/>
                </a:solidFill>
              </a:defRPr>
            </a:lvl1pPr>
          </a:lstStyle>
          <a:p>
            <a:r>
              <a:rPr lang="en-US" dirty="0" smtClean="0"/>
              <a:t>Lecture #: </a:t>
            </a:r>
            <a:br>
              <a:rPr lang="en-US" dirty="0" smtClean="0"/>
            </a:br>
            <a:r>
              <a:rPr lang="en-US" sz="3200" dirty="0" smtClean="0"/>
              <a:t>Principles of Genetics and Molecular Biology</a:t>
            </a:r>
            <a:endParaRPr lang="en-US" dirty="0"/>
          </a:p>
        </p:txBody>
      </p:sp>
      <p:sp>
        <p:nvSpPr>
          <p:cNvPr id="3" name="Subtitle 2"/>
          <p:cNvSpPr>
            <a:spLocks noGrp="1"/>
          </p:cNvSpPr>
          <p:nvPr>
            <p:ph type="subTitle" idx="1" hasCustomPrompt="1"/>
          </p:nvPr>
        </p:nvSpPr>
        <p:spPr>
          <a:xfrm>
            <a:off x="730249" y="4344988"/>
            <a:ext cx="7681913" cy="461665"/>
          </a:xfrm>
        </p:spPr>
        <p:txBody>
          <a:bodyPr>
            <a:noAutofit/>
          </a:bodyPr>
          <a:lstStyle>
            <a:lvl1pPr marL="0" indent="0" algn="l">
              <a:lnSpc>
                <a:spcPct val="90000"/>
              </a:lnSpc>
              <a:spcBef>
                <a:spcPts val="0"/>
              </a:spcBef>
              <a:buNone/>
              <a:defRPr sz="2800" b="1">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Dr. Mamoun Ahram</a:t>
            </a:r>
          </a:p>
          <a:p>
            <a:r>
              <a:rPr lang="en-US" dirty="0" smtClean="0"/>
              <a:t>Faculty of Medicine</a:t>
            </a:r>
          </a:p>
          <a:p>
            <a:r>
              <a:rPr lang="en-US" dirty="0" smtClean="0"/>
              <a:t>Second year, Second semester, 2014-2014</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175" cy="1622425"/>
          </a:xfrm>
          <a:prstGeom prst="rect">
            <a:avLst/>
          </a:prstGeom>
          <a:noFill/>
          <a:ln w="9525">
            <a:noFill/>
            <a:miter lim="800000"/>
            <a:headEnd/>
            <a:tailEnd/>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100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cstate="print"/>
          <a:srcRect/>
          <a:stretch>
            <a:fillRect/>
          </a:stretch>
        </p:blipFill>
        <p:spPr bwMode="auto">
          <a:xfrm>
            <a:off x="0" y="2355850"/>
            <a:ext cx="7623175" cy="1622425"/>
          </a:xfrm>
          <a:prstGeom prst="rect">
            <a:avLst/>
          </a:prstGeom>
          <a:noFill/>
          <a:ln w="9525">
            <a:noFill/>
            <a:miter lim="800000"/>
            <a:headEnd/>
            <a:tailEnd/>
          </a:ln>
        </p:spPr>
      </p:pic>
      <p:pic>
        <p:nvPicPr>
          <p:cNvPr id="6" name="Picture 4" descr="University_of_Jordan_Logo.png"/>
          <p:cNvPicPr>
            <a:picLocks noChangeAspect="1"/>
          </p:cNvPicPr>
          <p:nvPr/>
        </p:nvPicPr>
        <p:blipFill>
          <a:blip r:embed="rId3" cstate="print"/>
          <a:srcRect/>
          <a:stretch>
            <a:fillRect/>
          </a:stretch>
        </p:blipFill>
        <p:spPr bwMode="auto">
          <a:xfrm>
            <a:off x="8089900" y="76200"/>
            <a:ext cx="901700" cy="1143000"/>
          </a:xfrm>
          <a:prstGeom prst="rect">
            <a:avLst/>
          </a:prstGeom>
          <a:noFill/>
          <a:ln w="9525">
            <a:noFill/>
            <a:miter lim="800000"/>
            <a:headEnd/>
            <a:tailEnd/>
          </a:ln>
        </p:spPr>
      </p:pic>
      <p:sp>
        <p:nvSpPr>
          <p:cNvPr id="7" name="Text Placeholder 6"/>
          <p:cNvSpPr>
            <a:spLocks noGrp="1"/>
          </p:cNvSpPr>
          <p:nvPr>
            <p:ph type="body" sz="quarter" idx="10"/>
          </p:nvPr>
        </p:nvSpPr>
        <p:spPr>
          <a:xfrm>
            <a:off x="722049" y="2355850"/>
            <a:ext cx="7690114" cy="1384994"/>
          </a:xfrm>
        </p:spPr>
        <p:txBody>
          <a:bodyPr rtlCol="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52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4"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609600" y="1411552"/>
            <a:ext cx="81534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09600" y="1412875"/>
            <a:ext cx="81534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58751"/>
            <a:ext cx="4114800" cy="346249"/>
          </a:xfrm>
        </p:spPr>
        <p:txBody>
          <a:bodyPr anchor="b"/>
          <a:lstStyle>
            <a:lvl1pPr marL="0" indent="0">
              <a:lnSpc>
                <a:spcPct val="90000"/>
              </a:lnSpc>
              <a:spcBef>
                <a:spcPts val="0"/>
              </a:spcBef>
              <a:buNone/>
              <a:defRPr sz="2500" b="1" u="sng"/>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558751"/>
            <a:ext cx="4117019" cy="346249"/>
          </a:xfrm>
        </p:spPr>
        <p:txBody>
          <a:bodyPr anchor="b"/>
          <a:lstStyle>
            <a:lvl1pPr marL="0" indent="0">
              <a:lnSpc>
                <a:spcPct val="90000"/>
              </a:lnSpc>
              <a:spcBef>
                <a:spcPts val="0"/>
              </a:spcBef>
              <a:buNone/>
              <a:defRPr sz="2500" b="1" u="sng"/>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4" descr="University_of_Jordan_Logo.png"/>
          <p:cNvPicPr>
            <a:picLocks noChangeAspect="1"/>
          </p:cNvPicPr>
          <p:nvPr/>
        </p:nvPicPr>
        <p:blipFill>
          <a:blip r:embed="rId2" cstate="print"/>
          <a:srcRect/>
          <a:stretch>
            <a:fillRect/>
          </a:stretch>
        </p:blipFill>
        <p:spPr bwMode="auto">
          <a:xfrm>
            <a:off x="8089900" y="76200"/>
            <a:ext cx="901700" cy="1143000"/>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638" y="230188"/>
            <a:ext cx="7269162" cy="55403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685800" y="1412875"/>
            <a:ext cx="8077200" cy="20467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5124" name="Picture 3" descr="bottombar.png"/>
          <p:cNvPicPr>
            <a:picLocks noChangeAspect="1"/>
          </p:cNvPicPr>
          <p:nvPr/>
        </p:nvPicPr>
        <p:blipFill>
          <a:blip r:embed="rId15" cstate="print"/>
          <a:srcRect/>
          <a:stretch>
            <a:fillRect/>
          </a:stretch>
        </p:blipFill>
        <p:spPr bwMode="auto">
          <a:xfrm>
            <a:off x="0" y="6299200"/>
            <a:ext cx="9144000" cy="5572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2813" rtl="0" eaLnBrk="1" fontAlgn="base" hangingPunct="1">
        <a:lnSpc>
          <a:spcPct val="90000"/>
        </a:lnSpc>
        <a:spcBef>
          <a:spcPct val="0"/>
        </a:spcBef>
        <a:spcAft>
          <a:spcPct val="0"/>
        </a:spcAft>
        <a:defRPr lang="en-US" sz="4000" b="1" spc="-150" dirty="0">
          <a:ln w="3175">
            <a:noFill/>
          </a:ln>
          <a:solidFill>
            <a:srgbClr val="C00000"/>
          </a:solidFill>
          <a:latin typeface="+mj-lt"/>
          <a:ea typeface="+mn-ea"/>
          <a:cs typeface="Arial" pitchFamily="34" charset="0"/>
        </a:defRPr>
      </a:lvl1pPr>
      <a:lvl2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2pPr>
      <a:lvl3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3pPr>
      <a:lvl4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4pPr>
      <a:lvl5pPr algn="l" defTabSz="912813" rtl="0" eaLnBrk="1" fontAlgn="base" hangingPunct="1">
        <a:lnSpc>
          <a:spcPct val="90000"/>
        </a:lnSpc>
        <a:spcBef>
          <a:spcPct val="0"/>
        </a:spcBef>
        <a:spcAft>
          <a:spcPct val="0"/>
        </a:spcAft>
        <a:defRPr sz="4000">
          <a:solidFill>
            <a:srgbClr val="005825"/>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marL="396875" indent="-396875" algn="l" defTabSz="912813" rtl="0" eaLnBrk="1" fontAlgn="base" hangingPunct="1">
        <a:lnSpc>
          <a:spcPct val="90000"/>
        </a:lnSpc>
        <a:spcBef>
          <a:spcPct val="20000"/>
        </a:spcBef>
        <a:spcAft>
          <a:spcPct val="0"/>
        </a:spcAft>
        <a:buBlip>
          <a:blip r:embed="rId16"/>
        </a:buBlip>
        <a:defRPr sz="2800" b="1" kern="1200">
          <a:solidFill>
            <a:schemeClr val="tx1"/>
          </a:solidFill>
          <a:latin typeface="+mn-lt"/>
          <a:ea typeface="+mn-ea"/>
          <a:cs typeface="+mn-cs"/>
        </a:defRPr>
      </a:lvl1pPr>
      <a:lvl2pPr marL="914400" indent="-396875" algn="l" defTabSz="912813" rtl="0" eaLnBrk="1" fontAlgn="base" hangingPunct="1">
        <a:lnSpc>
          <a:spcPct val="90000"/>
        </a:lnSpc>
        <a:spcBef>
          <a:spcPct val="20000"/>
        </a:spcBef>
        <a:spcAft>
          <a:spcPct val="0"/>
        </a:spcAft>
        <a:buBlip>
          <a:blip r:embed="rId17"/>
        </a:buBlip>
        <a:defRPr sz="2600" b="1" kern="1200">
          <a:solidFill>
            <a:srgbClr val="2C4810"/>
          </a:solidFill>
          <a:latin typeface="+mn-lt"/>
          <a:ea typeface="+mn-ea"/>
          <a:cs typeface="+mn-cs"/>
        </a:defRPr>
      </a:lvl2pPr>
      <a:lvl3pPr marL="1258888" indent="-344488" algn="l" defTabSz="912813" rtl="0" eaLnBrk="1" fontAlgn="base" hangingPunct="1">
        <a:lnSpc>
          <a:spcPct val="90000"/>
        </a:lnSpc>
        <a:spcBef>
          <a:spcPct val="20000"/>
        </a:spcBef>
        <a:spcAft>
          <a:spcPct val="0"/>
        </a:spcAft>
        <a:buBlip>
          <a:blip r:embed="rId17"/>
        </a:buBlip>
        <a:defRPr sz="2400" b="1" kern="1200">
          <a:solidFill>
            <a:srgbClr val="C00000"/>
          </a:solidFill>
          <a:latin typeface="+mn-lt"/>
          <a:ea typeface="+mn-ea"/>
          <a:cs typeface="+mn-cs"/>
        </a:defRPr>
      </a:lvl3pPr>
      <a:lvl4pPr marL="1604963" indent="-346075" algn="l" defTabSz="912813" rtl="0" eaLnBrk="1" fontAlgn="base" hangingPunct="1">
        <a:lnSpc>
          <a:spcPct val="90000"/>
        </a:lnSpc>
        <a:spcBef>
          <a:spcPct val="20000"/>
        </a:spcBef>
        <a:spcAft>
          <a:spcPct val="0"/>
        </a:spcAft>
        <a:buBlip>
          <a:blip r:embed="rId17"/>
        </a:buBlip>
        <a:defRPr sz="2400" b="1" kern="1200">
          <a:solidFill>
            <a:schemeClr val="tx1"/>
          </a:solidFill>
          <a:latin typeface="+mn-lt"/>
          <a:ea typeface="+mn-ea"/>
          <a:cs typeface="+mn-cs"/>
        </a:defRPr>
      </a:lvl4pPr>
      <a:lvl5pPr marL="1941513" indent="-336550" algn="l" defTabSz="912813" rtl="0" eaLnBrk="1" fontAlgn="base" hangingPunct="1">
        <a:lnSpc>
          <a:spcPct val="90000"/>
        </a:lnSpc>
        <a:spcBef>
          <a:spcPct val="20000"/>
        </a:spcBef>
        <a:spcAft>
          <a:spcPct val="0"/>
        </a:spcAft>
        <a:buBlip>
          <a:blip r:embed="rId17"/>
        </a:buBlip>
        <a:defRPr sz="2400" b="1"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6148"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2813" rtl="0" eaLnBrk="1" fontAlgn="base" hangingPunct="1">
        <a:lnSpc>
          <a:spcPct val="90000"/>
        </a:lnSpc>
        <a:spcBef>
          <a:spcPct val="0"/>
        </a:spcBef>
        <a:spcAft>
          <a:spcPct val="0"/>
        </a:spcAft>
        <a:defRPr lang="en-US" sz="4800" spc="-150" dirty="0">
          <a:ln w="3175">
            <a:noFill/>
          </a:ln>
          <a:solidFill>
            <a:srgbClr val="005825"/>
          </a:solidFill>
          <a:latin typeface="+mj-lt"/>
          <a:ea typeface="+mn-ea"/>
          <a:cs typeface="Arial" pitchFamily="34" charset="0"/>
        </a:defRPr>
      </a:lvl1pPr>
      <a:lvl2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rgbClr val="005825"/>
          </a:solidFill>
          <a:latin typeface="Calibri" pitchFamily="34" charset="0"/>
          <a:cs typeface="Arial" charset="0"/>
        </a:defRPr>
      </a:lvl9pPr>
    </p:titleStyle>
    <p:bodyStyle>
      <a:lvl1pPr algn="l" defTabSz="912813" rtl="0" eaLnBrk="1" fontAlgn="base" hangingPunct="1">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1" fontAlgn="base" hangingPunct="1">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eaLnBrk="1" fontAlgn="base" hangingPunct="1">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ncbi.nlm.nih.gov/books/bookres.fcgi/bnchm/ch42f3.gif" TargetMode="External"/><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http://www.ncbi.nlm.nih.gov/books/bookres.fcgi/bnchm/ch42f3.gi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http://www.ncbi.nlm.nih.gov/books/bookres.fcgi/bnchm/ch42f3.gi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http://www.ncbi.nlm.nih.gov/books/bookres.fcgi/bnchm/ch42f3.gi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http://www.ncbi.nlm.nih.gov/books/bookres.fcgi/bnchm/ch42f3.gi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http://www.ncbi.nlm.nih.gov/books/bookres.fcgi/bnchm/ch42f3.gif"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000" dirty="0" smtClean="0"/>
              <a:t>Lecture 4: bioenergetics and metabolism</a:t>
            </a:r>
            <a:r>
              <a:rPr lang="en-US" dirty="0" smtClean="0"/>
              <a:t/>
            </a:r>
            <a:br>
              <a:rPr lang="en-US" dirty="0" smtClean="0"/>
            </a:br>
            <a:r>
              <a:rPr lang="en-US" sz="4000" dirty="0" smtClean="0"/>
              <a:t>(mitochondria and </a:t>
            </a:r>
            <a:r>
              <a:rPr lang="en-US" sz="4000" dirty="0" err="1" smtClean="0"/>
              <a:t>peroxisomes</a:t>
            </a:r>
            <a:r>
              <a:rPr lang="en-US" sz="4000" dirty="0" smtClean="0"/>
              <a:t>)</a:t>
            </a:r>
            <a:endParaRPr lang="en-US" sz="4000" dirty="0"/>
          </a:p>
        </p:txBody>
      </p:sp>
      <p:sp>
        <p:nvSpPr>
          <p:cNvPr id="4" name="Subtitle 2"/>
          <p:cNvSpPr>
            <a:spLocks noGrp="1"/>
          </p:cNvSpPr>
          <p:nvPr>
            <p:ph type="subTitle" idx="1"/>
          </p:nvPr>
        </p:nvSpPr>
        <p:spPr>
          <a:xfrm>
            <a:off x="730249" y="4415135"/>
            <a:ext cx="7681913" cy="461665"/>
          </a:xfrm>
        </p:spPr>
        <p:txBody>
          <a:bodyPr/>
          <a:lstStyle/>
          <a:p>
            <a:r>
              <a:rPr lang="en-US" dirty="0" smtClean="0"/>
              <a:t>Dr. Mamoun Ahram</a:t>
            </a:r>
          </a:p>
          <a:p>
            <a:r>
              <a:rPr lang="en-US" dirty="0" smtClean="0"/>
              <a:t>Faculty of Medicine</a:t>
            </a:r>
          </a:p>
          <a:p>
            <a:r>
              <a:rPr lang="en-US" dirty="0" smtClean="0"/>
              <a:t>Second year, Second semester, 2014-2014</a:t>
            </a:r>
          </a:p>
          <a:p>
            <a:endParaRPr lang="en-US" dirty="0"/>
          </a:p>
        </p:txBody>
      </p:sp>
      <p:sp>
        <p:nvSpPr>
          <p:cNvPr id="5" name="Rectangle 4"/>
          <p:cNvSpPr/>
          <p:nvPr/>
        </p:nvSpPr>
        <p:spPr>
          <a:xfrm>
            <a:off x="609600" y="5867400"/>
            <a:ext cx="5855577" cy="461665"/>
          </a:xfrm>
          <a:prstGeom prst="rect">
            <a:avLst/>
          </a:prstGeom>
        </p:spPr>
        <p:txBody>
          <a:bodyPr wrap="none">
            <a:spAutoFit/>
          </a:bodyPr>
          <a:lstStyle/>
          <a:p>
            <a:r>
              <a:rPr lang="en-US" sz="2400" b="1" i="1" dirty="0" smtClean="0"/>
              <a:t>Principles of Genetics and Molecular Biology</a:t>
            </a:r>
            <a:endParaRPr lang="en-US" sz="2400" b="1" i="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230188"/>
            <a:ext cx="7269162" cy="1107996"/>
          </a:xfrm>
        </p:spPr>
        <p:txBody>
          <a:bodyPr/>
          <a:lstStyle/>
          <a:p>
            <a:r>
              <a:rPr lang="en-US" dirty="0" smtClean="0"/>
              <a:t>Targeting of outer membrane proteins</a:t>
            </a:r>
            <a:endParaRPr lang="en-US" dirty="0"/>
          </a:p>
        </p:txBody>
      </p:sp>
      <p:sp>
        <p:nvSpPr>
          <p:cNvPr id="3" name="Content Placeholder 2"/>
          <p:cNvSpPr>
            <a:spLocks noGrp="1"/>
          </p:cNvSpPr>
          <p:nvPr>
            <p:ph sz="half" idx="1"/>
          </p:nvPr>
        </p:nvSpPr>
        <p:spPr>
          <a:xfrm>
            <a:off x="380999" y="1411554"/>
            <a:ext cx="8379543" cy="1995324"/>
          </a:xfrm>
        </p:spPr>
        <p:txBody>
          <a:bodyPr/>
          <a:lstStyle/>
          <a:p>
            <a:r>
              <a:rPr lang="en-US" dirty="0" smtClean="0"/>
              <a:t>Tom complex inserts proteins with </a:t>
            </a:r>
            <a:r>
              <a:rPr lang="en-US" dirty="0" smtClean="0">
                <a:sym typeface="Symbol"/>
              </a:rPr>
              <a:t>-</a:t>
            </a:r>
            <a:r>
              <a:rPr lang="en-US" dirty="0" smtClean="0"/>
              <a:t>helical </a:t>
            </a:r>
            <a:r>
              <a:rPr lang="en-US" dirty="0" err="1" smtClean="0"/>
              <a:t>transmembrane</a:t>
            </a:r>
            <a:r>
              <a:rPr lang="en-US" dirty="0" smtClean="0"/>
              <a:t> domains.</a:t>
            </a:r>
          </a:p>
          <a:p>
            <a:r>
              <a:rPr lang="en-US" dirty="0" smtClean="0"/>
              <a:t>SAM complex inserts </a:t>
            </a:r>
            <a:r>
              <a:rPr lang="en-US" dirty="0" smtClean="0">
                <a:sym typeface="Symbol"/>
              </a:rPr>
              <a:t>-</a:t>
            </a:r>
            <a:r>
              <a:rPr lang="en-US" dirty="0" smtClean="0"/>
              <a:t>barrel proteins such as </a:t>
            </a:r>
            <a:r>
              <a:rPr lang="en-US" dirty="0" err="1" smtClean="0"/>
              <a:t>porins</a:t>
            </a:r>
            <a:r>
              <a:rPr lang="en-US" dirty="0" smtClean="0"/>
              <a:t>.</a:t>
            </a:r>
          </a:p>
          <a:p>
            <a:endParaRPr lang="en-US" dirty="0"/>
          </a:p>
        </p:txBody>
      </p:sp>
      <p:pic>
        <p:nvPicPr>
          <p:cNvPr id="6" name="Picture 2"/>
          <p:cNvPicPr>
            <a:picLocks noGrp="1" noChangeAspect="1" noChangeArrowheads="1"/>
          </p:cNvPicPr>
          <p:nvPr>
            <p:ph sz="half" idx="2"/>
          </p:nvPr>
        </p:nvPicPr>
        <p:blipFill>
          <a:blip r:embed="rId2" cstate="print"/>
          <a:srcRect t="28386" b="31073"/>
          <a:stretch>
            <a:fillRect/>
          </a:stretch>
        </p:blipFill>
        <p:spPr bwMode="auto">
          <a:xfrm>
            <a:off x="1312608" y="2782734"/>
            <a:ext cx="6666270" cy="3824622"/>
          </a:xfrm>
          <a:prstGeom prst="rect">
            <a:avLst/>
          </a:prstGeom>
          <a:noFill/>
          <a:ln w="9525">
            <a:noFill/>
            <a:miter lim="800000"/>
            <a:headEnd/>
            <a:tailEnd/>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Mitochondrial phospholipids</a:t>
            </a:r>
            <a:endParaRPr lang="en-US" dirty="0"/>
          </a:p>
        </p:txBody>
      </p:sp>
      <p:sp>
        <p:nvSpPr>
          <p:cNvPr id="3" name="Content Placeholder 2"/>
          <p:cNvSpPr>
            <a:spLocks noGrp="1"/>
          </p:cNvSpPr>
          <p:nvPr>
            <p:ph sz="half" idx="1"/>
          </p:nvPr>
        </p:nvSpPr>
        <p:spPr>
          <a:xfrm>
            <a:off x="380999" y="1411553"/>
            <a:ext cx="4161503" cy="2505301"/>
          </a:xfrm>
        </p:spPr>
        <p:txBody>
          <a:bodyPr/>
          <a:lstStyle/>
          <a:p>
            <a:r>
              <a:rPr lang="en-US" sz="2200" dirty="0" err="1" smtClean="0"/>
              <a:t>Phosphatidylcholine</a:t>
            </a:r>
            <a:r>
              <a:rPr lang="en-US" sz="2200" dirty="0" smtClean="0"/>
              <a:t> and </a:t>
            </a:r>
            <a:r>
              <a:rPr lang="en-US" sz="2200" dirty="0" err="1" smtClean="0"/>
              <a:t>phosphatidylethanolamine</a:t>
            </a:r>
            <a:r>
              <a:rPr lang="en-US" sz="2200" dirty="0" smtClean="0"/>
              <a:t> are synthesized in the ER and carried to mitochondria by phospholipid transfer proteins</a:t>
            </a:r>
          </a:p>
          <a:p>
            <a:r>
              <a:rPr lang="en-US" sz="2200" dirty="0" err="1" smtClean="0"/>
              <a:t>Phosphatidylserine</a:t>
            </a:r>
            <a:r>
              <a:rPr lang="en-US" sz="2200" dirty="0" smtClean="0"/>
              <a:t> is synthesized from </a:t>
            </a:r>
            <a:r>
              <a:rPr lang="en-US" sz="2200" dirty="0" err="1" smtClean="0"/>
              <a:t>phosphatidylethanolamine</a:t>
            </a:r>
            <a:r>
              <a:rPr lang="en-US" sz="2200" dirty="0" smtClean="0"/>
              <a:t>.</a:t>
            </a:r>
          </a:p>
        </p:txBody>
      </p:sp>
      <p:pic>
        <p:nvPicPr>
          <p:cNvPr id="6" name="Picture 2" descr="Figure 10.7. Structure of cardiolipin."/>
          <p:cNvPicPr>
            <a:picLocks noGrp="1" noChangeAspect="1" noChangeArrowheads="1"/>
          </p:cNvPicPr>
          <p:nvPr>
            <p:ph sz="half" idx="2"/>
          </p:nvPr>
        </p:nvPicPr>
        <p:blipFill>
          <a:blip r:embed="rId2" cstate="print"/>
          <a:srcRect l="13919" r="12246"/>
          <a:stretch>
            <a:fillRect/>
          </a:stretch>
        </p:blipFill>
        <p:spPr bwMode="auto">
          <a:xfrm>
            <a:off x="5383161" y="3956438"/>
            <a:ext cx="3583857" cy="2108994"/>
          </a:xfrm>
          <a:prstGeom prst="rect">
            <a:avLst/>
          </a:prstGeom>
          <a:noFill/>
        </p:spPr>
      </p:pic>
      <p:sp>
        <p:nvSpPr>
          <p:cNvPr id="7" name="TextBox 6"/>
          <p:cNvSpPr txBox="1"/>
          <p:nvPr/>
        </p:nvSpPr>
        <p:spPr>
          <a:xfrm>
            <a:off x="6474541" y="5161936"/>
            <a:ext cx="1450782" cy="430887"/>
          </a:xfrm>
          <a:prstGeom prst="rect">
            <a:avLst/>
          </a:prstGeom>
          <a:noFill/>
        </p:spPr>
        <p:txBody>
          <a:bodyPr wrap="none" rtlCol="0">
            <a:spAutoFit/>
          </a:bodyPr>
          <a:lstStyle/>
          <a:p>
            <a:r>
              <a:rPr lang="en-US" sz="2200" b="1" dirty="0" err="1" smtClean="0">
                <a:solidFill>
                  <a:srgbClr val="C00000"/>
                </a:solidFill>
              </a:rPr>
              <a:t>Cardiolipin</a:t>
            </a:r>
            <a:endParaRPr lang="en-US" sz="2200" b="1" dirty="0">
              <a:solidFill>
                <a:srgbClr val="C00000"/>
              </a:solidFill>
            </a:endParaRPr>
          </a:p>
        </p:txBody>
      </p:sp>
      <p:sp>
        <p:nvSpPr>
          <p:cNvPr id="8" name="Rectangle 7"/>
          <p:cNvSpPr/>
          <p:nvPr/>
        </p:nvSpPr>
        <p:spPr>
          <a:xfrm>
            <a:off x="457200" y="3999722"/>
            <a:ext cx="4734232" cy="1938992"/>
          </a:xfrm>
          <a:prstGeom prst="rect">
            <a:avLst/>
          </a:prstGeom>
        </p:spPr>
        <p:txBody>
          <a:bodyPr wrap="square">
            <a:spAutoFit/>
          </a:bodyPr>
          <a:lstStyle/>
          <a:p>
            <a:pPr marL="176213" indent="-176213">
              <a:buFont typeface="Arial" pitchFamily="34" charset="0"/>
              <a:buChar char="•"/>
            </a:pPr>
            <a:r>
              <a:rPr lang="en-US" sz="2000" b="1" dirty="0" smtClean="0">
                <a:solidFill>
                  <a:srgbClr val="C00000"/>
                </a:solidFill>
              </a:rPr>
              <a:t>The unusual phospholipid, </a:t>
            </a:r>
            <a:r>
              <a:rPr lang="en-US" sz="2000" b="1" dirty="0" err="1" smtClean="0">
                <a:solidFill>
                  <a:srgbClr val="C00000"/>
                </a:solidFill>
              </a:rPr>
              <a:t>cardiolipin</a:t>
            </a:r>
            <a:r>
              <a:rPr lang="en-US" sz="2000" b="1" dirty="0" smtClean="0">
                <a:solidFill>
                  <a:srgbClr val="C00000"/>
                </a:solidFill>
              </a:rPr>
              <a:t>, which contains four fatty acid chains is also synthesized in the mitochondria.</a:t>
            </a:r>
          </a:p>
          <a:p>
            <a:pPr marL="176213" indent="-176213">
              <a:buFont typeface="Arial" pitchFamily="34" charset="0"/>
              <a:buChar char="•"/>
            </a:pPr>
            <a:r>
              <a:rPr lang="en-US" sz="2000" b="1" dirty="0" smtClean="0">
                <a:solidFill>
                  <a:srgbClr val="C00000"/>
                </a:solidFill>
              </a:rPr>
              <a:t>This molecule </a:t>
            </a:r>
            <a:r>
              <a:rPr lang="en-US" sz="2000" b="1" dirty="0" err="1" smtClean="0">
                <a:solidFill>
                  <a:srgbClr val="C00000"/>
                </a:solidFill>
              </a:rPr>
              <a:t>imprives</a:t>
            </a:r>
            <a:r>
              <a:rPr lang="en-US" sz="2000" b="1" dirty="0" smtClean="0">
                <a:solidFill>
                  <a:srgbClr val="C00000"/>
                </a:solidFill>
              </a:rPr>
              <a:t> the efficiency of oxidative phosphorylation by restricting proton flow across the membrane</a:t>
            </a:r>
            <a:endParaRPr lang="en-US" sz="2000" b="1" dirty="0">
              <a:solidFill>
                <a:srgbClr val="C00000"/>
              </a:solidFill>
            </a:endParaRPr>
          </a:p>
        </p:txBody>
      </p:sp>
      <p:pic>
        <p:nvPicPr>
          <p:cNvPr id="24580" name="Picture 4" descr="http://www.cell.com/cms/attachment/576077/4287839/gr4.jpg"/>
          <p:cNvPicPr>
            <a:picLocks noChangeAspect="1" noChangeArrowheads="1"/>
          </p:cNvPicPr>
          <p:nvPr/>
        </p:nvPicPr>
        <p:blipFill>
          <a:blip r:embed="rId3" cstate="print"/>
          <a:srcRect/>
          <a:stretch>
            <a:fillRect/>
          </a:stretch>
        </p:blipFill>
        <p:spPr bwMode="auto">
          <a:xfrm>
            <a:off x="3996813" y="2710807"/>
            <a:ext cx="4938047" cy="1112098"/>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cs typeface="Tahoma" pitchFamily="34" charset="0"/>
              </a:rPr>
              <a:t>Mitochondrial diseases </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General information</a:t>
            </a:r>
          </a:p>
        </p:txBody>
      </p:sp>
      <p:sp>
        <p:nvSpPr>
          <p:cNvPr id="36867" name="Rectangle 3"/>
          <p:cNvSpPr>
            <a:spLocks noGrp="1" noChangeArrowheads="1"/>
          </p:cNvSpPr>
          <p:nvPr>
            <p:ph idx="1"/>
          </p:nvPr>
        </p:nvSpPr>
        <p:spPr>
          <a:xfrm>
            <a:off x="609600" y="1412875"/>
            <a:ext cx="8153400" cy="4524315"/>
          </a:xfrm>
        </p:spPr>
        <p:txBody>
          <a:bodyPr/>
          <a:lstStyle/>
          <a:p>
            <a:r>
              <a:rPr lang="en-US" dirty="0" smtClean="0"/>
              <a:t>A fertilized human egg carries 2000 copies of the human mitochondrial genome, all but one or two inherited from the mother.</a:t>
            </a:r>
          </a:p>
          <a:p>
            <a:r>
              <a:rPr lang="en-US" dirty="0" smtClean="0"/>
              <a:t>A human in whom all of these mitochondrial genomes carried a deleterious mutation would generally not survive.</a:t>
            </a:r>
          </a:p>
          <a:p>
            <a:r>
              <a:rPr lang="en-US" dirty="0" smtClean="0"/>
              <a:t>But some mothers carry a mixed population of both mutant and normal mitochondrial genomes.</a:t>
            </a:r>
          </a:p>
          <a:p>
            <a:r>
              <a:rPr lang="en-US" dirty="0" smtClean="0"/>
              <a:t>Their daughters and sons inherit this mixture of normal and mutant mitochondrial DNAs and are healthy.</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General information</a:t>
            </a:r>
          </a:p>
        </p:txBody>
      </p:sp>
      <p:sp>
        <p:nvSpPr>
          <p:cNvPr id="37891" name="Rectangle 3"/>
          <p:cNvSpPr>
            <a:spLocks noGrp="1" noChangeArrowheads="1"/>
          </p:cNvSpPr>
          <p:nvPr>
            <p:ph idx="1"/>
          </p:nvPr>
        </p:nvSpPr>
        <p:spPr/>
        <p:txBody>
          <a:bodyPr/>
          <a:lstStyle/>
          <a:p>
            <a:r>
              <a:rPr lang="en-US" smtClean="0"/>
              <a:t>In cases of mitochondrial defects, muscle and nervous tissues are most at risk, because of their need for particularly large amounts of ATP</a:t>
            </a:r>
          </a:p>
          <a:p>
            <a:r>
              <a:rPr lang="en-US" smtClean="0"/>
              <a:t>Mitochondria diseases can be classified according to their cause: genetic or biochemical</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sz="4800" dirty="0"/>
              <a:t>The biochemical classification of mitochondrial diseases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ncbi.nlm.nih.gov/books/bookres.fcgi/bnchm/ch42f3.gif"/>
          <p:cNvPicPr>
            <a:picLocks noChangeAspect="1" noChangeArrowheads="1"/>
          </p:cNvPicPr>
          <p:nvPr/>
        </p:nvPicPr>
        <p:blipFill>
          <a:blip r:embed="rId2" r:link="rId3" cstate="print"/>
          <a:stretch>
            <a:fillRect/>
          </a:stretch>
        </p:blipFill>
        <p:spPr>
          <a:xfrm>
            <a:off x="353961" y="0"/>
            <a:ext cx="8465574" cy="6806262"/>
          </a:xfrm>
          <a:prstGeom prst="rect">
            <a:avLst/>
          </a:prstGeo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mtClean="0"/>
              <a:t>Defects of mitochondrial transport </a:t>
            </a:r>
          </a:p>
        </p:txBody>
      </p:sp>
      <p:sp>
        <p:nvSpPr>
          <p:cNvPr id="47107" name="Rectangle 3"/>
          <p:cNvSpPr>
            <a:spLocks noGrp="1" noChangeArrowheads="1"/>
          </p:cNvSpPr>
          <p:nvPr>
            <p:ph sz="half" idx="1"/>
          </p:nvPr>
        </p:nvSpPr>
        <p:spPr>
          <a:xfrm>
            <a:off x="380999" y="1411553"/>
            <a:ext cx="8114071" cy="1163395"/>
          </a:xfrm>
        </p:spPr>
        <p:txBody>
          <a:bodyPr/>
          <a:lstStyle/>
          <a:p>
            <a:r>
              <a:rPr lang="en-US" dirty="0" smtClean="0"/>
              <a:t>interfere with the movement of molecules across the inner mitochondrial membrane, which is tightly regulated by specific translocation systems.</a:t>
            </a:r>
          </a:p>
        </p:txBody>
      </p:sp>
      <p:pic>
        <p:nvPicPr>
          <p:cNvPr id="47108" name="Content Placeholder 4" descr="http://www.ncbi.nlm.nih.gov/books/bookres.fcgi/bnchm/ch42f3.gif"/>
          <p:cNvPicPr>
            <a:picLocks noGrp="1" noChangeAspect="1" noChangeArrowheads="1"/>
          </p:cNvPicPr>
          <p:nvPr>
            <p:ph sz="half" idx="2"/>
          </p:nvPr>
        </p:nvPicPr>
        <p:blipFill>
          <a:blip r:embed="rId2" r:link="rId3" cstate="print"/>
          <a:srcRect b="65230"/>
          <a:stretch>
            <a:fillRect/>
          </a:stretch>
        </p:blipFill>
        <p:spPr>
          <a:xfrm>
            <a:off x="253179" y="2786260"/>
            <a:ext cx="8128963" cy="2272437"/>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Substrate utilization</a:t>
            </a:r>
          </a:p>
        </p:txBody>
      </p:sp>
      <p:sp>
        <p:nvSpPr>
          <p:cNvPr id="48131" name="Content Placeholder 2"/>
          <p:cNvSpPr>
            <a:spLocks noGrp="1"/>
          </p:cNvSpPr>
          <p:nvPr>
            <p:ph sz="half" idx="1"/>
          </p:nvPr>
        </p:nvSpPr>
        <p:spPr>
          <a:xfrm>
            <a:off x="381000" y="1411553"/>
            <a:ext cx="8468032" cy="1520416"/>
          </a:xfrm>
        </p:spPr>
        <p:txBody>
          <a:bodyPr/>
          <a:lstStyle/>
          <a:p>
            <a:r>
              <a:rPr lang="en-US" sz="2600" dirty="0" smtClean="0"/>
              <a:t>Pyruvate dehydrogenase (PDH) deficiency can cause alterations of pyruvate metabolism.</a:t>
            </a:r>
          </a:p>
          <a:p>
            <a:r>
              <a:rPr lang="en-US" sz="2600" dirty="0" smtClean="0"/>
              <a:t>The PDH complex (PDHC) catalyzes the irreversible conversion of pyruvate to acetyl-</a:t>
            </a:r>
            <a:r>
              <a:rPr lang="en-US" sz="2600" dirty="0" err="1" smtClean="0"/>
              <a:t>CoA</a:t>
            </a:r>
            <a:r>
              <a:rPr lang="en-US" sz="2600" dirty="0" smtClean="0"/>
              <a:t>.</a:t>
            </a:r>
          </a:p>
        </p:txBody>
      </p:sp>
      <p:pic>
        <p:nvPicPr>
          <p:cNvPr id="48132" name="Content Placeholder 4" descr="http://www.ncbi.nlm.nih.gov/books/bookres.fcgi/bnchm/ch42f3.gif"/>
          <p:cNvPicPr>
            <a:picLocks noGrp="1" noChangeAspect="1" noChangeArrowheads="1"/>
          </p:cNvPicPr>
          <p:nvPr>
            <p:ph sz="half" idx="2"/>
          </p:nvPr>
        </p:nvPicPr>
        <p:blipFill>
          <a:blip r:embed="rId2" r:link="rId3" cstate="print"/>
          <a:srcRect l="19341" t="12769" r="39977" b="54230"/>
          <a:stretch>
            <a:fillRect/>
          </a:stretch>
        </p:blipFill>
        <p:spPr>
          <a:xfrm>
            <a:off x="4557252" y="3056184"/>
            <a:ext cx="4586748" cy="2991450"/>
          </a:xfrm>
        </p:spPr>
      </p:pic>
      <p:sp>
        <p:nvSpPr>
          <p:cNvPr id="8" name="Rectangle 7"/>
          <p:cNvSpPr/>
          <p:nvPr/>
        </p:nvSpPr>
        <p:spPr>
          <a:xfrm>
            <a:off x="206478" y="3112275"/>
            <a:ext cx="4291781" cy="2800767"/>
          </a:xfrm>
          <a:prstGeom prst="rect">
            <a:avLst/>
          </a:prstGeom>
        </p:spPr>
        <p:txBody>
          <a:bodyPr wrap="square">
            <a:spAutoFit/>
          </a:bodyPr>
          <a:lstStyle/>
          <a:p>
            <a:pPr marL="236538" indent="-236538">
              <a:buFont typeface="Arial" pitchFamily="34" charset="0"/>
              <a:buChar char="•"/>
            </a:pPr>
            <a:r>
              <a:rPr lang="en-US" sz="2200" b="1" dirty="0" smtClean="0">
                <a:solidFill>
                  <a:srgbClr val="C00000"/>
                </a:solidFill>
              </a:rPr>
              <a:t>The most devastating phenotype of PDH deficiency presents in the newborn period.</a:t>
            </a:r>
          </a:p>
          <a:p>
            <a:pPr marL="236538" indent="-236538">
              <a:buFont typeface="Arial" pitchFamily="34" charset="0"/>
              <a:buChar char="•"/>
            </a:pPr>
            <a:r>
              <a:rPr lang="en-US" sz="2200" b="1" dirty="0" smtClean="0">
                <a:solidFill>
                  <a:srgbClr val="C00000"/>
                </a:solidFill>
              </a:rPr>
              <a:t>The majority of patients are male with severe metabolic acidosis, elevated lactate in blood or CSF, and associated elevations of pyruvate and alanine.</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Defects of the Krebs cycle</a:t>
            </a:r>
          </a:p>
        </p:txBody>
      </p:sp>
      <p:sp>
        <p:nvSpPr>
          <p:cNvPr id="50179" name="Rectangle 3"/>
          <p:cNvSpPr>
            <a:spLocks noGrp="1" noChangeArrowheads="1"/>
          </p:cNvSpPr>
          <p:nvPr>
            <p:ph sz="half" idx="1"/>
          </p:nvPr>
        </p:nvSpPr>
        <p:spPr>
          <a:xfrm>
            <a:off x="381000" y="1411553"/>
            <a:ext cx="4114800" cy="4825937"/>
          </a:xfrm>
        </p:spPr>
        <p:txBody>
          <a:bodyPr/>
          <a:lstStyle/>
          <a:p>
            <a:r>
              <a:rPr lang="en-US" dirty="0" err="1" smtClean="0"/>
              <a:t>Fumarase</a:t>
            </a:r>
            <a:r>
              <a:rPr lang="en-US" dirty="0" smtClean="0"/>
              <a:t> deficiency is reported with patients having mitochondrial </a:t>
            </a:r>
            <a:r>
              <a:rPr lang="en-US" dirty="0" err="1" smtClean="0"/>
              <a:t>encephalomyopathy</a:t>
            </a:r>
            <a:r>
              <a:rPr lang="en-US" dirty="0" smtClean="0"/>
              <a:t>.</a:t>
            </a:r>
          </a:p>
          <a:p>
            <a:r>
              <a:rPr lang="en-US" dirty="0" smtClean="0"/>
              <a:t>The enzyme defect has been found in muscle and liver.</a:t>
            </a:r>
          </a:p>
          <a:p>
            <a:r>
              <a:rPr lang="en-US" dirty="0" smtClean="0"/>
              <a:t>Features: excretion of large amounts of </a:t>
            </a:r>
            <a:r>
              <a:rPr lang="en-US" dirty="0" err="1" smtClean="0"/>
              <a:t>fumaric</a:t>
            </a:r>
            <a:r>
              <a:rPr lang="en-US" dirty="0" smtClean="0"/>
              <a:t> acid and, to a lesser extent, </a:t>
            </a:r>
            <a:r>
              <a:rPr lang="en-US" dirty="0" err="1" smtClean="0"/>
              <a:t>succinic</a:t>
            </a:r>
            <a:r>
              <a:rPr lang="en-US" dirty="0" smtClean="0"/>
              <a:t> acid in the urine.</a:t>
            </a:r>
          </a:p>
        </p:txBody>
      </p:sp>
      <p:grpSp>
        <p:nvGrpSpPr>
          <p:cNvPr id="2" name="Group 11"/>
          <p:cNvGrpSpPr>
            <a:grpSpLocks noGrp="1"/>
          </p:cNvGrpSpPr>
          <p:nvPr/>
        </p:nvGrpSpPr>
        <p:grpSpPr bwMode="auto">
          <a:xfrm>
            <a:off x="4648200" y="1411288"/>
            <a:ext cx="4114800" cy="4517564"/>
            <a:chOff x="1116013" y="0"/>
            <a:chExt cx="7092950" cy="6843713"/>
          </a:xfrm>
        </p:grpSpPr>
        <p:pic>
          <p:nvPicPr>
            <p:cNvPr id="12" name="Picture 4" descr="http://www.ncbi.nlm.nih.gov/books/bookres.fcgi/bnchm/ch42f3.gif"/>
            <p:cNvPicPr>
              <a:picLocks noChangeAspect="1" noChangeArrowheads="1"/>
            </p:cNvPicPr>
            <p:nvPr/>
          </p:nvPicPr>
          <p:blipFill>
            <a:blip r:embed="rId2" r:link="rId3" cstate="print"/>
            <a:srcRect l="30212" t="18655" r="21262" b="23091"/>
            <a:stretch>
              <a:fillRect/>
            </a:stretch>
          </p:blipFill>
          <p:spPr bwMode="auto">
            <a:xfrm>
              <a:off x="1116013" y="0"/>
              <a:ext cx="7092950" cy="6843713"/>
            </a:xfrm>
            <a:prstGeom prst="rect">
              <a:avLst/>
            </a:prstGeom>
            <a:noFill/>
            <a:ln w="12700">
              <a:solidFill>
                <a:srgbClr val="000000"/>
              </a:solidFill>
              <a:miter lim="800000"/>
              <a:headEnd/>
              <a:tailEnd/>
            </a:ln>
          </p:spPr>
        </p:pic>
        <p:sp>
          <p:nvSpPr>
            <p:cNvPr id="13" name="Rectangle 5"/>
            <p:cNvSpPr>
              <a:spLocks noChangeArrowheads="1"/>
            </p:cNvSpPr>
            <p:nvPr/>
          </p:nvSpPr>
          <p:spPr bwMode="auto">
            <a:xfrm>
              <a:off x="1476375" y="4581525"/>
              <a:ext cx="2159000" cy="1871663"/>
            </a:xfrm>
            <a:prstGeom prst="rect">
              <a:avLst/>
            </a:prstGeom>
            <a:solidFill>
              <a:srgbClr val="CC0066">
                <a:alpha val="25098"/>
              </a:srgbClr>
            </a:solidFill>
            <a:ln w="9525">
              <a:solidFill>
                <a:schemeClr val="tx1"/>
              </a:solidFill>
              <a:miter lim="800000"/>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the mitochondria?</a:t>
            </a:r>
            <a:endParaRPr lang="en-US" dirty="0"/>
          </a:p>
        </p:txBody>
      </p:sp>
      <p:sp>
        <p:nvSpPr>
          <p:cNvPr id="6" name="Content Placeholder 5"/>
          <p:cNvSpPr>
            <a:spLocks noGrp="1"/>
          </p:cNvSpPr>
          <p:nvPr>
            <p:ph idx="1"/>
          </p:nvPr>
        </p:nvSpPr>
        <p:spPr>
          <a:xfrm>
            <a:off x="609600" y="1412875"/>
            <a:ext cx="8153400" cy="4641271"/>
          </a:xfrm>
        </p:spPr>
        <p:txBody>
          <a:bodyPr/>
          <a:lstStyle/>
          <a:p>
            <a:r>
              <a:rPr lang="en-US" sz="2600" dirty="0" smtClean="0"/>
              <a:t>Mitochondria are thought to have evolved from bacteria via </a:t>
            </a:r>
            <a:r>
              <a:rPr lang="en-US" sz="2600" dirty="0" err="1" smtClean="0"/>
              <a:t>enndosymbiosis</a:t>
            </a:r>
            <a:r>
              <a:rPr lang="en-US" sz="2600" dirty="0" smtClean="0"/>
              <a:t>.</a:t>
            </a:r>
          </a:p>
          <a:p>
            <a:r>
              <a:rPr lang="en-US" sz="2600" dirty="0" smtClean="0"/>
              <a:t>They play a critical role in the generation of metabolic energy in eukaryotic cells</a:t>
            </a:r>
          </a:p>
          <a:p>
            <a:pPr lvl="1"/>
            <a:r>
              <a:rPr lang="en-US" dirty="0" smtClean="0"/>
              <a:t>Generation of ATP from the breakdown of carbohydrates and fatty acids</a:t>
            </a:r>
          </a:p>
          <a:p>
            <a:r>
              <a:rPr lang="en-US" sz="2600" dirty="0" smtClean="0"/>
              <a:t>Most mitochondrial proteins are translated on free </a:t>
            </a:r>
            <a:r>
              <a:rPr lang="en-US" sz="2600" dirty="0" err="1" smtClean="0"/>
              <a:t>cytosolic</a:t>
            </a:r>
            <a:r>
              <a:rPr lang="en-US" sz="2600" dirty="0" smtClean="0"/>
              <a:t> ribosomes and imported into the organelle.</a:t>
            </a:r>
          </a:p>
          <a:p>
            <a:r>
              <a:rPr lang="en-US" sz="2600" dirty="0" smtClean="0"/>
              <a:t>They contain their own DNA, which encodes </a:t>
            </a:r>
            <a:r>
              <a:rPr lang="en-US" sz="2600" dirty="0" err="1" smtClean="0"/>
              <a:t>tRNAs</a:t>
            </a:r>
            <a:r>
              <a:rPr lang="en-US" sz="2600" dirty="0" smtClean="0"/>
              <a:t>, </a:t>
            </a:r>
            <a:r>
              <a:rPr lang="en-US" sz="2600" dirty="0" err="1" smtClean="0"/>
              <a:t>rRNAs</a:t>
            </a:r>
            <a:r>
              <a:rPr lang="en-US" sz="2600" dirty="0" smtClean="0"/>
              <a:t>, and some mitochondrial proteins. Mitochondrial proteins are encoded by their own genomes and nuclear genome.</a:t>
            </a:r>
            <a:endParaRPr lang="en-US" sz="26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55638" y="230188"/>
            <a:ext cx="7269162" cy="1107996"/>
          </a:xfrm>
        </p:spPr>
        <p:txBody>
          <a:bodyPr/>
          <a:lstStyle/>
          <a:p>
            <a:r>
              <a:rPr lang="en-US" dirty="0" smtClean="0"/>
              <a:t>Abnormalities of the respiratory chain reaction</a:t>
            </a:r>
          </a:p>
        </p:txBody>
      </p:sp>
      <p:sp>
        <p:nvSpPr>
          <p:cNvPr id="51203" name="Rectangle 3"/>
          <p:cNvSpPr>
            <a:spLocks noGrp="1" noChangeArrowheads="1"/>
          </p:cNvSpPr>
          <p:nvPr>
            <p:ph sz="half" idx="1"/>
          </p:nvPr>
        </p:nvSpPr>
        <p:spPr/>
        <p:txBody>
          <a:bodyPr/>
          <a:lstStyle/>
          <a:p>
            <a:r>
              <a:rPr lang="en-US" smtClean="0"/>
              <a:t>Defect in any of the 4 electron chain complexes have been reported</a:t>
            </a:r>
          </a:p>
        </p:txBody>
      </p:sp>
      <p:pic>
        <p:nvPicPr>
          <p:cNvPr id="51204" name="Content Placeholder 4" descr="http://www.ncbi.nlm.nih.gov/books/bookres.fcgi/bnchm/ch42f3.gif"/>
          <p:cNvPicPr>
            <a:picLocks noGrp="1" noChangeAspect="1" noChangeArrowheads="1"/>
          </p:cNvPicPr>
          <p:nvPr>
            <p:ph sz="half" idx="2"/>
          </p:nvPr>
        </p:nvPicPr>
        <p:blipFill>
          <a:blip r:embed="rId2" r:link="rId3" cstate="print"/>
          <a:srcRect l="42336" t="58972" r="18748" b="3625"/>
          <a:stretch>
            <a:fillRect/>
          </a:stretch>
        </p:blipFill>
        <p:spPr>
          <a:xfrm>
            <a:off x="4976467" y="1657879"/>
            <a:ext cx="3809351" cy="2943618"/>
          </a:xfr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Defects of oxidation-phosphorylation coupling </a:t>
            </a:r>
          </a:p>
        </p:txBody>
      </p:sp>
      <p:sp>
        <p:nvSpPr>
          <p:cNvPr id="52227" name="Rectangle 3"/>
          <p:cNvSpPr>
            <a:spLocks noGrp="1" noChangeArrowheads="1"/>
          </p:cNvSpPr>
          <p:nvPr>
            <p:ph sz="half" idx="1"/>
          </p:nvPr>
        </p:nvSpPr>
        <p:spPr>
          <a:xfrm>
            <a:off x="380999" y="1411553"/>
            <a:ext cx="5739581" cy="4121128"/>
          </a:xfrm>
        </p:spPr>
        <p:txBody>
          <a:bodyPr/>
          <a:lstStyle/>
          <a:p>
            <a:r>
              <a:rPr lang="en-US" sz="2600" dirty="0" smtClean="0"/>
              <a:t>The best known example of such a defect is </a:t>
            </a:r>
            <a:r>
              <a:rPr lang="en-US" sz="2600" dirty="0" err="1" smtClean="0"/>
              <a:t>Luft's</a:t>
            </a:r>
            <a:r>
              <a:rPr lang="en-US" sz="2600" dirty="0" smtClean="0"/>
              <a:t> disease, or </a:t>
            </a:r>
            <a:r>
              <a:rPr lang="en-US" sz="2600" dirty="0" err="1" smtClean="0"/>
              <a:t>nonthyroidal</a:t>
            </a:r>
            <a:r>
              <a:rPr lang="en-US" sz="2600" dirty="0" smtClean="0"/>
              <a:t> </a:t>
            </a:r>
            <a:r>
              <a:rPr lang="en-US" sz="2600" dirty="0" err="1" smtClean="0"/>
              <a:t>hypermetabolism</a:t>
            </a:r>
            <a:r>
              <a:rPr lang="en-US" sz="2600" dirty="0" smtClean="0"/>
              <a:t>.</a:t>
            </a:r>
          </a:p>
          <a:p>
            <a:r>
              <a:rPr lang="en-US" sz="2600" dirty="0" smtClean="0"/>
              <a:t>Oxidative phosphorylation is at maximal rate even in the absence of ADP, an indication that respiratory control is lost.</a:t>
            </a:r>
          </a:p>
          <a:p>
            <a:r>
              <a:rPr lang="en-US" sz="2600" dirty="0" smtClean="0"/>
              <a:t>Respiration proceeds at a high rate independently of phosphorylation, and energy is lost as heat, causing </a:t>
            </a:r>
            <a:r>
              <a:rPr lang="en-US" sz="2600" dirty="0" err="1" smtClean="0"/>
              <a:t>hypermetabolism</a:t>
            </a:r>
            <a:r>
              <a:rPr lang="en-US" sz="2600" dirty="0" smtClean="0"/>
              <a:t> and hyperthermia.</a:t>
            </a:r>
          </a:p>
        </p:txBody>
      </p:sp>
      <p:pic>
        <p:nvPicPr>
          <p:cNvPr id="8" name="Picture 4" descr="http://www.ncbi.nlm.nih.gov/books/bookres.fcgi/bnchm/ch42f3.gif"/>
          <p:cNvPicPr>
            <a:picLocks noGrp="1" noChangeAspect="1" noChangeArrowheads="1"/>
          </p:cNvPicPr>
          <p:nvPr>
            <p:ph sz="half" idx="2"/>
          </p:nvPr>
        </p:nvPicPr>
        <p:blipFill>
          <a:blip r:embed="rId2" r:link="rId3" cstate="print"/>
          <a:srcRect l="84982" t="52831"/>
          <a:stretch>
            <a:fillRect/>
          </a:stretch>
        </p:blipFill>
        <p:spPr bwMode="auto">
          <a:xfrm>
            <a:off x="6607277" y="1496084"/>
            <a:ext cx="1923010" cy="4855994"/>
          </a:xfrm>
          <a:prstGeom prst="rect">
            <a:avLst/>
          </a:prstGeom>
          <a:noFill/>
          <a:ln w="12700">
            <a:solidFill>
              <a:srgbClr val="000000"/>
            </a:solid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a:t>The genetic classification of mitochondrial diseases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Defects of mitochondrial DNA (mtDNA)</a:t>
            </a:r>
          </a:p>
        </p:txBody>
      </p:sp>
      <p:sp>
        <p:nvSpPr>
          <p:cNvPr id="39939" name="Rectangle 3"/>
          <p:cNvSpPr>
            <a:spLocks noGrp="1" noChangeArrowheads="1"/>
          </p:cNvSpPr>
          <p:nvPr>
            <p:ph idx="1"/>
          </p:nvPr>
        </p:nvSpPr>
        <p:spPr>
          <a:xfrm>
            <a:off x="609600" y="1412875"/>
            <a:ext cx="8153400" cy="2412968"/>
          </a:xfrm>
        </p:spPr>
        <p:txBody>
          <a:bodyPr/>
          <a:lstStyle/>
          <a:p>
            <a:r>
              <a:rPr lang="en-US" dirty="0" smtClean="0"/>
              <a:t>These disorders are associated with dysfunction of the respiratory chain because all 13 subunits encoded by </a:t>
            </a:r>
            <a:r>
              <a:rPr lang="en-US" dirty="0" err="1" smtClean="0"/>
              <a:t>mtDNA</a:t>
            </a:r>
            <a:r>
              <a:rPr lang="en-US" dirty="0" smtClean="0"/>
              <a:t> are subunits of respiratory chain complexes.</a:t>
            </a:r>
          </a:p>
          <a:p>
            <a:r>
              <a:rPr lang="en-US" dirty="0" smtClean="0"/>
              <a:t>Diseases due to point mutations are transmitted by maternal inheritance.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MERRF and others</a:t>
            </a:r>
          </a:p>
        </p:txBody>
      </p:sp>
      <p:sp>
        <p:nvSpPr>
          <p:cNvPr id="40963" name="Rectangle 3"/>
          <p:cNvSpPr>
            <a:spLocks noGrp="1" noChangeArrowheads="1"/>
          </p:cNvSpPr>
          <p:nvPr>
            <p:ph idx="1"/>
          </p:nvPr>
        </p:nvSpPr>
        <p:spPr>
          <a:xfrm>
            <a:off x="609600" y="1412875"/>
            <a:ext cx="8153400" cy="4481227"/>
          </a:xfrm>
        </p:spPr>
        <p:txBody>
          <a:bodyPr/>
          <a:lstStyle/>
          <a:p>
            <a:r>
              <a:rPr lang="en-US" dirty="0" smtClean="0"/>
              <a:t>One main syndrome is </a:t>
            </a:r>
            <a:r>
              <a:rPr lang="en-US" dirty="0" err="1" smtClean="0"/>
              <a:t>myoclonic</a:t>
            </a:r>
            <a:r>
              <a:rPr lang="en-US" dirty="0" smtClean="0"/>
              <a:t> epilepsy and ragged red fiber disease (MERRF), which can be caused by a mutation in one of the mitochondrial transfer RNA genes required for synthesis of the mitochondrial proteins responsible for electron transport and production of ATP.</a:t>
            </a:r>
          </a:p>
          <a:p>
            <a:r>
              <a:rPr lang="en-US" dirty="0" smtClean="0">
                <a:cs typeface="Arial" charset="0"/>
              </a:rPr>
              <a:t>Other syndromes include</a:t>
            </a:r>
          </a:p>
          <a:p>
            <a:pPr lvl="1"/>
            <a:r>
              <a:rPr lang="en-US" dirty="0" smtClean="0">
                <a:cs typeface="Arial" charset="0"/>
              </a:rPr>
              <a:t>lactic acidosis and stroke-like episodes (MELAS)</a:t>
            </a:r>
          </a:p>
          <a:p>
            <a:pPr lvl="1"/>
            <a:r>
              <a:rPr lang="en-US" dirty="0" err="1" smtClean="0">
                <a:cs typeface="Arial" charset="0"/>
              </a:rPr>
              <a:t>Leber's</a:t>
            </a:r>
            <a:r>
              <a:rPr lang="en-US" dirty="0" smtClean="0">
                <a:cs typeface="Arial" charset="0"/>
              </a:rPr>
              <a:t> hereditary optic neuropathy (LHON), </a:t>
            </a:r>
          </a:p>
          <a:p>
            <a:pPr lvl="1"/>
            <a:r>
              <a:rPr lang="en-US" dirty="0" err="1" smtClean="0">
                <a:cs typeface="Arial" charset="0"/>
              </a:rPr>
              <a:t>neurogenic</a:t>
            </a:r>
            <a:r>
              <a:rPr lang="en-US" dirty="0" smtClean="0">
                <a:cs typeface="Arial" charset="0"/>
              </a:rPr>
              <a:t> atrophy, ataxia and retinitis </a:t>
            </a:r>
            <a:r>
              <a:rPr lang="en-US" dirty="0" err="1" smtClean="0">
                <a:cs typeface="Arial" charset="0"/>
              </a:rPr>
              <a:t>pigmentosa</a:t>
            </a:r>
            <a:r>
              <a:rPr lang="en-US" dirty="0" smtClean="0">
                <a:cs typeface="Arial" charset="0"/>
              </a:rPr>
              <a:t> (NARP)</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638" y="230188"/>
            <a:ext cx="7269162" cy="1107996"/>
          </a:xfrm>
        </p:spPr>
        <p:txBody>
          <a:bodyPr/>
          <a:lstStyle/>
          <a:p>
            <a:r>
              <a:rPr lang="en-US" dirty="0" err="1" smtClean="0"/>
              <a:t>Leber's</a:t>
            </a:r>
            <a:r>
              <a:rPr lang="en-US" dirty="0" smtClean="0"/>
              <a:t> hereditary optic neuropathy (LHON)</a:t>
            </a:r>
            <a:endParaRPr lang="en-US" dirty="0"/>
          </a:p>
        </p:txBody>
      </p:sp>
      <p:sp>
        <p:nvSpPr>
          <p:cNvPr id="6" name="Content Placeholder 5"/>
          <p:cNvSpPr>
            <a:spLocks noGrp="1"/>
          </p:cNvSpPr>
          <p:nvPr>
            <p:ph idx="1"/>
          </p:nvPr>
        </p:nvSpPr>
        <p:spPr>
          <a:xfrm>
            <a:off x="609600" y="1412875"/>
            <a:ext cx="8153400" cy="2142125"/>
          </a:xfrm>
        </p:spPr>
        <p:txBody>
          <a:bodyPr/>
          <a:lstStyle/>
          <a:p>
            <a:r>
              <a:rPr lang="en-US" sz="2400" dirty="0" smtClean="0"/>
              <a:t>Females (10%) are affected less frequently than males (50%), but males never transmit LHON to their offspring and not all individuals with mutations develop the disease.</a:t>
            </a:r>
          </a:p>
          <a:p>
            <a:pPr lvl="1"/>
            <a:r>
              <a:rPr lang="en-US" sz="2400" dirty="0" smtClean="0"/>
              <a:t>Inheritance is mitochondrial (</a:t>
            </a:r>
            <a:r>
              <a:rPr lang="en-US" sz="2400" dirty="0" err="1" smtClean="0"/>
              <a:t>cytoplasmic</a:t>
            </a:r>
            <a:r>
              <a:rPr lang="en-US" sz="2400" dirty="0" smtClean="0"/>
              <a:t>) not nuclear.</a:t>
            </a:r>
          </a:p>
          <a:p>
            <a:r>
              <a:rPr lang="en-US" sz="2400" dirty="0" smtClean="0"/>
              <a:t>The mutations reduce the efficiency of oxidative phosphorylation and ATP generation. </a:t>
            </a:r>
          </a:p>
        </p:txBody>
      </p:sp>
      <p:pic>
        <p:nvPicPr>
          <p:cNvPr id="15362" name="Picture 2" descr="http://www.lhon.org/lhon/LHON_files/droppedImage.jpg"/>
          <p:cNvPicPr>
            <a:picLocks noChangeAspect="1" noChangeArrowheads="1"/>
          </p:cNvPicPr>
          <p:nvPr/>
        </p:nvPicPr>
        <p:blipFill>
          <a:blip r:embed="rId2" cstate="print"/>
          <a:srcRect l="7568" t="14232" r="8598" b="12790"/>
          <a:stretch>
            <a:fillRect/>
          </a:stretch>
        </p:blipFill>
        <p:spPr bwMode="auto">
          <a:xfrm>
            <a:off x="4272455" y="3631021"/>
            <a:ext cx="4871545" cy="3029100"/>
          </a:xfrm>
          <a:prstGeom prst="rect">
            <a:avLst/>
          </a:prstGeom>
          <a:noFill/>
        </p:spPr>
      </p:pic>
      <p:sp>
        <p:nvSpPr>
          <p:cNvPr id="7" name="Rectangle 6"/>
          <p:cNvSpPr/>
          <p:nvPr/>
        </p:nvSpPr>
        <p:spPr>
          <a:xfrm>
            <a:off x="315310" y="3669123"/>
            <a:ext cx="3736427" cy="2677656"/>
          </a:xfrm>
          <a:prstGeom prst="rect">
            <a:avLst/>
          </a:prstGeom>
        </p:spPr>
        <p:txBody>
          <a:bodyPr wrap="square">
            <a:spAutoFit/>
          </a:bodyPr>
          <a:lstStyle/>
          <a:p>
            <a:pPr marL="236538" indent="-236538">
              <a:buFont typeface="Arial" pitchFamily="34" charset="0"/>
              <a:buChar char="•"/>
            </a:pPr>
            <a:r>
              <a:rPr lang="en-US" sz="2400" b="1" dirty="0" smtClean="0">
                <a:solidFill>
                  <a:srgbClr val="C00000"/>
                </a:solidFill>
              </a:rPr>
              <a:t>A rare inherited disease that results in blindness because of degeneration of the optic nerve. </a:t>
            </a:r>
          </a:p>
          <a:p>
            <a:pPr marL="236538" lvl="1" indent="-236538">
              <a:buFont typeface="Arial" pitchFamily="34" charset="0"/>
              <a:buChar char="•"/>
            </a:pPr>
            <a:r>
              <a:rPr lang="en-US" sz="2400" b="1" dirty="0" smtClean="0">
                <a:solidFill>
                  <a:srgbClr val="C00000"/>
                </a:solidFill>
              </a:rPr>
              <a:t>Vision loss  is only manifestation, occurs between 15-35</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 causing LHON </a:t>
            </a:r>
            <a:endParaRPr lang="en-US" dirty="0"/>
          </a:p>
        </p:txBody>
      </p:sp>
      <p:sp>
        <p:nvSpPr>
          <p:cNvPr id="3" name="Content Placeholder 2"/>
          <p:cNvSpPr>
            <a:spLocks noGrp="1"/>
          </p:cNvSpPr>
          <p:nvPr>
            <p:ph idx="1"/>
          </p:nvPr>
        </p:nvSpPr>
        <p:spPr>
          <a:xfrm>
            <a:off x="609600" y="1412875"/>
            <a:ext cx="8153400" cy="4949047"/>
          </a:xfrm>
        </p:spPr>
        <p:txBody>
          <a:bodyPr/>
          <a:lstStyle/>
          <a:p>
            <a:r>
              <a:rPr lang="en-US" sz="2400" dirty="0" smtClean="0"/>
              <a:t>50% is a </a:t>
            </a:r>
            <a:r>
              <a:rPr lang="en-US" sz="2400" dirty="0" err="1" smtClean="0"/>
              <a:t>histidine</a:t>
            </a:r>
            <a:r>
              <a:rPr lang="en-US" sz="2400" dirty="0" smtClean="0"/>
              <a:t>-to-</a:t>
            </a:r>
            <a:r>
              <a:rPr lang="en-US" sz="2400" dirty="0" err="1" smtClean="0"/>
              <a:t>arginine</a:t>
            </a:r>
            <a:r>
              <a:rPr lang="en-US" sz="2400" dirty="0" smtClean="0"/>
              <a:t> mutation in a subunit of complex I of the electron transport chain (NADH dehydrogenase)</a:t>
            </a:r>
          </a:p>
          <a:p>
            <a:r>
              <a:rPr lang="en-US" sz="2400" dirty="0" smtClean="0"/>
              <a:t>30% is due to two mutations in other subunits of complex I or a mutation in </a:t>
            </a:r>
            <a:r>
              <a:rPr lang="en-US" sz="2400" dirty="0" err="1" smtClean="0"/>
              <a:t>cyochrome</a:t>
            </a:r>
            <a:r>
              <a:rPr lang="en-US" sz="2400" dirty="0" smtClean="0"/>
              <a:t> </a:t>
            </a:r>
            <a:r>
              <a:rPr lang="en-US" sz="2400" i="1" dirty="0" smtClean="0"/>
              <a:t>b</a:t>
            </a:r>
            <a:r>
              <a:rPr lang="en-US" sz="2400" dirty="0" smtClean="0"/>
              <a:t> (a component of complex III)</a:t>
            </a:r>
          </a:p>
          <a:p>
            <a:r>
              <a:rPr lang="en-US" sz="2400" dirty="0" smtClean="0"/>
              <a:t>A fifth mutation </a:t>
            </a:r>
            <a:r>
              <a:rPr lang="en-US" sz="2400" dirty="0" err="1" smtClean="0"/>
              <a:t>affectsing</a:t>
            </a:r>
            <a:r>
              <a:rPr lang="en-US" sz="2400" dirty="0" smtClean="0"/>
              <a:t> a complex I subunit can cause either LHON or muscular disorders.</a:t>
            </a:r>
          </a:p>
          <a:p>
            <a:r>
              <a:rPr lang="en-US" sz="2400" dirty="0" smtClean="0"/>
              <a:t>Since the central nervous system (including the brain and optic nerve) is most highly dependent on oxidative metabolism, blindness is the main manifestation.</a:t>
            </a:r>
          </a:p>
          <a:p>
            <a:r>
              <a:rPr lang="en-US" sz="2400" dirty="0" smtClean="0"/>
              <a:t>The low incidence of disease among carriers of LHON mutations is because each cell contains thousands of copies of mitochondrial DNA, which can be present in mixtures of mutant and normal mitochondria.</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Defects of nuclear DNA</a:t>
            </a:r>
          </a:p>
        </p:txBody>
      </p:sp>
      <p:sp>
        <p:nvSpPr>
          <p:cNvPr id="43011" name="Rectangle 3"/>
          <p:cNvSpPr>
            <a:spLocks noGrp="1" noChangeArrowheads="1"/>
          </p:cNvSpPr>
          <p:nvPr>
            <p:ph idx="1"/>
          </p:nvPr>
        </p:nvSpPr>
        <p:spPr>
          <a:xfrm>
            <a:off x="609600" y="1412875"/>
            <a:ext cx="8153400" cy="4136517"/>
          </a:xfrm>
        </p:spPr>
        <p:txBody>
          <a:bodyPr/>
          <a:lstStyle/>
          <a:p>
            <a:r>
              <a:rPr lang="en-US" dirty="0" smtClean="0"/>
              <a:t>The vast majority of mitochondrial proteins are encoded by nuclear DNA.</a:t>
            </a:r>
          </a:p>
          <a:p>
            <a:r>
              <a:rPr lang="en-US" dirty="0" smtClean="0"/>
              <a:t>All areas of mitochondrial metabolism can be affected.</a:t>
            </a:r>
          </a:p>
          <a:p>
            <a:r>
              <a:rPr lang="en-US" dirty="0" smtClean="0"/>
              <a:t>The nuclear DNA controls many functions of the mitochondria DNA, including mitochondrial replication.</a:t>
            </a:r>
          </a:p>
          <a:p>
            <a:r>
              <a:rPr lang="en-US" dirty="0" smtClean="0"/>
              <a:t>Mutations of nuclear genes controlling these functions could cause alterations in the mitochondria DNA.</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Peroxisomes</a:t>
            </a:r>
            <a:endParaRPr 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features of </a:t>
            </a:r>
            <a:r>
              <a:rPr lang="en-US" dirty="0" err="1" smtClean="0"/>
              <a:t>peroxisomes</a:t>
            </a:r>
            <a:endParaRPr lang="en-US" dirty="0"/>
          </a:p>
        </p:txBody>
      </p:sp>
      <p:sp>
        <p:nvSpPr>
          <p:cNvPr id="3" name="Content Placeholder 2"/>
          <p:cNvSpPr>
            <a:spLocks noGrp="1"/>
          </p:cNvSpPr>
          <p:nvPr>
            <p:ph sz="half" idx="1"/>
          </p:nvPr>
        </p:nvSpPr>
        <p:spPr>
          <a:xfrm>
            <a:off x="381000" y="1411553"/>
            <a:ext cx="4853152" cy="3213187"/>
          </a:xfrm>
        </p:spPr>
        <p:txBody>
          <a:bodyPr/>
          <a:lstStyle/>
          <a:p>
            <a:r>
              <a:rPr lang="en-US" sz="2400" dirty="0" smtClean="0"/>
              <a:t>Small, membrane-enclosed organelles </a:t>
            </a:r>
          </a:p>
          <a:p>
            <a:r>
              <a:rPr lang="en-US" sz="2400" dirty="0" smtClean="0"/>
              <a:t>They contain enzymes involved in a variety of metabolic reactions, including several aspects of energy metabolism. </a:t>
            </a:r>
          </a:p>
          <a:p>
            <a:r>
              <a:rPr lang="en-US" sz="2400" dirty="0" smtClean="0"/>
              <a:t>They replicate by division.</a:t>
            </a:r>
          </a:p>
          <a:p>
            <a:r>
              <a:rPr lang="en-US" sz="2400" dirty="0" smtClean="0"/>
              <a:t>Most human cells contain 500 </a:t>
            </a:r>
            <a:r>
              <a:rPr lang="en-US" sz="2400" dirty="0" err="1" smtClean="0"/>
              <a:t>peroxisomes</a:t>
            </a:r>
            <a:r>
              <a:rPr lang="en-US" sz="2400" dirty="0" smtClean="0"/>
              <a:t>.</a:t>
            </a:r>
            <a:endParaRPr lang="en-US" sz="2400" dirty="0"/>
          </a:p>
        </p:txBody>
      </p:sp>
      <p:pic>
        <p:nvPicPr>
          <p:cNvPr id="7" name="Picture 2" descr="http://droualb.faculty.mjc.edu/Course%20Materials/Elementary%20Anatomy%20and%20Physiology%2050/Lecture%20outlines/cell%20anatomy%20images/peroxisomes.JPG"/>
          <p:cNvPicPr>
            <a:picLocks noGrp="1" noChangeAspect="1" noChangeArrowheads="1"/>
          </p:cNvPicPr>
          <p:nvPr>
            <p:ph sz="half" idx="2"/>
          </p:nvPr>
        </p:nvPicPr>
        <p:blipFill>
          <a:blip r:embed="rId2" cstate="print"/>
          <a:srcRect l="34809" b="5054"/>
          <a:stretch>
            <a:fillRect/>
          </a:stretch>
        </p:blipFill>
        <p:spPr bwMode="auto">
          <a:xfrm>
            <a:off x="5470634" y="1395522"/>
            <a:ext cx="3191935" cy="4675211"/>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File:Mitochondrion structure.svg"/>
          <p:cNvPicPr>
            <a:picLocks noChangeAspect="1" noChangeArrowheads="1"/>
          </p:cNvPicPr>
          <p:nvPr/>
        </p:nvPicPr>
        <p:blipFill>
          <a:blip r:embed="rId2" cstate="print"/>
          <a:srcRect l="7750"/>
          <a:stretch>
            <a:fillRect/>
          </a:stretch>
        </p:blipFill>
        <p:spPr bwMode="auto">
          <a:xfrm>
            <a:off x="304800" y="195095"/>
            <a:ext cx="8553450" cy="6490424"/>
          </a:xfrm>
          <a:prstGeom prst="rect">
            <a:avLst/>
          </a:prstGeom>
          <a:no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Peroxins</a:t>
            </a:r>
            <a:r>
              <a:rPr lang="en-US" dirty="0" smtClean="0"/>
              <a:t> </a:t>
            </a:r>
            <a:endParaRPr lang="en-US" dirty="0"/>
          </a:p>
        </p:txBody>
      </p:sp>
      <p:sp>
        <p:nvSpPr>
          <p:cNvPr id="3" name="Content Placeholder 2"/>
          <p:cNvSpPr>
            <a:spLocks noGrp="1"/>
          </p:cNvSpPr>
          <p:nvPr>
            <p:ph idx="1"/>
          </p:nvPr>
        </p:nvSpPr>
        <p:spPr>
          <a:xfrm>
            <a:off x="609600" y="1412875"/>
            <a:ext cx="8153400" cy="3447098"/>
          </a:xfrm>
        </p:spPr>
        <p:txBody>
          <a:bodyPr/>
          <a:lstStyle/>
          <a:p>
            <a:r>
              <a:rPr lang="en-US" dirty="0" err="1" smtClean="0"/>
              <a:t>Peroxisomal</a:t>
            </a:r>
            <a:r>
              <a:rPr lang="en-US" dirty="0" smtClean="0"/>
              <a:t> proteins are called </a:t>
            </a:r>
            <a:r>
              <a:rPr lang="en-US" dirty="0" err="1" smtClean="0"/>
              <a:t>peroxins</a:t>
            </a:r>
            <a:r>
              <a:rPr lang="en-US" dirty="0" smtClean="0"/>
              <a:t>.</a:t>
            </a:r>
          </a:p>
          <a:p>
            <a:r>
              <a:rPr lang="en-US" dirty="0" smtClean="0"/>
              <a:t>They are 85 genes that encode </a:t>
            </a:r>
            <a:r>
              <a:rPr lang="en-US" dirty="0" err="1" smtClean="0"/>
              <a:t>peroxins</a:t>
            </a:r>
            <a:r>
              <a:rPr lang="en-US" dirty="0" smtClean="0"/>
              <a:t>, most of which are metabolic enzymes.</a:t>
            </a:r>
          </a:p>
          <a:p>
            <a:r>
              <a:rPr lang="en-US" dirty="0" smtClean="0"/>
              <a:t>Internal proteins are synthesized on free ribosomes and then imported into </a:t>
            </a:r>
            <a:r>
              <a:rPr lang="en-US" dirty="0" err="1" smtClean="0"/>
              <a:t>peroxisomes</a:t>
            </a:r>
            <a:r>
              <a:rPr lang="en-US" dirty="0" smtClean="0"/>
              <a:t>.</a:t>
            </a:r>
            <a:endParaRPr lang="ar-JO" dirty="0" smtClean="0"/>
          </a:p>
          <a:p>
            <a:r>
              <a:rPr lang="en-US" dirty="0" smtClean="0"/>
              <a:t>Other membrane proteins act as receptors for the import of internal proteins.</a:t>
            </a:r>
          </a:p>
          <a:p>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a:t>
            </a:r>
            <a:r>
              <a:rPr lang="en-US" dirty="0" err="1" smtClean="0"/>
              <a:t>peroxisomes</a:t>
            </a:r>
            <a:endParaRPr lang="en-US" dirty="0"/>
          </a:p>
        </p:txBody>
      </p:sp>
      <p:sp>
        <p:nvSpPr>
          <p:cNvPr id="3" name="Content Placeholder 2"/>
          <p:cNvSpPr>
            <a:spLocks noGrp="1"/>
          </p:cNvSpPr>
          <p:nvPr>
            <p:ph idx="1"/>
          </p:nvPr>
        </p:nvSpPr>
        <p:spPr>
          <a:xfrm>
            <a:off x="609600" y="1412875"/>
            <a:ext cx="8153400" cy="2880789"/>
          </a:xfrm>
        </p:spPr>
        <p:txBody>
          <a:bodyPr/>
          <a:lstStyle/>
          <a:p>
            <a:r>
              <a:rPr lang="en-US" sz="2400" dirty="0" err="1" smtClean="0"/>
              <a:t>Peroxisomes</a:t>
            </a:r>
            <a:r>
              <a:rPr lang="en-US" sz="2400" dirty="0" smtClean="0"/>
              <a:t> carry out oxidation reactions leading to the production of hydrogen peroxide. </a:t>
            </a:r>
          </a:p>
          <a:p>
            <a:r>
              <a:rPr lang="en-US" sz="2400" dirty="0" smtClean="0"/>
              <a:t>Because hydrogen peroxide is harmful to the cell, </a:t>
            </a:r>
            <a:r>
              <a:rPr lang="en-US" sz="2400" dirty="0" err="1" smtClean="0"/>
              <a:t>peroxisomes</a:t>
            </a:r>
            <a:r>
              <a:rPr lang="en-US" sz="2400" dirty="0" smtClean="0"/>
              <a:t> also contain the enzyme </a:t>
            </a:r>
            <a:r>
              <a:rPr lang="en-US" sz="2400" dirty="0" err="1" smtClean="0"/>
              <a:t>catalase</a:t>
            </a:r>
            <a:r>
              <a:rPr lang="en-US" sz="2400" dirty="0" smtClean="0"/>
              <a:t>.</a:t>
            </a:r>
          </a:p>
          <a:p>
            <a:r>
              <a:rPr lang="en-US" sz="2400" dirty="0" smtClean="0"/>
              <a:t>Substrates like uric acid, amino acids, and fatty acids are broken down by oxidative reactions in </a:t>
            </a:r>
            <a:r>
              <a:rPr lang="en-US" sz="2400" dirty="0" err="1" smtClean="0"/>
              <a:t>peroxisomes</a:t>
            </a:r>
            <a:r>
              <a:rPr lang="en-US" sz="2400" dirty="0" smtClean="0"/>
              <a:t>.</a:t>
            </a:r>
          </a:p>
          <a:p>
            <a:r>
              <a:rPr lang="en-US" sz="2400" dirty="0" smtClean="0"/>
              <a:t>fatty acids are oxidized in both </a:t>
            </a:r>
            <a:r>
              <a:rPr lang="en-US" sz="2400" dirty="0" err="1" smtClean="0"/>
              <a:t>peroxisomes</a:t>
            </a:r>
            <a:r>
              <a:rPr lang="en-US" sz="2400" dirty="0" smtClean="0"/>
              <a:t> and mitochondria.</a:t>
            </a:r>
          </a:p>
        </p:txBody>
      </p:sp>
      <p:pic>
        <p:nvPicPr>
          <p:cNvPr id="52226" name="Picture 2" descr="Figure 10.25. Fatty acid oxidation in peroxisomes."/>
          <p:cNvPicPr>
            <a:picLocks noChangeAspect="1" noChangeArrowheads="1"/>
          </p:cNvPicPr>
          <p:nvPr/>
        </p:nvPicPr>
        <p:blipFill>
          <a:blip r:embed="rId2" cstate="print"/>
          <a:srcRect/>
          <a:stretch>
            <a:fillRect/>
          </a:stretch>
        </p:blipFill>
        <p:spPr bwMode="auto">
          <a:xfrm>
            <a:off x="3806166" y="4183170"/>
            <a:ext cx="5243238" cy="2095007"/>
          </a:xfrm>
          <a:prstGeom prst="rect">
            <a:avLst/>
          </a:prstGeom>
          <a:noFill/>
        </p:spPr>
      </p:pic>
      <p:pic>
        <p:nvPicPr>
          <p:cNvPr id="52228" name="Picture 4" descr="http://www.biologydiscussion.com/wp-content/uploads/2013/08/clip_image00234.jpg"/>
          <p:cNvPicPr>
            <a:picLocks noChangeAspect="1" noChangeArrowheads="1"/>
          </p:cNvPicPr>
          <p:nvPr/>
        </p:nvPicPr>
        <p:blipFill>
          <a:blip r:embed="rId3" cstate="print"/>
          <a:srcRect/>
          <a:stretch>
            <a:fillRect/>
          </a:stretch>
        </p:blipFill>
        <p:spPr bwMode="auto">
          <a:xfrm>
            <a:off x="78830" y="4303969"/>
            <a:ext cx="3666858" cy="2002221"/>
          </a:xfrm>
          <a:prstGeom prst="rect">
            <a:avLst/>
          </a:prstGeom>
          <a:noFill/>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in </a:t>
            </a:r>
            <a:r>
              <a:rPr lang="en-US" dirty="0" err="1" smtClean="0"/>
              <a:t>peroxisomes</a:t>
            </a:r>
            <a:endParaRPr lang="en-US" dirty="0"/>
          </a:p>
        </p:txBody>
      </p:sp>
      <p:sp>
        <p:nvSpPr>
          <p:cNvPr id="3" name="Content Placeholder 2"/>
          <p:cNvSpPr>
            <a:spLocks noGrp="1"/>
          </p:cNvSpPr>
          <p:nvPr>
            <p:ph idx="1"/>
          </p:nvPr>
        </p:nvSpPr>
        <p:spPr>
          <a:xfrm>
            <a:off x="609600" y="1412875"/>
            <a:ext cx="8153400" cy="2723823"/>
          </a:xfrm>
        </p:spPr>
        <p:txBody>
          <a:bodyPr/>
          <a:lstStyle/>
          <a:p>
            <a:r>
              <a:rPr lang="en-US" dirty="0" smtClean="0"/>
              <a:t>Cholesterol</a:t>
            </a:r>
          </a:p>
          <a:p>
            <a:r>
              <a:rPr lang="en-US" dirty="0" err="1" smtClean="0"/>
              <a:t>Dolichol</a:t>
            </a:r>
            <a:endParaRPr lang="en-US" dirty="0" smtClean="0"/>
          </a:p>
          <a:p>
            <a:pPr lvl="1"/>
            <a:r>
              <a:rPr lang="en-US" dirty="0" smtClean="0"/>
              <a:t>made from </a:t>
            </a:r>
            <a:r>
              <a:rPr lang="en-US" dirty="0" err="1" smtClean="0"/>
              <a:t>farnesyl</a:t>
            </a:r>
            <a:endParaRPr lang="en-US" dirty="0" smtClean="0"/>
          </a:p>
          <a:p>
            <a:r>
              <a:rPr lang="en-US" dirty="0" smtClean="0"/>
              <a:t>Bile acids (liver)</a:t>
            </a:r>
          </a:p>
          <a:p>
            <a:r>
              <a:rPr lang="en-US" dirty="0" err="1" smtClean="0"/>
              <a:t>Plasmalogens</a:t>
            </a:r>
            <a:endParaRPr lang="en-US" dirty="0" smtClean="0"/>
          </a:p>
          <a:p>
            <a:pPr lvl="1"/>
            <a:r>
              <a:rPr lang="en-US" dirty="0" smtClean="0"/>
              <a:t>important in membranes of heart and brain</a:t>
            </a:r>
            <a:endParaRPr lang="en-US" dirty="0"/>
          </a:p>
        </p:txBody>
      </p:sp>
      <p:pic>
        <p:nvPicPr>
          <p:cNvPr id="55298" name="Picture 2" descr="Figure 10.26. Structure of a plasmalogen."/>
          <p:cNvPicPr>
            <a:picLocks noChangeAspect="1" noChangeArrowheads="1"/>
          </p:cNvPicPr>
          <p:nvPr/>
        </p:nvPicPr>
        <p:blipFill>
          <a:blip r:embed="rId2" cstate="print"/>
          <a:srcRect/>
          <a:stretch>
            <a:fillRect/>
          </a:stretch>
        </p:blipFill>
        <p:spPr bwMode="auto">
          <a:xfrm>
            <a:off x="2394278" y="4099035"/>
            <a:ext cx="3857955" cy="2176736"/>
          </a:xfrm>
          <a:prstGeom prst="rect">
            <a:avLst/>
          </a:prstGeom>
          <a:noFill/>
        </p:spPr>
      </p:pic>
      <p:pic>
        <p:nvPicPr>
          <p:cNvPr id="55300" name="Picture 4" descr="http://web.squ.edu.om/med-Lib/MED_CD/E_CDs/Electronic%20Study%20Guide%20of%20Biochemistry/CD/DOLICHOL.GIF"/>
          <p:cNvPicPr>
            <a:picLocks noChangeAspect="1" noChangeArrowheads="1"/>
          </p:cNvPicPr>
          <p:nvPr/>
        </p:nvPicPr>
        <p:blipFill>
          <a:blip r:embed="rId3" cstate="print"/>
          <a:srcRect/>
          <a:stretch>
            <a:fillRect/>
          </a:stretch>
        </p:blipFill>
        <p:spPr bwMode="auto">
          <a:xfrm>
            <a:off x="4459561" y="1609396"/>
            <a:ext cx="2924175" cy="1514475"/>
          </a:xfrm>
          <a:prstGeom prst="rect">
            <a:avLst/>
          </a:prstGeom>
          <a:noFill/>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lum bright="-20000" contrast="20000"/>
          </a:blip>
          <a:srcRect l="2912" r="5309" b="3165"/>
          <a:stretch>
            <a:fillRect/>
          </a:stretch>
        </p:blipFill>
        <p:spPr bwMode="auto">
          <a:xfrm>
            <a:off x="4486873" y="593124"/>
            <a:ext cx="3631516" cy="5412259"/>
          </a:xfrm>
          <a:prstGeom prst="rect">
            <a:avLst/>
          </a:prstGeom>
          <a:noFill/>
          <a:ln w="9525">
            <a:noFill/>
            <a:miter lim="800000"/>
            <a:headEnd/>
            <a:tailEnd/>
          </a:ln>
        </p:spPr>
      </p:pic>
      <p:sp>
        <p:nvSpPr>
          <p:cNvPr id="3" name="Rectangle 2"/>
          <p:cNvSpPr/>
          <p:nvPr/>
        </p:nvSpPr>
        <p:spPr>
          <a:xfrm>
            <a:off x="197709" y="432997"/>
            <a:ext cx="3904734" cy="5509200"/>
          </a:xfrm>
          <a:prstGeom prst="rect">
            <a:avLst/>
          </a:prstGeom>
        </p:spPr>
        <p:txBody>
          <a:bodyPr wrap="square">
            <a:spAutoFit/>
          </a:bodyPr>
          <a:lstStyle/>
          <a:p>
            <a:pPr marL="185738" lvl="1" indent="-185738">
              <a:buFont typeface="Arial" pitchFamily="34" charset="0"/>
              <a:buChar char="•"/>
            </a:pPr>
            <a:r>
              <a:rPr lang="en-US" sz="2200" b="1" dirty="0" smtClean="0"/>
              <a:t>The protein pex3 recruits pex9 to initiate budding of </a:t>
            </a:r>
            <a:r>
              <a:rPr lang="en-US" sz="2200" b="1" dirty="0" err="1" smtClean="0"/>
              <a:t>peroxisome</a:t>
            </a:r>
            <a:r>
              <a:rPr lang="en-US" sz="2200" b="1" dirty="0" smtClean="0"/>
              <a:t> from ER.</a:t>
            </a:r>
          </a:p>
          <a:p>
            <a:pPr marL="444500" lvl="2" indent="-258763">
              <a:buFont typeface="Arial" pitchFamily="34" charset="0"/>
              <a:buChar char="•"/>
            </a:pPr>
            <a:r>
              <a:rPr lang="en-US" sz="2200" b="1" dirty="0" smtClean="0">
                <a:solidFill>
                  <a:srgbClr val="C00000"/>
                </a:solidFill>
              </a:rPr>
              <a:t>The new </a:t>
            </a:r>
            <a:r>
              <a:rPr lang="en-US" sz="2200" b="1" dirty="0" err="1" smtClean="0">
                <a:solidFill>
                  <a:srgbClr val="C00000"/>
                </a:solidFill>
              </a:rPr>
              <a:t>peroxisome</a:t>
            </a:r>
            <a:r>
              <a:rPr lang="en-US" sz="2200" b="1" dirty="0" smtClean="0">
                <a:solidFill>
                  <a:srgbClr val="C00000"/>
                </a:solidFill>
              </a:rPr>
              <a:t> fuses with a new or an older one.</a:t>
            </a:r>
          </a:p>
          <a:p>
            <a:pPr marL="185738" lvl="1" indent="-185738">
              <a:buFont typeface="Arial" pitchFamily="34" charset="0"/>
              <a:buChar char="•"/>
            </a:pPr>
            <a:r>
              <a:rPr lang="en-US" sz="2200" b="1" dirty="0" smtClean="0"/>
              <a:t>Membrane proteins act as receptors for the import of internal proteins.</a:t>
            </a:r>
          </a:p>
          <a:p>
            <a:pPr marL="185738" lvl="1" indent="-185738">
              <a:buFont typeface="Arial" pitchFamily="34" charset="0"/>
              <a:buChar char="•"/>
            </a:pPr>
            <a:r>
              <a:rPr lang="en-US" sz="2200" b="1" dirty="0" smtClean="0"/>
              <a:t>Internal proteins are targeted mostly by </a:t>
            </a:r>
            <a:r>
              <a:rPr lang="en-US" sz="2200" b="1" dirty="0" err="1" smtClean="0"/>
              <a:t>peroxisome</a:t>
            </a:r>
            <a:r>
              <a:rPr lang="en-US" sz="2200" b="1" dirty="0" smtClean="0"/>
              <a:t> targeting signal 1 (PTS1) or PTS2.</a:t>
            </a:r>
          </a:p>
          <a:p>
            <a:pPr marL="444500" lvl="2" indent="-258763">
              <a:buFont typeface="Arial" pitchFamily="34" charset="0"/>
              <a:buChar char="•"/>
            </a:pPr>
            <a:r>
              <a:rPr lang="en-US" sz="2200" b="1" dirty="0" smtClean="0">
                <a:solidFill>
                  <a:srgbClr val="C00000"/>
                </a:solidFill>
              </a:rPr>
              <a:t>These signals are recognized by </a:t>
            </a:r>
            <a:r>
              <a:rPr lang="en-US" sz="2200" b="1" dirty="0" err="1" smtClean="0">
                <a:solidFill>
                  <a:srgbClr val="C00000"/>
                </a:solidFill>
              </a:rPr>
              <a:t>cytosolic</a:t>
            </a:r>
            <a:r>
              <a:rPr lang="en-US" sz="2200" b="1" dirty="0" smtClean="0">
                <a:solidFill>
                  <a:srgbClr val="C00000"/>
                </a:solidFill>
              </a:rPr>
              <a:t> receptors and proteins are imported via a channel (</a:t>
            </a:r>
            <a:r>
              <a:rPr lang="en-US" sz="2200" b="1" dirty="0" err="1" smtClean="0">
                <a:solidFill>
                  <a:srgbClr val="C00000"/>
                </a:solidFill>
              </a:rPr>
              <a:t>importomer</a:t>
            </a:r>
            <a:r>
              <a:rPr lang="en-US" sz="2200" b="1" dirty="0" smtClean="0">
                <a:solidFill>
                  <a:srgbClr val="C00000"/>
                </a:solidFill>
              </a:rPr>
              <a:t>).</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Peroxisome</a:t>
            </a:r>
            <a:r>
              <a:rPr lang="en-US" dirty="0" smtClean="0"/>
              <a:t> maturation and division</a:t>
            </a:r>
            <a:endParaRPr lang="en-US" dirty="0"/>
          </a:p>
        </p:txBody>
      </p:sp>
      <p:pic>
        <p:nvPicPr>
          <p:cNvPr id="11" name="Picture 3"/>
          <p:cNvPicPr>
            <a:picLocks noGrp="1" noChangeAspect="1" noChangeArrowheads="1"/>
          </p:cNvPicPr>
          <p:nvPr>
            <p:ph idx="1"/>
          </p:nvPr>
        </p:nvPicPr>
        <p:blipFill>
          <a:blip r:embed="rId2" cstate="print"/>
          <a:srcRect/>
          <a:stretch>
            <a:fillRect/>
          </a:stretch>
        </p:blipFill>
        <p:spPr bwMode="auto">
          <a:xfrm>
            <a:off x="235169" y="2088959"/>
            <a:ext cx="8469110" cy="1868186"/>
          </a:xfrm>
          <a:prstGeom prst="rect">
            <a:avLst/>
          </a:prstGeom>
          <a:noFill/>
          <a:ln w="9525">
            <a:noFill/>
            <a:miter lim="800000"/>
            <a:headEnd/>
            <a:tailEnd/>
          </a:ln>
        </p:spPr>
      </p:pic>
      <p:sp>
        <p:nvSpPr>
          <p:cNvPr id="12" name="TextBox 11"/>
          <p:cNvSpPr txBox="1"/>
          <p:nvPr/>
        </p:nvSpPr>
        <p:spPr>
          <a:xfrm>
            <a:off x="551794" y="4745421"/>
            <a:ext cx="3862552" cy="1200329"/>
          </a:xfrm>
          <a:prstGeom prst="rect">
            <a:avLst/>
          </a:prstGeom>
          <a:noFill/>
        </p:spPr>
        <p:txBody>
          <a:bodyPr wrap="square" rtlCol="0">
            <a:spAutoFit/>
          </a:bodyPr>
          <a:lstStyle/>
          <a:p>
            <a:pPr algn="ctr"/>
            <a:r>
              <a:rPr lang="en-US" sz="2400" b="1" dirty="0" smtClean="0">
                <a:solidFill>
                  <a:srgbClr val="C00000"/>
                </a:solidFill>
              </a:rPr>
              <a:t>Different proteins are added at different times producing different </a:t>
            </a:r>
            <a:r>
              <a:rPr lang="en-US" sz="2400" b="1" dirty="0" err="1" smtClean="0">
                <a:solidFill>
                  <a:srgbClr val="C00000"/>
                </a:solidFill>
              </a:rPr>
              <a:t>peroxisomes</a:t>
            </a:r>
            <a:endParaRPr lang="en-US" sz="2400" b="1" dirty="0">
              <a:solidFill>
                <a:srgbClr val="C00000"/>
              </a:solidFill>
            </a:endParaRPr>
          </a:p>
        </p:txBody>
      </p:sp>
      <p:cxnSp>
        <p:nvCxnSpPr>
          <p:cNvPr id="14" name="Straight Arrow Connector 13"/>
          <p:cNvCxnSpPr>
            <a:stCxn id="12" idx="0"/>
          </p:cNvCxnSpPr>
          <p:nvPr/>
        </p:nvCxnSpPr>
        <p:spPr>
          <a:xfrm flipV="1">
            <a:off x="2483070" y="3941379"/>
            <a:ext cx="197068" cy="80404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Peroxisomal</a:t>
            </a:r>
            <a:r>
              <a:rPr lang="en-US" dirty="0" smtClean="0"/>
              <a:t> diseases</a:t>
            </a:r>
            <a:endParaRPr lang="en-US" dirty="0"/>
          </a:p>
        </p:txBody>
      </p:sp>
      <p:sp>
        <p:nvSpPr>
          <p:cNvPr id="3" name="Content Placeholder 2"/>
          <p:cNvSpPr>
            <a:spLocks noGrp="1"/>
          </p:cNvSpPr>
          <p:nvPr>
            <p:ph idx="1"/>
          </p:nvPr>
        </p:nvSpPr>
        <p:spPr>
          <a:xfrm>
            <a:off x="609600" y="1412875"/>
            <a:ext cx="8153400" cy="4995214"/>
          </a:xfrm>
        </p:spPr>
        <p:txBody>
          <a:bodyPr/>
          <a:lstStyle/>
          <a:p>
            <a:r>
              <a:rPr lang="en-US" dirty="0" smtClean="0"/>
              <a:t>Single </a:t>
            </a:r>
            <a:r>
              <a:rPr lang="en-US" dirty="0" err="1" smtClean="0"/>
              <a:t>peroxisomal</a:t>
            </a:r>
            <a:r>
              <a:rPr lang="en-US" dirty="0" smtClean="0"/>
              <a:t> enzyme deficiencies </a:t>
            </a:r>
          </a:p>
          <a:p>
            <a:pPr lvl="1"/>
            <a:r>
              <a:rPr lang="en-US" dirty="0" smtClean="0"/>
              <a:t>Defective specific </a:t>
            </a:r>
            <a:r>
              <a:rPr lang="en-US" dirty="0" err="1" smtClean="0"/>
              <a:t>peroxisomal</a:t>
            </a:r>
            <a:r>
              <a:rPr lang="en-US" dirty="0" smtClean="0"/>
              <a:t> enzymes</a:t>
            </a:r>
          </a:p>
          <a:p>
            <a:r>
              <a:rPr lang="en-US" dirty="0" err="1" smtClean="0"/>
              <a:t>Peroxisomal</a:t>
            </a:r>
            <a:r>
              <a:rPr lang="en-US" dirty="0" smtClean="0"/>
              <a:t> biogenesis disorders (PBDs). </a:t>
            </a:r>
          </a:p>
          <a:p>
            <a:pPr lvl="1"/>
            <a:r>
              <a:rPr lang="en-US" dirty="0" smtClean="0"/>
              <a:t>Mutations of PEX genes leading to deficiencies of multiple </a:t>
            </a:r>
            <a:r>
              <a:rPr lang="en-US" dirty="0" err="1" smtClean="0"/>
              <a:t>peroxisomal</a:t>
            </a:r>
            <a:r>
              <a:rPr lang="en-US" dirty="0" smtClean="0"/>
              <a:t> enzymes</a:t>
            </a:r>
          </a:p>
          <a:p>
            <a:r>
              <a:rPr lang="en-US" dirty="0" smtClean="0"/>
              <a:t> 	Example: </a:t>
            </a:r>
            <a:r>
              <a:rPr lang="en-US" dirty="0" err="1" smtClean="0"/>
              <a:t>Zellweger</a:t>
            </a:r>
            <a:r>
              <a:rPr lang="en-US" smtClean="0"/>
              <a:t> syndrome</a:t>
            </a:r>
            <a:endParaRPr lang="en-US" dirty="0" smtClean="0"/>
          </a:p>
          <a:p>
            <a:pPr lvl="2"/>
            <a:r>
              <a:rPr lang="en-US" dirty="0" smtClean="0"/>
              <a:t>Lethal</a:t>
            </a:r>
          </a:p>
          <a:p>
            <a:pPr lvl="2"/>
            <a:r>
              <a:rPr lang="en-US" dirty="0" smtClean="0"/>
              <a:t>Due to mutations in at least 10 genes such as the receptor of PTS1</a:t>
            </a:r>
          </a:p>
          <a:p>
            <a:r>
              <a:rPr lang="en-US" dirty="0" smtClean="0"/>
              <a:t>X-linked </a:t>
            </a:r>
            <a:r>
              <a:rPr lang="en-US" dirty="0" err="1" smtClean="0"/>
              <a:t>adrenoleukodystrophy</a:t>
            </a:r>
            <a:r>
              <a:rPr lang="en-US" dirty="0" smtClean="0"/>
              <a:t> (XALD). </a:t>
            </a:r>
          </a:p>
          <a:p>
            <a:pPr lvl="1"/>
            <a:r>
              <a:rPr lang="en-US" dirty="0" smtClean="0"/>
              <a:t>Defective transport of very long chain fatty acid (VLCFA) across the </a:t>
            </a:r>
            <a:r>
              <a:rPr lang="en-US" dirty="0" err="1" smtClean="0"/>
              <a:t>peroxisomal</a:t>
            </a:r>
            <a:r>
              <a:rPr lang="en-US" dirty="0" smtClean="0"/>
              <a:t> membrane.</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Structure </a:t>
            </a:r>
            <a:endParaRPr lang="en-US" dirty="0"/>
          </a:p>
        </p:txBody>
      </p:sp>
      <p:sp>
        <p:nvSpPr>
          <p:cNvPr id="5" name="Content Placeholder 4"/>
          <p:cNvSpPr>
            <a:spLocks noGrp="1"/>
          </p:cNvSpPr>
          <p:nvPr>
            <p:ph sz="half" idx="1"/>
          </p:nvPr>
        </p:nvSpPr>
        <p:spPr>
          <a:xfrm>
            <a:off x="381000" y="1981200"/>
            <a:ext cx="8382000" cy="4638193"/>
          </a:xfrm>
        </p:spPr>
        <p:txBody>
          <a:bodyPr/>
          <a:lstStyle/>
          <a:p>
            <a:r>
              <a:rPr lang="en-US" sz="2200" dirty="0" smtClean="0"/>
              <a:t>Outer membrane</a:t>
            </a:r>
          </a:p>
          <a:p>
            <a:pPr lvl="1"/>
            <a:r>
              <a:rPr lang="en-US" sz="2200" dirty="0" smtClean="0"/>
              <a:t>permeable to small molecules (~1000 </a:t>
            </a:r>
            <a:r>
              <a:rPr lang="en-US" sz="2200" dirty="0" err="1" smtClean="0"/>
              <a:t>Da</a:t>
            </a:r>
            <a:r>
              <a:rPr lang="en-US" sz="2200" dirty="0" smtClean="0"/>
              <a:t>) because of </a:t>
            </a:r>
            <a:r>
              <a:rPr lang="en-US" sz="2200" dirty="0" err="1" smtClean="0"/>
              <a:t>porins</a:t>
            </a:r>
            <a:endParaRPr lang="en-US" sz="2200" dirty="0" smtClean="0"/>
          </a:p>
          <a:p>
            <a:r>
              <a:rPr lang="en-US" sz="2200" dirty="0" smtClean="0"/>
              <a:t>Inner membrane</a:t>
            </a:r>
          </a:p>
          <a:p>
            <a:pPr lvl="1"/>
            <a:r>
              <a:rPr lang="en-US" sz="2200" dirty="0" smtClean="0"/>
              <a:t>contains a high percentage (&gt;70%) of proteins</a:t>
            </a:r>
          </a:p>
          <a:p>
            <a:pPr lvl="1"/>
            <a:r>
              <a:rPr lang="en-US" sz="2200" dirty="0" smtClean="0"/>
              <a:t>Forms folds (</a:t>
            </a:r>
            <a:r>
              <a:rPr lang="en-US" sz="2200" dirty="0" err="1" smtClean="0"/>
              <a:t>cristae</a:t>
            </a:r>
            <a:r>
              <a:rPr lang="en-US" sz="2200" dirty="0" smtClean="0"/>
              <a:t>) to increase surface area</a:t>
            </a:r>
          </a:p>
          <a:p>
            <a:pPr lvl="1"/>
            <a:r>
              <a:rPr lang="en-US" sz="2200" dirty="0" smtClean="0"/>
              <a:t>Function; oxidative phosphorylation, ATP generation, transport of metabolites</a:t>
            </a:r>
          </a:p>
          <a:p>
            <a:pPr lvl="1"/>
            <a:r>
              <a:rPr lang="en-US" sz="2200" dirty="0" smtClean="0"/>
              <a:t>impermeable to most ions and small molecules</a:t>
            </a:r>
          </a:p>
          <a:p>
            <a:r>
              <a:rPr lang="en-US" sz="2200" dirty="0" err="1" smtClean="0"/>
              <a:t>Intermembrane</a:t>
            </a:r>
            <a:r>
              <a:rPr lang="en-US" sz="2200" dirty="0" smtClean="0"/>
              <a:t> space</a:t>
            </a:r>
          </a:p>
          <a:p>
            <a:pPr lvl="1"/>
            <a:r>
              <a:rPr lang="en-US" sz="2200" dirty="0" smtClean="0"/>
              <a:t>Composition is similar to the cytosol</a:t>
            </a:r>
          </a:p>
          <a:p>
            <a:r>
              <a:rPr lang="en-US" sz="2200" dirty="0" smtClean="0"/>
              <a:t>Matrix</a:t>
            </a:r>
          </a:p>
          <a:p>
            <a:pPr lvl="1"/>
            <a:r>
              <a:rPr lang="en-US" sz="2200" dirty="0" smtClean="0"/>
              <a:t>contains the mitochondrial genetic system and the enzymes responsible for the Krebs cycle</a:t>
            </a:r>
          </a:p>
        </p:txBody>
      </p:sp>
      <p:pic>
        <p:nvPicPr>
          <p:cNvPr id="9" name="Picture 3"/>
          <p:cNvPicPr>
            <a:picLocks noGrp="1" noChangeAspect="1" noChangeArrowheads="1"/>
          </p:cNvPicPr>
          <p:nvPr>
            <p:ph sz="half" idx="2"/>
          </p:nvPr>
        </p:nvPicPr>
        <p:blipFill>
          <a:blip r:embed="rId2" cstate="print"/>
          <a:srcRect/>
          <a:stretch>
            <a:fillRect/>
          </a:stretch>
        </p:blipFill>
        <p:spPr bwMode="auto">
          <a:xfrm>
            <a:off x="5999238" y="0"/>
            <a:ext cx="3144762" cy="1981200"/>
          </a:xfrm>
          <a:prstGeom prst="rect">
            <a:avLst/>
          </a:prstGeom>
          <a:noFill/>
          <a:ln w="9525">
            <a:noFill/>
            <a:miter lim="800000"/>
            <a:headEnd/>
            <a:tailEnd/>
          </a:ln>
        </p:spPr>
      </p:pic>
      <p:pic>
        <p:nvPicPr>
          <p:cNvPr id="1031" name="Picture 7" descr="http://877ef18e694c1f4ed2be-1a106c77022019a8f0a281e3e5787c14.r12.cf3.rackcdn.com/images/editorial/bioresearch/28-oct-2013/mitochondria.jpg"/>
          <p:cNvPicPr>
            <a:picLocks noChangeAspect="1" noChangeArrowheads="1"/>
          </p:cNvPicPr>
          <p:nvPr/>
        </p:nvPicPr>
        <p:blipFill>
          <a:blip r:embed="rId3" cstate="print"/>
          <a:srcRect/>
          <a:stretch>
            <a:fillRect/>
          </a:stretch>
        </p:blipFill>
        <p:spPr bwMode="auto">
          <a:xfrm>
            <a:off x="2743199" y="0"/>
            <a:ext cx="3301999" cy="1981200"/>
          </a:xfrm>
          <a:prstGeom prst="rect">
            <a:avLst/>
          </a:prstGeom>
          <a:noFill/>
        </p:spPr>
      </p:pic>
      <p:pic>
        <p:nvPicPr>
          <p:cNvPr id="35841" name="Picture 1"/>
          <p:cNvPicPr>
            <a:picLocks noChangeAspect="1" noChangeArrowheads="1"/>
          </p:cNvPicPr>
          <p:nvPr/>
        </p:nvPicPr>
        <p:blipFill>
          <a:blip r:embed="rId4" cstate="print"/>
          <a:srcRect/>
          <a:stretch>
            <a:fillRect/>
          </a:stretch>
        </p:blipFill>
        <p:spPr bwMode="auto">
          <a:xfrm>
            <a:off x="6721609" y="2681417"/>
            <a:ext cx="2076530" cy="1035650"/>
          </a:xfrm>
          <a:prstGeom prst="rect">
            <a:avLst/>
          </a:prstGeom>
          <a:noFill/>
          <a:ln w="9525">
            <a:noFill/>
            <a:miter lim="800000"/>
            <a:headEnd/>
            <a:tailEnd/>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and features</a:t>
            </a:r>
            <a:endParaRPr lang="en-US" dirty="0"/>
          </a:p>
        </p:txBody>
      </p:sp>
      <p:sp>
        <p:nvSpPr>
          <p:cNvPr id="3" name="Content Placeholder 2"/>
          <p:cNvSpPr>
            <a:spLocks noGrp="1"/>
          </p:cNvSpPr>
          <p:nvPr>
            <p:ph sz="half" idx="1"/>
          </p:nvPr>
        </p:nvSpPr>
        <p:spPr>
          <a:xfrm>
            <a:off x="381000" y="1411553"/>
            <a:ext cx="5334000" cy="2622256"/>
          </a:xfrm>
        </p:spPr>
        <p:txBody>
          <a:bodyPr/>
          <a:lstStyle/>
          <a:p>
            <a:r>
              <a:rPr lang="en-US" sz="2400" dirty="0" smtClean="0"/>
              <a:t>They are located in cells requiring high-energy use such as synapses</a:t>
            </a:r>
          </a:p>
          <a:p>
            <a:r>
              <a:rPr lang="en-US" sz="2400" dirty="0" smtClean="0"/>
              <a:t>They are dynamic (fusion and division)</a:t>
            </a:r>
          </a:p>
          <a:p>
            <a:pPr lvl="1"/>
            <a:r>
              <a:rPr lang="en-US" dirty="0" smtClean="0"/>
              <a:t>Exchange genetic material</a:t>
            </a:r>
          </a:p>
          <a:p>
            <a:pPr lvl="1"/>
            <a:r>
              <a:rPr lang="en-US" dirty="0" smtClean="0"/>
              <a:t>Regulate </a:t>
            </a:r>
            <a:r>
              <a:rPr lang="en-US" dirty="0" err="1" smtClean="0"/>
              <a:t>authophagy</a:t>
            </a:r>
            <a:endParaRPr lang="en-US" dirty="0" smtClean="0"/>
          </a:p>
          <a:p>
            <a:pPr lvl="1"/>
            <a:r>
              <a:rPr lang="en-US" dirty="0" smtClean="0"/>
              <a:t>Cell survival</a:t>
            </a:r>
            <a:endParaRPr lang="en-US" dirty="0"/>
          </a:p>
        </p:txBody>
      </p:sp>
      <p:pic>
        <p:nvPicPr>
          <p:cNvPr id="6" name="Picture 2" descr="http://people.eku.edu/ritchisong/301images/Synapse_Nature_2.gif"/>
          <p:cNvPicPr>
            <a:picLocks noGrp="1" noChangeAspect="1" noChangeArrowheads="1"/>
          </p:cNvPicPr>
          <p:nvPr>
            <p:ph sz="half" idx="2"/>
          </p:nvPr>
        </p:nvPicPr>
        <p:blipFill>
          <a:blip r:embed="rId2" cstate="print"/>
          <a:srcRect/>
          <a:stretch>
            <a:fillRect/>
          </a:stretch>
        </p:blipFill>
        <p:spPr bwMode="auto">
          <a:xfrm>
            <a:off x="5791200" y="1371600"/>
            <a:ext cx="3205340" cy="2884806"/>
          </a:xfrm>
          <a:prstGeom prst="rect">
            <a:avLst/>
          </a:prstGeom>
          <a:noFill/>
        </p:spPr>
      </p:pic>
      <p:pic>
        <p:nvPicPr>
          <p:cNvPr id="19460" name="Picture 4" descr="http://greatcourse.cnu.edu.cn/xbswx/wlkc/kcxx/download/08/images/29132800/xb_019.jpg"/>
          <p:cNvPicPr>
            <a:picLocks noChangeAspect="1" noChangeArrowheads="1"/>
          </p:cNvPicPr>
          <p:nvPr/>
        </p:nvPicPr>
        <p:blipFill>
          <a:blip r:embed="rId3" cstate="print"/>
          <a:srcRect/>
          <a:stretch>
            <a:fillRect/>
          </a:stretch>
        </p:blipFill>
        <p:spPr bwMode="auto">
          <a:xfrm>
            <a:off x="5257800" y="4419600"/>
            <a:ext cx="3886200" cy="1505270"/>
          </a:xfrm>
          <a:prstGeom prst="rect">
            <a:avLst/>
          </a:prstGeom>
          <a:noFill/>
        </p:spPr>
      </p:pic>
      <p:pic>
        <p:nvPicPr>
          <p:cNvPr id="19461" name="Picture 5"/>
          <p:cNvPicPr>
            <a:picLocks noChangeAspect="1" noChangeArrowheads="1"/>
          </p:cNvPicPr>
          <p:nvPr/>
        </p:nvPicPr>
        <p:blipFill>
          <a:blip r:embed="rId4" cstate="print"/>
          <a:srcRect t="30605"/>
          <a:stretch>
            <a:fillRect/>
          </a:stretch>
        </p:blipFill>
        <p:spPr bwMode="auto">
          <a:xfrm>
            <a:off x="0" y="3657600"/>
            <a:ext cx="5105400" cy="3200400"/>
          </a:xfrm>
          <a:prstGeom prst="rect">
            <a:avLst/>
          </a:prstGeom>
          <a:noFill/>
          <a:ln w="9525">
            <a:noFill/>
            <a:miter lim="800000"/>
            <a:headEnd/>
            <a:tailEnd/>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38" y="230188"/>
            <a:ext cx="7269162" cy="553998"/>
          </a:xfrm>
        </p:spPr>
        <p:txBody>
          <a:bodyPr/>
          <a:lstStyle/>
          <a:p>
            <a:r>
              <a:rPr lang="en-US" dirty="0" smtClean="0"/>
              <a:t>The Genetic System of Mitochondria</a:t>
            </a:r>
            <a:endParaRPr lang="en-US" dirty="0"/>
          </a:p>
        </p:txBody>
      </p:sp>
      <p:sp>
        <p:nvSpPr>
          <p:cNvPr id="3" name="Content Placeholder 2"/>
          <p:cNvSpPr>
            <a:spLocks noGrp="1"/>
          </p:cNvSpPr>
          <p:nvPr>
            <p:ph sz="half" idx="1"/>
          </p:nvPr>
        </p:nvSpPr>
        <p:spPr>
          <a:xfrm>
            <a:off x="381000" y="1411553"/>
            <a:ext cx="4114800" cy="3576364"/>
          </a:xfrm>
        </p:spPr>
        <p:txBody>
          <a:bodyPr/>
          <a:lstStyle/>
          <a:p>
            <a:r>
              <a:rPr lang="en-US" dirty="0" smtClean="0"/>
              <a:t>Mitochondrial DNA (~16 Kb) is circular and present in multiple copies per organelle.</a:t>
            </a:r>
          </a:p>
          <a:p>
            <a:r>
              <a:rPr lang="en-US" dirty="0" smtClean="0"/>
              <a:t>It encodes 13 proteins involved in electron transport and oxidative phosphorylation, two </a:t>
            </a:r>
            <a:r>
              <a:rPr lang="en-US" dirty="0" err="1" smtClean="0"/>
              <a:t>rRNAs</a:t>
            </a:r>
            <a:r>
              <a:rPr lang="en-US" dirty="0" smtClean="0"/>
              <a:t>, and 22 </a:t>
            </a:r>
            <a:r>
              <a:rPr lang="en-US" dirty="0" err="1" smtClean="0"/>
              <a:t>tRNAs</a:t>
            </a:r>
            <a:r>
              <a:rPr lang="en-US" dirty="0" smtClean="0"/>
              <a:t>.</a:t>
            </a:r>
            <a:endParaRPr lang="en-US" dirty="0"/>
          </a:p>
        </p:txBody>
      </p:sp>
      <p:pic>
        <p:nvPicPr>
          <p:cNvPr id="6" name="Picture 2" descr="http://chemistry.umeche.maine.edu/CHY431/MitoDNA.jpg"/>
          <p:cNvPicPr>
            <a:picLocks noGrp="1" noChangeAspect="1" noChangeArrowheads="1"/>
          </p:cNvPicPr>
          <p:nvPr>
            <p:ph sz="half" idx="2"/>
          </p:nvPr>
        </p:nvPicPr>
        <p:blipFill>
          <a:blip r:embed="rId2" cstate="print"/>
          <a:srcRect/>
          <a:stretch>
            <a:fillRect/>
          </a:stretch>
        </p:blipFill>
        <p:spPr bwMode="auto">
          <a:xfrm>
            <a:off x="4797426" y="1371600"/>
            <a:ext cx="3962400" cy="3962400"/>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5638" y="230188"/>
            <a:ext cx="7269162" cy="553998"/>
          </a:xfrm>
        </p:spPr>
        <p:txBody>
          <a:bodyPr/>
          <a:lstStyle/>
          <a:p>
            <a:r>
              <a:rPr lang="en-US" dirty="0" smtClean="0"/>
              <a:t>Mitochondrial proteins</a:t>
            </a:r>
            <a:endParaRPr lang="en-US" dirty="0"/>
          </a:p>
        </p:txBody>
      </p:sp>
      <p:sp>
        <p:nvSpPr>
          <p:cNvPr id="6" name="Content Placeholder 5"/>
          <p:cNvSpPr>
            <a:spLocks noGrp="1"/>
          </p:cNvSpPr>
          <p:nvPr>
            <p:ph idx="1"/>
          </p:nvPr>
        </p:nvSpPr>
        <p:spPr>
          <a:xfrm>
            <a:off x="609600" y="1412875"/>
            <a:ext cx="8153400" cy="3576364"/>
          </a:xfrm>
        </p:spPr>
        <p:txBody>
          <a:bodyPr/>
          <a:lstStyle/>
          <a:p>
            <a:r>
              <a:rPr lang="en-US" dirty="0" smtClean="0"/>
              <a:t>He nuclear genomes encodes for most mitochondrial proteins including those required for DNA replication, transcription, translation, oxidative phosphorylation, and enzymes for mitochondrial metabolism. </a:t>
            </a:r>
          </a:p>
          <a:p>
            <a:r>
              <a:rPr lang="en-US" dirty="0" smtClean="0"/>
              <a:t>The proteins encoded by these genes (more than 95% of mitochondrial proteins) are synthesized on free </a:t>
            </a:r>
            <a:r>
              <a:rPr lang="en-US" dirty="0" err="1" smtClean="0"/>
              <a:t>cytosolic</a:t>
            </a:r>
            <a:r>
              <a:rPr lang="en-US" dirty="0" smtClean="0"/>
              <a:t> ribosomes and imported into mitochondria as completed polypeptide chains.</a:t>
            </a:r>
            <a:endParaRPr lang="en-US"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Protein Import and Mitochondrial Assembly</a:t>
            </a:r>
            <a:endParaRPr lang="en-US" sz="3600"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2133600" y="1371599"/>
            <a:ext cx="4747891" cy="5045641"/>
          </a:xfrm>
          <a:prstGeom prst="rect">
            <a:avLst/>
          </a:prstGeom>
          <a:noFill/>
          <a:ln w="9525">
            <a:noFill/>
            <a:miter lim="800000"/>
            <a:headEnd/>
            <a:tailEnd/>
          </a:ln>
        </p:spPr>
      </p:pic>
      <p:sp>
        <p:nvSpPr>
          <p:cNvPr id="8" name="Rectangle 7"/>
          <p:cNvSpPr/>
          <p:nvPr/>
        </p:nvSpPr>
        <p:spPr bwMode="auto">
          <a:xfrm>
            <a:off x="2743200" y="2438400"/>
            <a:ext cx="838200" cy="228600"/>
          </a:xfrm>
          <a:prstGeom prst="rect">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9" name="TextBox 8"/>
          <p:cNvSpPr txBox="1"/>
          <p:nvPr/>
        </p:nvSpPr>
        <p:spPr>
          <a:xfrm>
            <a:off x="228600" y="1828800"/>
            <a:ext cx="1676400" cy="646331"/>
          </a:xfrm>
          <a:prstGeom prst="rect">
            <a:avLst/>
          </a:prstGeom>
          <a:noFill/>
        </p:spPr>
        <p:txBody>
          <a:bodyPr wrap="square" rtlCol="0">
            <a:spAutoFit/>
          </a:bodyPr>
          <a:lstStyle/>
          <a:p>
            <a:pPr algn="ctr"/>
            <a:r>
              <a:rPr lang="en-US" b="1" dirty="0" smtClean="0">
                <a:solidFill>
                  <a:srgbClr val="C00000"/>
                </a:solidFill>
              </a:rPr>
              <a:t>Partially folded polypeptide</a:t>
            </a:r>
            <a:endParaRPr lang="en-US" b="1" dirty="0">
              <a:solidFill>
                <a:srgbClr val="C00000"/>
              </a:solidFill>
            </a:endParaRPr>
          </a:p>
        </p:txBody>
      </p:sp>
      <p:cxnSp>
        <p:nvCxnSpPr>
          <p:cNvPr id="11" name="Straight Arrow Connector 10"/>
          <p:cNvCxnSpPr/>
          <p:nvPr/>
        </p:nvCxnSpPr>
        <p:spPr>
          <a:xfrm flipV="1">
            <a:off x="1981200" y="1905000"/>
            <a:ext cx="1066800" cy="228600"/>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5272548" y="2819400"/>
            <a:ext cx="533400" cy="381000"/>
          </a:xfrm>
          <a:prstGeom prst="rect">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13" name="Rectangle 12"/>
          <p:cNvSpPr/>
          <p:nvPr/>
        </p:nvSpPr>
        <p:spPr bwMode="auto">
          <a:xfrm>
            <a:off x="4584290" y="3886200"/>
            <a:ext cx="533400" cy="381000"/>
          </a:xfrm>
          <a:prstGeom prst="rect">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14" name="TextBox 13"/>
          <p:cNvSpPr txBox="1"/>
          <p:nvPr/>
        </p:nvSpPr>
        <p:spPr>
          <a:xfrm>
            <a:off x="4070557" y="2153262"/>
            <a:ext cx="415498" cy="369332"/>
          </a:xfrm>
          <a:prstGeom prst="rect">
            <a:avLst/>
          </a:prstGeom>
          <a:noFill/>
        </p:spPr>
        <p:txBody>
          <a:bodyPr wrap="none" rtlCol="0">
            <a:spAutoFit/>
          </a:bodyPr>
          <a:lstStyle/>
          <a:p>
            <a:r>
              <a:rPr lang="en-US" b="1" dirty="0" smtClean="0">
                <a:solidFill>
                  <a:srgbClr val="C00000"/>
                </a:solidFill>
              </a:rPr>
              <a:t>**</a:t>
            </a:r>
            <a:endParaRPr lang="en-US" b="1" dirty="0">
              <a:solidFill>
                <a:srgbClr val="C00000"/>
              </a:solidFill>
            </a:endParaRPr>
          </a:p>
        </p:txBody>
      </p:sp>
      <p:sp>
        <p:nvSpPr>
          <p:cNvPr id="15" name="TextBox 14"/>
          <p:cNvSpPr txBox="1"/>
          <p:nvPr/>
        </p:nvSpPr>
        <p:spPr>
          <a:xfrm>
            <a:off x="2138510" y="2654709"/>
            <a:ext cx="1704249" cy="523220"/>
          </a:xfrm>
          <a:prstGeom prst="rect">
            <a:avLst/>
          </a:prstGeom>
          <a:noFill/>
        </p:spPr>
        <p:txBody>
          <a:bodyPr wrap="none" rtlCol="0">
            <a:spAutoFit/>
          </a:bodyPr>
          <a:lstStyle/>
          <a:p>
            <a:r>
              <a:rPr lang="en-US" sz="1400" b="1" dirty="0" smtClean="0">
                <a:solidFill>
                  <a:srgbClr val="C00000"/>
                </a:solidFill>
              </a:rPr>
              <a:t>Positively charged</a:t>
            </a:r>
          </a:p>
          <a:p>
            <a:r>
              <a:rPr lang="en-US" sz="1400" b="1" dirty="0" smtClean="0">
                <a:solidFill>
                  <a:srgbClr val="C00000"/>
                </a:solidFill>
              </a:rPr>
              <a:t>Amphipathic </a:t>
            </a:r>
            <a:r>
              <a:rPr lang="en-US" sz="1400" b="1" dirty="0" smtClean="0">
                <a:solidFill>
                  <a:srgbClr val="C00000"/>
                </a:solidFill>
                <a:sym typeface="Symbol"/>
              </a:rPr>
              <a:t>-</a:t>
            </a:r>
            <a:r>
              <a:rPr lang="en-US" sz="1400" b="1" dirty="0" smtClean="0">
                <a:solidFill>
                  <a:srgbClr val="C00000"/>
                </a:solidFill>
              </a:rPr>
              <a:t>helix</a:t>
            </a:r>
            <a:endParaRPr lang="en-US" sz="1400" b="1" dirty="0">
              <a:solidFill>
                <a:srgbClr val="C00000"/>
              </a:solidFill>
            </a:endParaRPr>
          </a:p>
        </p:txBody>
      </p:sp>
      <p:sp>
        <p:nvSpPr>
          <p:cNvPr id="16" name="Rectangle 15"/>
          <p:cNvSpPr/>
          <p:nvPr/>
        </p:nvSpPr>
        <p:spPr bwMode="auto">
          <a:xfrm>
            <a:off x="4658032" y="5936226"/>
            <a:ext cx="739878" cy="381000"/>
          </a:xfrm>
          <a:prstGeom prst="rect">
            <a:avLst/>
          </a:prstGeom>
          <a:no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Trebuchet MS" pitchFamily="34" charset="0"/>
            </a:endParaRPr>
          </a:p>
        </p:txBody>
      </p:sp>
      <p:sp>
        <p:nvSpPr>
          <p:cNvPr id="17" name="Rectangle 16"/>
          <p:cNvSpPr/>
          <p:nvPr/>
        </p:nvSpPr>
        <p:spPr bwMode="auto">
          <a:xfrm>
            <a:off x="44244" y="4439264"/>
            <a:ext cx="2575388" cy="811161"/>
          </a:xfrm>
          <a:prstGeom prst="rect">
            <a:avLst/>
          </a:prstGeom>
          <a:solidFill>
            <a:schemeClr val="accent4">
              <a:lumMod val="40000"/>
              <a:lumOff val="60000"/>
            </a:schemeClr>
          </a:solidFill>
          <a:ln>
            <a:solidFill>
              <a:srgbClr val="C0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spcBef>
                <a:spcPct val="0"/>
              </a:spcBef>
              <a:spcAft>
                <a:spcPct val="0"/>
              </a:spcAft>
            </a:pPr>
            <a:r>
              <a:rPr lang="en-US" b="1" dirty="0">
                <a:solidFill>
                  <a:srgbClr val="C00000"/>
                </a:solidFill>
              </a:rPr>
              <a:t>Cleavage of </a:t>
            </a:r>
            <a:r>
              <a:rPr lang="en-US" b="1" dirty="0" err="1">
                <a:solidFill>
                  <a:srgbClr val="C00000"/>
                </a:solidFill>
              </a:rPr>
              <a:t>presequence</a:t>
            </a:r>
            <a:r>
              <a:rPr lang="en-US" b="1" dirty="0">
                <a:solidFill>
                  <a:srgbClr val="C00000"/>
                </a:solidFill>
              </a:rPr>
              <a:t> by matrix processing </a:t>
            </a:r>
            <a:r>
              <a:rPr lang="en-US" b="1" dirty="0" smtClean="0">
                <a:solidFill>
                  <a:srgbClr val="C00000"/>
                </a:solidFill>
              </a:rPr>
              <a:t>peptidase (MPP)</a:t>
            </a:r>
            <a:endParaRPr lang="en-US" b="1" dirty="0">
              <a:solidFill>
                <a:srgbClr val="C00000"/>
              </a:solidFill>
            </a:endParaRPr>
          </a:p>
        </p:txBody>
      </p:sp>
      <p:cxnSp>
        <p:nvCxnSpPr>
          <p:cNvPr id="19" name="Straight Arrow Connector 18"/>
          <p:cNvCxnSpPr>
            <a:stCxn id="17" idx="3"/>
          </p:cNvCxnSpPr>
          <p:nvPr/>
        </p:nvCxnSpPr>
        <p:spPr>
          <a:xfrm>
            <a:off x="2619632" y="4844845"/>
            <a:ext cx="1111710" cy="641555"/>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of inner membrane proteins</a:t>
            </a:r>
            <a:endParaRPr lang="en-US" dirty="0"/>
          </a:p>
        </p:txBody>
      </p:sp>
      <p:sp>
        <p:nvSpPr>
          <p:cNvPr id="8" name="Content Placeholder 7"/>
          <p:cNvSpPr>
            <a:spLocks noGrp="1"/>
          </p:cNvSpPr>
          <p:nvPr>
            <p:ph sz="half" idx="1"/>
          </p:nvPr>
        </p:nvSpPr>
        <p:spPr>
          <a:xfrm>
            <a:off x="380999" y="1411553"/>
            <a:ext cx="4441723" cy="4164217"/>
          </a:xfrm>
        </p:spPr>
        <p:txBody>
          <a:bodyPr/>
          <a:lstStyle/>
          <a:p>
            <a:pPr>
              <a:buFont typeface="Arial" pitchFamily="34" charset="0"/>
              <a:buChar char="•"/>
            </a:pPr>
            <a:r>
              <a:rPr lang="en-US" sz="2200" dirty="0" smtClean="0"/>
              <a:t>Many mitochondrial proteins are multi-pass </a:t>
            </a:r>
            <a:r>
              <a:rPr lang="en-US" sz="2200" dirty="0" err="1" smtClean="0"/>
              <a:t>transmembrane</a:t>
            </a:r>
            <a:r>
              <a:rPr lang="en-US" sz="2200" dirty="0" smtClean="0"/>
              <a:t> proteins that do not contain </a:t>
            </a:r>
            <a:r>
              <a:rPr lang="en-US" sz="2200" dirty="0" err="1" smtClean="0"/>
              <a:t>presequences</a:t>
            </a:r>
            <a:r>
              <a:rPr lang="en-US" sz="2200" dirty="0" smtClean="0"/>
              <a:t>, but have multiple internal import signals</a:t>
            </a:r>
          </a:p>
          <a:p>
            <a:pPr>
              <a:buFont typeface="Arial" pitchFamily="34" charset="0"/>
              <a:buChar char="•"/>
            </a:pPr>
            <a:r>
              <a:rPr lang="en-US" sz="2200" dirty="0" smtClean="0"/>
              <a:t>They are recognized by mobile chaperones in the </a:t>
            </a:r>
            <a:r>
              <a:rPr lang="en-US" sz="2200" dirty="0" err="1" smtClean="0"/>
              <a:t>intermemebrane</a:t>
            </a:r>
            <a:r>
              <a:rPr lang="en-US" sz="2200" dirty="0" smtClean="0"/>
              <a:t> space.</a:t>
            </a:r>
          </a:p>
          <a:p>
            <a:pPr>
              <a:buFont typeface="Arial" pitchFamily="34" charset="0"/>
              <a:buChar char="•"/>
            </a:pPr>
            <a:r>
              <a:rPr lang="en-US" sz="2200" dirty="0" smtClean="0"/>
              <a:t>These chaperones transfer the protein to a Tim complex.</a:t>
            </a:r>
          </a:p>
          <a:p>
            <a:pPr>
              <a:buFont typeface="Arial" pitchFamily="34" charset="0"/>
              <a:buChar char="•"/>
            </a:pPr>
            <a:r>
              <a:rPr lang="en-US" sz="2200" dirty="0" smtClean="0"/>
              <a:t>Inner membrane proteins encoded by mitochondrial genome are inserted via </a:t>
            </a:r>
            <a:r>
              <a:rPr lang="en-US" sz="2200" dirty="0" err="1" smtClean="0"/>
              <a:t>Oxa</a:t>
            </a:r>
            <a:r>
              <a:rPr lang="en-US" sz="2200" dirty="0" smtClean="0"/>
              <a:t> </a:t>
            </a:r>
            <a:r>
              <a:rPr lang="en-US" sz="2200" dirty="0" err="1" smtClean="0"/>
              <a:t>translocase</a:t>
            </a:r>
            <a:r>
              <a:rPr lang="en-US" sz="2200" dirty="0" smtClean="0"/>
              <a:t>.</a:t>
            </a:r>
          </a:p>
        </p:txBody>
      </p:sp>
      <p:pic>
        <p:nvPicPr>
          <p:cNvPr id="9" name="Picture 2"/>
          <p:cNvPicPr>
            <a:picLocks noGrp="1" noChangeAspect="1" noChangeArrowheads="1"/>
          </p:cNvPicPr>
          <p:nvPr>
            <p:ph sz="half" idx="2"/>
          </p:nvPr>
        </p:nvPicPr>
        <p:blipFill>
          <a:blip r:embed="rId2" cstate="print"/>
          <a:srcRect l="3561" t="3442" b="5959"/>
          <a:stretch>
            <a:fillRect/>
          </a:stretch>
        </p:blipFill>
        <p:spPr bwMode="auto">
          <a:xfrm>
            <a:off x="4999709" y="1253616"/>
            <a:ext cx="3937819" cy="5235276"/>
          </a:xfrm>
          <a:prstGeom prst="rect">
            <a:avLst/>
          </a:prstGeom>
          <a:noFill/>
          <a:ln w="9525">
            <a:noFill/>
            <a:miter lim="800000"/>
            <a:headEnd/>
            <a:tailEnd/>
          </a:ln>
        </p:spPr>
      </p:pic>
    </p:spTree>
  </p:cSld>
  <p:clrMapOvr>
    <a:masterClrMapping/>
  </p:clrMapOvr>
  <p:transition>
    <p:fade/>
  </p:transition>
</p:sld>
</file>

<file path=ppt/theme/theme1.xml><?xml version="1.0" encoding="utf-8"?>
<a:theme xmlns:a="http://schemas.openxmlformats.org/drawingml/2006/main" name="Green template 1">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Green template MBG 2014-2015</Template>
  <TotalTime>375</TotalTime>
  <Words>1501</Words>
  <Application>Microsoft Office PowerPoint</Application>
  <PresentationFormat>On-screen Show (4:3)</PresentationFormat>
  <Paragraphs>149</Paragraphs>
  <Slides>35</Slides>
  <Notes>0</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Green template 1</vt:lpstr>
      <vt:lpstr>White with Courier font for code slides</vt:lpstr>
      <vt:lpstr>Lecture 4: bioenergetics and metabolism (mitochondria and peroxisomes)</vt:lpstr>
      <vt:lpstr>What are the mitochondria?</vt:lpstr>
      <vt:lpstr>PowerPoint Presentation</vt:lpstr>
      <vt:lpstr>Structure </vt:lpstr>
      <vt:lpstr>Properties and features</vt:lpstr>
      <vt:lpstr>The Genetic System of Mitochondria</vt:lpstr>
      <vt:lpstr>Mitochondrial proteins</vt:lpstr>
      <vt:lpstr>Protein Import and Mitochondrial Assembly</vt:lpstr>
      <vt:lpstr>Targeting of inner membrane proteins</vt:lpstr>
      <vt:lpstr>Targeting of outer membrane proteins</vt:lpstr>
      <vt:lpstr>Mitochondrial phospholipids</vt:lpstr>
      <vt:lpstr>PowerPoint Presentation</vt:lpstr>
      <vt:lpstr>General information</vt:lpstr>
      <vt:lpstr>General information</vt:lpstr>
      <vt:lpstr>PowerPoint Presentation</vt:lpstr>
      <vt:lpstr>PowerPoint Presentation</vt:lpstr>
      <vt:lpstr>Defects of mitochondrial transport </vt:lpstr>
      <vt:lpstr>Substrate utilization</vt:lpstr>
      <vt:lpstr>Defects of the Krebs cycle</vt:lpstr>
      <vt:lpstr>Abnormalities of the respiratory chain reaction</vt:lpstr>
      <vt:lpstr>Defects of oxidation-phosphorylation coupling </vt:lpstr>
      <vt:lpstr>PowerPoint Presentation</vt:lpstr>
      <vt:lpstr>Defects of mitochondrial DNA (mtDNA)</vt:lpstr>
      <vt:lpstr>MERRF and others</vt:lpstr>
      <vt:lpstr>Leber's hereditary optic neuropathy (LHON)</vt:lpstr>
      <vt:lpstr>Mutations causing LHON </vt:lpstr>
      <vt:lpstr>Defects of nuclear DNA</vt:lpstr>
      <vt:lpstr>PowerPoint Presentation</vt:lpstr>
      <vt:lpstr>Structural features of peroxisomes</vt:lpstr>
      <vt:lpstr>Peroxins </vt:lpstr>
      <vt:lpstr>Function of peroxisomes</vt:lpstr>
      <vt:lpstr>Synthesis in peroxisomes</vt:lpstr>
      <vt:lpstr>PowerPoint Presentation</vt:lpstr>
      <vt:lpstr>Peroxisome maturation and division</vt:lpstr>
      <vt:lpstr>Peroxisomal diseases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 bioenergetics and metabolism (mitochondria and peroxisomes)</dc:title>
  <dc:creator>Ahram</dc:creator>
  <cp:lastModifiedBy>Bauer</cp:lastModifiedBy>
  <cp:revision>25</cp:revision>
  <dcterms:created xsi:type="dcterms:W3CDTF">2015-01-24T06:22:33Z</dcterms:created>
  <dcterms:modified xsi:type="dcterms:W3CDTF">2015-02-07T13:37:56Z</dcterms:modified>
</cp:coreProperties>
</file>