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63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3D24DB7-33B6-4854-A268-16F3F7005B22}" type="datetimeFigureOut">
              <a:rPr lang="ar-JO" smtClean="0"/>
              <a:pPr/>
              <a:t>10/07/1437</a:t>
            </a:fld>
            <a:endParaRPr lang="ar-JO"/>
          </a:p>
        </p:txBody>
      </p:sp>
      <p:sp>
        <p:nvSpPr>
          <p:cNvPr id="19" name="Footer Placeholder 18"/>
          <p:cNvSpPr>
            <a:spLocks noGrp="1"/>
          </p:cNvSpPr>
          <p:nvPr>
            <p:ph type="ftr" sz="quarter" idx="11"/>
          </p:nvPr>
        </p:nvSpPr>
        <p:spPr/>
        <p:txBody>
          <a:bodyPr/>
          <a:lstStyle/>
          <a:p>
            <a:endParaRPr lang="ar-JO"/>
          </a:p>
        </p:txBody>
      </p:sp>
      <p:sp>
        <p:nvSpPr>
          <p:cNvPr id="27" name="Slide Number Placeholder 26"/>
          <p:cNvSpPr>
            <a:spLocks noGrp="1"/>
          </p:cNvSpPr>
          <p:nvPr>
            <p:ph type="sldNum" sz="quarter" idx="12"/>
          </p:nvPr>
        </p:nvSpPr>
        <p:spPr/>
        <p:txBody>
          <a:bodyPr/>
          <a:lstStyle/>
          <a:p>
            <a:fld id="{AC05EB5D-021C-495D-BF3E-7FF09153E96E}" type="slidenum">
              <a:rPr lang="ar-JO" smtClean="0"/>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D24DB7-33B6-4854-A268-16F3F7005B22}" type="datetimeFigureOut">
              <a:rPr lang="ar-JO" smtClean="0"/>
              <a:pPr/>
              <a:t>10/07/1437</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C05EB5D-021C-495D-BF3E-7FF09153E96E}"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3D24DB7-33B6-4854-A268-16F3F7005B22}" type="datetimeFigureOut">
              <a:rPr lang="ar-JO" smtClean="0"/>
              <a:pPr/>
              <a:t>10/07/1437</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C05EB5D-021C-495D-BF3E-7FF09153E96E}"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03D24DB7-33B6-4854-A268-16F3F7005B22}" type="datetimeFigureOut">
              <a:rPr lang="ar-JO" smtClean="0"/>
              <a:pPr/>
              <a:t>10/07/1437</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C05EB5D-021C-495D-BF3E-7FF09153E96E}"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D24DB7-33B6-4854-A268-16F3F7005B22}" type="datetimeFigureOut">
              <a:rPr lang="ar-JO" smtClean="0"/>
              <a:pPr/>
              <a:t>10/07/1437</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C05EB5D-021C-495D-BF3E-7FF09153E96E}" type="slidenum">
              <a:rPr lang="ar-JO" smtClean="0"/>
              <a:pPr/>
              <a:t>‹#›</a:t>
            </a:fld>
            <a:endParaRPr lang="ar-J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D24DB7-33B6-4854-A268-16F3F7005B22}" type="datetimeFigureOut">
              <a:rPr lang="ar-JO" smtClean="0"/>
              <a:pPr/>
              <a:t>10/07/1437</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C05EB5D-021C-495D-BF3E-7FF09153E96E}"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3D24DB7-33B6-4854-A268-16F3F7005B22}" type="datetimeFigureOut">
              <a:rPr lang="ar-JO" smtClean="0"/>
              <a:pPr/>
              <a:t>10/07/1437</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AC05EB5D-021C-495D-BF3E-7FF09153E96E}"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3D24DB7-33B6-4854-A268-16F3F7005B22}" type="datetimeFigureOut">
              <a:rPr lang="ar-JO" smtClean="0"/>
              <a:pPr/>
              <a:t>10/07/1437</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AC05EB5D-021C-495D-BF3E-7FF09153E96E}"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24DB7-33B6-4854-A268-16F3F7005B22}" type="datetimeFigureOut">
              <a:rPr lang="ar-JO" smtClean="0"/>
              <a:pPr/>
              <a:t>10/07/1437</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AC05EB5D-021C-495D-BF3E-7FF09153E96E}"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3D24DB7-33B6-4854-A268-16F3F7005B22}" type="datetimeFigureOut">
              <a:rPr lang="ar-JO" smtClean="0"/>
              <a:pPr/>
              <a:t>10/07/1437</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C05EB5D-021C-495D-BF3E-7FF09153E96E}"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3D24DB7-33B6-4854-A268-16F3F7005B22}" type="datetimeFigureOut">
              <a:rPr lang="ar-JO" smtClean="0"/>
              <a:pPr/>
              <a:t>10/07/1437</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a:xfrm>
            <a:off x="8077200" y="6356350"/>
            <a:ext cx="609600" cy="365125"/>
          </a:xfrm>
        </p:spPr>
        <p:txBody>
          <a:bodyPr/>
          <a:lstStyle/>
          <a:p>
            <a:fld id="{AC05EB5D-021C-495D-BF3E-7FF09153E96E}" type="slidenum">
              <a:rPr lang="ar-JO" smtClean="0"/>
              <a:pPr/>
              <a:t>‹#›</a:t>
            </a:fld>
            <a:endParaRPr lang="ar-JO"/>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3D24DB7-33B6-4854-A268-16F3F7005B22}" type="datetimeFigureOut">
              <a:rPr lang="ar-JO" smtClean="0"/>
              <a:pPr/>
              <a:t>10/07/1437</a:t>
            </a:fld>
            <a:endParaRPr lang="ar-JO"/>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JO"/>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05EB5D-021C-495D-BF3E-7FF09153E96E}" type="slidenum">
              <a:rPr lang="ar-JO" smtClean="0"/>
              <a:pPr/>
              <a:t>‹#›</a:t>
            </a:fld>
            <a:endParaRPr lang="ar-JO"/>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Gender and sexuality:</a:t>
            </a:r>
            <a:endParaRPr lang="ar-JO" dirty="0"/>
          </a:p>
        </p:txBody>
      </p:sp>
      <p:sp>
        <p:nvSpPr>
          <p:cNvPr id="3" name="Subtitle 2"/>
          <p:cNvSpPr>
            <a:spLocks noGrp="1"/>
          </p:cNvSpPr>
          <p:nvPr>
            <p:ph type="subTitle" idx="1"/>
          </p:nvPr>
        </p:nvSpPr>
        <p:spPr/>
        <p:txBody>
          <a:bodyPr/>
          <a:lstStyle/>
          <a:p>
            <a:r>
              <a:rPr lang="en-US" b="1" dirty="0" smtClean="0"/>
              <a:t>Prof. Riyadh Al_Azzawi</a:t>
            </a:r>
          </a:p>
          <a:p>
            <a:r>
              <a:rPr lang="en-US" b="1" dirty="0" smtClean="0">
                <a:cs typeface="Majalla UI"/>
              </a:rPr>
              <a:t> F.R.C.Psych</a:t>
            </a:r>
            <a:endParaRPr lang="en-US"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357166"/>
            <a:ext cx="8229600" cy="1143000"/>
          </a:xfrm>
        </p:spPr>
        <p:txBody>
          <a:bodyPr/>
          <a:lstStyle/>
          <a:p>
            <a:r>
              <a:rPr lang="en-US" dirty="0" smtClean="0"/>
              <a:t>Hormones vs. environment:</a:t>
            </a:r>
            <a:endParaRPr lang="ar-JO" dirty="0"/>
          </a:p>
        </p:txBody>
      </p:sp>
      <p:sp>
        <p:nvSpPr>
          <p:cNvPr id="3" name="Content Placeholder 2"/>
          <p:cNvSpPr>
            <a:spLocks noGrp="1"/>
          </p:cNvSpPr>
          <p:nvPr>
            <p:ph idx="1"/>
          </p:nvPr>
        </p:nvSpPr>
        <p:spPr>
          <a:xfrm>
            <a:off x="428596" y="1357298"/>
            <a:ext cx="8472518" cy="5000660"/>
          </a:xfrm>
        </p:spPr>
        <p:txBody>
          <a:bodyPr>
            <a:normAutofit fontScale="85000" lnSpcReduction="10000"/>
          </a:bodyPr>
          <a:lstStyle/>
          <a:p>
            <a:pPr algn="l" rtl="0"/>
            <a:r>
              <a:rPr lang="en-US" dirty="0" smtClean="0"/>
              <a:t>The studies suggest that although prenatal hormonal events may have some subtle consequences for later sexual and social development ; other effect is much weaker in humans than in animals .</a:t>
            </a:r>
          </a:p>
          <a:p>
            <a:pPr algn="l" rtl="0"/>
            <a:r>
              <a:rPr lang="en-US" dirty="0" smtClean="0"/>
              <a:t>for human social and cultural factors appear to be dominant.</a:t>
            </a:r>
          </a:p>
          <a:p>
            <a:pPr algn="l" rtl="0"/>
            <a:r>
              <a:rPr lang="en-US" dirty="0" smtClean="0"/>
              <a:t>Some other studies give opposite conclusion ; a famous study several years ago in a remote village in the Dominican republic ; it involved 18 genetic males who have androgen insensitivity born with clitoris like organs but their gonads develop normal testes and secrete androgen but the target tissue are not sensitive to it ;all of them been reared as girls ; at puberty they show the usual male body changes; and their clitoris like organs change into penis like organs and they rapidly  change into males and they take male gender identity and they work as miners and woodsmen and some found female partners. In this case biology take over environment.</a:t>
            </a:r>
            <a:endParaRPr lang="ar-JO"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Hormones vs. environment:</a:t>
            </a:r>
            <a:endParaRPr lang="ar-JO" dirty="0"/>
          </a:p>
        </p:txBody>
      </p:sp>
      <p:sp>
        <p:nvSpPr>
          <p:cNvPr id="3" name="Content Placeholder 2"/>
          <p:cNvSpPr>
            <a:spLocks noGrp="1"/>
          </p:cNvSpPr>
          <p:nvPr>
            <p:ph idx="1"/>
          </p:nvPr>
        </p:nvSpPr>
        <p:spPr>
          <a:xfrm>
            <a:off x="457200" y="1935480"/>
            <a:ext cx="8543956" cy="4779668"/>
          </a:xfrm>
        </p:spPr>
        <p:txBody>
          <a:bodyPr>
            <a:normAutofit fontScale="77500" lnSpcReduction="20000"/>
          </a:bodyPr>
          <a:lstStyle/>
          <a:p>
            <a:pPr algn="l" rtl="0"/>
            <a:r>
              <a:rPr lang="en-US" dirty="0" smtClean="0"/>
              <a:t>A dramatic example identical twin boys one of them at 8 month had his penis completely severed so 10 months later been changed to a female and given female sex hormones and raised as a girl in few years the child have assumed a female gender  ; in this case social environment has won out ; but at puberty the picture was more complex she was unhappy and confused about her sexuality ;her body movement and posture are masculine.</a:t>
            </a:r>
          </a:p>
          <a:p>
            <a:pPr algn="l" rtl="0"/>
            <a:r>
              <a:rPr lang="en-US" dirty="0" smtClean="0"/>
              <a:t>on follow up of this person found that she eventually rejected the female gender identity and she successfully lived as a male.</a:t>
            </a:r>
          </a:p>
          <a:p>
            <a:pPr algn="l" rtl="0"/>
            <a:r>
              <a:rPr lang="en-US" dirty="0" smtClean="0"/>
              <a:t> The explanations include the possibility that his early brain development as a male placed constraints on his later ability to adapt to a female gender identity.</a:t>
            </a:r>
          </a:p>
          <a:p>
            <a:pPr algn="l" rtl="0"/>
            <a:r>
              <a:rPr lang="en-US" dirty="0" smtClean="0"/>
              <a:t>conclusion: clearly prenatal hormones and environment are both major determinants of gender identity and typically work in harmony. </a:t>
            </a:r>
          </a:p>
          <a:p>
            <a:pPr algn="l" rtl="0"/>
            <a:r>
              <a:rPr lang="en-US" dirty="0" smtClean="0"/>
              <a:t>When they clash most experts believe that environment will dominate but this is controversial.</a:t>
            </a:r>
            <a:endParaRPr lang="ar-JO"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sexuality:</a:t>
            </a:r>
            <a:endParaRPr lang="ar-JO" dirty="0"/>
          </a:p>
        </p:txBody>
      </p:sp>
      <p:sp>
        <p:nvSpPr>
          <p:cNvPr id="3" name="Content Placeholder 2"/>
          <p:cNvSpPr>
            <a:spLocks noGrp="1"/>
          </p:cNvSpPr>
          <p:nvPr>
            <p:ph idx="1"/>
          </p:nvPr>
        </p:nvSpPr>
        <p:spPr/>
        <p:txBody>
          <a:bodyPr>
            <a:normAutofit fontScale="92500" lnSpcReduction="10000"/>
          </a:bodyPr>
          <a:lstStyle/>
          <a:p>
            <a:pPr algn="l" rtl="0"/>
            <a:r>
              <a:rPr lang="en-US" dirty="0" smtClean="0"/>
              <a:t>Changes in body hormone systems occur at puberty which usually begins around 12 yrs. The hypothalamus begins to secrete gonadotrophin releasing factors which stimulate the pituitary gland to secrete sex hormones(gonadotrophins into the blood stream which activate the gonads to secrete sex hormone.</a:t>
            </a:r>
          </a:p>
          <a:p>
            <a:pPr algn="l" rtl="0"/>
            <a:r>
              <a:rPr lang="en-US" dirty="0" smtClean="0"/>
              <a:t>In women it is in the monthly cycle rising and falling every 28 days the pituitary secrete 2 gonadotrophins  F.S.H  and L.H.  F.S.H. stimulate the ovaries to generate follicles and follicles secrete female hormones estrogen which affect the body’s sexual development and in animals activate sex motivation in the brain.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 sexuality:</a:t>
            </a:r>
            <a:endParaRPr lang="ar-JO" dirty="0"/>
          </a:p>
        </p:txBody>
      </p:sp>
      <p:sp>
        <p:nvSpPr>
          <p:cNvPr id="3" name="Content Placeholder 2"/>
          <p:cNvSpPr>
            <a:spLocks noGrp="1"/>
          </p:cNvSpPr>
          <p:nvPr>
            <p:ph idx="1"/>
          </p:nvPr>
        </p:nvSpPr>
        <p:spPr/>
        <p:txBody>
          <a:bodyPr>
            <a:normAutofit fontScale="92500"/>
          </a:bodyPr>
          <a:lstStyle/>
          <a:p>
            <a:pPr algn="l" rtl="0"/>
            <a:r>
              <a:rPr lang="en-US" dirty="0" smtClean="0"/>
              <a:t>L.H.realesed  from pituitary slightly after F.S.H. ;L.H. causes ovulation when follicles releases egg it secretes another female hormone progesterone preparing the uterus for conception.</a:t>
            </a:r>
          </a:p>
          <a:p>
            <a:pPr algn="l" rtl="0"/>
            <a:r>
              <a:rPr lang="en-US" dirty="0" smtClean="0"/>
              <a:t>In men the hypothalamus  secretes gonadotrophin releasing factor in a constant fashion so pituitary release gonadotrophin in a constant fashion. the interstitial cell stimulating hormone  ICSH causes male androgen especially testosterone which stimulate the development of male sexual physical characteristics and in animal act on the brain to activate sex desire</a:t>
            </a:r>
            <a:endParaRPr lang="ar-JO"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hormones on desire and arousal:</a:t>
            </a:r>
            <a:endParaRPr lang="ar-JO" dirty="0"/>
          </a:p>
        </p:txBody>
      </p:sp>
      <p:sp>
        <p:nvSpPr>
          <p:cNvPr id="3" name="Content Placeholder 2"/>
          <p:cNvSpPr>
            <a:spLocks noGrp="1"/>
          </p:cNvSpPr>
          <p:nvPr>
            <p:ph idx="1"/>
          </p:nvPr>
        </p:nvSpPr>
        <p:spPr>
          <a:xfrm>
            <a:off x="457200" y="1935480"/>
            <a:ext cx="8258204" cy="4565354"/>
          </a:xfrm>
        </p:spPr>
        <p:txBody>
          <a:bodyPr>
            <a:normAutofit fontScale="85000" lnSpcReduction="20000"/>
          </a:bodyPr>
          <a:lstStyle/>
          <a:p>
            <a:pPr algn="l" rtl="0"/>
            <a:r>
              <a:rPr lang="en-US" dirty="0" smtClean="0"/>
              <a:t>In animals sexual arousal is closely tied to hormonal levels. In humans however hormones play less of a role.</a:t>
            </a:r>
          </a:p>
          <a:p>
            <a:pPr algn="l" rtl="0"/>
            <a:r>
              <a:rPr lang="en-US" dirty="0" smtClean="0"/>
              <a:t> In animals castration results in rapid decline and eventual disappearance of sexual activity. </a:t>
            </a:r>
          </a:p>
          <a:p>
            <a:pPr algn="l" rtl="0"/>
            <a:r>
              <a:rPr lang="en-US" dirty="0" smtClean="0"/>
              <a:t>In human castration cause some men lose interest in sex while other continue living normal sexual life.</a:t>
            </a:r>
          </a:p>
          <a:p>
            <a:pPr algn="l" rtl="0"/>
            <a:r>
              <a:rPr lang="en-US" dirty="0" smtClean="0"/>
              <a:t> So androgen contribute to sexual desire only in some people not all. the major determinant of sexual desire in men however seem to be emotional factors thus for males as well as females. </a:t>
            </a:r>
          </a:p>
          <a:p>
            <a:pPr algn="l" rtl="0"/>
            <a:r>
              <a:rPr lang="en-US" dirty="0" smtClean="0"/>
              <a:t>Sexual desire is even less dependant on hormones in women.</a:t>
            </a:r>
          </a:p>
          <a:p>
            <a:pPr algn="l" rtl="0"/>
            <a:r>
              <a:rPr lang="en-US" dirty="0" smtClean="0"/>
              <a:t> In animals a castrated female ceases to be receptive to the male and usually resist sexual advances. </a:t>
            </a:r>
          </a:p>
          <a:p>
            <a:pPr algn="l" rtl="0"/>
            <a:r>
              <a:rPr lang="en-US" dirty="0" smtClean="0"/>
              <a:t>The major exception in the human found following menopause most women do  not experience diminished sexual desire  some women show increased  interest in sex.</a:t>
            </a:r>
            <a:endParaRPr lang="ar-JO"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Neural control:</a:t>
            </a:r>
            <a:endParaRPr lang="ar-JO" dirty="0"/>
          </a:p>
        </p:txBody>
      </p:sp>
      <p:sp>
        <p:nvSpPr>
          <p:cNvPr id="3" name="Content Placeholder 2"/>
          <p:cNvSpPr>
            <a:spLocks noGrp="1"/>
          </p:cNvSpPr>
          <p:nvPr>
            <p:ph idx="1"/>
          </p:nvPr>
        </p:nvSpPr>
        <p:spPr/>
        <p:txBody>
          <a:bodyPr>
            <a:normAutofit fontScale="85000" lnSpcReduction="10000"/>
          </a:bodyPr>
          <a:lstStyle/>
          <a:p>
            <a:pPr algn="l" rtl="0"/>
            <a:r>
              <a:rPr lang="en-US" dirty="0" smtClean="0"/>
              <a:t>The primary sex organ is the brain; where the sexual desire originates and sexual behavior is controlled. </a:t>
            </a:r>
          </a:p>
          <a:p>
            <a:pPr algn="l" rtl="0"/>
            <a:r>
              <a:rPr lang="en-US" dirty="0" smtClean="0"/>
              <a:t>In humans the function of the brain extends to the control of sexual thoughts; images and fantasies.</a:t>
            </a:r>
          </a:p>
          <a:p>
            <a:pPr algn="l" rtl="0"/>
            <a:r>
              <a:rPr lang="en-US" dirty="0" smtClean="0"/>
              <a:t>The nervous system is affected by sexual hormones at many levels. </a:t>
            </a:r>
          </a:p>
          <a:p>
            <a:pPr algn="l" rtl="0"/>
            <a:r>
              <a:rPr lang="en-US" dirty="0" smtClean="0"/>
              <a:t>in the spinal cord neural circuits control the movement of copulation. </a:t>
            </a:r>
          </a:p>
          <a:p>
            <a:pPr algn="l" rtl="0"/>
            <a:r>
              <a:rPr lang="en-US" dirty="0" smtClean="0"/>
              <a:t>In males these include erection of the penis as well as pelvic movement and ejaculation so as in females the vaginal secretion and pelvic movements are controlled at this level.</a:t>
            </a:r>
          </a:p>
          <a:p>
            <a:pPr algn="l" rtl="0"/>
            <a:r>
              <a:rPr lang="en-US" dirty="0" smtClean="0"/>
              <a:t> at higher levels the hypothalamus contain the neural systems that are important to more complex aspects of sexual behavior.</a:t>
            </a:r>
            <a:endParaRPr lang="ar-JO"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experiences:</a:t>
            </a:r>
            <a:endParaRPr lang="ar-JO" dirty="0"/>
          </a:p>
        </p:txBody>
      </p:sp>
      <p:sp>
        <p:nvSpPr>
          <p:cNvPr id="3" name="Content Placeholder 2"/>
          <p:cNvSpPr>
            <a:spLocks noGrp="1"/>
          </p:cNvSpPr>
          <p:nvPr>
            <p:ph idx="1"/>
          </p:nvPr>
        </p:nvSpPr>
        <p:spPr/>
        <p:txBody>
          <a:bodyPr>
            <a:normAutofit lnSpcReduction="10000"/>
          </a:bodyPr>
          <a:lstStyle/>
          <a:p>
            <a:pPr algn="l" rtl="0"/>
            <a:r>
              <a:rPr lang="en-US" dirty="0" smtClean="0"/>
              <a:t>Human infants develop their first feelings of trust        and affection through a warm and loving relationship with the mother or caregiver. </a:t>
            </a:r>
          </a:p>
          <a:p>
            <a:pPr algn="l" rtl="0"/>
            <a:r>
              <a:rPr lang="en-US" dirty="0" smtClean="0"/>
              <a:t>This is a prerequisite for satisfactory  interactions with peers. </a:t>
            </a:r>
          </a:p>
          <a:p>
            <a:pPr algn="l" rtl="0"/>
            <a:r>
              <a:rPr lang="en-US" dirty="0" smtClean="0"/>
              <a:t>Affectionate relationships to other youngster of both sexes lay the groundwork for the intimacy required for sexual relationship among adult.</a:t>
            </a:r>
          </a:p>
          <a:p>
            <a:pPr algn="l" rtl="0"/>
            <a:r>
              <a:rPr lang="en-US" dirty="0" smtClean="0"/>
              <a:t>Cultural influences: permissive or restrictive.</a:t>
            </a:r>
          </a:p>
          <a:p>
            <a:pPr algn="l" rtl="0"/>
            <a:r>
              <a:rPr lang="en-US" dirty="0" smtClean="0"/>
              <a:t>Sex differences: females are sensitive to emotional infidelity ; males are sensitive to sexual infidelity. </a:t>
            </a:r>
            <a:endParaRPr lang="ar-JO"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l"/>
            <a:r>
              <a:rPr lang="en-US" dirty="0" smtClean="0"/>
              <a:t>THANK YOU…</a:t>
            </a:r>
            <a:endParaRPr lang="ar-JO" dirty="0"/>
          </a:p>
        </p:txBody>
      </p:sp>
      <p:sp>
        <p:nvSpPr>
          <p:cNvPr id="5" name="Subtitle 4"/>
          <p:cNvSpPr>
            <a:spLocks noGrp="1"/>
          </p:cNvSpPr>
          <p:nvPr>
            <p:ph type="subTitle" idx="1"/>
          </p:nvPr>
        </p:nvSpPr>
        <p:spPr/>
        <p:txBody>
          <a:bodyPr/>
          <a:lstStyle/>
          <a:p>
            <a:r>
              <a:rPr lang="en-US" dirty="0" smtClean="0"/>
              <a:t>  </a:t>
            </a:r>
            <a:endParaRPr lang="ar-JO"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sexuality:</a:t>
            </a:r>
            <a:endParaRPr lang="ar-JO" dirty="0"/>
          </a:p>
        </p:txBody>
      </p:sp>
      <p:sp>
        <p:nvSpPr>
          <p:cNvPr id="3" name="Content Placeholder 2"/>
          <p:cNvSpPr>
            <a:spLocks noGrp="1"/>
          </p:cNvSpPr>
          <p:nvPr>
            <p:ph idx="1"/>
          </p:nvPr>
        </p:nvSpPr>
        <p:spPr/>
        <p:txBody>
          <a:bodyPr>
            <a:normAutofit/>
          </a:bodyPr>
          <a:lstStyle/>
          <a:p>
            <a:pPr algn="l" rtl="0"/>
            <a:r>
              <a:rPr lang="en-US" dirty="0" smtClean="0"/>
              <a:t>Like thirst and hunger ;sex desire is a powerful motivation. </a:t>
            </a:r>
          </a:p>
          <a:p>
            <a:pPr algn="l" rtl="0"/>
            <a:r>
              <a:rPr lang="en-US" dirty="0" smtClean="0"/>
              <a:t>These are some differences :</a:t>
            </a:r>
          </a:p>
          <a:p>
            <a:pPr lvl="1" algn="l" rtl="0"/>
            <a:r>
              <a:rPr lang="en-US" dirty="0" smtClean="0"/>
              <a:t>sex is a social motives (involve another person) where as the survival motives concern only the individual.</a:t>
            </a:r>
          </a:p>
          <a:p>
            <a:pPr lvl="1" algn="l" rtl="0"/>
            <a:r>
              <a:rPr lang="en-US" dirty="0" smtClean="0"/>
              <a:t>sex does not involve  an internal deficit that needs to be regulated for the organism to survive.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sexuality:</a:t>
            </a:r>
            <a:endParaRPr lang="ar-JO" dirty="0"/>
          </a:p>
        </p:txBody>
      </p:sp>
      <p:sp>
        <p:nvSpPr>
          <p:cNvPr id="3" name="Content Placeholder 2"/>
          <p:cNvSpPr>
            <a:spLocks noGrp="1"/>
          </p:cNvSpPr>
          <p:nvPr>
            <p:ph idx="1"/>
          </p:nvPr>
        </p:nvSpPr>
        <p:spPr/>
        <p:txBody>
          <a:bodyPr>
            <a:normAutofit/>
          </a:bodyPr>
          <a:lstStyle/>
          <a:p>
            <a:pPr algn="l" rtl="0"/>
            <a:r>
              <a:rPr lang="en-US" dirty="0" smtClean="0"/>
              <a:t>Regarding sex two critical distinctions should be kept in mind; </a:t>
            </a:r>
          </a:p>
          <a:p>
            <a:pPr lvl="1" algn="l" rtl="0"/>
            <a:r>
              <a:rPr lang="en-US" dirty="0" smtClean="0"/>
              <a:t>first although we begin to mature sexually at puberty the basis for our sexual identity is established in the womb ; so we distinguish between adult sexuality and early sexual development.</a:t>
            </a:r>
            <a:endParaRPr lang="ar-JO" dirty="0" smtClean="0"/>
          </a:p>
          <a:p>
            <a:pPr lvl="1" algn="l" rtl="0"/>
            <a:r>
              <a:rPr lang="en-US" dirty="0" smtClean="0"/>
              <a:t>The second distinction is between the biological and environmental determinants of sexual behavior and feelings. Sexual behavior and feeling is it biological? Or environmental or interaction between biological and environmental factors.</a:t>
            </a:r>
          </a:p>
          <a:p>
            <a:pPr algn="l" rtl="0">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428604"/>
            <a:ext cx="8229600" cy="1143000"/>
          </a:xfrm>
        </p:spPr>
        <p:txBody>
          <a:bodyPr/>
          <a:lstStyle/>
          <a:p>
            <a:r>
              <a:rPr lang="en-US" dirty="0" smtClean="0"/>
              <a:t>Gender and sexuality:</a:t>
            </a:r>
            <a:endParaRPr lang="ar-JO" dirty="0"/>
          </a:p>
        </p:txBody>
      </p:sp>
      <p:sp>
        <p:nvSpPr>
          <p:cNvPr id="3" name="Content Placeholder 2"/>
          <p:cNvSpPr>
            <a:spLocks noGrp="1"/>
          </p:cNvSpPr>
          <p:nvPr>
            <p:ph idx="1"/>
          </p:nvPr>
        </p:nvSpPr>
        <p:spPr>
          <a:xfrm>
            <a:off x="571472" y="1571612"/>
            <a:ext cx="8229600" cy="4389120"/>
          </a:xfrm>
        </p:spPr>
        <p:txBody>
          <a:bodyPr>
            <a:noAutofit/>
          </a:bodyPr>
          <a:lstStyle/>
          <a:p>
            <a:pPr algn="l" rtl="0"/>
            <a:r>
              <a:rPr lang="en-US" sz="2000" dirty="0" smtClean="0"/>
              <a:t>Early sexual development: </a:t>
            </a:r>
          </a:p>
          <a:p>
            <a:pPr lvl="1" algn="l" rtl="0"/>
            <a:r>
              <a:rPr lang="en-US" sz="2000" dirty="0" smtClean="0"/>
              <a:t>to have gratifying social and sexual experiences as adults we need to develop an appropriate gender identity (males think of themselves as males and females think of themselves as females)…….. </a:t>
            </a:r>
          </a:p>
          <a:p>
            <a:pPr lvl="1" algn="l" rtl="0"/>
            <a:r>
              <a:rPr lang="en-US" sz="2000" dirty="0" smtClean="0"/>
              <a:t>This development is quite complex  and actually begins before birth.</a:t>
            </a:r>
          </a:p>
          <a:p>
            <a:pPr lvl="1" algn="l" rtl="0"/>
            <a:r>
              <a:rPr lang="en-US" sz="2000" dirty="0" smtClean="0"/>
              <a:t> for the 1</a:t>
            </a:r>
            <a:r>
              <a:rPr lang="en-US" sz="2000" baseline="30000" dirty="0" smtClean="0"/>
              <a:t>st</a:t>
            </a:r>
            <a:r>
              <a:rPr lang="en-US" sz="2000" dirty="0" smtClean="0"/>
              <a:t> two months only the chromosomes indicate the development of a male or female ;in this period both sexes are identical and have tissues that will develop into testes or </a:t>
            </a:r>
            <a:r>
              <a:rPr lang="en-US" sz="2000" dirty="0" err="1" smtClean="0"/>
              <a:t>ovaries;a</a:t>
            </a:r>
            <a:r>
              <a:rPr lang="en-US" sz="2000" dirty="0" smtClean="0"/>
              <a:t> penis or a clitoris. </a:t>
            </a:r>
          </a:p>
          <a:p>
            <a:pPr lvl="1" algn="l" rtl="0"/>
            <a:r>
              <a:rPr lang="en-US" sz="2000" dirty="0" smtClean="0"/>
              <a:t>Between 2 and 3 months gonads develop ; they produce the sex hormones  which then control the development of the internal reproductive structures and the external genitals.</a:t>
            </a:r>
          </a:p>
          <a:p>
            <a:pPr lvl="1" algn="l" rtl="0"/>
            <a:r>
              <a:rPr lang="en-US" sz="2000" dirty="0" smtClean="0"/>
              <a:t> The sex hormones are even more important for prenatal development than they will be for the expression of adult sexuality.</a:t>
            </a:r>
            <a:endParaRPr lang="ar-JO"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and sexuality:</a:t>
            </a:r>
            <a:endParaRPr lang="ar-JO" dirty="0"/>
          </a:p>
        </p:txBody>
      </p:sp>
      <p:sp>
        <p:nvSpPr>
          <p:cNvPr id="3" name="Content Placeholder 2"/>
          <p:cNvSpPr>
            <a:spLocks noGrp="1"/>
          </p:cNvSpPr>
          <p:nvPr>
            <p:ph idx="1"/>
          </p:nvPr>
        </p:nvSpPr>
        <p:spPr/>
        <p:txBody>
          <a:bodyPr>
            <a:normAutofit fontScale="92500" lnSpcReduction="20000"/>
          </a:bodyPr>
          <a:lstStyle/>
          <a:p>
            <a:pPr algn="l" rtl="0"/>
            <a:r>
              <a:rPr lang="en-US" dirty="0" smtClean="0"/>
              <a:t>The critical hormone in the genital development is androgen. </a:t>
            </a:r>
          </a:p>
          <a:p>
            <a:pPr algn="l" rtl="0"/>
            <a:r>
              <a:rPr lang="en-US" dirty="0" smtClean="0"/>
              <a:t>If the embryonic sex glands produce enough androgen; the new born will have male genitals; </a:t>
            </a:r>
          </a:p>
          <a:p>
            <a:pPr algn="l" rtl="0"/>
            <a:r>
              <a:rPr lang="en-US" dirty="0" smtClean="0"/>
              <a:t>if there is insufficient androgen; the newborn will have female genitals even if it is genetically male. </a:t>
            </a:r>
          </a:p>
          <a:p>
            <a:pPr algn="l" rtl="0"/>
            <a:r>
              <a:rPr lang="en-US" dirty="0" smtClean="0"/>
              <a:t>The presence of Y chromosome determine weather the embryo will secrete androgen. </a:t>
            </a:r>
          </a:p>
          <a:p>
            <a:pPr algn="l" rtl="0"/>
            <a:r>
              <a:rPr lang="en-US" dirty="0" smtClean="0"/>
              <a:t>The development of female genitals does not require female hormones ;only the absence of male hormones .</a:t>
            </a:r>
          </a:p>
          <a:p>
            <a:pPr algn="l" rtl="0"/>
            <a:r>
              <a:rPr lang="en-US" dirty="0" smtClean="0"/>
              <a:t>in short nature will produce a female unless androgen intervenes.</a:t>
            </a:r>
            <a:endParaRPr lang="ar-J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143000"/>
          </a:xfrm>
        </p:spPr>
        <p:txBody>
          <a:bodyPr/>
          <a:lstStyle/>
          <a:p>
            <a:r>
              <a:rPr lang="en-US" dirty="0" smtClean="0"/>
              <a:t>Gender and sexuality:</a:t>
            </a:r>
            <a:endParaRPr lang="ar-JO" dirty="0"/>
          </a:p>
        </p:txBody>
      </p:sp>
      <p:sp>
        <p:nvSpPr>
          <p:cNvPr id="3" name="Content Placeholder 2"/>
          <p:cNvSpPr>
            <a:spLocks noGrp="1"/>
          </p:cNvSpPr>
          <p:nvPr>
            <p:ph idx="1"/>
          </p:nvPr>
        </p:nvSpPr>
        <p:spPr/>
        <p:txBody>
          <a:bodyPr/>
          <a:lstStyle/>
          <a:p>
            <a:pPr algn="l" rtl="0"/>
            <a:r>
              <a:rPr lang="en-US" dirty="0" smtClean="0"/>
              <a:t>The influence of androgen called androginization ; it extends far beyond  anatomy .</a:t>
            </a:r>
          </a:p>
          <a:p>
            <a:pPr algn="l" rtl="0"/>
            <a:r>
              <a:rPr lang="en-US" dirty="0" smtClean="0"/>
              <a:t>after it has molded  the genitals ;androgen begins to operate on the brain cells.</a:t>
            </a:r>
          </a:p>
          <a:p>
            <a:pPr algn="l" rtl="0"/>
            <a:r>
              <a:rPr lang="en-US" dirty="0" smtClean="0"/>
              <a:t>Studies with rats provide evidence that prenatal androgen changes the volume and detailed structures of cells in the fetus hypothalamus (it regulate motivation) it musculanize the brain and may be responsible for muscularizing the behavior such as aggression.</a:t>
            </a:r>
            <a:endParaRPr lang="ar-JO"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428604"/>
            <a:ext cx="8229600" cy="1143000"/>
          </a:xfrm>
        </p:spPr>
        <p:txBody>
          <a:bodyPr/>
          <a:lstStyle/>
          <a:p>
            <a:r>
              <a:rPr lang="en-US" dirty="0" smtClean="0"/>
              <a:t>Gender and sexuality:</a:t>
            </a:r>
            <a:endParaRPr lang="ar-JO" dirty="0"/>
          </a:p>
        </p:txBody>
      </p:sp>
      <p:sp>
        <p:nvSpPr>
          <p:cNvPr id="3" name="Content Placeholder 2"/>
          <p:cNvSpPr>
            <a:spLocks noGrp="1"/>
          </p:cNvSpPr>
          <p:nvPr>
            <p:ph idx="1"/>
          </p:nvPr>
        </p:nvSpPr>
        <p:spPr>
          <a:xfrm>
            <a:off x="428596" y="1643050"/>
            <a:ext cx="8229600" cy="4389120"/>
          </a:xfrm>
        </p:spPr>
        <p:txBody>
          <a:bodyPr>
            <a:normAutofit fontScale="85000" lnSpcReduction="20000"/>
          </a:bodyPr>
          <a:lstStyle/>
          <a:p>
            <a:pPr algn="l" rtl="0"/>
            <a:r>
              <a:rPr lang="en-US" dirty="0" smtClean="0"/>
              <a:t>Studies in monkeys injected with androgen during pregnancy and their females offspring are observed .</a:t>
            </a:r>
          </a:p>
          <a:p>
            <a:pPr algn="l" rtl="0"/>
            <a:r>
              <a:rPr lang="en-US" dirty="0" smtClean="0"/>
              <a:t>these showed anatomical changes (penises instead of clitoris)and acted differently than normal females(more aggressive in play; more masculine in sexual play less initiated by approaching peers).</a:t>
            </a:r>
          </a:p>
          <a:p>
            <a:pPr algn="l" rtl="0"/>
            <a:r>
              <a:rPr lang="en-US" dirty="0" smtClean="0"/>
              <a:t>This may indicate some gender behavior as aggression are partly hormonally determined in animals.</a:t>
            </a:r>
          </a:p>
          <a:p>
            <a:pPr algn="l" rtl="0"/>
            <a:r>
              <a:rPr lang="en-US" dirty="0" smtClean="0"/>
              <a:t>Rats subjected to stress during pregnancy leads to less androgen secretion of their male embryos and later show less male sexual behavior and may even show female patterns of copulation when mounted by another male. </a:t>
            </a:r>
          </a:p>
          <a:p>
            <a:pPr algn="l" rtl="0"/>
            <a:r>
              <a:rPr lang="en-US" dirty="0" smtClean="0"/>
              <a:t>It is not known weather similar effects on brain development or behavior occur in human..</a:t>
            </a:r>
            <a:endParaRPr lang="ar-JO"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642918"/>
            <a:ext cx="7686700" cy="1143000"/>
          </a:xfrm>
        </p:spPr>
        <p:txBody>
          <a:bodyPr/>
          <a:lstStyle/>
          <a:p>
            <a:r>
              <a:rPr lang="en-US" dirty="0" smtClean="0"/>
              <a:t>Hormones vs. environment:</a:t>
            </a:r>
            <a:endParaRPr lang="ar-JO" dirty="0"/>
          </a:p>
        </p:txBody>
      </p:sp>
      <p:sp>
        <p:nvSpPr>
          <p:cNvPr id="3" name="Content Placeholder 2"/>
          <p:cNvSpPr>
            <a:spLocks noGrp="1"/>
          </p:cNvSpPr>
          <p:nvPr>
            <p:ph idx="1"/>
          </p:nvPr>
        </p:nvSpPr>
        <p:spPr/>
        <p:txBody>
          <a:bodyPr>
            <a:normAutofit fontScale="85000" lnSpcReduction="10000"/>
          </a:bodyPr>
          <a:lstStyle/>
          <a:p>
            <a:pPr algn="l" rtl="0"/>
            <a:r>
              <a:rPr lang="en-US" dirty="0" smtClean="0"/>
              <a:t>In human ;much of what is known about the effects of prenatal hormones and early environment has been uncovered by studies of individuals who for various reasons were exposed to the prenatal hormones that would ordinary typify the opposite sex . </a:t>
            </a:r>
          </a:p>
          <a:p>
            <a:pPr algn="l" rtl="0"/>
            <a:r>
              <a:rPr lang="en-US" dirty="0" smtClean="0"/>
              <a:t>In most such  cases the assigned label and the sex role in which the individual is raised have a much greater influence on gender  identity than the individual’s genes and hormones.e.g. thousands of women born in 1950’s and 60’s were exposed to </a:t>
            </a:r>
            <a:r>
              <a:rPr lang="en-US" dirty="0" err="1" smtClean="0"/>
              <a:t>antimiscarriage</a:t>
            </a:r>
            <a:r>
              <a:rPr lang="en-US" dirty="0" smtClean="0"/>
              <a:t> drug diethylstilbestrol that had unexpected hormone like effects on brain development.</a:t>
            </a:r>
          </a:p>
          <a:p>
            <a:pPr algn="l" rtl="0"/>
            <a:r>
              <a:rPr lang="en-US" dirty="0" smtClean="0"/>
              <a:t> for male fetuses it would have a little effect but female fetuses were exposed to an opposite male like chemical  stimulation for the period mothers taking the drug ;    </a:t>
            </a:r>
            <a:endParaRPr lang="ar-JO"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Hormones vs. environment:</a:t>
            </a:r>
            <a:endParaRPr lang="ar-JO" dirty="0"/>
          </a:p>
        </p:txBody>
      </p:sp>
      <p:sp>
        <p:nvSpPr>
          <p:cNvPr id="3" name="Content Placeholder 2"/>
          <p:cNvSpPr>
            <a:spLocks noGrp="1"/>
          </p:cNvSpPr>
          <p:nvPr>
            <p:ph idx="1"/>
          </p:nvPr>
        </p:nvSpPr>
        <p:spPr/>
        <p:txBody>
          <a:bodyPr>
            <a:normAutofit fontScale="92500"/>
          </a:bodyPr>
          <a:lstStyle/>
          <a:p>
            <a:pPr algn="l" rtl="0"/>
            <a:r>
              <a:rPr lang="en-US" dirty="0" smtClean="0"/>
              <a:t>The overwhelming majority of females exposed had no detectable effect . </a:t>
            </a:r>
          </a:p>
          <a:p>
            <a:pPr algn="l" rtl="0"/>
            <a:r>
              <a:rPr lang="en-US" dirty="0" smtClean="0"/>
              <a:t>Social environment has much more effect on sexual and gender development of these women than prenatal hormones but this is not to say that it has absolutely no effect;</a:t>
            </a:r>
          </a:p>
          <a:p>
            <a:pPr algn="l" rtl="0"/>
            <a:r>
              <a:rPr lang="en-US" dirty="0" smtClean="0"/>
              <a:t> a slightly higher proportion of them appears to be homosexual or bisexual than ordinarily expected; show less maternal interest such as finding infants attractive.</a:t>
            </a:r>
          </a:p>
          <a:p>
            <a:pPr algn="l" rtl="0"/>
            <a:r>
              <a:rPr lang="en-US" dirty="0" smtClean="0"/>
              <a:t> Although they are not different from other women regarding sexual ;parental; social behavior and attitudes.</a:t>
            </a:r>
            <a:endParaRPr lang="ar-JO"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323</TotalTime>
  <Words>1670</Words>
  <Application>Microsoft Office PowerPoint</Application>
  <PresentationFormat>On-screen Show (4:3)</PresentationFormat>
  <Paragraphs>84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Gender and sexuality:</vt:lpstr>
      <vt:lpstr>Gender and sexuality:</vt:lpstr>
      <vt:lpstr>Gender and sexuality:</vt:lpstr>
      <vt:lpstr>Gender and sexuality:</vt:lpstr>
      <vt:lpstr>Gender and sexuality:</vt:lpstr>
      <vt:lpstr>Gender and sexuality:</vt:lpstr>
      <vt:lpstr>Gender and sexuality:</vt:lpstr>
      <vt:lpstr>Hormones vs. environment:</vt:lpstr>
      <vt:lpstr>Hormones vs. environment:</vt:lpstr>
      <vt:lpstr>Hormones vs. environment:</vt:lpstr>
      <vt:lpstr>Hormones vs. environment:</vt:lpstr>
      <vt:lpstr>Adult sexuality:</vt:lpstr>
      <vt:lpstr>Adult sexuality:</vt:lpstr>
      <vt:lpstr>Effects of hormones on desire and arousal:</vt:lpstr>
      <vt:lpstr>Neural control:</vt:lpstr>
      <vt:lpstr>Early experiences:</vt:lpstr>
      <vt:lpstr>THANK YOU…</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and sexuality:</dc:title>
  <dc:creator>Dr.Hiba</dc:creator>
  <cp:lastModifiedBy>med-lap</cp:lastModifiedBy>
  <cp:revision>23</cp:revision>
  <dcterms:created xsi:type="dcterms:W3CDTF">2009-03-08T14:59:21Z</dcterms:created>
  <dcterms:modified xsi:type="dcterms:W3CDTF">2016-04-17T08:48:12Z</dcterms:modified>
</cp:coreProperties>
</file>