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63" r:id="rId5"/>
    <p:sldId id="264" r:id="rId6"/>
    <p:sldId id="265" r:id="rId7"/>
    <p:sldId id="260" r:id="rId8"/>
    <p:sldId id="273" r:id="rId9"/>
    <p:sldId id="274" r:id="rId10"/>
    <p:sldId id="275" r:id="rId11"/>
    <p:sldId id="268" r:id="rId12"/>
    <p:sldId id="276" r:id="rId13"/>
    <p:sldId id="269" r:id="rId14"/>
    <p:sldId id="277" r:id="rId15"/>
    <p:sldId id="270" r:id="rId16"/>
    <p:sldId id="278" r:id="rId17"/>
    <p:sldId id="279" r:id="rId18"/>
    <p:sldId id="280" r:id="rId19"/>
    <p:sldId id="283" r:id="rId20"/>
    <p:sldId id="282" r:id="rId21"/>
    <p:sldId id="284" r:id="rId22"/>
    <p:sldId id="285" r:id="rId23"/>
    <p:sldId id="287" r:id="rId24"/>
    <p:sldId id="286" r:id="rId25"/>
    <p:sldId id="281" r:id="rId26"/>
    <p:sldId id="289" r:id="rId27"/>
    <p:sldId id="290" r:id="rId28"/>
    <p:sldId id="294" r:id="rId29"/>
    <p:sldId id="292" r:id="rId30"/>
    <p:sldId id="291" r:id="rId31"/>
    <p:sldId id="309" r:id="rId32"/>
    <p:sldId id="295" r:id="rId33"/>
    <p:sldId id="296" r:id="rId34"/>
    <p:sldId id="298" r:id="rId35"/>
    <p:sldId id="300" r:id="rId36"/>
    <p:sldId id="299" r:id="rId37"/>
    <p:sldId id="297" r:id="rId38"/>
    <p:sldId id="301" r:id="rId39"/>
    <p:sldId id="302" r:id="rId40"/>
    <p:sldId id="304" r:id="rId41"/>
    <p:sldId id="303" r:id="rId42"/>
    <p:sldId id="305" r:id="rId43"/>
    <p:sldId id="306" r:id="rId44"/>
    <p:sldId id="307" r:id="rId45"/>
    <p:sldId id="30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layout/>
      <c:txPr>
        <a:bodyPr/>
        <a:lstStyle/>
        <a:p>
          <a:pPr>
            <a:defRPr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Asymptomatic</c:v>
                </c:pt>
                <c:pt idx="1">
                  <c:v>FGIDs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spPr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title>
      <c:tx>
        <c:rich>
          <a:bodyPr/>
          <a:lstStyle/>
          <a:p>
            <a:pPr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 to other GI disorders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 relation to other GI disorders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Other GI D/Os</c:v>
                </c:pt>
                <c:pt idx="1">
                  <c:v>FGIDs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18859-4968-42A5-AFFD-0A73647F58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08894-3B6E-4F13-9B2E-B093108BC525}">
      <dgm:prSet phldrT="[Text]" custT="1"/>
      <dgm:spPr/>
      <dgm:t>
        <a:bodyPr/>
        <a:lstStyle/>
        <a:p>
          <a:r>
            <a:rPr lang="en-US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Dysmotility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423C07-2B24-458F-B677-5AA4DAF05D6E}" type="parTrans" cxnId="{9817E292-1275-4AAC-B25E-AC103D00006D}">
      <dgm:prSet/>
      <dgm:spPr/>
      <dgm:t>
        <a:bodyPr/>
        <a:lstStyle/>
        <a:p>
          <a:endParaRPr lang="en-US" sz="1800" b="0"/>
        </a:p>
      </dgm:t>
    </dgm:pt>
    <dgm:pt modelId="{1D99B4B4-B7C0-4887-9FF9-3DAEA3A9A117}" type="sibTrans" cxnId="{9817E292-1275-4AAC-B25E-AC103D00006D}">
      <dgm:prSet/>
      <dgm:spPr/>
      <dgm:t>
        <a:bodyPr/>
        <a:lstStyle/>
        <a:p>
          <a:endParaRPr lang="en-US" sz="1800" b="0"/>
        </a:p>
      </dgm:t>
    </dgm:pt>
    <dgm:pt modelId="{3A1924B1-202D-4D30-A421-C739A5710875}">
      <dgm:prSet phldrT="[Text]" custT="1"/>
      <dgm:spPr/>
      <dgm:t>
        <a:bodyPr/>
        <a:lstStyle/>
        <a:p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Delayed gastric </a:t>
          </a:r>
          <a:r>
            <a:rPr lang="en-US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emptying </a:t>
          </a:r>
          <a:endParaRPr lang="en-US" sz="1400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419CD-FE83-4429-9985-9F12B9675D9C}" type="parTrans" cxnId="{7508078D-9547-48BF-9C76-35ADF2EA5897}">
      <dgm:prSet/>
      <dgm:spPr/>
      <dgm:t>
        <a:bodyPr/>
        <a:lstStyle/>
        <a:p>
          <a:endParaRPr lang="en-US" sz="1800" b="0"/>
        </a:p>
      </dgm:t>
    </dgm:pt>
    <dgm:pt modelId="{78DE59B7-B3D5-46CC-A120-EE8C4356088D}" type="sibTrans" cxnId="{7508078D-9547-48BF-9C76-35ADF2EA5897}">
      <dgm:prSet/>
      <dgm:spPr/>
      <dgm:t>
        <a:bodyPr/>
        <a:lstStyle/>
        <a:p>
          <a:endParaRPr lang="en-US" sz="1800" b="0"/>
        </a:p>
      </dgm:t>
    </dgm:pt>
    <dgm:pt modelId="{94136A28-1822-4CC5-9AF9-B807AF4C3316}">
      <dgm:prSet phldrT="[Text]" custT="1"/>
      <dgm:spPr/>
      <dgm:t>
        <a:bodyPr/>
        <a:lstStyle/>
        <a:p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↓gastric compliance 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B6FE4-3CC5-44F0-86CC-B13B9A88D1CF}" type="parTrans" cxnId="{3BC32B90-0B08-4715-82B0-D06552EDE541}">
      <dgm:prSet/>
      <dgm:spPr/>
      <dgm:t>
        <a:bodyPr/>
        <a:lstStyle/>
        <a:p>
          <a:endParaRPr lang="en-US" sz="1800" b="0"/>
        </a:p>
      </dgm:t>
    </dgm:pt>
    <dgm:pt modelId="{2EDB5E69-9779-4E37-8F73-FD3AE2684ABE}" type="sibTrans" cxnId="{3BC32B90-0B08-4715-82B0-D06552EDE541}">
      <dgm:prSet/>
      <dgm:spPr/>
      <dgm:t>
        <a:bodyPr/>
        <a:lstStyle/>
        <a:p>
          <a:endParaRPr lang="en-US" sz="1800" b="0"/>
        </a:p>
      </dgm:t>
    </dgm:pt>
    <dgm:pt modelId="{132B17A3-003F-42B2-9CFC-9074E4B2FF03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Visceral sensitivity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AF084-D183-463E-99F5-75DCF583D48E}" type="parTrans" cxnId="{81BAC73B-4669-41AF-B923-66AD53F6D3C9}">
      <dgm:prSet/>
      <dgm:spPr/>
      <dgm:t>
        <a:bodyPr/>
        <a:lstStyle/>
        <a:p>
          <a:endParaRPr lang="en-US" sz="1800" b="0"/>
        </a:p>
      </dgm:t>
    </dgm:pt>
    <dgm:pt modelId="{472B7128-6310-4FF7-9435-3CB6181BEA05}" type="sibTrans" cxnId="{81BAC73B-4669-41AF-B923-66AD53F6D3C9}">
      <dgm:prSet/>
      <dgm:spPr/>
      <dgm:t>
        <a:bodyPr/>
        <a:lstStyle/>
        <a:p>
          <a:endParaRPr lang="en-US" sz="1800" b="0"/>
        </a:p>
      </dgm:t>
    </dgm:pt>
    <dgm:pt modelId="{CACBD2ED-9991-4C5A-BA77-67731B46418C}">
      <dgm:prSet phldrT="[Text]" custT="1"/>
      <dgm:spPr/>
      <dgm:t>
        <a:bodyPr/>
        <a:lstStyle/>
        <a:p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N. gastric compliance, gastric distension </a:t>
          </a:r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rPr>
            <a:t></a:t>
          </a:r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pain 2ry to &lt;N. </a:t>
          </a:r>
          <a:r>
            <a:rPr lang="en-US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threshold for pain</a:t>
          </a:r>
          <a:endParaRPr lang="en-US" sz="1400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FCD02-FB6F-478C-BF61-40D95F5935B6}" type="parTrans" cxnId="{188A23A9-391E-429E-84E4-13B91C449136}">
      <dgm:prSet/>
      <dgm:spPr/>
      <dgm:t>
        <a:bodyPr/>
        <a:lstStyle/>
        <a:p>
          <a:endParaRPr lang="en-US" sz="1800" b="0"/>
        </a:p>
      </dgm:t>
    </dgm:pt>
    <dgm:pt modelId="{4F4C14C9-B049-4406-B7ED-7F1AFB992504}" type="sibTrans" cxnId="{188A23A9-391E-429E-84E4-13B91C449136}">
      <dgm:prSet/>
      <dgm:spPr/>
      <dgm:t>
        <a:bodyPr/>
        <a:lstStyle/>
        <a:p>
          <a:endParaRPr lang="en-US" sz="1800" b="0"/>
        </a:p>
      </dgm:t>
    </dgm:pt>
    <dgm:pt modelId="{E06C0294-C1D9-4312-997D-BD40CFA61BBC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Duodenum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B93C1-7DDD-49A0-A923-D3A124160829}" type="parTrans" cxnId="{18C36292-CCB4-4415-AA06-61C85116D234}">
      <dgm:prSet/>
      <dgm:spPr/>
      <dgm:t>
        <a:bodyPr/>
        <a:lstStyle/>
        <a:p>
          <a:endParaRPr lang="en-US" sz="1800" b="0"/>
        </a:p>
      </dgm:t>
    </dgm:pt>
    <dgm:pt modelId="{ED441463-40D7-463E-8DFF-12BA3A7A0BB2}" type="sibTrans" cxnId="{18C36292-CCB4-4415-AA06-61C85116D234}">
      <dgm:prSet/>
      <dgm:spPr/>
      <dgm:t>
        <a:bodyPr/>
        <a:lstStyle/>
        <a:p>
          <a:endParaRPr lang="en-US" sz="1800" b="0"/>
        </a:p>
      </dgm:t>
    </dgm:pt>
    <dgm:pt modelId="{1AC0EB36-1553-4CB9-AFE4-59783E918BFC}">
      <dgm:prSet phldrT="[Text]" custT="1"/>
      <dgm:spPr/>
      <dgm:t>
        <a:bodyPr/>
        <a:lstStyle/>
        <a:p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(if w/up ⊖): Pts w/Psych D/Os more prone to suffer from functional dyspepsia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22733A-3988-49A8-8384-22582C59BC72}" type="parTrans" cxnId="{F339A499-8F0D-41F8-92A8-A3F415D5145B}">
      <dgm:prSet/>
      <dgm:spPr/>
      <dgm:t>
        <a:bodyPr/>
        <a:lstStyle/>
        <a:p>
          <a:endParaRPr lang="en-US" sz="1800" b="0"/>
        </a:p>
      </dgm:t>
    </dgm:pt>
    <dgm:pt modelId="{8BB02D9D-B333-438C-87BD-68444517DFD2}" type="sibTrans" cxnId="{F339A499-8F0D-41F8-92A8-A3F415D5145B}">
      <dgm:prSet/>
      <dgm:spPr/>
      <dgm:t>
        <a:bodyPr/>
        <a:lstStyle/>
        <a:p>
          <a:endParaRPr lang="en-US" sz="1800" b="0"/>
        </a:p>
      </dgm:t>
    </dgm:pt>
    <dgm:pt modelId="{4BC52F8E-4639-43ED-9610-15D288D5A84B}">
      <dgm:prSet phldrT="[Text]" custT="1"/>
      <dgm:spPr/>
      <dgm:t>
        <a:bodyPr/>
        <a:lstStyle/>
        <a:p>
          <a:r>
            <a:rPr lang="en-US" sz="1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Psychological</a:t>
          </a:r>
          <a:r>
            <a:rPr lang="en-US" sz="1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factors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F2B579-F189-467E-ACBC-29ADAED31D5D}" type="parTrans" cxnId="{871A112B-0AB6-4EC8-A135-28BDF07A2226}">
      <dgm:prSet/>
      <dgm:spPr/>
      <dgm:t>
        <a:bodyPr/>
        <a:lstStyle/>
        <a:p>
          <a:endParaRPr lang="en-US" sz="1800" b="0"/>
        </a:p>
      </dgm:t>
    </dgm:pt>
    <dgm:pt modelId="{A346348D-8080-4486-B930-9665398795CC}" type="sibTrans" cxnId="{871A112B-0AB6-4EC8-A135-28BDF07A2226}">
      <dgm:prSet/>
      <dgm:spPr/>
      <dgm:t>
        <a:bodyPr/>
        <a:lstStyle/>
        <a:p>
          <a:endParaRPr lang="en-US" sz="1800" b="0"/>
        </a:p>
      </dgm:t>
    </dgm:pt>
    <dgm:pt modelId="{407B1468-C442-46EE-92C7-B0880E5CE706}">
      <dgm:prSet phldrT="[Text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Infection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23F6B-1A23-461A-AA17-1913CDB08C51}" type="parTrans" cxnId="{8BEEF6B1-6370-47C2-926A-D3F4F0C4E054}">
      <dgm:prSet/>
      <dgm:spPr/>
      <dgm:t>
        <a:bodyPr/>
        <a:lstStyle/>
        <a:p>
          <a:endParaRPr lang="en-US" sz="1800" b="0"/>
        </a:p>
      </dgm:t>
    </dgm:pt>
    <dgm:pt modelId="{324950AA-8D1A-468F-A81F-724921FE49EC}" type="sibTrans" cxnId="{8BEEF6B1-6370-47C2-926A-D3F4F0C4E054}">
      <dgm:prSet/>
      <dgm:spPr/>
      <dgm:t>
        <a:bodyPr/>
        <a:lstStyle/>
        <a:p>
          <a:endParaRPr lang="en-US" sz="1800" b="0"/>
        </a:p>
      </dgm:t>
    </dgm:pt>
    <dgm:pt modelId="{1E32281A-97B6-44F3-8A2E-F9254680B3E0}">
      <dgm:prSet phldrT="[Text]" custT="1"/>
      <dgm:spPr/>
      <dgm:t>
        <a:bodyPr/>
        <a:lstStyle/>
        <a:p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Accelerated gastric emptying 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E04AB8-45D4-4F91-BDAB-D38A465AE26D}" type="parTrans" cxnId="{2384DB9E-F598-434A-B9F9-95D1DEA1B49D}">
      <dgm:prSet/>
      <dgm:spPr/>
      <dgm:t>
        <a:bodyPr/>
        <a:lstStyle/>
        <a:p>
          <a:endParaRPr lang="en-US" sz="1800" b="0"/>
        </a:p>
      </dgm:t>
    </dgm:pt>
    <dgm:pt modelId="{65C48C83-F0E4-49EE-B907-BFDA08690FEE}" type="sibTrans" cxnId="{2384DB9E-F598-434A-B9F9-95D1DEA1B49D}">
      <dgm:prSet/>
      <dgm:spPr/>
      <dgm:t>
        <a:bodyPr/>
        <a:lstStyle/>
        <a:p>
          <a:endParaRPr lang="en-US" sz="1800" b="0"/>
        </a:p>
      </dgm:t>
    </dgm:pt>
    <dgm:pt modelId="{EBCB8F4B-6A12-4469-9EA2-EC926754CCFC}">
      <dgm:prSet custT="1"/>
      <dgm:spPr/>
      <dgm:t>
        <a:bodyPr/>
        <a:lstStyle/>
        <a:p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duodenal </a:t>
          </a:r>
          <a:r>
            <a:rPr lang="en-US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hypersensitivity</a:t>
          </a:r>
          <a:r>
            <a:rPr lang="en-U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lipids or acid</a:t>
          </a:r>
          <a:endParaRPr lang="en-US" sz="1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6A87A-868B-4D4B-92EF-58D231173BA2}" type="parTrans" cxnId="{6F10CB32-3EC8-44EC-BA9D-DC7801403692}">
      <dgm:prSet/>
      <dgm:spPr/>
      <dgm:t>
        <a:bodyPr/>
        <a:lstStyle/>
        <a:p>
          <a:endParaRPr lang="en-US" sz="1800" b="0"/>
        </a:p>
      </dgm:t>
    </dgm:pt>
    <dgm:pt modelId="{C2E41EED-D75E-4F19-9844-E362923B1E69}" type="sibTrans" cxnId="{6F10CB32-3EC8-44EC-BA9D-DC7801403692}">
      <dgm:prSet/>
      <dgm:spPr/>
      <dgm:t>
        <a:bodyPr/>
        <a:lstStyle/>
        <a:p>
          <a:endParaRPr lang="en-US" sz="1800" b="0"/>
        </a:p>
      </dgm:t>
    </dgm:pt>
    <dgm:pt modelId="{0E9D8364-65BD-48A4-91C5-0FB2C38C645A}">
      <dgm:prSet custT="1"/>
      <dgm:spPr/>
      <dgm:t>
        <a:bodyPr/>
        <a:lstStyle/>
        <a:p>
          <a:r>
            <a:rPr lang="en-US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H. Pylori</a:t>
          </a:r>
          <a:endParaRPr lang="en-US" sz="1400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DC21EC-A8E2-4CC8-9B7A-5AC5C3C7C0BE}" type="parTrans" cxnId="{4290B487-EAE1-48A2-A2E2-5FE53A0CDDAD}">
      <dgm:prSet/>
      <dgm:spPr/>
      <dgm:t>
        <a:bodyPr/>
        <a:lstStyle/>
        <a:p>
          <a:endParaRPr lang="en-US" sz="1800" b="0"/>
        </a:p>
      </dgm:t>
    </dgm:pt>
    <dgm:pt modelId="{BF9AA659-1E35-4337-82EF-6B805D673580}" type="sibTrans" cxnId="{4290B487-EAE1-48A2-A2E2-5FE53A0CDDAD}">
      <dgm:prSet/>
      <dgm:spPr/>
      <dgm:t>
        <a:bodyPr/>
        <a:lstStyle/>
        <a:p>
          <a:endParaRPr lang="en-US" sz="1800" b="0"/>
        </a:p>
      </dgm:t>
    </dgm:pt>
    <dgm:pt modelId="{47E67842-C6E3-436A-9DE3-384AFCECDFDE}">
      <dgm:prSet custT="1"/>
      <dgm:spPr/>
      <dgm:t>
        <a:bodyPr/>
        <a:lstStyle/>
        <a:p>
          <a:r>
            <a:rPr lang="en-US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Gastroenteritis</a:t>
          </a:r>
          <a:endParaRPr lang="en-US" sz="1400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F0FDD9-395C-4709-BAE1-66D9AC80F148}" type="parTrans" cxnId="{A5005830-6998-40C7-BB70-B17949529E45}">
      <dgm:prSet/>
      <dgm:spPr/>
      <dgm:t>
        <a:bodyPr/>
        <a:lstStyle/>
        <a:p>
          <a:endParaRPr lang="en-US" sz="1800" b="0"/>
        </a:p>
      </dgm:t>
    </dgm:pt>
    <dgm:pt modelId="{A8631191-F328-4E92-919E-1072A1D4E935}" type="sibTrans" cxnId="{A5005830-6998-40C7-BB70-B17949529E45}">
      <dgm:prSet/>
      <dgm:spPr/>
      <dgm:t>
        <a:bodyPr/>
        <a:lstStyle/>
        <a:p>
          <a:endParaRPr lang="en-US" sz="1800" b="0"/>
        </a:p>
      </dgm:t>
    </dgm:pt>
    <dgm:pt modelId="{22838A4A-8EE7-436C-B63F-101DD0A43366}" type="pres">
      <dgm:prSet presAssocID="{85518859-4968-42A5-AFFD-0A73647F58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17D07B-4D47-4F5E-8B65-0F8ED5D68BF7}" type="pres">
      <dgm:prSet presAssocID="{15D08894-3B6E-4F13-9B2E-B093108BC525}" presName="composite" presStyleCnt="0"/>
      <dgm:spPr/>
    </dgm:pt>
    <dgm:pt modelId="{5F6F8EC3-1448-49E6-AF6E-8D7E9DD8F74B}" type="pres">
      <dgm:prSet presAssocID="{15D08894-3B6E-4F13-9B2E-B093108BC52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AFA49-6ED7-4B1C-8658-47BFBB63D891}" type="pres">
      <dgm:prSet presAssocID="{15D08894-3B6E-4F13-9B2E-B093108BC525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88E93-65AF-40F1-A3CD-026E7957C775}" type="pres">
      <dgm:prSet presAssocID="{1D99B4B4-B7C0-4887-9FF9-3DAEA3A9A117}" presName="space" presStyleCnt="0"/>
      <dgm:spPr/>
    </dgm:pt>
    <dgm:pt modelId="{60494580-8E84-4673-8FD5-1D6AD8EF90C1}" type="pres">
      <dgm:prSet presAssocID="{132B17A3-003F-42B2-9CFC-9074E4B2FF03}" presName="composite" presStyleCnt="0"/>
      <dgm:spPr/>
    </dgm:pt>
    <dgm:pt modelId="{472C8BD8-EDFB-4501-8A96-67F773F981C1}" type="pres">
      <dgm:prSet presAssocID="{132B17A3-003F-42B2-9CFC-9074E4B2FF0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B5C33-2446-46FE-9D3D-BE2C581E5BFA}" type="pres">
      <dgm:prSet presAssocID="{132B17A3-003F-42B2-9CFC-9074E4B2FF03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03F27-61C7-4046-87A8-9B3F4F118130}" type="pres">
      <dgm:prSet presAssocID="{472B7128-6310-4FF7-9435-3CB6181BEA05}" presName="space" presStyleCnt="0"/>
      <dgm:spPr/>
    </dgm:pt>
    <dgm:pt modelId="{E516EF09-7E8E-44A0-94BF-F9EA8D5BF2DD}" type="pres">
      <dgm:prSet presAssocID="{E06C0294-C1D9-4312-997D-BD40CFA61BBC}" presName="composite" presStyleCnt="0"/>
      <dgm:spPr/>
    </dgm:pt>
    <dgm:pt modelId="{639A95F6-03F1-4DED-9C4F-6B2CF0518AB8}" type="pres">
      <dgm:prSet presAssocID="{E06C0294-C1D9-4312-997D-BD40CFA61BBC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31CD9-876E-44EB-BE64-7A8E38BE3030}" type="pres">
      <dgm:prSet presAssocID="{E06C0294-C1D9-4312-997D-BD40CFA61BBC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B4F102-E43B-4D48-9251-9FCE894752DF}" type="pres">
      <dgm:prSet presAssocID="{ED441463-40D7-463E-8DFF-12BA3A7A0BB2}" presName="space" presStyleCnt="0"/>
      <dgm:spPr/>
    </dgm:pt>
    <dgm:pt modelId="{DF82B2AE-5F5B-4F96-B5CE-75B10D23B35D}" type="pres">
      <dgm:prSet presAssocID="{407B1468-C442-46EE-92C7-B0880E5CE706}" presName="composite" presStyleCnt="0"/>
      <dgm:spPr/>
    </dgm:pt>
    <dgm:pt modelId="{C796E219-417B-4CD3-9E17-C1BDCB360E0B}" type="pres">
      <dgm:prSet presAssocID="{407B1468-C442-46EE-92C7-B0880E5CE706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A0487-AC99-4134-BFD3-E2C49197D83C}" type="pres">
      <dgm:prSet presAssocID="{407B1468-C442-46EE-92C7-B0880E5CE706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8EDA5-D936-4340-98ED-CDD58CCFBBF3}" type="pres">
      <dgm:prSet presAssocID="{324950AA-8D1A-468F-A81F-724921FE49EC}" presName="space" presStyleCnt="0"/>
      <dgm:spPr/>
    </dgm:pt>
    <dgm:pt modelId="{CEEE17CA-05CC-422E-85B8-2ACFD243760D}" type="pres">
      <dgm:prSet presAssocID="{4BC52F8E-4639-43ED-9610-15D288D5A84B}" presName="composite" presStyleCnt="0"/>
      <dgm:spPr/>
    </dgm:pt>
    <dgm:pt modelId="{C961E998-7867-49EE-AB15-0D6813449D75}" type="pres">
      <dgm:prSet presAssocID="{4BC52F8E-4639-43ED-9610-15D288D5A84B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91244-DE77-4E55-9B57-23A374C1BB9E}" type="pres">
      <dgm:prSet presAssocID="{4BC52F8E-4639-43ED-9610-15D288D5A84B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05830-6998-40C7-BB70-B17949529E45}" srcId="{407B1468-C442-46EE-92C7-B0880E5CE706}" destId="{47E67842-C6E3-436A-9DE3-384AFCECDFDE}" srcOrd="1" destOrd="0" parTransId="{BDF0FDD9-395C-4709-BAE1-66D9AC80F148}" sibTransId="{A8631191-F328-4E92-919E-1072A1D4E935}"/>
    <dgm:cxn modelId="{8BEEF6B1-6370-47C2-926A-D3F4F0C4E054}" srcId="{85518859-4968-42A5-AFFD-0A73647F5839}" destId="{407B1468-C442-46EE-92C7-B0880E5CE706}" srcOrd="3" destOrd="0" parTransId="{AC923F6B-1A23-461A-AA17-1913CDB08C51}" sibTransId="{324950AA-8D1A-468F-A81F-724921FE49EC}"/>
    <dgm:cxn modelId="{6F10CB32-3EC8-44EC-BA9D-DC7801403692}" srcId="{E06C0294-C1D9-4312-997D-BD40CFA61BBC}" destId="{EBCB8F4B-6A12-4469-9EA2-EC926754CCFC}" srcOrd="0" destOrd="0" parTransId="{9C16A87A-868B-4D4B-92EF-58D231173BA2}" sibTransId="{C2E41EED-D75E-4F19-9844-E362923B1E69}"/>
    <dgm:cxn modelId="{4BB1C154-427A-40B3-AD20-02E575AC93BF}" type="presOf" srcId="{CACBD2ED-9991-4C5A-BA77-67731B46418C}" destId="{A3BB5C33-2446-46FE-9D3D-BE2C581E5BFA}" srcOrd="0" destOrd="0" presId="urn:microsoft.com/office/officeart/2005/8/layout/hList1"/>
    <dgm:cxn modelId="{2231250C-CDC4-43BF-973C-F34D7A880119}" type="presOf" srcId="{0E9D8364-65BD-48A4-91C5-0FB2C38C645A}" destId="{3A7A0487-AC99-4134-BFD3-E2C49197D83C}" srcOrd="0" destOrd="0" presId="urn:microsoft.com/office/officeart/2005/8/layout/hList1"/>
    <dgm:cxn modelId="{A150A830-8D32-4AAA-93F0-451BFEB28D2A}" type="presOf" srcId="{EBCB8F4B-6A12-4469-9EA2-EC926754CCFC}" destId="{D0C31CD9-876E-44EB-BE64-7A8E38BE3030}" srcOrd="0" destOrd="0" presId="urn:microsoft.com/office/officeart/2005/8/layout/hList1"/>
    <dgm:cxn modelId="{9817E292-1275-4AAC-B25E-AC103D00006D}" srcId="{85518859-4968-42A5-AFFD-0A73647F5839}" destId="{15D08894-3B6E-4F13-9B2E-B093108BC525}" srcOrd="0" destOrd="0" parTransId="{8C423C07-2B24-458F-B677-5AA4DAF05D6E}" sibTransId="{1D99B4B4-B7C0-4887-9FF9-3DAEA3A9A117}"/>
    <dgm:cxn modelId="{F9B35611-8AD6-4C98-B64B-2B149D789DF0}" type="presOf" srcId="{3A1924B1-202D-4D30-A421-C739A5710875}" destId="{169AFA49-6ED7-4B1C-8658-47BFBB63D891}" srcOrd="0" destOrd="0" presId="urn:microsoft.com/office/officeart/2005/8/layout/hList1"/>
    <dgm:cxn modelId="{4290B487-EAE1-48A2-A2E2-5FE53A0CDDAD}" srcId="{407B1468-C442-46EE-92C7-B0880E5CE706}" destId="{0E9D8364-65BD-48A4-91C5-0FB2C38C645A}" srcOrd="0" destOrd="0" parTransId="{13DC21EC-A8E2-4CC8-9B7A-5AC5C3C7C0BE}" sibTransId="{BF9AA659-1E35-4337-82EF-6B805D673580}"/>
    <dgm:cxn modelId="{871A112B-0AB6-4EC8-A135-28BDF07A2226}" srcId="{85518859-4968-42A5-AFFD-0A73647F5839}" destId="{4BC52F8E-4639-43ED-9610-15D288D5A84B}" srcOrd="4" destOrd="0" parTransId="{92F2B579-F189-467E-ACBC-29ADAED31D5D}" sibTransId="{A346348D-8080-4486-B930-9665398795CC}"/>
    <dgm:cxn modelId="{7508078D-9547-48BF-9C76-35ADF2EA5897}" srcId="{15D08894-3B6E-4F13-9B2E-B093108BC525}" destId="{3A1924B1-202D-4D30-A421-C739A5710875}" srcOrd="0" destOrd="0" parTransId="{DA2419CD-FE83-4429-9985-9F12B9675D9C}" sibTransId="{78DE59B7-B3D5-46CC-A120-EE8C4356088D}"/>
    <dgm:cxn modelId="{705C6FD4-EB5C-4102-BD75-9C040BDFBDF2}" type="presOf" srcId="{85518859-4968-42A5-AFFD-0A73647F5839}" destId="{22838A4A-8EE7-436C-B63F-101DD0A43366}" srcOrd="0" destOrd="0" presId="urn:microsoft.com/office/officeart/2005/8/layout/hList1"/>
    <dgm:cxn modelId="{354E8BB9-961B-45B5-A6F0-4C6DB794DC08}" type="presOf" srcId="{132B17A3-003F-42B2-9CFC-9074E4B2FF03}" destId="{472C8BD8-EDFB-4501-8A96-67F773F981C1}" srcOrd="0" destOrd="0" presId="urn:microsoft.com/office/officeart/2005/8/layout/hList1"/>
    <dgm:cxn modelId="{578486EE-797E-46CA-BD5C-BE3A3A2FC597}" type="presOf" srcId="{E06C0294-C1D9-4312-997D-BD40CFA61BBC}" destId="{639A95F6-03F1-4DED-9C4F-6B2CF0518AB8}" srcOrd="0" destOrd="0" presId="urn:microsoft.com/office/officeart/2005/8/layout/hList1"/>
    <dgm:cxn modelId="{18C36292-CCB4-4415-AA06-61C85116D234}" srcId="{85518859-4968-42A5-AFFD-0A73647F5839}" destId="{E06C0294-C1D9-4312-997D-BD40CFA61BBC}" srcOrd="2" destOrd="0" parTransId="{A58B93C1-7DDD-49A0-A923-D3A124160829}" sibTransId="{ED441463-40D7-463E-8DFF-12BA3A7A0BB2}"/>
    <dgm:cxn modelId="{39E5E7B4-2DE7-4821-8DC6-861BC7738C5E}" type="presOf" srcId="{1E32281A-97B6-44F3-8A2E-F9254680B3E0}" destId="{169AFA49-6ED7-4B1C-8658-47BFBB63D891}" srcOrd="0" destOrd="2" presId="urn:microsoft.com/office/officeart/2005/8/layout/hList1"/>
    <dgm:cxn modelId="{9EF9E99B-06F9-4C8E-B0B5-6896B70F8681}" type="presOf" srcId="{1AC0EB36-1553-4CB9-AFE4-59783E918BFC}" destId="{9C191244-DE77-4E55-9B57-23A374C1BB9E}" srcOrd="0" destOrd="0" presId="urn:microsoft.com/office/officeart/2005/8/layout/hList1"/>
    <dgm:cxn modelId="{F339A499-8F0D-41F8-92A8-A3F415D5145B}" srcId="{4BC52F8E-4639-43ED-9610-15D288D5A84B}" destId="{1AC0EB36-1553-4CB9-AFE4-59783E918BFC}" srcOrd="0" destOrd="0" parTransId="{D422733A-3988-49A8-8384-22582C59BC72}" sibTransId="{8BB02D9D-B333-438C-87BD-68444517DFD2}"/>
    <dgm:cxn modelId="{188A23A9-391E-429E-84E4-13B91C449136}" srcId="{132B17A3-003F-42B2-9CFC-9074E4B2FF03}" destId="{CACBD2ED-9991-4C5A-BA77-67731B46418C}" srcOrd="0" destOrd="0" parTransId="{91CFCD02-FB6F-478C-BF61-40D95F5935B6}" sibTransId="{4F4C14C9-B049-4406-B7ED-7F1AFB992504}"/>
    <dgm:cxn modelId="{3BC32B90-0B08-4715-82B0-D06552EDE541}" srcId="{15D08894-3B6E-4F13-9B2E-B093108BC525}" destId="{94136A28-1822-4CC5-9AF9-B807AF4C3316}" srcOrd="1" destOrd="0" parTransId="{B48B6FE4-3CC5-44F0-86CC-B13B9A88D1CF}" sibTransId="{2EDB5E69-9779-4E37-8F73-FD3AE2684ABE}"/>
    <dgm:cxn modelId="{409C3D0C-3276-4F89-9949-48BDB23D6C8D}" type="presOf" srcId="{4BC52F8E-4639-43ED-9610-15D288D5A84B}" destId="{C961E998-7867-49EE-AB15-0D6813449D75}" srcOrd="0" destOrd="0" presId="urn:microsoft.com/office/officeart/2005/8/layout/hList1"/>
    <dgm:cxn modelId="{D5BE88F5-7539-4CC8-8CF8-77690F85BF0E}" type="presOf" srcId="{47E67842-C6E3-436A-9DE3-384AFCECDFDE}" destId="{3A7A0487-AC99-4134-BFD3-E2C49197D83C}" srcOrd="0" destOrd="1" presId="urn:microsoft.com/office/officeart/2005/8/layout/hList1"/>
    <dgm:cxn modelId="{FA7C1AB3-A587-4396-B874-FE228089B5E0}" type="presOf" srcId="{94136A28-1822-4CC5-9AF9-B807AF4C3316}" destId="{169AFA49-6ED7-4B1C-8658-47BFBB63D891}" srcOrd="0" destOrd="1" presId="urn:microsoft.com/office/officeart/2005/8/layout/hList1"/>
    <dgm:cxn modelId="{BAC11ED6-333B-4413-84C2-6FCBBE3119DF}" type="presOf" srcId="{407B1468-C442-46EE-92C7-B0880E5CE706}" destId="{C796E219-417B-4CD3-9E17-C1BDCB360E0B}" srcOrd="0" destOrd="0" presId="urn:microsoft.com/office/officeart/2005/8/layout/hList1"/>
    <dgm:cxn modelId="{2384DB9E-F598-434A-B9F9-95D1DEA1B49D}" srcId="{15D08894-3B6E-4F13-9B2E-B093108BC525}" destId="{1E32281A-97B6-44F3-8A2E-F9254680B3E0}" srcOrd="2" destOrd="0" parTransId="{C1E04AB8-45D4-4F91-BDAB-D38A465AE26D}" sibTransId="{65C48C83-F0E4-49EE-B907-BFDA08690FEE}"/>
    <dgm:cxn modelId="{871C6B4C-F8AA-4176-A86D-AFB193D81235}" type="presOf" srcId="{15D08894-3B6E-4F13-9B2E-B093108BC525}" destId="{5F6F8EC3-1448-49E6-AF6E-8D7E9DD8F74B}" srcOrd="0" destOrd="0" presId="urn:microsoft.com/office/officeart/2005/8/layout/hList1"/>
    <dgm:cxn modelId="{81BAC73B-4669-41AF-B923-66AD53F6D3C9}" srcId="{85518859-4968-42A5-AFFD-0A73647F5839}" destId="{132B17A3-003F-42B2-9CFC-9074E4B2FF03}" srcOrd="1" destOrd="0" parTransId="{7C0AF084-D183-463E-99F5-75DCF583D48E}" sibTransId="{472B7128-6310-4FF7-9435-3CB6181BEA05}"/>
    <dgm:cxn modelId="{969F223A-4203-4CE2-8420-9E5DEE258414}" type="presParOf" srcId="{22838A4A-8EE7-436C-B63F-101DD0A43366}" destId="{4B17D07B-4D47-4F5E-8B65-0F8ED5D68BF7}" srcOrd="0" destOrd="0" presId="urn:microsoft.com/office/officeart/2005/8/layout/hList1"/>
    <dgm:cxn modelId="{69CEEF6E-ADDD-4216-BEF2-0E3992083EF4}" type="presParOf" srcId="{4B17D07B-4D47-4F5E-8B65-0F8ED5D68BF7}" destId="{5F6F8EC3-1448-49E6-AF6E-8D7E9DD8F74B}" srcOrd="0" destOrd="0" presId="urn:microsoft.com/office/officeart/2005/8/layout/hList1"/>
    <dgm:cxn modelId="{EDB7D009-D377-4FF2-985F-E361AD8E875B}" type="presParOf" srcId="{4B17D07B-4D47-4F5E-8B65-0F8ED5D68BF7}" destId="{169AFA49-6ED7-4B1C-8658-47BFBB63D891}" srcOrd="1" destOrd="0" presId="urn:microsoft.com/office/officeart/2005/8/layout/hList1"/>
    <dgm:cxn modelId="{946F06E1-DCCF-4C78-8A8C-5C55A4133D63}" type="presParOf" srcId="{22838A4A-8EE7-436C-B63F-101DD0A43366}" destId="{84E88E93-65AF-40F1-A3CD-026E7957C775}" srcOrd="1" destOrd="0" presId="urn:microsoft.com/office/officeart/2005/8/layout/hList1"/>
    <dgm:cxn modelId="{9CC8A39F-5553-4750-8D2C-573A5C1E2E02}" type="presParOf" srcId="{22838A4A-8EE7-436C-B63F-101DD0A43366}" destId="{60494580-8E84-4673-8FD5-1D6AD8EF90C1}" srcOrd="2" destOrd="0" presId="urn:microsoft.com/office/officeart/2005/8/layout/hList1"/>
    <dgm:cxn modelId="{C470E5A7-865F-47AD-B33C-E7A4360991BA}" type="presParOf" srcId="{60494580-8E84-4673-8FD5-1D6AD8EF90C1}" destId="{472C8BD8-EDFB-4501-8A96-67F773F981C1}" srcOrd="0" destOrd="0" presId="urn:microsoft.com/office/officeart/2005/8/layout/hList1"/>
    <dgm:cxn modelId="{E988F6B9-976B-419B-A41F-3AF57A53B773}" type="presParOf" srcId="{60494580-8E84-4673-8FD5-1D6AD8EF90C1}" destId="{A3BB5C33-2446-46FE-9D3D-BE2C581E5BFA}" srcOrd="1" destOrd="0" presId="urn:microsoft.com/office/officeart/2005/8/layout/hList1"/>
    <dgm:cxn modelId="{EB6631AC-46FB-4750-B667-9FDAD9F5996E}" type="presParOf" srcId="{22838A4A-8EE7-436C-B63F-101DD0A43366}" destId="{3A403F27-61C7-4046-87A8-9B3F4F118130}" srcOrd="3" destOrd="0" presId="urn:microsoft.com/office/officeart/2005/8/layout/hList1"/>
    <dgm:cxn modelId="{A5E24379-ABD1-4F57-A922-864090F35B87}" type="presParOf" srcId="{22838A4A-8EE7-436C-B63F-101DD0A43366}" destId="{E516EF09-7E8E-44A0-94BF-F9EA8D5BF2DD}" srcOrd="4" destOrd="0" presId="urn:microsoft.com/office/officeart/2005/8/layout/hList1"/>
    <dgm:cxn modelId="{CEB9912A-934D-46D0-84BB-C169E10A6347}" type="presParOf" srcId="{E516EF09-7E8E-44A0-94BF-F9EA8D5BF2DD}" destId="{639A95F6-03F1-4DED-9C4F-6B2CF0518AB8}" srcOrd="0" destOrd="0" presId="urn:microsoft.com/office/officeart/2005/8/layout/hList1"/>
    <dgm:cxn modelId="{7C0F6622-C7D8-475E-A552-D8DC8C6C8108}" type="presParOf" srcId="{E516EF09-7E8E-44A0-94BF-F9EA8D5BF2DD}" destId="{D0C31CD9-876E-44EB-BE64-7A8E38BE3030}" srcOrd="1" destOrd="0" presId="urn:microsoft.com/office/officeart/2005/8/layout/hList1"/>
    <dgm:cxn modelId="{9F44AAE3-F0E7-4337-B422-AA5F87BC5016}" type="presParOf" srcId="{22838A4A-8EE7-436C-B63F-101DD0A43366}" destId="{31B4F102-E43B-4D48-9251-9FCE894752DF}" srcOrd="5" destOrd="0" presId="urn:microsoft.com/office/officeart/2005/8/layout/hList1"/>
    <dgm:cxn modelId="{960B21F9-7F5A-4D02-AC10-19395903B1F5}" type="presParOf" srcId="{22838A4A-8EE7-436C-B63F-101DD0A43366}" destId="{DF82B2AE-5F5B-4F96-B5CE-75B10D23B35D}" srcOrd="6" destOrd="0" presId="urn:microsoft.com/office/officeart/2005/8/layout/hList1"/>
    <dgm:cxn modelId="{1F83C83A-F533-4117-A70B-CB4358B7674A}" type="presParOf" srcId="{DF82B2AE-5F5B-4F96-B5CE-75B10D23B35D}" destId="{C796E219-417B-4CD3-9E17-C1BDCB360E0B}" srcOrd="0" destOrd="0" presId="urn:microsoft.com/office/officeart/2005/8/layout/hList1"/>
    <dgm:cxn modelId="{524CDFF3-332D-4876-891A-D67CDFF3071B}" type="presParOf" srcId="{DF82B2AE-5F5B-4F96-B5CE-75B10D23B35D}" destId="{3A7A0487-AC99-4134-BFD3-E2C49197D83C}" srcOrd="1" destOrd="0" presId="urn:microsoft.com/office/officeart/2005/8/layout/hList1"/>
    <dgm:cxn modelId="{2B8FF6DD-0C3B-449E-AA66-85FA2D2DC80F}" type="presParOf" srcId="{22838A4A-8EE7-436C-B63F-101DD0A43366}" destId="{0FB8EDA5-D936-4340-98ED-CDD58CCFBBF3}" srcOrd="7" destOrd="0" presId="urn:microsoft.com/office/officeart/2005/8/layout/hList1"/>
    <dgm:cxn modelId="{72F37E09-8C18-4BF2-B04E-C60E280DC67B}" type="presParOf" srcId="{22838A4A-8EE7-436C-B63F-101DD0A43366}" destId="{CEEE17CA-05CC-422E-85B8-2ACFD243760D}" srcOrd="8" destOrd="0" presId="urn:microsoft.com/office/officeart/2005/8/layout/hList1"/>
    <dgm:cxn modelId="{6B8600AE-D9A6-4478-A0B7-E6793927604B}" type="presParOf" srcId="{CEEE17CA-05CC-422E-85B8-2ACFD243760D}" destId="{C961E998-7867-49EE-AB15-0D6813449D75}" srcOrd="0" destOrd="0" presId="urn:microsoft.com/office/officeart/2005/8/layout/hList1"/>
    <dgm:cxn modelId="{8994F3F3-7DC9-4EAF-9A60-020071D80BB1}" type="presParOf" srcId="{CEEE17CA-05CC-422E-85B8-2ACFD243760D}" destId="{9C191244-DE77-4E55-9B57-23A374C1BB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6F8EC3-1448-49E6-AF6E-8D7E9DD8F74B}">
      <dsp:nvSpPr>
        <dsp:cNvPr id="0" name=""/>
        <dsp:cNvSpPr/>
      </dsp:nvSpPr>
      <dsp:spPr>
        <a:xfrm>
          <a:off x="3857" y="1384908"/>
          <a:ext cx="1478756" cy="59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Dysmotility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7" y="1384908"/>
        <a:ext cx="1478756" cy="591502"/>
      </dsp:txXfrm>
    </dsp:sp>
    <dsp:sp modelId="{169AFA49-6ED7-4B1C-8658-47BFBB63D891}">
      <dsp:nvSpPr>
        <dsp:cNvPr id="0" name=""/>
        <dsp:cNvSpPr/>
      </dsp:nvSpPr>
      <dsp:spPr>
        <a:xfrm>
          <a:off x="3857" y="1976411"/>
          <a:ext cx="1478756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Delayed gastric </a:t>
          </a:r>
          <a:r>
            <a:rPr lang="en-US" sz="14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emptying </a:t>
          </a:r>
          <a:endParaRPr lang="en-US" sz="1400" b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↓gastric compliance 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Accelerated gastric emptying 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7" y="1976411"/>
        <a:ext cx="1478756" cy="2810879"/>
      </dsp:txXfrm>
    </dsp:sp>
    <dsp:sp modelId="{472C8BD8-EDFB-4501-8A96-67F773F981C1}">
      <dsp:nvSpPr>
        <dsp:cNvPr id="0" name=""/>
        <dsp:cNvSpPr/>
      </dsp:nvSpPr>
      <dsp:spPr>
        <a:xfrm>
          <a:off x="1689639" y="1384908"/>
          <a:ext cx="1478756" cy="59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Visceral sensitivity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9639" y="1384908"/>
        <a:ext cx="1478756" cy="591502"/>
      </dsp:txXfrm>
    </dsp:sp>
    <dsp:sp modelId="{A3BB5C33-2446-46FE-9D3D-BE2C581E5BFA}">
      <dsp:nvSpPr>
        <dsp:cNvPr id="0" name=""/>
        <dsp:cNvSpPr/>
      </dsp:nvSpPr>
      <dsp:spPr>
        <a:xfrm>
          <a:off x="1689639" y="1976411"/>
          <a:ext cx="1478756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N. gastric compliance, gastric distension </a:t>
          </a: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rPr>
            <a:t></a:t>
          </a: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pain 2ry to &lt;N. </a:t>
          </a:r>
          <a:r>
            <a:rPr lang="en-US" sz="14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threshold for pain</a:t>
          </a:r>
          <a:endParaRPr lang="en-US" sz="1400" b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9639" y="1976411"/>
        <a:ext cx="1478756" cy="2810879"/>
      </dsp:txXfrm>
    </dsp:sp>
    <dsp:sp modelId="{639A95F6-03F1-4DED-9C4F-6B2CF0518AB8}">
      <dsp:nvSpPr>
        <dsp:cNvPr id="0" name=""/>
        <dsp:cNvSpPr/>
      </dsp:nvSpPr>
      <dsp:spPr>
        <a:xfrm>
          <a:off x="3375421" y="1384908"/>
          <a:ext cx="1478756" cy="59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Duodenum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5421" y="1384908"/>
        <a:ext cx="1478756" cy="591502"/>
      </dsp:txXfrm>
    </dsp:sp>
    <dsp:sp modelId="{D0C31CD9-876E-44EB-BE64-7A8E38BE3030}">
      <dsp:nvSpPr>
        <dsp:cNvPr id="0" name=""/>
        <dsp:cNvSpPr/>
      </dsp:nvSpPr>
      <dsp:spPr>
        <a:xfrm>
          <a:off x="3375421" y="1976411"/>
          <a:ext cx="1478756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duodenal </a:t>
          </a:r>
          <a:r>
            <a:rPr lang="en-US" sz="14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hypersensitivity</a:t>
          </a: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lipids or acid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5421" y="1976411"/>
        <a:ext cx="1478756" cy="2810879"/>
      </dsp:txXfrm>
    </dsp:sp>
    <dsp:sp modelId="{C796E219-417B-4CD3-9E17-C1BDCB360E0B}">
      <dsp:nvSpPr>
        <dsp:cNvPr id="0" name=""/>
        <dsp:cNvSpPr/>
      </dsp:nvSpPr>
      <dsp:spPr>
        <a:xfrm>
          <a:off x="5061203" y="1384908"/>
          <a:ext cx="1478756" cy="59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Infection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1203" y="1384908"/>
        <a:ext cx="1478756" cy="591502"/>
      </dsp:txXfrm>
    </dsp:sp>
    <dsp:sp modelId="{3A7A0487-AC99-4134-BFD3-E2C49197D83C}">
      <dsp:nvSpPr>
        <dsp:cNvPr id="0" name=""/>
        <dsp:cNvSpPr/>
      </dsp:nvSpPr>
      <dsp:spPr>
        <a:xfrm>
          <a:off x="5061203" y="1976411"/>
          <a:ext cx="1478756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H. Pylori</a:t>
          </a:r>
          <a:endParaRPr lang="en-US" sz="1400" b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Gastroenteritis</a:t>
          </a:r>
          <a:endParaRPr lang="en-US" sz="1400" b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61203" y="1976411"/>
        <a:ext cx="1478756" cy="2810879"/>
      </dsp:txXfrm>
    </dsp:sp>
    <dsp:sp modelId="{C961E998-7867-49EE-AB15-0D6813449D75}">
      <dsp:nvSpPr>
        <dsp:cNvPr id="0" name=""/>
        <dsp:cNvSpPr/>
      </dsp:nvSpPr>
      <dsp:spPr>
        <a:xfrm>
          <a:off x="6746986" y="1384908"/>
          <a:ext cx="1478756" cy="591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Psychological</a:t>
          </a:r>
          <a:r>
            <a:rPr lang="en-US" sz="16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factors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6986" y="1384908"/>
        <a:ext cx="1478756" cy="591502"/>
      </dsp:txXfrm>
    </dsp:sp>
    <dsp:sp modelId="{9C191244-DE77-4E55-9B57-23A374C1BB9E}">
      <dsp:nvSpPr>
        <dsp:cNvPr id="0" name=""/>
        <dsp:cNvSpPr/>
      </dsp:nvSpPr>
      <dsp:spPr>
        <a:xfrm>
          <a:off x="6746986" y="1976411"/>
          <a:ext cx="1478756" cy="2810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(if w/up ⊖): Pts w/Psych D/Os more prone to suffer from functional dyspepsia</a:t>
          </a:r>
          <a:endParaRPr lang="en-US" sz="1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6986" y="1976411"/>
        <a:ext cx="1478756" cy="2810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AA14E-6B17-4144-BDF4-AC8E32856D03}" type="datetimeFigureOut">
              <a:rPr lang="en-US" smtClean="0"/>
              <a:pPr/>
              <a:t>30/03/2017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C378-D12F-426B-AF7D-15CC44B9B6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3058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</a:t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Gastrointestinal Disorders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(FGIDs)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848600" cy="2971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800" dirty="0"/>
          </a:p>
          <a:p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Swaity, MD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American Board, MRCP GI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Senior Gastroenterology &amp;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Hepatology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Specialist  </a:t>
            </a:r>
          </a:p>
          <a:p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Division of Gastroenterology - Jordan University Hospital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A\Medical\Fellowship\JUH\JUH web\GI JUH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5334000"/>
            <a:ext cx="685800" cy="685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chest pain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Functional chest pain: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feeling of chest pain, presumably of esophageal origin.</a:t>
            </a:r>
          </a:p>
          <a:p>
            <a:pPr algn="just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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(Can be confused w/cardiac chest pain which must be R/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1st)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heartburn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Functional heartburn: </a:t>
            </a:r>
          </a:p>
          <a:p>
            <a:pPr algn="just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burning sensation in the absence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gastroesophageal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reflux disease (GERD), a motility disorder, or a structural explanation.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Esophageal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6000" b="1" dirty="0" smtClean="0"/>
              <a:t>Functional </a:t>
            </a:r>
            <a:r>
              <a:rPr lang="en-US" sz="6000" b="1" dirty="0" err="1" smtClean="0"/>
              <a:t>dysphagia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Esophageal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/>
              <a:t>	Functional </a:t>
            </a:r>
            <a:r>
              <a:rPr lang="en-US" b="1" dirty="0" err="1" smtClean="0"/>
              <a:t>dysphagia</a:t>
            </a:r>
            <a:r>
              <a:rPr lang="en-US" b="1" dirty="0" smtClean="0"/>
              <a:t>:</a:t>
            </a:r>
          </a:p>
          <a:p>
            <a:pPr algn="just">
              <a:buNone/>
            </a:pPr>
            <a:endParaRPr lang="en-US" b="1" dirty="0" smtClean="0"/>
          </a:p>
          <a:p>
            <a:pPr algn="just">
              <a:buNone/>
            </a:pPr>
            <a:r>
              <a:rPr lang="en-US" b="1" dirty="0" smtClean="0"/>
              <a:t>	 </a:t>
            </a:r>
            <a:r>
              <a:rPr lang="en-US" dirty="0" smtClean="0"/>
              <a:t>The sensation of difficulty swallowing.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Reflux hypersensitivity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Workup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Symptoms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≥ 50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≥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5yr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Dysphagia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Odynophagia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Bleed / ⊕FOB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Def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Palpable Mass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UGI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 Pain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8189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175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Definition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8153400" cy="3276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disorder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is: 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medical condition that impairs the normal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bodily process, but where every part of the body looks completely normal under examination, dissection or even under a microscope.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5829300" cy="558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420466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29696" cy="55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67747" cy="51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6884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572000" y="1219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762000" y="1752600"/>
            <a:ext cx="381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010400" y="2819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62200" y="533400"/>
            <a:ext cx="4191000" cy="6858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76600" y="685800"/>
            <a:ext cx="24929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Esophageal Disorder</a:t>
            </a:r>
            <a:endParaRPr lang="en-US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2362200"/>
            <a:ext cx="1447800" cy="12954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4000" y="2362200"/>
            <a:ext cx="3200400" cy="4572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71800" y="2362200"/>
            <a:ext cx="1447800" cy="838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0" y="2667000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Chest </a:t>
            </a:r>
          </a:p>
          <a:p>
            <a:pPr algn="ctr"/>
            <a:r>
              <a:rPr lang="en-US" b="1" dirty="0" smtClean="0"/>
              <a:t>Pain</a:t>
            </a:r>
            <a:endParaRPr lang="en-US" b="1" dirty="0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971800" y="2438400"/>
            <a:ext cx="140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Alarm Symptoms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Line 34"/>
          <p:cNvSpPr>
            <a:spLocks noChangeShapeType="1"/>
          </p:cNvSpPr>
          <p:nvPr/>
        </p:nvSpPr>
        <p:spPr bwMode="auto">
          <a:xfrm>
            <a:off x="762000" y="1752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8153400" y="1752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36"/>
          <p:cNvSpPr>
            <a:spLocks noChangeShapeType="1"/>
          </p:cNvSpPr>
          <p:nvPr/>
        </p:nvSpPr>
        <p:spPr bwMode="auto">
          <a:xfrm>
            <a:off x="3733800" y="17526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819400" y="3962400"/>
            <a:ext cx="1676400" cy="9906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2819400" y="3962400"/>
            <a:ext cx="1600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EGD</a:t>
            </a:r>
          </a:p>
          <a:p>
            <a:pPr algn="ctr"/>
            <a:r>
              <a:rPr lang="en-US" b="1" dirty="0" smtClean="0"/>
              <a:t>±</a:t>
            </a:r>
          </a:p>
          <a:p>
            <a:pPr algn="ctr"/>
            <a:r>
              <a:rPr lang="en-US" b="1" dirty="0" err="1" smtClean="0"/>
              <a:t>Bx</a:t>
            </a:r>
            <a:endParaRPr lang="en-US" b="1" dirty="0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>
            <a:off x="3733800" y="32004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105400" y="3276600"/>
            <a:ext cx="3505200" cy="3810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181600" y="3276600"/>
            <a:ext cx="335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PPI trial for 4 to 8 weeks</a:t>
            </a:r>
            <a:endParaRPr lang="en-US" sz="1600" b="1" dirty="0"/>
          </a:p>
        </p:txBody>
      </p:sp>
      <p:sp>
        <p:nvSpPr>
          <p:cNvPr id="36" name="Line 46"/>
          <p:cNvSpPr>
            <a:spLocks noChangeShapeType="1"/>
          </p:cNvSpPr>
          <p:nvPr/>
        </p:nvSpPr>
        <p:spPr bwMode="auto">
          <a:xfrm>
            <a:off x="762000" y="36576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Text Box 47"/>
          <p:cNvSpPr txBox="1">
            <a:spLocks noChangeArrowheads="1"/>
          </p:cNvSpPr>
          <p:nvPr/>
        </p:nvSpPr>
        <p:spPr bwMode="auto">
          <a:xfrm>
            <a:off x="6781800" y="37338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0" y="4419600"/>
            <a:ext cx="1447800" cy="1143000"/>
          </a:xfrm>
          <a:prstGeom prst="rect">
            <a:avLst/>
          </a:prstGeom>
          <a:solidFill>
            <a:srgbClr val="6699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0" y="4572000"/>
            <a:ext cx="137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R/O Angina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981200" y="4191000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49" name="Line 44"/>
          <p:cNvSpPr>
            <a:spLocks noChangeShapeType="1"/>
          </p:cNvSpPr>
          <p:nvPr/>
        </p:nvSpPr>
        <p:spPr bwMode="auto">
          <a:xfrm flipV="1">
            <a:off x="1676400" y="46482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3429000" y="4953000"/>
            <a:ext cx="361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51" name="Line 46"/>
          <p:cNvSpPr>
            <a:spLocks noChangeShapeType="1"/>
          </p:cNvSpPr>
          <p:nvPr/>
        </p:nvSpPr>
        <p:spPr bwMode="auto">
          <a:xfrm flipH="1">
            <a:off x="2209800" y="5410200"/>
            <a:ext cx="13716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Line 46"/>
          <p:cNvSpPr>
            <a:spLocks noChangeShapeType="1"/>
          </p:cNvSpPr>
          <p:nvPr/>
        </p:nvSpPr>
        <p:spPr bwMode="auto">
          <a:xfrm>
            <a:off x="3657600" y="5410200"/>
            <a:ext cx="1066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20018107">
            <a:off x="2066392" y="53207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Dysphagia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 rot="1862708">
            <a:off x="3643796" y="5395331"/>
            <a:ext cx="152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</a:t>
            </a:r>
            <a:r>
              <a:rPr lang="en-US" b="1" dirty="0" err="1" smtClean="0"/>
              <a:t>Dysphagia</a:t>
            </a:r>
            <a:endParaRPr lang="en-US" b="1" dirty="0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371600" y="6096000"/>
            <a:ext cx="1447800" cy="4572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886200" y="6096000"/>
            <a:ext cx="1447800" cy="4572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1371600" y="6096000"/>
            <a:ext cx="1403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/>
              <a:t>Manometry</a:t>
            </a:r>
            <a:endParaRPr lang="en-US" b="1" dirty="0"/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3886200" y="6096000"/>
            <a:ext cx="14033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/>
              <a:t>24 pH</a:t>
            </a:r>
            <a:endParaRPr lang="en-US" b="1" dirty="0"/>
          </a:p>
        </p:txBody>
      </p:sp>
      <p:sp>
        <p:nvSpPr>
          <p:cNvPr id="60" name="Line 44"/>
          <p:cNvSpPr>
            <a:spLocks noChangeShapeType="1"/>
          </p:cNvSpPr>
          <p:nvPr/>
        </p:nvSpPr>
        <p:spPr bwMode="auto">
          <a:xfrm flipV="1">
            <a:off x="2971800" y="6400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Text Box 47"/>
          <p:cNvSpPr txBox="1">
            <a:spLocks noChangeArrowheads="1"/>
          </p:cNvSpPr>
          <p:nvPr/>
        </p:nvSpPr>
        <p:spPr bwMode="auto">
          <a:xfrm>
            <a:off x="3124200" y="5867400"/>
            <a:ext cx="2857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5410200" y="2438401"/>
            <a:ext cx="304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NO Alarm Symptoms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4" name="Bent Arrow 63"/>
          <p:cNvSpPr/>
          <p:nvPr/>
        </p:nvSpPr>
        <p:spPr>
          <a:xfrm rot="10800000">
            <a:off x="4724400" y="4191000"/>
            <a:ext cx="2286000" cy="5334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Line 7"/>
          <p:cNvSpPr>
            <a:spLocks noChangeShapeType="1"/>
          </p:cNvSpPr>
          <p:nvPr/>
        </p:nvSpPr>
        <p:spPr bwMode="auto">
          <a:xfrm>
            <a:off x="4343400" y="1752600"/>
            <a:ext cx="381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145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/>
      <p:bldP spid="16" grpId="0" animBg="1"/>
      <p:bldP spid="17" grpId="0" animBg="1"/>
      <p:bldP spid="18" grpId="0" animBg="1"/>
      <p:bldP spid="19" grpId="0"/>
      <p:bldP spid="22" grpId="0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6" grpId="0" animBg="1"/>
      <p:bldP spid="37" grpId="0"/>
      <p:bldP spid="43" grpId="0" animBg="1"/>
      <p:bldP spid="44" grpId="0"/>
      <p:bldP spid="48" grpId="0"/>
      <p:bldP spid="49" grpId="0" animBg="1"/>
      <p:bldP spid="50" grpId="0"/>
      <p:bldP spid="51" grpId="0" animBg="1"/>
      <p:bldP spid="52" grpId="0" animBg="1"/>
      <p:bldP spid="54" grpId="0"/>
      <p:bldP spid="55" grpId="0"/>
      <p:bldP spid="56" grpId="0" animBg="1"/>
      <p:bldP spid="57" grpId="0" animBg="1"/>
      <p:bldP spid="58" grpId="0"/>
      <p:bldP spid="59" grpId="0"/>
      <p:bldP spid="60" grpId="0" animBg="1"/>
      <p:bldP spid="61" grpId="0"/>
      <p:bldP spid="62" grpId="0"/>
      <p:bldP spid="64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Gastro-Duodenal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Dyspepsia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Dyspepsia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AKA: Non Ulcer Dyspepsia (NUD)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Dyspepsia in General population (15%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(Up to 25%)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Commonest Æ of Dyspepsia (60%)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  w/IBS (30%)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Symptoms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(+NSAIDS use in UK)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Dyspepsia w/Age (&gt;55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Dysphagia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Odynophagia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Anorexia / unexplained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Hematemesis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Melena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unexplained anemia or Iron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Palpable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Epigastric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Mass/LN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Jaundice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Gastric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PUD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 Ca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Dyspepsia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Definition: (Rome III)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(Onset: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6Ms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Duration: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3Ms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of: 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Postprandial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fullness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satiety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•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Epigastric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Epigastric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 evidence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structural D/O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(N. EGD) </a:t>
            </a: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Gastric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Scintigraphy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No evidence that dyspepsia exclusively relieved by defecation or is assoc w/the onset of change in stool frequency or form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1757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of FGIDs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term "functional" is generally applied to disorders where the body's normal activities are impaired in terms of the: 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•Movement of intestine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•Sensitivity of nerves of the intestine 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•The way in which the brain controls some of these   functions.</a:t>
            </a:r>
          </a:p>
          <a:p>
            <a:pPr algn="l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While, </a:t>
            </a:r>
          </a:p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no structural abnormalities that can be seen by endoscopy, x-ray, or blood tests.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Dyspepsia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295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Pathophysiology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1905000" y="2286000"/>
            <a:ext cx="1905000" cy="2819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Sub-Types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Postprandial Distress </a:t>
            </a:r>
          </a:p>
          <a:p>
            <a:pPr algn="ctr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 </a:t>
            </a:r>
            <a:endParaRPr lang="en-US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(PDS)</a:t>
            </a:r>
          </a:p>
          <a:p>
            <a:pPr algn="ctr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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related </a:t>
            </a:r>
            <a:r>
              <a:rPr lang="en-US" sz="3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Fullness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satiety</a:t>
            </a:r>
            <a:endParaRPr 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</a:t>
            </a:r>
            <a:endParaRPr lang="en-US" sz="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response to </a:t>
            </a:r>
          </a:p>
          <a:p>
            <a:pPr algn="ctr">
              <a:buNone/>
            </a:pPr>
            <a:r>
              <a:rPr lang="en-U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Prokinetics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23320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Epigastric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Syndrome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(EPS)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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unrelated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Epigastric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Pain &amp; Burning</a:t>
            </a: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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± response to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triped Right Arrow 4"/>
          <p:cNvSpPr/>
          <p:nvPr/>
        </p:nvSpPr>
        <p:spPr>
          <a:xfrm rot="8475331">
            <a:off x="2737156" y="1598119"/>
            <a:ext cx="914400" cy="277584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 rot="2480251">
            <a:off x="5364338" y="1587347"/>
            <a:ext cx="914400" cy="277584"/>
          </a:xfrm>
          <a:prstGeom prst="strip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90600"/>
            <a:ext cx="9144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</a:t>
            </a:r>
            <a:r>
              <a:rPr lang="en-US" sz="4400" dirty="0" smtClean="0"/>
              <a:t>&gt;87%</a:t>
            </a:r>
            <a:r>
              <a:rPr lang="en-US" dirty="0" smtClean="0"/>
              <a:t>						            </a:t>
            </a:r>
            <a:r>
              <a:rPr lang="en-US" sz="4400" dirty="0" smtClean="0"/>
              <a:t>&lt;10%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5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Center for Functional GI &amp; Motility Disorders, University of North Carolina, Chapel Hill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9" y="762000"/>
            <a:ext cx="911128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02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Antidepressants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Gastro-Duodenal D/Os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Cyclic Vomiting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(CVS):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Rome III Criteria: •stereotypical (Onset/Duration) episodes of N&amp;V last &lt;1wk + ≥ 3 episodes/yr + •completely asymptomatic between episodes. ≈no other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±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migraine.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Tri-Cyclic Antidepressants.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Rumination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effortless controlled Vomiting, (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w/o </a:t>
            </a:r>
            <a:r>
              <a:rPr lang="en-US" u="sng" strike="sngStrik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Nausea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non-Acidic,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reswallowing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/spitting.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Behavioral: diaphragmatic breathing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Symptoms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Age&gt;50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↓Wt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Rectal Bleeding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Bowel Habits X6 Wks</a:t>
            </a:r>
          </a:p>
          <a:p>
            <a:pPr marL="914400" lvl="1" indent="-51435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Stool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Caliber / Frequency / Consistency)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Nocturnal Symptoms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GI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IBD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Unexplained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Hematological (Anemia) / Biochemical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P/E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Findings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/ Rectal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III Criteria: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Recurrent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discomfort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Ms since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associated w/: ≥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of: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 with defecation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associated with a change 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frequency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associated with a change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form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appearance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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II Criteria: + Mucus per rectum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/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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must have been fulfilled for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3 Ms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with symptom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≥ 6 Ms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diagnosis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Etiology: (?)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Intolerance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↑↑Mast Cells + Food Ag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 intolerance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IBS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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infectious GE IBS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•(P-P): post-infection ↑Permeability &amp; persistent inflammation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•Risk factors for Post infectious GE IBS (10%):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↑Duration of infection (the strongest factor)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↑w/↑severity of infection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Cramping w/initial infection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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 D/Os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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 (IBS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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w/↑Age)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27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17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mbria"/>
                        </a:rPr>
                        <a:t>Constipation-predominant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mbria"/>
                        </a:rPr>
                        <a:t>IBS (C-IBS)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mbria"/>
                        </a:rPr>
                        <a:t>Diarrhea-predominant 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mbria"/>
                        </a:rPr>
                        <a:t>IBS </a:t>
                      </a:r>
                      <a:endParaRPr lang="en-US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Cambria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mbria"/>
                        </a:rPr>
                        <a:t>(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Cambria"/>
                        </a:rPr>
                        <a:t>D-IBS)</a:t>
                      </a:r>
                      <a:endParaRPr lang="en-US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111354"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Slow colonic transit (only 25%).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Majority w/N. colonic transit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Rapid colonic transit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(45%)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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TI production of Fibroblast Growth Factor 19 (FGF-19) which ⊖ Bile Acid reuptake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↑Bile Acid reaching colon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Cholerheic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diarrhea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(25%)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•possible association w/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SIBO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(10% imp w/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Rifaximin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(Yet,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Rifaximin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use should be limited to pts w/confirmed SIBO).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•↑Fat in diet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•↑FODMAPs in diet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•↑mucosal permeability &amp; ↑number of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enteroendocrine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cells containing serotonin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Diagnosis of exclusion: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•CBC N. 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•CRP N. (&lt;10) 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•ESR N. (M&lt;20/F&lt;30) 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⊖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•±: TSH, Stool Routine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Functional GI &amp; motility disorders, 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Are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GI DISORDERS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general population.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FODMAPs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Fermentable </a:t>
            </a:r>
          </a:p>
          <a:p>
            <a:pPr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Oligo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Di-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saccharides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Polyols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Management: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(1)(Defining &amp; eliminating food-related stimuli):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 of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osmotic, rapidly fermentable, poorly absorbed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FODMAPs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significantly ↓symptoms in IBS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•Gluten causes GI symptoms in IBS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(even w/out celiac disease)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Deal w/specific patient concerns or fears regarding their symptoms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pt sense of global well being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Deal w/psychosocial stressors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Management: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step (Symptoms directed)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 pain: </a:t>
            </a:r>
          </a:p>
          <a:p>
            <a:pPr marL="457200" indent="-45720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Spasmolytics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Anticholinergics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Peppermint Oil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low-dose Tri-cyclic antidepressants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•SSRIs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Sertalin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cause diarrhea)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Management: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step (Symptoms directed)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Bloating:</a:t>
            </a:r>
          </a:p>
          <a:p>
            <a:pPr marL="857250" lvl="1" indent="-45720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Pro-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Biotics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Bifidobacteria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±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Simethicon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Dimethicon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Management: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step (Symptoms directed)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3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Constipation :</a:t>
            </a:r>
          </a:p>
          <a:p>
            <a:pPr marL="457200" indent="-457200">
              <a:buAutoNum type="arabicPeriod" startAt="3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↑Fibers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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Laxatives: </a:t>
            </a:r>
          </a:p>
          <a:p>
            <a:pPr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±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3)Stimulant Laxative</a:t>
            </a: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Irritable Bowel Syndrome (IBS)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Management:</a:t>
            </a:r>
          </a:p>
          <a:p>
            <a:pPr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2nd step (Symptoms directed)</a:t>
            </a:r>
          </a:p>
          <a:p>
            <a:pPr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Diarrhea:</a:t>
            </a:r>
          </a:p>
          <a:p>
            <a:pPr>
              <a:buNone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Bulk forming Agents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Psyllium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)/Rice (low FODMAP) 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(Avoid ↑FODMAP: Beans, Apple, Cabbage, wheat)</a:t>
            </a:r>
          </a:p>
          <a:p>
            <a:pPr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Opioids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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Loperamide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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Diphenoxylate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About 1 in 4 people in the U.S. have one of these disorders.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228600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685800" y="228600"/>
          <a:ext cx="8001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45720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for about 40% of GI problems seen by doctors.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diagnostic criteria categorize the functional gastrointestinal disorders  and define symptom based diagnostic criteria for each category.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Globus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Esophageal disorders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sensation of a lump, something stuck, or a tightness in the throat.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876</Words>
  <Application>Microsoft Office PowerPoint</Application>
  <PresentationFormat>On-screen Show (4:3)</PresentationFormat>
  <Paragraphs>320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 Functional  Gastrointestinal Disorders (FGIDs) </vt:lpstr>
      <vt:lpstr>General Definition</vt:lpstr>
      <vt:lpstr>Definition of FGIDs</vt:lpstr>
      <vt:lpstr>Prevalence</vt:lpstr>
      <vt:lpstr>Slide 5</vt:lpstr>
      <vt:lpstr>Slide 6</vt:lpstr>
      <vt:lpstr>Criteria</vt:lpstr>
      <vt:lpstr>Esophageal disorders</vt:lpstr>
      <vt:lpstr>Esophageal disorders</vt:lpstr>
      <vt:lpstr>Esophageal disorders</vt:lpstr>
      <vt:lpstr>Esophageal disorders</vt:lpstr>
      <vt:lpstr>Esophageal disorders</vt:lpstr>
      <vt:lpstr>Esophageal disorders</vt:lpstr>
      <vt:lpstr>Esophageal disorders</vt:lpstr>
      <vt:lpstr>Esophageal disorders</vt:lpstr>
      <vt:lpstr>Esophageal disorders</vt:lpstr>
      <vt:lpstr>Slide 17</vt:lpstr>
      <vt:lpstr>Alarm Symptoms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Gastro-Duodenal disorders</vt:lpstr>
      <vt:lpstr>Functional Dyspepsia</vt:lpstr>
      <vt:lpstr>Alarm Symptoms</vt:lpstr>
      <vt:lpstr>Functional Dyspepsia</vt:lpstr>
      <vt:lpstr>Functional Dyspepsia</vt:lpstr>
      <vt:lpstr>Sub-Types</vt:lpstr>
      <vt:lpstr>Management</vt:lpstr>
      <vt:lpstr>Other Gastro-Duodenal D/Os</vt:lpstr>
      <vt:lpstr>Bowel disorders</vt:lpstr>
      <vt:lpstr>Alarm Symptoms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  <vt:lpstr>Irritable Bowel Syndrome (IBS)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Gastrointestinal Disorders </dc:title>
  <dc:creator>Mini</dc:creator>
  <cp:lastModifiedBy>Mini</cp:lastModifiedBy>
  <cp:revision>10</cp:revision>
  <dcterms:created xsi:type="dcterms:W3CDTF">2016-12-10T10:13:11Z</dcterms:created>
  <dcterms:modified xsi:type="dcterms:W3CDTF">2017-03-30T04:17:09Z</dcterms:modified>
</cp:coreProperties>
</file>