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73" r:id="rId13"/>
    <p:sldId id="274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7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F867-2DA3-4327-BE6F-DF1CE739F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3597-A306-442F-8CC7-DBDEAB8D8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0B7-1D68-4A57-A6A5-0FE2C801C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CE28-42EF-43BF-B31E-752123BAB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748C-C697-4A55-8E60-079D67F48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395F-5997-4B93-A49D-02592FA9D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530E-1F2C-49CA-A6EA-978E328010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259E-0A18-457C-9B6C-356FCB098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F63C-29D1-4CF5-82E3-2B2DB828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57A-0C40-446E-9D67-E722DD58C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85FF-8257-41DF-8A59-909D98BA4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B321-F035-488F-9262-FC51289B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Forearm 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7056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An accessory extensor of  little finger, medial to extensor </a:t>
            </a:r>
            <a:r>
              <a:rPr lang="en-US" dirty="0" err="1" smtClean="0"/>
              <a:t>digitorum</a:t>
            </a:r>
            <a:r>
              <a:rPr lang="en-US" dirty="0" smtClean="0"/>
              <a:t> 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 Lateral </a:t>
            </a:r>
            <a:r>
              <a:rPr lang="en-US" dirty="0" err="1" smtClean="0"/>
              <a:t>epicondyle</a:t>
            </a:r>
            <a:r>
              <a:rPr lang="en-US" dirty="0" smtClean="0"/>
              <a:t> of 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dirty="0" smtClean="0"/>
              <a:t>: Dorsal digital expansion of  little finger along with the tendon of extensor </a:t>
            </a:r>
            <a:r>
              <a:rPr lang="en-US" dirty="0" err="1" smtClean="0"/>
              <a:t>digitorum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:Extends MCP &amp;IP joints of little finger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DIGITI MINIMI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76200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562600" cy="6324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Lies medial to the extensor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 Lateral </a:t>
            </a:r>
            <a:r>
              <a:rPr lang="en-US" dirty="0" err="1" smtClean="0"/>
              <a:t>epicondyle</a:t>
            </a:r>
            <a:r>
              <a:rPr lang="en-US" dirty="0" smtClean="0"/>
              <a:t> of the </a:t>
            </a:r>
            <a:r>
              <a:rPr lang="en-US" dirty="0" err="1" smtClean="0"/>
              <a:t>humerus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Posterior border of ulna by an </a:t>
            </a:r>
            <a:r>
              <a:rPr lang="en-US" dirty="0" err="1" smtClean="0"/>
              <a:t>aponeurosis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</a:t>
            </a:r>
            <a:r>
              <a:rPr lang="en-US" dirty="0" smtClean="0"/>
              <a:t>: Medial side of the base of 5</a:t>
            </a:r>
            <a:r>
              <a:rPr lang="en-US" baseline="30000" dirty="0" smtClean="0"/>
              <a:t>th</a:t>
            </a:r>
            <a:r>
              <a:rPr lang="en-US" dirty="0" smtClean="0"/>
              <a:t> metacarpal 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 Extends and adducts the wrist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CARPI ULNARIS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www.rad.washington.edu/academics/academic-sections/msk/muscle-atlas/upper-body/extensor-carpi-ulnaris/atlas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0"/>
            <a:ext cx="2209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ANCONEUS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5720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Small triangular muscle behind the </a:t>
            </a:r>
            <a:r>
              <a:rPr lang="en-US" dirty="0" err="1" smtClean="0"/>
              <a:t>cubital</a:t>
            </a:r>
            <a:r>
              <a:rPr lang="en-US" dirty="0" smtClean="0"/>
              <a:t> joint.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:Post surface of lat </a:t>
            </a:r>
            <a:r>
              <a:rPr lang="en-US" dirty="0" err="1" smtClean="0"/>
              <a:t>epicondyle</a:t>
            </a:r>
            <a:r>
              <a:rPr lang="en-US" dirty="0" smtClean="0"/>
              <a:t> of </a:t>
            </a:r>
            <a:r>
              <a:rPr lang="en-US" dirty="0" err="1" smtClean="0"/>
              <a:t>humerus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</a:t>
            </a:r>
            <a:r>
              <a:rPr lang="en-US" dirty="0" smtClean="0"/>
              <a:t>: Lat aspect of </a:t>
            </a:r>
            <a:r>
              <a:rPr lang="en-US" dirty="0" err="1" smtClean="0"/>
              <a:t>Olecranon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Proximal 1/4</a:t>
            </a:r>
            <a:r>
              <a:rPr lang="en-US" baseline="30000" dirty="0" smtClean="0"/>
              <a:t>th</a:t>
            </a:r>
            <a:r>
              <a:rPr lang="en-US" dirty="0" smtClean="0"/>
              <a:t> of post surface of  ulna.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 Weak extensor of elbow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Radial Nerve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85800"/>
            <a:ext cx="3657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SUPINATOR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486400" cy="6248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Two heads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 </a:t>
            </a:r>
            <a:r>
              <a:rPr lang="en-US" b="1" dirty="0" smtClean="0"/>
              <a:t>Superficial head</a:t>
            </a:r>
            <a:r>
              <a:rPr lang="en-US" dirty="0" smtClean="0"/>
              <a:t>: lat </a:t>
            </a:r>
            <a:r>
              <a:rPr lang="en-US" dirty="0" err="1" smtClean="0"/>
              <a:t>epicondyle</a:t>
            </a:r>
            <a:r>
              <a:rPr lang="en-US" dirty="0" smtClean="0"/>
              <a:t> of  </a:t>
            </a:r>
            <a:r>
              <a:rPr lang="en-US" dirty="0" err="1" smtClean="0"/>
              <a:t>humerus</a:t>
            </a:r>
            <a:r>
              <a:rPr lang="en-US" dirty="0" smtClean="0"/>
              <a:t>, radial collateral </a:t>
            </a:r>
            <a:r>
              <a:rPr lang="en-US" dirty="0" err="1" smtClean="0"/>
              <a:t>lig</a:t>
            </a:r>
            <a:r>
              <a:rPr lang="en-US" dirty="0" smtClean="0"/>
              <a:t> of elbow</a:t>
            </a:r>
          </a:p>
          <a:p>
            <a:pPr>
              <a:buNone/>
            </a:pPr>
            <a:r>
              <a:rPr lang="en-US" dirty="0" smtClean="0"/>
              <a:t>     annular </a:t>
            </a:r>
            <a:r>
              <a:rPr lang="en-US" dirty="0" err="1" smtClean="0"/>
              <a:t>lig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Deep head </a:t>
            </a:r>
            <a:r>
              <a:rPr lang="en-US" dirty="0" smtClean="0"/>
              <a:t>:  </a:t>
            </a:r>
            <a:r>
              <a:rPr lang="en-US" dirty="0" err="1" smtClean="0"/>
              <a:t>supinator</a:t>
            </a:r>
            <a:r>
              <a:rPr lang="en-US" dirty="0" smtClean="0"/>
              <a:t> crest of </a:t>
            </a:r>
            <a:r>
              <a:rPr lang="en-US" dirty="0" err="1" smtClean="0"/>
              <a:t>ulna,post</a:t>
            </a:r>
            <a:r>
              <a:rPr lang="en-US" dirty="0" smtClean="0"/>
              <a:t> part of triangular area in front of it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</a:t>
            </a:r>
            <a:r>
              <a:rPr lang="en-US" dirty="0" smtClean="0"/>
              <a:t>: Lat surface of </a:t>
            </a:r>
            <a:r>
              <a:rPr lang="en-US" dirty="0" err="1" smtClean="0"/>
              <a:t>prox</a:t>
            </a:r>
            <a:r>
              <a:rPr lang="en-US" dirty="0" smtClean="0"/>
              <a:t> 1/3 of  radius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 </a:t>
            </a:r>
            <a:r>
              <a:rPr lang="en-US" dirty="0" err="1" smtClean="0"/>
              <a:t>Supinates</a:t>
            </a:r>
            <a:r>
              <a:rPr lang="en-US" dirty="0" smtClean="0"/>
              <a:t> the forearm and hand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interroseous</a:t>
            </a:r>
            <a:r>
              <a:rPr lang="en-US" dirty="0" smtClean="0"/>
              <a:t> nerve. </a:t>
            </a:r>
          </a:p>
          <a:p>
            <a:endParaRPr lang="en-US" dirty="0"/>
          </a:p>
        </p:txBody>
      </p:sp>
      <p:pic>
        <p:nvPicPr>
          <p:cNvPr id="17410" name="Picture 2" descr="http://www.robotclothes.com/insideout/archives/supin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3048000" cy="28956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5052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3340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O</a:t>
            </a:r>
            <a:r>
              <a:rPr lang="en-US" dirty="0" smtClean="0"/>
              <a:t>:Lateral </a:t>
            </a:r>
            <a:r>
              <a:rPr lang="en-US" dirty="0" err="1" smtClean="0"/>
              <a:t>epicondyle</a:t>
            </a:r>
            <a:r>
              <a:rPr lang="en-US" dirty="0" smtClean="0"/>
              <a:t> of    </a:t>
            </a:r>
            <a:r>
              <a:rPr lang="en-US" dirty="0" err="1" smtClean="0"/>
              <a:t>humerus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Radial </a:t>
            </a:r>
            <a:r>
              <a:rPr lang="en-US" dirty="0" err="1" smtClean="0"/>
              <a:t>collaeral</a:t>
            </a:r>
            <a:r>
              <a:rPr lang="en-US" dirty="0" smtClean="0"/>
              <a:t> </a:t>
            </a:r>
            <a:r>
              <a:rPr lang="en-US" dirty="0" err="1" smtClean="0"/>
              <a:t>lig</a:t>
            </a:r>
            <a:r>
              <a:rPr lang="en-US" dirty="0" smtClean="0"/>
              <a:t> of elbow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</a:t>
            </a:r>
            <a:r>
              <a:rPr lang="en-US" dirty="0" smtClean="0"/>
              <a:t>: Dorsal surfaces of  bases of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metacarpals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Lies deep to extensor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:Extends and abducts wrist.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nerve.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CARPI RADIALIS BREVIS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0"/>
            <a:ext cx="3124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DIGITORUM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9436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 Lateral </a:t>
            </a:r>
            <a:r>
              <a:rPr lang="en-US" dirty="0" err="1" smtClean="0"/>
              <a:t>epicondyle</a:t>
            </a:r>
            <a:r>
              <a:rPr lang="en-US" dirty="0" smtClean="0"/>
              <a:t> of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Forms four tendons, each passes into a finger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dirty="0" smtClean="0"/>
              <a:t>: Base of dorsal surfaces of  middle and distal phalanges.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A:</a:t>
            </a:r>
            <a:r>
              <a:rPr lang="en-US" dirty="0" smtClean="0"/>
              <a:t>Extends all  joints of hand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nerve.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1" y="685800"/>
            <a:ext cx="2971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7056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An accessory extensor of  little finger, medial to extensor </a:t>
            </a:r>
            <a:r>
              <a:rPr lang="en-US" dirty="0" err="1" smtClean="0"/>
              <a:t>digitorum</a:t>
            </a:r>
            <a:r>
              <a:rPr lang="en-US" dirty="0" smtClean="0"/>
              <a:t> 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 Lateral </a:t>
            </a:r>
            <a:r>
              <a:rPr lang="en-US" dirty="0" err="1" smtClean="0"/>
              <a:t>epicondyle</a:t>
            </a:r>
            <a:r>
              <a:rPr lang="en-US" dirty="0" smtClean="0"/>
              <a:t> of 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dirty="0" smtClean="0"/>
              <a:t>: Dorsal digital expansion of  little finger along with the tendon of extensor </a:t>
            </a:r>
            <a:r>
              <a:rPr lang="en-US" dirty="0" err="1" smtClean="0"/>
              <a:t>digitorum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:Extends MCP &amp;IP joints of little finger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DIGITI MINIMI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76200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562600" cy="6324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Lies medial to the extensor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 Lateral </a:t>
            </a:r>
            <a:r>
              <a:rPr lang="en-US" dirty="0" err="1" smtClean="0"/>
              <a:t>epicondyle</a:t>
            </a:r>
            <a:r>
              <a:rPr lang="en-US" dirty="0" smtClean="0"/>
              <a:t> of the </a:t>
            </a:r>
            <a:r>
              <a:rPr lang="en-US" dirty="0" err="1" smtClean="0"/>
              <a:t>humerus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Posterior border of ulna by an </a:t>
            </a:r>
            <a:r>
              <a:rPr lang="en-US" dirty="0" err="1" smtClean="0"/>
              <a:t>aponeurosis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</a:t>
            </a:r>
            <a:r>
              <a:rPr lang="en-US" dirty="0" smtClean="0"/>
              <a:t>: Medial side of the base of 5</a:t>
            </a:r>
            <a:r>
              <a:rPr lang="en-US" baseline="30000" dirty="0" smtClean="0"/>
              <a:t>th</a:t>
            </a:r>
            <a:r>
              <a:rPr lang="en-US" dirty="0" smtClean="0"/>
              <a:t> metacarpal 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 Extends and adducts the wrist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CARPI ULNARIS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www.rad.washington.edu/academics/academic-sections/msk/muscle-atlas/upper-body/extensor-carpi-ulnaris/atlas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0"/>
            <a:ext cx="2209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ABDUCTOR POLLICIS LONGUS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2578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O:</a:t>
            </a:r>
            <a:r>
              <a:rPr lang="en-US" dirty="0" smtClean="0"/>
              <a:t> </a:t>
            </a:r>
            <a:r>
              <a:rPr lang="en-US" dirty="0" err="1" smtClean="0"/>
              <a:t>Prox</a:t>
            </a:r>
            <a:r>
              <a:rPr lang="en-US" dirty="0" smtClean="0"/>
              <a:t> post surfaces of the radius and ulna, </a:t>
            </a:r>
            <a:r>
              <a:rPr lang="en-US" dirty="0" err="1" smtClean="0"/>
              <a:t>interosseous</a:t>
            </a:r>
            <a:r>
              <a:rPr lang="en-US" dirty="0" smtClean="0"/>
              <a:t> </a:t>
            </a:r>
            <a:r>
              <a:rPr lang="en-US" dirty="0" err="1" smtClean="0"/>
              <a:t>memb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I:</a:t>
            </a:r>
            <a:r>
              <a:rPr lang="en-US" dirty="0" smtClean="0"/>
              <a:t> Radial side of  base of 1</a:t>
            </a:r>
            <a:r>
              <a:rPr lang="en-US" baseline="30000" dirty="0" smtClean="0"/>
              <a:t>st</a:t>
            </a:r>
            <a:r>
              <a:rPr lang="en-US" dirty="0" smtClean="0"/>
              <a:t> metacarpal .</a:t>
            </a:r>
          </a:p>
          <a:p>
            <a:pPr>
              <a:buNone/>
            </a:pPr>
            <a:r>
              <a:rPr lang="en-US" dirty="0" smtClean="0"/>
              <a:t>    Trapezium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b="1" dirty="0" smtClean="0"/>
              <a:t>A</a:t>
            </a:r>
            <a:r>
              <a:rPr lang="en-US" dirty="0" smtClean="0"/>
              <a:t>: </a:t>
            </a:r>
            <a:r>
              <a:rPr lang="en-US" dirty="0" err="1" smtClean="0"/>
              <a:t>Abd</a:t>
            </a:r>
            <a:r>
              <a:rPr lang="en-US" dirty="0" smtClean="0"/>
              <a:t> and ext of thumb at  </a:t>
            </a:r>
            <a:r>
              <a:rPr lang="en-US" dirty="0" err="1" smtClean="0"/>
              <a:t>carpometacarpal</a:t>
            </a:r>
            <a:r>
              <a:rPr lang="en-US" dirty="0" smtClean="0"/>
              <a:t> joint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interroseous</a:t>
            </a:r>
            <a:r>
              <a:rPr lang="en-US" dirty="0" smtClean="0"/>
              <a:t> nerve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85800"/>
            <a:ext cx="2362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u="sng" dirty="0" smtClean="0"/>
              <a:t>EXTENSOR POLLICIS BREVIS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0292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O:</a:t>
            </a:r>
            <a:r>
              <a:rPr lang="en-US" dirty="0" smtClean="0"/>
              <a:t> Post surface of radius,  </a:t>
            </a:r>
            <a:r>
              <a:rPr lang="en-US" dirty="0" err="1" smtClean="0"/>
              <a:t>interosseous</a:t>
            </a:r>
            <a:r>
              <a:rPr lang="en-US" dirty="0" smtClean="0"/>
              <a:t> </a:t>
            </a:r>
            <a:r>
              <a:rPr lang="en-US" dirty="0" err="1" smtClean="0"/>
              <a:t>memb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</a:t>
            </a:r>
            <a:r>
              <a:rPr lang="en-US" dirty="0" smtClean="0"/>
              <a:t>:Dorsal surface of  base</a:t>
            </a:r>
          </a:p>
          <a:p>
            <a:pPr>
              <a:buNone/>
            </a:pPr>
            <a:r>
              <a:rPr lang="en-US" dirty="0" smtClean="0"/>
              <a:t>   of  </a:t>
            </a:r>
            <a:r>
              <a:rPr lang="en-US" dirty="0" err="1" smtClean="0"/>
              <a:t>prox</a:t>
            </a:r>
            <a:r>
              <a:rPr lang="en-US" dirty="0" smtClean="0"/>
              <a:t> phalanx of thumb.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:Extends </a:t>
            </a:r>
            <a:r>
              <a:rPr lang="en-US" dirty="0" err="1" smtClean="0"/>
              <a:t>prox</a:t>
            </a:r>
            <a:r>
              <a:rPr lang="en-US" dirty="0" smtClean="0"/>
              <a:t> phalanx and metacarpal of thumb.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interroseous</a:t>
            </a:r>
            <a:r>
              <a:rPr lang="en-US" dirty="0" smtClean="0"/>
              <a:t> nerve.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85800"/>
            <a:ext cx="2514600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Contents of the Lateral Fascial Compartment of the Forearm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The lateral fascial compartment may be regarded as part of the posterior fascial compartment 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Muscles: Brachioradialis and extensor carpi radialis longus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Blood supply: Radial and brachial arteries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Nerve supply to the muscles: Radial nerve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1816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 Posterior surface of  ulna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interosseous</a:t>
            </a:r>
            <a:r>
              <a:rPr lang="en-US" dirty="0" smtClean="0"/>
              <a:t> </a:t>
            </a:r>
            <a:r>
              <a:rPr lang="en-US" dirty="0" err="1" smtClean="0"/>
              <a:t>memb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dirty="0" smtClean="0"/>
              <a:t>:Dorsal surface of  distal    phalanx of the thumb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:Extends all joints of the thumb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u="sng" dirty="0" smtClean="0"/>
              <a:t>EXTENSOR POLLICIS LONGUS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14401"/>
            <a:ext cx="2209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1816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 Posterior surface of ulna distal to 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,  </a:t>
            </a:r>
            <a:r>
              <a:rPr lang="en-US" dirty="0" err="1" smtClean="0"/>
              <a:t>interosseous</a:t>
            </a:r>
            <a:r>
              <a:rPr lang="en-US" dirty="0" smtClean="0"/>
              <a:t> </a:t>
            </a:r>
            <a:r>
              <a:rPr lang="en-US" dirty="0" err="1" smtClean="0"/>
              <a:t>memb</a:t>
            </a:r>
            <a:r>
              <a:rPr lang="en-US" dirty="0" smtClean="0"/>
              <a:t> 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</a:t>
            </a:r>
            <a:r>
              <a:rPr lang="en-US" dirty="0" smtClean="0"/>
              <a:t>:Ulnar side of tendon of extensor </a:t>
            </a:r>
            <a:r>
              <a:rPr lang="en-US" dirty="0" err="1" smtClean="0"/>
              <a:t>digitorum</a:t>
            </a:r>
            <a:r>
              <a:rPr lang="en-US" dirty="0" smtClean="0"/>
              <a:t> for index finger.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:Extension of Index finger.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INDICES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http://www.rad.washington.edu/academics/academic-sections/msk/muscle-atlas/upper-body/extensor-indicis/atlas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38200"/>
            <a:ext cx="2438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Arteries of the Posterior Fascial Compartment of the Forearm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2766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anterior and posterior </a:t>
            </a:r>
            <a:r>
              <a:rPr lang="en-US" sz="2800" dirty="0" err="1"/>
              <a:t>interosseous</a:t>
            </a:r>
            <a:r>
              <a:rPr lang="en-US" sz="2800" dirty="0"/>
              <a:t> arteries arise from the common </a:t>
            </a:r>
            <a:r>
              <a:rPr lang="en-US" sz="2800" dirty="0" err="1"/>
              <a:t>interosseous</a:t>
            </a:r>
            <a:r>
              <a:rPr lang="en-US" sz="2800" dirty="0"/>
              <a:t> artery, a branch of the </a:t>
            </a:r>
            <a:r>
              <a:rPr lang="en-US" sz="2800" dirty="0" err="1"/>
              <a:t>ulnar</a:t>
            </a:r>
            <a:r>
              <a:rPr lang="en-US" sz="2800" dirty="0"/>
              <a:t> artery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They pass downward on the anterior and posterior surfaces of the </a:t>
            </a:r>
            <a:r>
              <a:rPr lang="en-US" sz="2800" dirty="0" err="1"/>
              <a:t>interosseous</a:t>
            </a:r>
            <a:r>
              <a:rPr lang="en-US" sz="2800" dirty="0"/>
              <a:t> membrane, respectively, and supply the adjoining muscles and bones.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They end by taking part in the </a:t>
            </a:r>
            <a:r>
              <a:rPr lang="en-US" sz="2800" dirty="0" err="1"/>
              <a:t>anastomosis</a:t>
            </a:r>
            <a:r>
              <a:rPr lang="en-US" sz="2800" dirty="0"/>
              <a:t> around the wrist joint.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Deep Branch of the Radial Nerve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The deep branch arises from the radial nerve in front of the lateral </a:t>
            </a:r>
            <a:r>
              <a:rPr lang="en-US" sz="2000" dirty="0" err="1"/>
              <a:t>epicondyle</a:t>
            </a:r>
            <a:r>
              <a:rPr lang="en-US" sz="2000" dirty="0"/>
              <a:t> of the </a:t>
            </a:r>
            <a:r>
              <a:rPr lang="en-US" sz="2000" dirty="0" err="1"/>
              <a:t>humerus</a:t>
            </a:r>
            <a:r>
              <a:rPr lang="en-US" sz="2000" dirty="0"/>
              <a:t> in the </a:t>
            </a:r>
            <a:r>
              <a:rPr lang="en-US" sz="2000" dirty="0" err="1"/>
              <a:t>cubital</a:t>
            </a:r>
            <a:r>
              <a:rPr lang="en-US" sz="2000" dirty="0"/>
              <a:t> </a:t>
            </a:r>
            <a:r>
              <a:rPr lang="en-US" sz="2000" dirty="0" err="1"/>
              <a:t>fossa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pierces the </a:t>
            </a:r>
            <a:r>
              <a:rPr lang="en-US" sz="2000" dirty="0" err="1"/>
              <a:t>supinator</a:t>
            </a:r>
            <a:r>
              <a:rPr lang="en-US" sz="2000" dirty="0"/>
              <a:t> and winds around the lateral aspect of the neck of the radius in the substance of the muscle to reach the posterior compartment of the forearm.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The nerve descends in the interval between the superficial and deep groups of muscles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It eventually reaches the posterior surface of the wrist joint.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Branches :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Muscular branches 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Articular</a:t>
            </a:r>
            <a:r>
              <a:rPr lang="en-US" sz="2000" dirty="0"/>
              <a:t> branches to the wrist and carpal joints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73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Extensor Retinaculum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4290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1600" dirty="0"/>
              <a:t>The extensor </a:t>
            </a:r>
            <a:r>
              <a:rPr lang="en-US" sz="1600" dirty="0" err="1"/>
              <a:t>retinaculum</a:t>
            </a:r>
            <a:r>
              <a:rPr lang="en-US" sz="1600" dirty="0"/>
              <a:t> is a thickening of deep fascia that stretches across the back of the wrist and holds the long extensor tendons in position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converts the grooves on the posterior surface of the distal ends of the radius and ulna into six separate tunnels for the passage of the long extensor tendons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Each tunnel is lined with a synovial sheath, which extends above and below the </a:t>
            </a:r>
            <a:r>
              <a:rPr lang="en-US" sz="1600" dirty="0" err="1"/>
              <a:t>retinaculum</a:t>
            </a:r>
            <a:r>
              <a:rPr lang="en-US" sz="1600" dirty="0"/>
              <a:t> on the tendons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The tunnels are separated from one another by fibrous septa that pass from the deep surface of the </a:t>
            </a:r>
            <a:r>
              <a:rPr lang="en-US" sz="1600" dirty="0" err="1"/>
              <a:t>retinaculum</a:t>
            </a:r>
            <a:r>
              <a:rPr lang="en-US" sz="1600" dirty="0"/>
              <a:t> to the bones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The </a:t>
            </a:r>
            <a:r>
              <a:rPr lang="en-US" sz="1600" dirty="0" err="1"/>
              <a:t>retinaculum</a:t>
            </a:r>
            <a:r>
              <a:rPr lang="en-US" sz="1600" dirty="0"/>
              <a:t> is attached medially to the </a:t>
            </a:r>
            <a:r>
              <a:rPr lang="en-US" sz="1600" dirty="0" err="1"/>
              <a:t>pisiform</a:t>
            </a:r>
            <a:r>
              <a:rPr lang="en-US" sz="1600" dirty="0"/>
              <a:t> bone and the hook of the </a:t>
            </a:r>
            <a:r>
              <a:rPr lang="en-US" sz="1600" dirty="0" err="1"/>
              <a:t>hamate</a:t>
            </a:r>
            <a:r>
              <a:rPr lang="en-US" sz="1600" dirty="0"/>
              <a:t> and laterally to the distal end of the radius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The upper and lower borders of the </a:t>
            </a:r>
            <a:r>
              <a:rPr lang="en-US" sz="1600" dirty="0" err="1"/>
              <a:t>retinaculum</a:t>
            </a:r>
            <a:r>
              <a:rPr lang="en-US" sz="1600" dirty="0"/>
              <a:t> are continuous with the deep fascia of the forearm and hand, respectively. </a:t>
            </a:r>
          </a:p>
        </p:txBody>
      </p:sp>
      <p:pic>
        <p:nvPicPr>
          <p:cNvPr id="6" name="Picture 2" descr="C:\Users\neeta\Pictures\posterior-forearm-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Carpal Tunnel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bones of the hand and the flexor retinaculum form the carpal tunnel </a:t>
            </a:r>
          </a:p>
          <a:p>
            <a:endParaRPr lang="en-US"/>
          </a:p>
          <a:p>
            <a:r>
              <a:rPr lang="en-US"/>
              <a:t>The median nerve lies in a restricted space between the tendons of the flexor digitorum superficialis and the flexor carpi radialis muscles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Structures on the Anterior Aspect of the Wrist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57600" cy="5105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following structures pass superficial to the flexor </a:t>
            </a:r>
            <a:r>
              <a:rPr lang="en-US" sz="2400" dirty="0" err="1"/>
              <a:t>retinaculum</a:t>
            </a:r>
            <a:r>
              <a:rPr lang="en-US" sz="2400" dirty="0"/>
              <a:t> from medial to lateral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Flexor </a:t>
            </a:r>
            <a:r>
              <a:rPr lang="en-US" sz="2400" dirty="0" err="1"/>
              <a:t>carpi</a:t>
            </a:r>
            <a:r>
              <a:rPr lang="en-US" sz="2400" dirty="0"/>
              <a:t> </a:t>
            </a:r>
            <a:r>
              <a:rPr lang="en-US" sz="2400" dirty="0" err="1"/>
              <a:t>ulnaris</a:t>
            </a:r>
            <a:r>
              <a:rPr lang="en-US" sz="2400" dirty="0"/>
              <a:t> tendon, ending on the </a:t>
            </a:r>
            <a:r>
              <a:rPr lang="en-US" sz="2400" dirty="0" err="1"/>
              <a:t>pisiform</a:t>
            </a:r>
            <a:r>
              <a:rPr lang="en-US" sz="2400" dirty="0"/>
              <a:t> bone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Ulnar</a:t>
            </a:r>
            <a:r>
              <a:rPr lang="en-US" sz="2400" dirty="0"/>
              <a:t> nerve lies lateral to the </a:t>
            </a:r>
            <a:r>
              <a:rPr lang="en-US" sz="2400" dirty="0" err="1"/>
              <a:t>pisiform</a:t>
            </a:r>
            <a:r>
              <a:rPr lang="en-US" sz="2400" dirty="0"/>
              <a:t> bone.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Ulnar</a:t>
            </a:r>
            <a:r>
              <a:rPr lang="en-US" sz="2400" dirty="0"/>
              <a:t> artery lies lateral to the </a:t>
            </a:r>
            <a:r>
              <a:rPr lang="en-US" sz="2400" dirty="0" err="1"/>
              <a:t>ulnar</a:t>
            </a:r>
            <a:r>
              <a:rPr lang="en-US" sz="2400" dirty="0"/>
              <a:t> nerve.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Palmar</a:t>
            </a:r>
            <a:r>
              <a:rPr lang="en-US" sz="2400" dirty="0"/>
              <a:t> </a:t>
            </a:r>
            <a:r>
              <a:rPr lang="en-US" sz="2400" dirty="0" err="1"/>
              <a:t>cutaneous</a:t>
            </a:r>
            <a:r>
              <a:rPr lang="en-US" sz="2400" dirty="0"/>
              <a:t> branch of the </a:t>
            </a:r>
            <a:r>
              <a:rPr lang="en-US" sz="2400" dirty="0" err="1"/>
              <a:t>ulnar</a:t>
            </a:r>
            <a:r>
              <a:rPr lang="en-US" sz="2400" dirty="0"/>
              <a:t> nerve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Palmaris </a:t>
            </a:r>
            <a:r>
              <a:rPr lang="en-US" sz="2400" dirty="0" err="1"/>
              <a:t>longus</a:t>
            </a:r>
            <a:r>
              <a:rPr lang="en-US" sz="2400" dirty="0"/>
              <a:t> tendon (if present), passing to its insertion into the flexor </a:t>
            </a:r>
            <a:r>
              <a:rPr lang="en-US" sz="2400" dirty="0" err="1"/>
              <a:t>retinaculum</a:t>
            </a:r>
            <a:r>
              <a:rPr lang="en-US" sz="2400" dirty="0"/>
              <a:t> and the </a:t>
            </a:r>
            <a:r>
              <a:rPr lang="en-US" sz="2400" dirty="0" err="1"/>
              <a:t>palmar</a:t>
            </a:r>
            <a:r>
              <a:rPr lang="en-US" sz="2400" dirty="0"/>
              <a:t> </a:t>
            </a:r>
            <a:r>
              <a:rPr lang="en-US" sz="2400" dirty="0" err="1"/>
              <a:t>aponeurosis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Palmar</a:t>
            </a:r>
            <a:r>
              <a:rPr lang="en-US" sz="2400" dirty="0"/>
              <a:t> </a:t>
            </a:r>
            <a:r>
              <a:rPr lang="en-US" sz="2400" dirty="0" err="1"/>
              <a:t>cutaneous</a:t>
            </a:r>
            <a:r>
              <a:rPr lang="en-US" sz="2400" dirty="0"/>
              <a:t> branch of the median nerve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381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338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The following structures pass beneath the flexor </a:t>
            </a:r>
            <a:r>
              <a:rPr lang="en-US" sz="2400" dirty="0" err="1"/>
              <a:t>retinaculum</a:t>
            </a:r>
            <a:r>
              <a:rPr lang="en-US" sz="2400" dirty="0"/>
              <a:t> from medial to lateral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Flexor </a:t>
            </a:r>
            <a:r>
              <a:rPr lang="en-US" sz="2400" dirty="0" err="1"/>
              <a:t>digitorum</a:t>
            </a:r>
            <a:r>
              <a:rPr lang="en-US" sz="2400" dirty="0"/>
              <a:t> </a:t>
            </a:r>
            <a:r>
              <a:rPr lang="en-US" sz="2400" dirty="0" err="1"/>
              <a:t>superficialis</a:t>
            </a:r>
            <a:r>
              <a:rPr lang="en-US" sz="2400" dirty="0"/>
              <a:t> tendons and, posterior to these, the tendons of the flexor </a:t>
            </a:r>
            <a:r>
              <a:rPr lang="en-US" sz="2400" dirty="0" err="1"/>
              <a:t>digitorum</a:t>
            </a:r>
            <a:r>
              <a:rPr lang="en-US" sz="2400" dirty="0"/>
              <a:t> </a:t>
            </a:r>
            <a:r>
              <a:rPr lang="en-US" sz="2400" dirty="0" err="1"/>
              <a:t>profundus</a:t>
            </a:r>
            <a:r>
              <a:rPr lang="en-US" sz="2400" dirty="0"/>
              <a:t>; both groups of tendons share a common synovial sheath.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Median </a:t>
            </a:r>
            <a:r>
              <a:rPr lang="en-US" sz="2400" dirty="0"/>
              <a:t>nerve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Flexor </a:t>
            </a:r>
            <a:r>
              <a:rPr lang="en-US" sz="2400" dirty="0" err="1"/>
              <a:t>pollicis</a:t>
            </a:r>
            <a:r>
              <a:rPr lang="en-US" sz="2400" dirty="0"/>
              <a:t> </a:t>
            </a:r>
            <a:r>
              <a:rPr lang="en-US" sz="2400" dirty="0" err="1"/>
              <a:t>longus</a:t>
            </a:r>
            <a:r>
              <a:rPr lang="en-US" sz="2400" dirty="0"/>
              <a:t> tendon surrounded by a synovial sheath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Flexor </a:t>
            </a:r>
            <a:r>
              <a:rPr lang="en-US" sz="2400" dirty="0" err="1"/>
              <a:t>carpi</a:t>
            </a:r>
            <a:r>
              <a:rPr lang="en-US" sz="2400" dirty="0"/>
              <a:t> </a:t>
            </a:r>
            <a:r>
              <a:rPr lang="en-US" sz="2400" dirty="0" err="1"/>
              <a:t>radialis</a:t>
            </a:r>
            <a:r>
              <a:rPr lang="en-US" sz="2400" dirty="0"/>
              <a:t> tendon going through a split in the flexor </a:t>
            </a:r>
            <a:r>
              <a:rPr lang="en-US" sz="2400" dirty="0" err="1"/>
              <a:t>retinaculum</a:t>
            </a:r>
            <a:r>
              <a:rPr lang="en-US" sz="2400" dirty="0"/>
              <a:t>. The tendon is surrounded by a synovial sheath.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14341" name="Picture 5" descr="http://lh6.ggpht.com/_RIjx_Mg4ZVM/TKA1XfGkYDI/AAAAAAAABzc/wET0s72MpzM/image_thumb%5B108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4572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Structures on the Posterior Aspect of the Wrist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100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following structures pass superficial to the extensor </a:t>
            </a:r>
            <a:r>
              <a:rPr lang="en-US" dirty="0" err="1"/>
              <a:t>retinaculum</a:t>
            </a:r>
            <a:r>
              <a:rPr lang="en-US" dirty="0"/>
              <a:t> from medial to lateral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Dorsal (posterior) </a:t>
            </a:r>
            <a:r>
              <a:rPr lang="en-US" dirty="0" err="1"/>
              <a:t>cutaneous</a:t>
            </a:r>
            <a:r>
              <a:rPr lang="en-US" dirty="0"/>
              <a:t> branch of the </a:t>
            </a:r>
            <a:r>
              <a:rPr lang="en-US" dirty="0" err="1"/>
              <a:t>ulnar</a:t>
            </a:r>
            <a:r>
              <a:rPr lang="en-US" dirty="0"/>
              <a:t> nerve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Basilic</a:t>
            </a:r>
            <a:r>
              <a:rPr lang="en-US" dirty="0"/>
              <a:t> vein</a:t>
            </a:r>
          </a:p>
          <a:p>
            <a:pPr>
              <a:lnSpc>
                <a:spcPct val="90000"/>
              </a:lnSpc>
            </a:pPr>
            <a:r>
              <a:rPr lang="en-US" dirty="0"/>
              <a:t>Cephalic vein</a:t>
            </a:r>
          </a:p>
          <a:p>
            <a:pPr>
              <a:lnSpc>
                <a:spcPct val="90000"/>
              </a:lnSpc>
            </a:pPr>
            <a:r>
              <a:rPr lang="en-US" dirty="0"/>
              <a:t>Superficial branch of the radial nerve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3815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Muscles of the Lateral Fascial Compartment of the Forearm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52800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1. </a:t>
            </a:r>
            <a:r>
              <a:rPr lang="en-US" sz="1800" dirty="0" err="1" smtClean="0"/>
              <a:t>Brachioradialis</a:t>
            </a:r>
            <a:r>
              <a:rPr lang="en-US" sz="1800" dirty="0" smtClean="0"/>
              <a:t> is </a:t>
            </a:r>
            <a:r>
              <a:rPr lang="en-US" sz="1800" dirty="0" smtClean="0"/>
              <a:t>ant to elbow joint,  acts as an accessory flexor of this joint. </a:t>
            </a:r>
            <a:endParaRPr lang="en-US" sz="1800" b="1" dirty="0"/>
          </a:p>
          <a:p>
            <a:pPr>
              <a:lnSpc>
                <a:spcPct val="80000"/>
              </a:lnSpc>
            </a:pP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sz="1800" dirty="0"/>
              <a:t>2. Extensor </a:t>
            </a:r>
            <a:r>
              <a:rPr lang="en-US" sz="1800" dirty="0" err="1"/>
              <a:t>carpi</a:t>
            </a:r>
            <a:r>
              <a:rPr lang="en-US" sz="1800" dirty="0"/>
              <a:t> </a:t>
            </a:r>
            <a:r>
              <a:rPr lang="en-US" sz="1800" dirty="0" err="1"/>
              <a:t>radialis</a:t>
            </a:r>
            <a:r>
              <a:rPr lang="en-US" sz="1800" dirty="0"/>
              <a:t> </a:t>
            </a:r>
            <a:r>
              <a:rPr lang="en-US" sz="1800" dirty="0" err="1" smtClean="0"/>
              <a:t>longus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b="1" dirty="0" smtClean="0"/>
              <a:t>A</a:t>
            </a:r>
            <a:r>
              <a:rPr lang="en-US" sz="1800" dirty="0" smtClean="0"/>
              <a:t>:Extends and abducts  wrist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sz="1800" dirty="0"/>
              <a:t>Origin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Both of them originates from the Lateral </a:t>
            </a:r>
            <a:r>
              <a:rPr lang="en-US" sz="1800" dirty="0" err="1"/>
              <a:t>supracondylar</a:t>
            </a:r>
            <a:r>
              <a:rPr lang="en-US" sz="1800" dirty="0"/>
              <a:t> ridge of </a:t>
            </a:r>
            <a:r>
              <a:rPr lang="en-US" sz="1800" dirty="0" err="1"/>
              <a:t>humerus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Insertion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Brachioradialis</a:t>
            </a:r>
            <a:r>
              <a:rPr lang="en-US" sz="1800" dirty="0"/>
              <a:t>  Base of </a:t>
            </a:r>
            <a:r>
              <a:rPr lang="en-US" sz="1800" dirty="0" err="1"/>
              <a:t>styloid</a:t>
            </a:r>
            <a:r>
              <a:rPr lang="en-US" sz="1800" dirty="0"/>
              <a:t> process of radius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Extensor </a:t>
            </a:r>
            <a:r>
              <a:rPr lang="en-US" sz="1800" dirty="0" err="1"/>
              <a:t>carpi</a:t>
            </a:r>
            <a:r>
              <a:rPr lang="en-US" sz="1800" dirty="0"/>
              <a:t> </a:t>
            </a:r>
            <a:r>
              <a:rPr lang="en-US" sz="1800" dirty="0" err="1"/>
              <a:t>radialis</a:t>
            </a:r>
            <a:r>
              <a:rPr lang="en-US" sz="1800" dirty="0"/>
              <a:t> </a:t>
            </a:r>
            <a:r>
              <a:rPr lang="en-US" sz="1800" dirty="0" err="1"/>
              <a:t>longus</a:t>
            </a:r>
            <a:r>
              <a:rPr lang="en-US" sz="1800" dirty="0"/>
              <a:t> Posterior surface of base of second metacarpal bone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Nerve </a:t>
            </a:r>
            <a:r>
              <a:rPr lang="en-US" sz="1800" dirty="0" smtClean="0"/>
              <a:t>Supply: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smtClean="0"/>
              <a:t>Radial nerve before it  divides into superficial and deep branches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The arterial supply is derived from branches of the radial and brachial arteries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304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2362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4290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1600" dirty="0" smtClean="0"/>
              <a:t> Beneath </a:t>
            </a:r>
            <a:r>
              <a:rPr lang="en-US" sz="1600" dirty="0"/>
              <a:t>the extensor </a:t>
            </a:r>
            <a:r>
              <a:rPr lang="en-US" sz="1600" dirty="0" err="1"/>
              <a:t>retinaculum</a:t>
            </a:r>
            <a:r>
              <a:rPr lang="en-US" sz="1600" dirty="0"/>
              <a:t>, fibrous septa pass to the underlying radius and ulna and form six compartments that contain the tendons of the extensor muscles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Each compartment is provided with a synovial sheath, which extends above and below the </a:t>
            </a:r>
            <a:r>
              <a:rPr lang="en-US" sz="1600" dirty="0" err="1"/>
              <a:t>retinaculum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smtClean="0"/>
              <a:t>The following structures pass beneath the extensor </a:t>
            </a:r>
            <a:r>
              <a:rPr lang="en-US" sz="1600" dirty="0" err="1" smtClean="0"/>
              <a:t>retinaculum</a:t>
            </a:r>
            <a:r>
              <a:rPr lang="en-US" sz="1600" dirty="0" smtClean="0"/>
              <a:t> from medial to lateral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1. Extensor </a:t>
            </a:r>
            <a:r>
              <a:rPr lang="en-US" sz="1600" dirty="0" err="1"/>
              <a:t>carpi</a:t>
            </a:r>
            <a:r>
              <a:rPr lang="en-US" sz="1600" dirty="0"/>
              <a:t> </a:t>
            </a:r>
            <a:r>
              <a:rPr lang="en-US" sz="1600" dirty="0" err="1"/>
              <a:t>ulnaris</a:t>
            </a:r>
            <a:r>
              <a:rPr lang="en-US" sz="1600" dirty="0"/>
              <a:t> tendon which grooves the posterior aspect of the head of the ulna </a:t>
            </a:r>
            <a:r>
              <a:rPr lang="en-US" sz="1600" dirty="0" smtClean="0"/>
              <a:t>(num 6 on the figure)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2. Extensor </a:t>
            </a:r>
            <a:r>
              <a:rPr lang="en-US" sz="1600" dirty="0" err="1"/>
              <a:t>digiti</a:t>
            </a:r>
            <a:r>
              <a:rPr lang="en-US" sz="1600" dirty="0"/>
              <a:t> </a:t>
            </a:r>
            <a:r>
              <a:rPr lang="en-US" sz="1600" dirty="0" err="1"/>
              <a:t>minimi</a:t>
            </a:r>
            <a:r>
              <a:rPr lang="en-US" sz="1600" dirty="0"/>
              <a:t> tendon situated posterior to the distal </a:t>
            </a:r>
            <a:r>
              <a:rPr lang="en-US" sz="1600" dirty="0" err="1"/>
              <a:t>radioulnar</a:t>
            </a:r>
            <a:r>
              <a:rPr lang="en-US" sz="1600" dirty="0"/>
              <a:t> joint.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3. Extensor </a:t>
            </a:r>
            <a:r>
              <a:rPr lang="en-US" sz="1600" dirty="0" err="1"/>
              <a:t>digitorum</a:t>
            </a:r>
            <a:r>
              <a:rPr lang="en-US" sz="1600" dirty="0"/>
              <a:t> and extensor </a:t>
            </a:r>
            <a:r>
              <a:rPr lang="en-US" sz="1600" dirty="0" err="1"/>
              <a:t>indicis</a:t>
            </a:r>
            <a:r>
              <a:rPr lang="en-US" sz="1600" dirty="0"/>
              <a:t> tendons share a common synovial sheath and are situated on the lateral part of the posterior surface of the radius.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4. Extensor </a:t>
            </a:r>
            <a:r>
              <a:rPr lang="en-US" sz="1600" dirty="0" err="1"/>
              <a:t>pollicis</a:t>
            </a:r>
            <a:r>
              <a:rPr lang="en-US" sz="1600" dirty="0"/>
              <a:t> </a:t>
            </a:r>
            <a:r>
              <a:rPr lang="en-US" sz="1600" dirty="0" err="1"/>
              <a:t>longus</a:t>
            </a:r>
            <a:r>
              <a:rPr lang="en-US" sz="1600" dirty="0"/>
              <a:t> tendon winds around the medial side of the dorsal tubercle of the radius.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16389" name="Picture 5" descr="http://www.rcsed.ac.uk/fellows/bcpaterson/images/mall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5181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052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5. Extensor </a:t>
            </a:r>
            <a:r>
              <a:rPr lang="en-US" sz="2400" dirty="0" err="1"/>
              <a:t>carpi</a:t>
            </a:r>
            <a:r>
              <a:rPr lang="en-US" sz="2400" dirty="0"/>
              <a:t> </a:t>
            </a:r>
            <a:r>
              <a:rPr lang="en-US" sz="2400" dirty="0" err="1"/>
              <a:t>radialis</a:t>
            </a:r>
            <a:r>
              <a:rPr lang="en-US" sz="2400" dirty="0"/>
              <a:t> </a:t>
            </a:r>
            <a:r>
              <a:rPr lang="en-US" sz="2400" dirty="0" err="1"/>
              <a:t>longus</a:t>
            </a:r>
            <a:r>
              <a:rPr lang="en-US" sz="2400" dirty="0"/>
              <a:t> and </a:t>
            </a:r>
            <a:r>
              <a:rPr lang="en-US" sz="2400" dirty="0" err="1"/>
              <a:t>brevis</a:t>
            </a:r>
            <a:r>
              <a:rPr lang="en-US" sz="2400" dirty="0"/>
              <a:t> tendons share a common synovial sheath and are situated on the lateral part of the posterior surface of the radius.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6. Abductor </a:t>
            </a:r>
            <a:r>
              <a:rPr lang="en-US" sz="2400" dirty="0" err="1"/>
              <a:t>pollicis</a:t>
            </a:r>
            <a:r>
              <a:rPr lang="en-US" sz="2400" dirty="0"/>
              <a:t> </a:t>
            </a:r>
            <a:r>
              <a:rPr lang="en-US" sz="2400" dirty="0" err="1"/>
              <a:t>longus</a:t>
            </a:r>
            <a:r>
              <a:rPr lang="en-US" sz="2400" dirty="0"/>
              <a:t> and the extensor </a:t>
            </a:r>
            <a:r>
              <a:rPr lang="en-US" sz="2400" dirty="0" err="1"/>
              <a:t>pollicis</a:t>
            </a:r>
            <a:r>
              <a:rPr lang="en-US" sz="2400" dirty="0"/>
              <a:t> </a:t>
            </a:r>
            <a:r>
              <a:rPr lang="en-US" sz="2400" dirty="0" err="1"/>
              <a:t>brevis</a:t>
            </a:r>
            <a:r>
              <a:rPr lang="en-US" sz="2400" dirty="0"/>
              <a:t> tendons have separate synovial sheaths but share a common compartment.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radial artery reaches the back of the hand by passing between the lateral collateral ligament of the wrist joint and the tendons of the abductor </a:t>
            </a:r>
            <a:r>
              <a:rPr lang="en-US" sz="2400" dirty="0" err="1"/>
              <a:t>pollicis</a:t>
            </a:r>
            <a:r>
              <a:rPr lang="en-US" sz="2400" dirty="0"/>
              <a:t> </a:t>
            </a:r>
            <a:r>
              <a:rPr lang="en-US" sz="2400" dirty="0" err="1"/>
              <a:t>longus</a:t>
            </a:r>
            <a:r>
              <a:rPr lang="en-US" sz="2400" dirty="0"/>
              <a:t> and extensor </a:t>
            </a:r>
            <a:r>
              <a:rPr lang="en-US" sz="2400" dirty="0" err="1"/>
              <a:t>pollicis</a:t>
            </a:r>
            <a:r>
              <a:rPr lang="en-US" sz="2400" dirty="0"/>
              <a:t> </a:t>
            </a:r>
            <a:r>
              <a:rPr lang="en-US" sz="2400" dirty="0" err="1"/>
              <a:t>brevis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7413" name="Picture 5" descr="http://www.instantanatomy.net/diagrams/arm05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810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EXTENSOR RETINACULUM </a:t>
            </a:r>
            <a: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6019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Starting from lateral side.</a:t>
            </a:r>
          </a:p>
          <a:p>
            <a:pPr lvl="0">
              <a:buNone/>
            </a:pPr>
            <a:r>
              <a:rPr lang="en-US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COMPARTMENT                                STRUCTURES</a:t>
            </a:r>
          </a:p>
          <a:p>
            <a:pPr lvl="0"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I                                         Abductor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pollicis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longus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</a:t>
            </a:r>
          </a:p>
          <a:p>
            <a:pPr lvl="0"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                                         Extensor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pollicis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brevis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</a:t>
            </a:r>
          </a:p>
          <a:p>
            <a:pPr lvl="0"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II                                         Extensor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carpi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radialis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longus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                                         Extensor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carpi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radialis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brevis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III                                        Extensor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pollicis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longus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IV                                       Extensor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digitorium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                                         Extensor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indicis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                                         Post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interrosseous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nerve</a:t>
            </a:r>
          </a:p>
          <a:p>
            <a:pPr lvl="0"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                                          Ant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interrosseous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artery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 V                                        Extensor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digiti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minimi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 VI                                        Extensor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carpi</a:t>
            </a:r>
            <a:r>
              <a:rPr lang="en-US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ulnaris</a:t>
            </a:r>
            <a:endParaRPr lang="en-US" sz="24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Radial Nerve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576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radial nerve pierces the lateral </a:t>
            </a:r>
            <a:r>
              <a:rPr lang="en-US" sz="2400" dirty="0" err="1"/>
              <a:t>intermuscular</a:t>
            </a:r>
            <a:r>
              <a:rPr lang="en-US" sz="2400" dirty="0"/>
              <a:t> septum in the lower part of the arm and passes forward into the </a:t>
            </a:r>
            <a:r>
              <a:rPr lang="en-US" sz="2400" dirty="0" err="1"/>
              <a:t>cubital</a:t>
            </a:r>
            <a:r>
              <a:rPr lang="en-US" sz="2400" dirty="0"/>
              <a:t> </a:t>
            </a:r>
            <a:r>
              <a:rPr lang="en-US" sz="2400" dirty="0" err="1"/>
              <a:t>fossa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It then passes downward in front of the lateral </a:t>
            </a:r>
            <a:r>
              <a:rPr lang="en-US" sz="2400" dirty="0" err="1"/>
              <a:t>epicondyle</a:t>
            </a:r>
            <a:r>
              <a:rPr lang="en-US" sz="2400" dirty="0"/>
              <a:t> of the </a:t>
            </a:r>
            <a:r>
              <a:rPr lang="en-US" sz="2400" dirty="0" err="1"/>
              <a:t>humerus</a:t>
            </a:r>
            <a:r>
              <a:rPr lang="en-US" sz="2400" dirty="0"/>
              <a:t>, lying between the </a:t>
            </a:r>
            <a:r>
              <a:rPr lang="en-US" sz="2400" dirty="0" err="1"/>
              <a:t>brachialis</a:t>
            </a:r>
            <a:r>
              <a:rPr lang="en-US" sz="2400" dirty="0"/>
              <a:t> on the medial side and the </a:t>
            </a:r>
            <a:r>
              <a:rPr lang="en-US" sz="2400" dirty="0" err="1"/>
              <a:t>brachioradialis</a:t>
            </a:r>
            <a:r>
              <a:rPr lang="en-US" sz="2400" dirty="0"/>
              <a:t> and extensor </a:t>
            </a:r>
            <a:r>
              <a:rPr lang="en-US" sz="2400" dirty="0" err="1"/>
              <a:t>carpi</a:t>
            </a:r>
            <a:r>
              <a:rPr lang="en-US" sz="2400" dirty="0"/>
              <a:t> </a:t>
            </a:r>
            <a:r>
              <a:rPr lang="en-US" sz="2400" dirty="0" err="1"/>
              <a:t>radialis</a:t>
            </a:r>
            <a:r>
              <a:rPr lang="en-US" sz="2400" dirty="0"/>
              <a:t> </a:t>
            </a:r>
            <a:r>
              <a:rPr lang="en-US" sz="2400" dirty="0" err="1"/>
              <a:t>longus</a:t>
            </a:r>
            <a:r>
              <a:rPr lang="en-US" sz="2400" dirty="0"/>
              <a:t> on the lateral side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At the level of the lateral </a:t>
            </a:r>
            <a:r>
              <a:rPr lang="en-US" sz="2400" dirty="0" err="1"/>
              <a:t>epicondyle</a:t>
            </a:r>
            <a:r>
              <a:rPr lang="en-US" sz="2400" dirty="0"/>
              <a:t>, it divides into superficial and deep branches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609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Branches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Muscular branches to the brachioradialis, to the extensor carpi radialis longus, and a small branch to the lateral part of the brachialis muscle 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Articular branches to the elbow joint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Deep branch of the radial nerve. This winds around the neck of the radius, within the supinator muscle and enters the posterior compartment of the forearm 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Superficial branch of the radial nerve 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Superficial Branch of the Radial Nerve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The superficial branch of the radial nerve is the direct continuation of the nerve after its main stem has given off its deep branch in front of the lateral </a:t>
            </a:r>
            <a:r>
              <a:rPr lang="en-US" sz="1600" dirty="0" err="1"/>
              <a:t>epicondyle</a:t>
            </a:r>
            <a:r>
              <a:rPr lang="en-US" sz="1600" dirty="0"/>
              <a:t> of the </a:t>
            </a:r>
            <a:r>
              <a:rPr lang="en-US" sz="1600" dirty="0" err="1"/>
              <a:t>humerus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It runs down under cover of the </a:t>
            </a:r>
            <a:r>
              <a:rPr lang="en-US" sz="1600" dirty="0" err="1"/>
              <a:t>brachioradialis</a:t>
            </a:r>
            <a:r>
              <a:rPr lang="en-US" sz="1600" dirty="0"/>
              <a:t> muscle on the lateral side of the radial artery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In the distal part of the forearm, it leaves the artery and passes backward under the tendon of the </a:t>
            </a:r>
            <a:r>
              <a:rPr lang="en-US" sz="1600" dirty="0" err="1"/>
              <a:t>brachioradialis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It reaches the posterior surface of the wrist, where it divides into terminal branches that supply the skin on the lateral two thirds of the posterior surface of the hand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and the posterior surface over the proximal phalanges of the lateral three and a half fingers.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The area of skin supplied by the nerve on the dorsum of the hand is variable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Contents of the Posterior Fascial Compartment of the Forearm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276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Muscles: 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400" dirty="0"/>
              <a:t>The superficial group includes the 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400" dirty="0"/>
              <a:t>extensor </a:t>
            </a:r>
            <a:r>
              <a:rPr lang="en-US" sz="1400" dirty="0" err="1"/>
              <a:t>carpi</a:t>
            </a:r>
            <a:r>
              <a:rPr lang="en-US" sz="1400" dirty="0"/>
              <a:t> </a:t>
            </a:r>
            <a:r>
              <a:rPr lang="en-US" sz="1400" dirty="0" err="1"/>
              <a:t>radialis</a:t>
            </a:r>
            <a:r>
              <a:rPr lang="en-US" sz="1400" dirty="0"/>
              <a:t> </a:t>
            </a:r>
            <a:r>
              <a:rPr lang="en-US" sz="1400" dirty="0" err="1"/>
              <a:t>brevis</a:t>
            </a:r>
            <a:r>
              <a:rPr lang="en-US" sz="1400" dirty="0"/>
              <a:t>,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extensor </a:t>
            </a:r>
            <a:r>
              <a:rPr lang="en-US" sz="1400" dirty="0" err="1"/>
              <a:t>digitorum</a:t>
            </a:r>
            <a:r>
              <a:rPr lang="en-US" sz="1400" dirty="0"/>
              <a:t>,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extensor </a:t>
            </a:r>
            <a:r>
              <a:rPr lang="en-US" sz="1400" dirty="0" err="1"/>
              <a:t>digiti</a:t>
            </a:r>
            <a:r>
              <a:rPr lang="en-US" sz="1400" dirty="0"/>
              <a:t> </a:t>
            </a:r>
            <a:r>
              <a:rPr lang="en-US" sz="1400" dirty="0" err="1"/>
              <a:t>minimi</a:t>
            </a:r>
            <a:r>
              <a:rPr lang="en-US" sz="1400" dirty="0"/>
              <a:t>,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extensor </a:t>
            </a:r>
            <a:r>
              <a:rPr lang="en-US" sz="1400" dirty="0" err="1"/>
              <a:t>carpi</a:t>
            </a:r>
            <a:r>
              <a:rPr lang="en-US" sz="1400" dirty="0"/>
              <a:t> </a:t>
            </a:r>
            <a:r>
              <a:rPr lang="en-US" sz="1400" dirty="0" err="1"/>
              <a:t>ulnaris</a:t>
            </a:r>
            <a:r>
              <a:rPr lang="en-US" sz="1400" dirty="0"/>
              <a:t>,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and </a:t>
            </a:r>
            <a:r>
              <a:rPr lang="en-US" sz="1400" dirty="0" err="1"/>
              <a:t>anconeus</a:t>
            </a:r>
            <a:r>
              <a:rPr lang="en-US" sz="1400" dirty="0"/>
              <a:t>. 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400" dirty="0"/>
              <a:t>These muscles possess a common tendon of origin, which is attached to the lateral </a:t>
            </a:r>
            <a:r>
              <a:rPr lang="en-US" sz="1400" dirty="0" err="1"/>
              <a:t>epicondyle</a:t>
            </a:r>
            <a:r>
              <a:rPr lang="en-US" sz="1400" dirty="0"/>
              <a:t> of the </a:t>
            </a:r>
            <a:r>
              <a:rPr lang="en-US" sz="1400" dirty="0" err="1"/>
              <a:t>humerus</a:t>
            </a:r>
            <a:r>
              <a:rPr lang="en-US" sz="1400" dirty="0"/>
              <a:t> 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400" dirty="0"/>
              <a:t>The deep group includes 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the </a:t>
            </a:r>
            <a:r>
              <a:rPr lang="en-US" sz="1400" dirty="0" err="1"/>
              <a:t>supinator</a:t>
            </a:r>
            <a:r>
              <a:rPr lang="en-US" sz="1400" dirty="0"/>
              <a:t>,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abductor </a:t>
            </a:r>
            <a:r>
              <a:rPr lang="en-US" sz="1400" dirty="0" err="1"/>
              <a:t>pollicis</a:t>
            </a:r>
            <a:r>
              <a:rPr lang="en-US" sz="1400" dirty="0"/>
              <a:t> </a:t>
            </a:r>
            <a:r>
              <a:rPr lang="en-US" sz="1400" dirty="0" err="1"/>
              <a:t>longus</a:t>
            </a:r>
            <a:r>
              <a:rPr lang="en-US" sz="1400" dirty="0"/>
              <a:t>,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extensor </a:t>
            </a:r>
            <a:r>
              <a:rPr lang="en-US" sz="1400" dirty="0" err="1"/>
              <a:t>pollicis</a:t>
            </a:r>
            <a:r>
              <a:rPr lang="en-US" sz="1400" dirty="0"/>
              <a:t> </a:t>
            </a:r>
            <a:r>
              <a:rPr lang="en-US" sz="1400" dirty="0" err="1"/>
              <a:t>brevis</a:t>
            </a:r>
            <a:r>
              <a:rPr lang="en-US" sz="1400" dirty="0"/>
              <a:t>, </a:t>
            </a: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extensor </a:t>
            </a:r>
            <a:r>
              <a:rPr lang="en-US" sz="1400" dirty="0" err="1"/>
              <a:t>pollicis</a:t>
            </a:r>
            <a:r>
              <a:rPr lang="en-US" sz="1400" dirty="0"/>
              <a:t> </a:t>
            </a:r>
            <a:r>
              <a:rPr lang="en-US" sz="1400" dirty="0" err="1"/>
              <a:t>longus</a:t>
            </a:r>
            <a:r>
              <a:rPr lang="en-US" sz="1400" dirty="0"/>
              <a:t>,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and extensor </a:t>
            </a:r>
            <a:r>
              <a:rPr lang="en-US" sz="1400" dirty="0" err="1"/>
              <a:t>indicis</a:t>
            </a:r>
            <a:r>
              <a:rPr lang="en-US" sz="1400" dirty="0"/>
              <a:t>. 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400" dirty="0"/>
              <a:t>Blood supply: Posterior and anterior </a:t>
            </a:r>
            <a:r>
              <a:rPr lang="en-US" sz="1400" dirty="0" err="1"/>
              <a:t>interosseous</a:t>
            </a:r>
            <a:r>
              <a:rPr lang="en-US" sz="1400" dirty="0"/>
              <a:t> arteries 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400" dirty="0"/>
              <a:t>Nerve supply to the muscles: Deep branch of the radial </a:t>
            </a:r>
            <a:r>
              <a:rPr lang="en-US" sz="1400" dirty="0" smtClean="0"/>
              <a:t>nerve (posterior </a:t>
            </a:r>
            <a:r>
              <a:rPr lang="en-US" sz="1400" dirty="0" err="1" smtClean="0"/>
              <a:t>interosseous</a:t>
            </a:r>
            <a:r>
              <a:rPr lang="en-US" sz="1400" dirty="0" smtClean="0"/>
              <a:t> nerve).</a:t>
            </a: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510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3340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O</a:t>
            </a:r>
            <a:r>
              <a:rPr lang="en-US" dirty="0" smtClean="0"/>
              <a:t>:Lateral </a:t>
            </a:r>
            <a:r>
              <a:rPr lang="en-US" dirty="0" err="1" smtClean="0"/>
              <a:t>epicondyle</a:t>
            </a:r>
            <a:r>
              <a:rPr lang="en-US" dirty="0" smtClean="0"/>
              <a:t> of    </a:t>
            </a:r>
            <a:r>
              <a:rPr lang="en-US" dirty="0" err="1" smtClean="0"/>
              <a:t>humerus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Radial </a:t>
            </a:r>
            <a:r>
              <a:rPr lang="en-US" dirty="0" err="1" smtClean="0"/>
              <a:t>collaeral</a:t>
            </a:r>
            <a:r>
              <a:rPr lang="en-US" dirty="0" smtClean="0"/>
              <a:t> </a:t>
            </a:r>
            <a:r>
              <a:rPr lang="en-US" dirty="0" err="1" smtClean="0"/>
              <a:t>lig</a:t>
            </a:r>
            <a:r>
              <a:rPr lang="en-US" dirty="0" smtClean="0"/>
              <a:t> of elbow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</a:t>
            </a:r>
            <a:r>
              <a:rPr lang="en-US" dirty="0" smtClean="0"/>
              <a:t>: Dorsal surfaces of  bases of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metacarpals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Lies deep to extensor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:Extends and abducts wrist.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nerve.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CARPI RADIALIS BREVIS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0"/>
            <a:ext cx="3124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DIGITORUM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9436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O</a:t>
            </a:r>
            <a:r>
              <a:rPr lang="en-US" dirty="0" smtClean="0"/>
              <a:t>: Lateral </a:t>
            </a:r>
            <a:r>
              <a:rPr lang="en-US" dirty="0" err="1" smtClean="0"/>
              <a:t>epicondyle</a:t>
            </a:r>
            <a:r>
              <a:rPr lang="en-US" dirty="0" smtClean="0"/>
              <a:t> of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Forms four tendons, each passes into a finger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dirty="0" smtClean="0"/>
              <a:t>: Base of dorsal surfaces of  middle and distal phalanges.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A:</a:t>
            </a:r>
            <a:r>
              <a:rPr lang="en-US" dirty="0" smtClean="0"/>
              <a:t>Extends all  joints of hand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NS</a:t>
            </a:r>
            <a:r>
              <a:rPr lang="en-US" dirty="0" smtClean="0"/>
              <a:t>: Posterior </a:t>
            </a:r>
            <a:r>
              <a:rPr lang="en-US" dirty="0" err="1" smtClean="0"/>
              <a:t>interosseous</a:t>
            </a:r>
            <a:r>
              <a:rPr lang="en-US" dirty="0" smtClean="0"/>
              <a:t> nerve.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1" y="685800"/>
            <a:ext cx="2971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1968</Words>
  <Application>Microsoft Office PowerPoint</Application>
  <PresentationFormat>On-screen Show (4:3)</PresentationFormat>
  <Paragraphs>265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Office Theme</vt:lpstr>
      <vt:lpstr>The Forearm 2</vt:lpstr>
      <vt:lpstr>Contents of the Lateral Fascial Compartment of the Forearm</vt:lpstr>
      <vt:lpstr>Muscles of the Lateral Fascial Compartment of the Forearm </vt:lpstr>
      <vt:lpstr>Radial Nerve</vt:lpstr>
      <vt:lpstr>Slide 5</vt:lpstr>
      <vt:lpstr>Superficial Branch of the Radial Nerve</vt:lpstr>
      <vt:lpstr>Contents of the Posterior Fascial Compartment of the Forearm </vt:lpstr>
      <vt:lpstr>Slide 8</vt:lpstr>
      <vt:lpstr>EXTENSOR DIGITORUM</vt:lpstr>
      <vt:lpstr>Slide 10</vt:lpstr>
      <vt:lpstr>Slide 11</vt:lpstr>
      <vt:lpstr>ANCONEUS</vt:lpstr>
      <vt:lpstr>SUPINATOR</vt:lpstr>
      <vt:lpstr>Slide 14</vt:lpstr>
      <vt:lpstr>EXTENSOR DIGITORUM</vt:lpstr>
      <vt:lpstr>Slide 16</vt:lpstr>
      <vt:lpstr>Slide 17</vt:lpstr>
      <vt:lpstr>ABDUCTOR POLLICIS LONGUS</vt:lpstr>
      <vt:lpstr>EXTENSOR POLLICIS BREVIS</vt:lpstr>
      <vt:lpstr>Slide 20</vt:lpstr>
      <vt:lpstr>Slide 21</vt:lpstr>
      <vt:lpstr>Slide 22</vt:lpstr>
      <vt:lpstr>Arteries of the Posterior Fascial Compartment of the Forearm </vt:lpstr>
      <vt:lpstr>Deep Branch of the Radial Nerve</vt:lpstr>
      <vt:lpstr>Extensor Retinaculum</vt:lpstr>
      <vt:lpstr>Carpal Tunnel</vt:lpstr>
      <vt:lpstr>Structures on the Anterior Aspect of the Wrist</vt:lpstr>
      <vt:lpstr>Slide 28</vt:lpstr>
      <vt:lpstr>Structures on the Posterior Aspect of the Wrist </vt:lpstr>
      <vt:lpstr>Slide 30</vt:lpstr>
      <vt:lpstr>Slide 31</vt:lpstr>
      <vt:lpstr>  EXTENSOR RETINACULUM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</cp:revision>
  <dcterms:created xsi:type="dcterms:W3CDTF">2012-03-08T19:55:40Z</dcterms:created>
  <dcterms:modified xsi:type="dcterms:W3CDTF">2012-03-09T14:05:15Z</dcterms:modified>
</cp:coreProperties>
</file>