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380" r:id="rId3"/>
    <p:sldId id="257" r:id="rId4"/>
    <p:sldId id="366" r:id="rId5"/>
    <p:sldId id="381" r:id="rId6"/>
    <p:sldId id="262" r:id="rId7"/>
    <p:sldId id="382" r:id="rId8"/>
    <p:sldId id="264" r:id="rId9"/>
    <p:sldId id="266" r:id="rId10"/>
    <p:sldId id="267" r:id="rId11"/>
    <p:sldId id="268" r:id="rId12"/>
    <p:sldId id="269" r:id="rId13"/>
    <p:sldId id="270" r:id="rId14"/>
    <p:sldId id="272" r:id="rId15"/>
    <p:sldId id="273" r:id="rId16"/>
    <p:sldId id="274" r:id="rId17"/>
    <p:sldId id="275" r:id="rId18"/>
    <p:sldId id="386" r:id="rId19"/>
    <p:sldId id="383" r:id="rId20"/>
    <p:sldId id="384" r:id="rId21"/>
    <p:sldId id="385"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21" r:id="rId40"/>
    <p:sldId id="322" r:id="rId41"/>
    <p:sldId id="367" r:id="rId42"/>
    <p:sldId id="364" r:id="rId43"/>
    <p:sldId id="387" r:id="rId44"/>
    <p:sldId id="388" r:id="rId45"/>
    <p:sldId id="389" r:id="rId46"/>
    <p:sldId id="391" r:id="rId47"/>
    <p:sldId id="392" r:id="rId48"/>
    <p:sldId id="393" r:id="rId49"/>
    <p:sldId id="395" r:id="rId50"/>
    <p:sldId id="394" r:id="rId51"/>
    <p:sldId id="327" r:id="rId52"/>
    <p:sldId id="328" r:id="rId53"/>
    <p:sldId id="329" r:id="rId54"/>
    <p:sldId id="330" r:id="rId55"/>
    <p:sldId id="331" r:id="rId56"/>
    <p:sldId id="337" r:id="rId57"/>
    <p:sldId id="338" r:id="rId58"/>
    <p:sldId id="339" r:id="rId59"/>
    <p:sldId id="340" r:id="rId60"/>
    <p:sldId id="342" r:id="rId61"/>
    <p:sldId id="343" r:id="rId62"/>
    <p:sldId id="373" r:id="rId63"/>
    <p:sldId id="345" r:id="rId64"/>
    <p:sldId id="346" r:id="rId65"/>
    <p:sldId id="347" r:id="rId66"/>
    <p:sldId id="348" r:id="rId67"/>
    <p:sldId id="374" r:id="rId68"/>
    <p:sldId id="375" r:id="rId69"/>
    <p:sldId id="276" r:id="rId70"/>
    <p:sldId id="277" r:id="rId71"/>
    <p:sldId id="278" r:id="rId72"/>
    <p:sldId id="279" r:id="rId73"/>
    <p:sldId id="376" r:id="rId74"/>
    <p:sldId id="377" r:id="rId75"/>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579F48A-A9D8-4268-B9FD-9537747499DD}" type="datetimeFigureOut">
              <a:rPr lang="ar-JO" smtClean="0"/>
              <a:t>23/12/1437</a:t>
            </a:fld>
            <a:endParaRPr lang="ar-JO"/>
          </a:p>
        </p:txBody>
      </p:sp>
      <p:sp>
        <p:nvSpPr>
          <p:cNvPr id="17" name="Footer Placeholder 16"/>
          <p:cNvSpPr>
            <a:spLocks noGrp="1"/>
          </p:cNvSpPr>
          <p:nvPr>
            <p:ph type="ftr" sz="quarter" idx="11"/>
          </p:nvPr>
        </p:nvSpPr>
        <p:spPr/>
        <p:txBody>
          <a:bodyPr/>
          <a:lstStyle/>
          <a:p>
            <a:endParaRPr lang="ar-JO"/>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7271631-FC79-4F42-8168-1AD1236E63B9}" type="slidenum">
              <a:rPr lang="ar-JO" smtClean="0"/>
              <a:t>‹#›</a:t>
            </a:fld>
            <a:endParaRPr lang="ar-JO"/>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79F48A-A9D8-4268-B9FD-9537747499DD}" type="datetimeFigureOut">
              <a:rPr lang="ar-JO" smtClean="0"/>
              <a:t>23/12/1437</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57271631-FC79-4F42-8168-1AD1236E63B9}" type="slidenum">
              <a:rPr lang="ar-JO" smtClean="0"/>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79F48A-A9D8-4268-B9FD-9537747499DD}" type="datetimeFigureOut">
              <a:rPr lang="ar-JO" smtClean="0"/>
              <a:t>23/12/1437</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57271631-FC79-4F42-8168-1AD1236E63B9}" type="slidenum">
              <a:rPr lang="ar-JO" smtClean="0"/>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579F48A-A9D8-4268-B9FD-9537747499DD}" type="datetimeFigureOut">
              <a:rPr lang="ar-JO" smtClean="0"/>
              <a:t>23/12/1437</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57271631-FC79-4F42-8168-1AD1236E63B9}" type="slidenum">
              <a:rPr lang="ar-JO" smtClean="0"/>
              <a:t>‹#›</a:t>
            </a:fld>
            <a:endParaRPr lang="ar-JO"/>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579F48A-A9D8-4268-B9FD-9537747499DD}" type="datetimeFigureOut">
              <a:rPr lang="ar-JO" smtClean="0"/>
              <a:t>23/12/1437</a:t>
            </a:fld>
            <a:endParaRPr lang="ar-JO"/>
          </a:p>
        </p:txBody>
      </p:sp>
      <p:sp>
        <p:nvSpPr>
          <p:cNvPr id="5" name="Footer Placeholder 4"/>
          <p:cNvSpPr>
            <a:spLocks noGrp="1"/>
          </p:cNvSpPr>
          <p:nvPr>
            <p:ph type="ftr" sz="quarter" idx="11"/>
          </p:nvPr>
        </p:nvSpPr>
        <p:spPr>
          <a:xfrm>
            <a:off x="800100" y="6172200"/>
            <a:ext cx="4000500" cy="457200"/>
          </a:xfrm>
        </p:spPr>
        <p:txBody>
          <a:bodyPr/>
          <a:lstStyle/>
          <a:p>
            <a:endParaRPr lang="ar-JO"/>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7271631-FC79-4F42-8168-1AD1236E63B9}" type="slidenum">
              <a:rPr lang="ar-JO" smtClean="0"/>
              <a:t>‹#›</a:t>
            </a:fld>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579F48A-A9D8-4268-B9FD-9537747499DD}" type="datetimeFigureOut">
              <a:rPr lang="ar-JO" smtClean="0"/>
              <a:t>23/12/1437</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57271631-FC79-4F42-8168-1AD1236E63B9}" type="slidenum">
              <a:rPr lang="ar-JO" smtClean="0"/>
              <a:t>‹#›</a:t>
            </a:fld>
            <a:endParaRPr lang="ar-JO"/>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579F48A-A9D8-4268-B9FD-9537747499DD}" type="datetimeFigureOut">
              <a:rPr lang="ar-JO" smtClean="0"/>
              <a:t>23/12/1437</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57271631-FC79-4F42-8168-1AD1236E63B9}" type="slidenum">
              <a:rPr lang="ar-JO" smtClean="0"/>
              <a:t>‹#›</a:t>
            </a:fld>
            <a:endParaRPr lang="ar-JO"/>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579F48A-A9D8-4268-B9FD-9537747499DD}" type="datetimeFigureOut">
              <a:rPr lang="ar-JO" smtClean="0"/>
              <a:t>23/12/1437</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57271631-FC79-4F42-8168-1AD1236E63B9}" type="slidenum">
              <a:rPr lang="ar-JO" smtClean="0"/>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9F48A-A9D8-4268-B9FD-9537747499DD}" type="datetimeFigureOut">
              <a:rPr lang="ar-JO" smtClean="0"/>
              <a:t>23/12/1437</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57271631-FC79-4F42-8168-1AD1236E63B9}" type="slidenum">
              <a:rPr lang="ar-JO" smtClean="0"/>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579F48A-A9D8-4268-B9FD-9537747499DD}" type="datetimeFigureOut">
              <a:rPr lang="ar-JO" smtClean="0"/>
              <a:t>23/12/1437</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57271631-FC79-4F42-8168-1AD1236E63B9}" type="slidenum">
              <a:rPr lang="ar-JO" smtClean="0"/>
              <a:t>‹#›</a:t>
            </a:fld>
            <a:endParaRPr lang="ar-JO"/>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579F48A-A9D8-4268-B9FD-9537747499DD}" type="datetimeFigureOut">
              <a:rPr lang="ar-JO" smtClean="0"/>
              <a:t>23/12/1437</a:t>
            </a:fld>
            <a:endParaRPr lang="ar-JO"/>
          </a:p>
        </p:txBody>
      </p:sp>
      <p:sp>
        <p:nvSpPr>
          <p:cNvPr id="6" name="Footer Placeholder 5"/>
          <p:cNvSpPr>
            <a:spLocks noGrp="1"/>
          </p:cNvSpPr>
          <p:nvPr>
            <p:ph type="ftr" sz="quarter" idx="11"/>
          </p:nvPr>
        </p:nvSpPr>
        <p:spPr>
          <a:xfrm>
            <a:off x="914400" y="6172200"/>
            <a:ext cx="3886200" cy="457200"/>
          </a:xfrm>
        </p:spPr>
        <p:txBody>
          <a:bodyPr/>
          <a:lstStyle/>
          <a:p>
            <a:endParaRPr lang="ar-JO"/>
          </a:p>
        </p:txBody>
      </p:sp>
      <p:sp>
        <p:nvSpPr>
          <p:cNvPr id="7" name="Slide Number Placeholder 6"/>
          <p:cNvSpPr>
            <a:spLocks noGrp="1"/>
          </p:cNvSpPr>
          <p:nvPr>
            <p:ph type="sldNum" sz="quarter" idx="12"/>
          </p:nvPr>
        </p:nvSpPr>
        <p:spPr>
          <a:xfrm>
            <a:off x="146304" y="6208776"/>
            <a:ext cx="457200" cy="457200"/>
          </a:xfrm>
        </p:spPr>
        <p:txBody>
          <a:bodyPr/>
          <a:lstStyle/>
          <a:p>
            <a:fld id="{57271631-FC79-4F42-8168-1AD1236E63B9}" type="slidenum">
              <a:rPr lang="ar-JO" smtClean="0"/>
              <a:t>‹#›</a:t>
            </a:fld>
            <a:endParaRPr lang="ar-JO"/>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579F48A-A9D8-4268-B9FD-9537747499DD}" type="datetimeFigureOut">
              <a:rPr lang="ar-JO" smtClean="0"/>
              <a:t>23/12/1437</a:t>
            </a:fld>
            <a:endParaRPr lang="ar-JO"/>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JO"/>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7271631-FC79-4F42-8168-1AD1236E63B9}" type="slidenum">
              <a:rPr lang="ar-JO" smtClean="0"/>
              <a:t>‹#›</a:t>
            </a:fld>
            <a:endParaRPr lang="ar-J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rtl="0"/>
            <a:r>
              <a:rPr lang="en-US" sz="4000" dirty="0" smtClean="0"/>
              <a:t>Dr. Ahmed Shahin M.D</a:t>
            </a:r>
            <a:endParaRPr lang="ar-JO" sz="4000" dirty="0"/>
          </a:p>
        </p:txBody>
      </p:sp>
      <p:sp>
        <p:nvSpPr>
          <p:cNvPr id="2" name="Title 1"/>
          <p:cNvSpPr>
            <a:spLocks noGrp="1"/>
          </p:cNvSpPr>
          <p:nvPr>
            <p:ph type="ctrTitle"/>
          </p:nvPr>
        </p:nvSpPr>
        <p:spPr/>
        <p:txBody>
          <a:bodyPr>
            <a:noAutofit/>
          </a:bodyPr>
          <a:lstStyle/>
          <a:p>
            <a:r>
              <a:rPr lang="en-US" sz="4400" dirty="0" smtClean="0"/>
              <a:t>Fluid Management and Blood Transfusion</a:t>
            </a:r>
            <a:endParaRPr lang="ar-JO" sz="4400" dirty="0"/>
          </a:p>
        </p:txBody>
      </p:sp>
    </p:spTree>
    <p:extLst>
      <p:ext uri="{BB962C8B-B14F-4D97-AF65-F5344CB8AC3E}">
        <p14:creationId xmlns:p14="http://schemas.microsoft.com/office/powerpoint/2010/main" val="30388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rtl="0"/>
            <a:r>
              <a:rPr lang="en-IE" dirty="0" smtClean="0"/>
              <a:t>Tonicity</a:t>
            </a:r>
            <a:br>
              <a:rPr lang="en-IE" dirty="0" smtClean="0"/>
            </a:br>
            <a:endParaRPr lang="ar-JO" dirty="0"/>
          </a:p>
        </p:txBody>
      </p:sp>
      <p:sp>
        <p:nvSpPr>
          <p:cNvPr id="3" name="Content Placeholder 2"/>
          <p:cNvSpPr>
            <a:spLocks noGrp="1"/>
          </p:cNvSpPr>
          <p:nvPr>
            <p:ph sz="quarter" idx="1"/>
          </p:nvPr>
        </p:nvSpPr>
        <p:spPr>
          <a:xfrm>
            <a:off x="179512" y="1600200"/>
            <a:ext cx="8784976" cy="5069160"/>
          </a:xfrm>
        </p:spPr>
        <p:txBody>
          <a:bodyPr>
            <a:normAutofit/>
          </a:bodyPr>
          <a:lstStyle/>
          <a:p>
            <a:pPr algn="l" rtl="0"/>
            <a:r>
              <a:rPr lang="en-US" sz="3200" dirty="0" smtClean="0"/>
              <a:t>A way of describing the relative solute concentrations of </a:t>
            </a:r>
            <a:r>
              <a:rPr lang="en-US" sz="3200" dirty="0" smtClean="0">
                <a:solidFill>
                  <a:srgbClr val="FF0000"/>
                </a:solidFill>
              </a:rPr>
              <a:t>two solutions</a:t>
            </a:r>
            <a:r>
              <a:rPr lang="en-US" sz="3200" dirty="0" smtClean="0"/>
              <a:t> which are separated by a selectively-permeable membrane (often called a </a:t>
            </a:r>
            <a:r>
              <a:rPr lang="en-US" sz="3200" dirty="0" smtClean="0">
                <a:solidFill>
                  <a:srgbClr val="FF0000"/>
                </a:solidFill>
              </a:rPr>
              <a:t>semi-permeable membrane</a:t>
            </a:r>
            <a:r>
              <a:rPr lang="en-US" sz="3200" dirty="0" smtClean="0"/>
              <a:t>).</a:t>
            </a:r>
            <a:endParaRPr lang="ar-JO" sz="3200" dirty="0"/>
          </a:p>
        </p:txBody>
      </p:sp>
    </p:spTree>
    <p:extLst>
      <p:ext uri="{BB962C8B-B14F-4D97-AF65-F5344CB8AC3E}">
        <p14:creationId xmlns:p14="http://schemas.microsoft.com/office/powerpoint/2010/main" val="295724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1128" r="11128"/>
          <a:stretch>
            <a:fillRect/>
          </a:stretch>
        </p:blipFill>
        <p:spPr bwMode="auto">
          <a:xfrm>
            <a:off x="827584" y="404664"/>
            <a:ext cx="7704856"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875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408712"/>
          </a:xfrm>
        </p:spPr>
        <p:txBody>
          <a:bodyPr>
            <a:normAutofit/>
          </a:bodyPr>
          <a:lstStyle/>
          <a:p>
            <a:pPr algn="l" rtl="0"/>
            <a:endParaRPr lang="en-US" sz="3200" dirty="0" smtClean="0"/>
          </a:p>
          <a:p>
            <a:pPr algn="l" rtl="0"/>
            <a:endParaRPr lang="en-US" sz="3200" dirty="0"/>
          </a:p>
          <a:p>
            <a:pPr algn="l" rtl="0"/>
            <a:r>
              <a:rPr lang="en-US" sz="3200" dirty="0" smtClean="0"/>
              <a:t>In clinical practice the tonicity of fluid administered intravenously is described relative to the tonicity of the internal environment of the </a:t>
            </a:r>
            <a:r>
              <a:rPr lang="en-US" sz="3200" dirty="0" smtClean="0">
                <a:solidFill>
                  <a:srgbClr val="FF0000"/>
                </a:solidFill>
              </a:rPr>
              <a:t>red blood cell</a:t>
            </a:r>
            <a:r>
              <a:rPr lang="en-US" sz="3200" dirty="0" smtClean="0"/>
              <a:t> and with reference to the red blood cell membrane.</a:t>
            </a:r>
            <a:endParaRPr lang="ar-JO" sz="3200" dirty="0"/>
          </a:p>
        </p:txBody>
      </p:sp>
    </p:spTree>
    <p:extLst>
      <p:ext uri="{BB962C8B-B14F-4D97-AF65-F5344CB8AC3E}">
        <p14:creationId xmlns:p14="http://schemas.microsoft.com/office/powerpoint/2010/main" val="3450101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2636912"/>
            <a:ext cx="7772400" cy="1362075"/>
          </a:xfrm>
        </p:spPr>
        <p:txBody>
          <a:bodyPr anchor="t">
            <a:noAutofit/>
          </a:bodyPr>
          <a:lstStyle/>
          <a:p>
            <a:pPr algn="ctr" rtl="0"/>
            <a:r>
              <a:rPr lang="en-US" dirty="0" smtClean="0"/>
              <a:t>WHAT IS THE ‘NORMAL’ DAILY INTAKE AND OUTPUT OF FLUID AND ELECTROLYTES?</a:t>
            </a:r>
            <a:endParaRPr lang="ar-JO" dirty="0"/>
          </a:p>
        </p:txBody>
      </p:sp>
    </p:spTree>
    <p:extLst>
      <p:ext uri="{BB962C8B-B14F-4D97-AF65-F5344CB8AC3E}">
        <p14:creationId xmlns:p14="http://schemas.microsoft.com/office/powerpoint/2010/main" val="770074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rtl="0"/>
            <a:r>
              <a:rPr lang="en-IE" dirty="0" smtClean="0"/>
              <a:t>OUTPUT,     INTAKE</a:t>
            </a:r>
            <a:br>
              <a:rPr lang="en-IE" dirty="0" smtClean="0"/>
            </a:br>
            <a:endParaRPr lang="ar-JO" dirty="0"/>
          </a:p>
        </p:txBody>
      </p:sp>
      <p:sp>
        <p:nvSpPr>
          <p:cNvPr id="3" name="Content Placeholder 2"/>
          <p:cNvSpPr>
            <a:spLocks noGrp="1"/>
          </p:cNvSpPr>
          <p:nvPr>
            <p:ph sz="quarter" idx="1"/>
          </p:nvPr>
        </p:nvSpPr>
        <p:spPr>
          <a:xfrm>
            <a:off x="179512" y="1600200"/>
            <a:ext cx="8856984" cy="4997152"/>
          </a:xfrm>
        </p:spPr>
        <p:txBody>
          <a:bodyPr>
            <a:normAutofit/>
          </a:bodyPr>
          <a:lstStyle/>
          <a:p>
            <a:pPr algn="l" rtl="0"/>
            <a:r>
              <a:rPr lang="en-US" sz="3200" dirty="0" smtClean="0"/>
              <a:t>Input: Oral, Enteral, Intravenous</a:t>
            </a:r>
          </a:p>
          <a:p>
            <a:pPr algn="l" rtl="0"/>
            <a:endParaRPr lang="en-US" sz="3200" dirty="0" smtClean="0"/>
          </a:p>
          <a:p>
            <a:pPr algn="l" rtl="0"/>
            <a:r>
              <a:rPr lang="en-US" sz="3200" dirty="0" smtClean="0"/>
              <a:t>Output: ‘</a:t>
            </a:r>
            <a:r>
              <a:rPr lang="en-US" sz="3200" dirty="0" smtClean="0">
                <a:solidFill>
                  <a:srgbClr val="FF0000"/>
                </a:solidFill>
              </a:rPr>
              <a:t>Sensible</a:t>
            </a:r>
            <a:r>
              <a:rPr lang="en-US" sz="3200" dirty="0" smtClean="0"/>
              <a:t>’: that it is easily seen and measured e.g. urine output and loses from the gastrointestinal tract.</a:t>
            </a:r>
          </a:p>
          <a:p>
            <a:pPr marL="0" indent="0" algn="l" rtl="0">
              <a:buNone/>
            </a:pPr>
            <a:r>
              <a:rPr lang="en-US" sz="3200" dirty="0"/>
              <a:t> </a:t>
            </a:r>
            <a:r>
              <a:rPr lang="en-US" sz="3200" dirty="0" smtClean="0"/>
              <a:t>                </a:t>
            </a:r>
          </a:p>
          <a:p>
            <a:pPr marL="0" indent="0" algn="l" rtl="0">
              <a:buNone/>
            </a:pPr>
            <a:r>
              <a:rPr lang="en-US" sz="3200" dirty="0"/>
              <a:t> </a:t>
            </a:r>
            <a:r>
              <a:rPr lang="en-US" sz="3200" dirty="0" smtClean="0"/>
              <a:t>                 ‘</a:t>
            </a:r>
            <a:r>
              <a:rPr lang="en-US" sz="3200" dirty="0" smtClean="0">
                <a:solidFill>
                  <a:srgbClr val="FF0000"/>
                </a:solidFill>
              </a:rPr>
              <a:t>Insensible</a:t>
            </a:r>
            <a:r>
              <a:rPr lang="en-US" sz="3200" dirty="0" smtClean="0"/>
              <a:t>’: not seen and not easy to quantify e.g. sweat, and water vapor in exhaled gases.</a:t>
            </a:r>
          </a:p>
          <a:p>
            <a:pPr algn="l" rtl="0"/>
            <a:endParaRPr lang="ar-JO" sz="3200" dirty="0"/>
          </a:p>
        </p:txBody>
      </p:sp>
    </p:spTree>
    <p:extLst>
      <p:ext uri="{BB962C8B-B14F-4D97-AF65-F5344CB8AC3E}">
        <p14:creationId xmlns:p14="http://schemas.microsoft.com/office/powerpoint/2010/main" val="1216053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394310541"/>
              </p:ext>
            </p:extLst>
          </p:nvPr>
        </p:nvGraphicFramePr>
        <p:xfrm>
          <a:off x="179512" y="188645"/>
          <a:ext cx="8784976" cy="6480716"/>
        </p:xfrm>
        <a:graphic>
          <a:graphicData uri="http://schemas.openxmlformats.org/drawingml/2006/table">
            <a:tbl>
              <a:tblPr rtl="1" firstRow="1" bandRow="1">
                <a:tableStyleId>{5C22544A-7EE6-4342-B048-85BDC9FD1C3A}</a:tableStyleId>
              </a:tblPr>
              <a:tblGrid>
                <a:gridCol w="4392488"/>
                <a:gridCol w="4392488"/>
              </a:tblGrid>
              <a:tr h="589156">
                <a:tc>
                  <a:txBody>
                    <a:bodyPr/>
                    <a:lstStyle/>
                    <a:p>
                      <a:pPr algn="l" rtl="0"/>
                      <a:endParaRPr lang="ar-JO" sz="2800" dirty="0"/>
                    </a:p>
                  </a:txBody>
                  <a:tcPr/>
                </a:tc>
                <a:tc>
                  <a:txBody>
                    <a:bodyPr/>
                    <a:lstStyle/>
                    <a:p>
                      <a:pPr algn="l" rtl="0"/>
                      <a:r>
                        <a:rPr lang="en-IE" sz="2800" i="1" dirty="0" smtClean="0">
                          <a:solidFill>
                            <a:srgbClr val="FF0000"/>
                          </a:solidFill>
                        </a:rPr>
                        <a:t>OUTPUT</a:t>
                      </a:r>
                      <a:endParaRPr lang="ar-JO" sz="2800" i="1" dirty="0">
                        <a:solidFill>
                          <a:srgbClr val="FF0000"/>
                        </a:solidFill>
                      </a:endParaRPr>
                    </a:p>
                  </a:txBody>
                  <a:tcPr/>
                </a:tc>
              </a:tr>
              <a:tr h="589156">
                <a:tc>
                  <a:txBody>
                    <a:bodyPr/>
                    <a:lstStyle/>
                    <a:p>
                      <a:pPr algn="l" rtl="0"/>
                      <a:r>
                        <a:rPr lang="en-IE" sz="2800" dirty="0" smtClean="0"/>
                        <a:t>1500 ml </a:t>
                      </a:r>
                      <a:endParaRPr lang="ar-JO" sz="2800" dirty="0"/>
                    </a:p>
                  </a:txBody>
                  <a:tcPr/>
                </a:tc>
                <a:tc>
                  <a:txBody>
                    <a:bodyPr/>
                    <a:lstStyle/>
                    <a:p>
                      <a:pPr algn="l" rtl="0"/>
                      <a:r>
                        <a:rPr lang="en-IE" sz="2800" dirty="0" smtClean="0"/>
                        <a:t>Urine</a:t>
                      </a:r>
                      <a:endParaRPr lang="ar-JO" sz="2800" dirty="0"/>
                    </a:p>
                  </a:txBody>
                  <a:tcPr/>
                </a:tc>
              </a:tr>
              <a:tr h="589156">
                <a:tc>
                  <a:txBody>
                    <a:bodyPr/>
                    <a:lstStyle/>
                    <a:p>
                      <a:pPr algn="l" rtl="0"/>
                      <a:r>
                        <a:rPr lang="en-IE" sz="2800" dirty="0" smtClean="0"/>
                        <a:t>200 ml </a:t>
                      </a:r>
                      <a:endParaRPr lang="ar-JO" sz="2800" dirty="0"/>
                    </a:p>
                  </a:txBody>
                  <a:tcPr/>
                </a:tc>
                <a:tc>
                  <a:txBody>
                    <a:bodyPr/>
                    <a:lstStyle/>
                    <a:p>
                      <a:pPr algn="l" rtl="0"/>
                      <a:r>
                        <a:rPr lang="en-IE" sz="2800" dirty="0" smtClean="0"/>
                        <a:t>Gastrointestinal(faeces)</a:t>
                      </a:r>
                    </a:p>
                  </a:txBody>
                  <a:tcPr/>
                </a:tc>
              </a:tr>
              <a:tr h="589156">
                <a:tc>
                  <a:txBody>
                    <a:bodyPr/>
                    <a:lstStyle/>
                    <a:p>
                      <a:pPr algn="l" rtl="0"/>
                      <a:r>
                        <a:rPr lang="en-IE" sz="2800" dirty="0" smtClean="0"/>
                        <a:t>400 ml </a:t>
                      </a:r>
                      <a:endParaRPr lang="ar-JO" sz="2800" dirty="0"/>
                    </a:p>
                  </a:txBody>
                  <a:tcPr/>
                </a:tc>
                <a:tc>
                  <a:txBody>
                    <a:bodyPr/>
                    <a:lstStyle/>
                    <a:p>
                      <a:pPr algn="l" rtl="0"/>
                      <a:r>
                        <a:rPr lang="en-IE" sz="2800" dirty="0" smtClean="0"/>
                        <a:t>Skin(sweat)</a:t>
                      </a:r>
                      <a:endParaRPr lang="ar-JO" sz="2800" dirty="0"/>
                    </a:p>
                  </a:txBody>
                  <a:tcPr/>
                </a:tc>
              </a:tr>
              <a:tr h="589156">
                <a:tc>
                  <a:txBody>
                    <a:bodyPr/>
                    <a:lstStyle/>
                    <a:p>
                      <a:pPr algn="l" rtl="0"/>
                      <a:r>
                        <a:rPr lang="en-IE" sz="2800" dirty="0" smtClean="0"/>
                        <a:t>400 ml</a:t>
                      </a:r>
                    </a:p>
                  </a:txBody>
                  <a:tcPr/>
                </a:tc>
                <a:tc>
                  <a:txBody>
                    <a:bodyPr/>
                    <a:lstStyle/>
                    <a:p>
                      <a:pPr algn="l" rtl="0"/>
                      <a:r>
                        <a:rPr lang="en-IE" sz="2800" dirty="0" smtClean="0"/>
                        <a:t>Respiratory</a:t>
                      </a:r>
                      <a:endParaRPr lang="ar-JO" sz="2800" dirty="0"/>
                    </a:p>
                  </a:txBody>
                  <a:tcPr/>
                </a:tc>
              </a:tr>
              <a:tr h="589156">
                <a:tc>
                  <a:txBody>
                    <a:bodyPr/>
                    <a:lstStyle/>
                    <a:p>
                      <a:pPr algn="l" rtl="0"/>
                      <a:r>
                        <a:rPr lang="en-US" sz="2800" dirty="0" smtClean="0"/>
                        <a:t>2500</a:t>
                      </a:r>
                      <a:endParaRPr lang="ar-JO" sz="2800" dirty="0"/>
                    </a:p>
                  </a:txBody>
                  <a:tcPr/>
                </a:tc>
                <a:tc>
                  <a:txBody>
                    <a:bodyPr/>
                    <a:lstStyle/>
                    <a:p>
                      <a:pPr algn="l" rtl="0"/>
                      <a:r>
                        <a:rPr lang="en-IE" sz="2800" dirty="0" smtClean="0"/>
                        <a:t>Total</a:t>
                      </a:r>
                      <a:endParaRPr lang="ar-JO" sz="2800" dirty="0"/>
                    </a:p>
                  </a:txBody>
                  <a:tcPr/>
                </a:tc>
              </a:tr>
              <a:tr h="589156">
                <a:tc>
                  <a:txBody>
                    <a:bodyPr/>
                    <a:lstStyle/>
                    <a:p>
                      <a:pPr algn="l" rtl="0"/>
                      <a:endParaRPr lang="ar-JO" sz="2800"/>
                    </a:p>
                  </a:txBody>
                  <a:tcPr/>
                </a:tc>
                <a:tc>
                  <a:txBody>
                    <a:bodyPr/>
                    <a:lstStyle/>
                    <a:p>
                      <a:pPr algn="l" rtl="0"/>
                      <a:r>
                        <a:rPr lang="en-IE" sz="2800" b="1" i="1" dirty="0" smtClean="0">
                          <a:solidFill>
                            <a:srgbClr val="FF0000"/>
                          </a:solidFill>
                        </a:rPr>
                        <a:t>INTAKE</a:t>
                      </a:r>
                    </a:p>
                  </a:txBody>
                  <a:tcPr/>
                </a:tc>
              </a:tr>
              <a:tr h="589156">
                <a:tc>
                  <a:txBody>
                    <a:bodyPr/>
                    <a:lstStyle/>
                    <a:p>
                      <a:pPr algn="l" rtl="0"/>
                      <a:r>
                        <a:rPr lang="en-IE" sz="2800" dirty="0" smtClean="0"/>
                        <a:t>1500 ml</a:t>
                      </a:r>
                      <a:endParaRPr lang="en-IE" sz="2800" dirty="0"/>
                    </a:p>
                  </a:txBody>
                  <a:tcPr/>
                </a:tc>
                <a:tc>
                  <a:txBody>
                    <a:bodyPr/>
                    <a:lstStyle/>
                    <a:p>
                      <a:pPr algn="l" rtl="0"/>
                      <a:r>
                        <a:rPr lang="en-IE" sz="2800" dirty="0" smtClean="0"/>
                        <a:t>Drinking</a:t>
                      </a:r>
                      <a:endParaRPr lang="ar-JO" sz="2800" dirty="0"/>
                    </a:p>
                  </a:txBody>
                  <a:tcPr/>
                </a:tc>
              </a:tr>
              <a:tr h="589156">
                <a:tc>
                  <a:txBody>
                    <a:bodyPr/>
                    <a:lstStyle/>
                    <a:p>
                      <a:pPr algn="l" rtl="0"/>
                      <a:r>
                        <a:rPr lang="en-IE" sz="2800" dirty="0" smtClean="0"/>
                        <a:t>750 ml</a:t>
                      </a:r>
                    </a:p>
                  </a:txBody>
                  <a:tcPr/>
                </a:tc>
                <a:tc>
                  <a:txBody>
                    <a:bodyPr/>
                    <a:lstStyle/>
                    <a:p>
                      <a:pPr algn="l" rtl="0"/>
                      <a:r>
                        <a:rPr lang="en-IE" sz="2800" dirty="0" smtClean="0"/>
                        <a:t>Eating</a:t>
                      </a:r>
                      <a:endParaRPr lang="ar-JO" sz="2800" dirty="0"/>
                    </a:p>
                  </a:txBody>
                  <a:tcPr/>
                </a:tc>
              </a:tr>
              <a:tr h="589156">
                <a:tc>
                  <a:txBody>
                    <a:bodyPr/>
                    <a:lstStyle/>
                    <a:p>
                      <a:pPr algn="l" rtl="0"/>
                      <a:r>
                        <a:rPr lang="en-IE" sz="2800" dirty="0" smtClean="0"/>
                        <a:t>250 ml</a:t>
                      </a:r>
                      <a:endParaRPr lang="ar-JO" sz="2800" dirty="0"/>
                    </a:p>
                  </a:txBody>
                  <a:tcPr/>
                </a:tc>
                <a:tc>
                  <a:txBody>
                    <a:bodyPr/>
                    <a:lstStyle/>
                    <a:p>
                      <a:pPr algn="l" rtl="0"/>
                      <a:r>
                        <a:rPr lang="en-IE" sz="2800" dirty="0" smtClean="0"/>
                        <a:t>Metabolism</a:t>
                      </a:r>
                      <a:endParaRPr lang="ar-JO" sz="2800" dirty="0"/>
                    </a:p>
                  </a:txBody>
                  <a:tcPr/>
                </a:tc>
              </a:tr>
              <a:tr h="589156">
                <a:tc>
                  <a:txBody>
                    <a:bodyPr/>
                    <a:lstStyle/>
                    <a:p>
                      <a:pPr algn="l" rtl="0"/>
                      <a:r>
                        <a:rPr lang="en-US" sz="2800" dirty="0" smtClean="0"/>
                        <a:t>2500</a:t>
                      </a:r>
                      <a:endParaRPr lang="ar-JO" sz="2800" dirty="0"/>
                    </a:p>
                  </a:txBody>
                  <a:tcPr/>
                </a:tc>
                <a:tc>
                  <a:txBody>
                    <a:bodyPr/>
                    <a:lstStyle/>
                    <a:p>
                      <a:pPr algn="l" rtl="0"/>
                      <a:r>
                        <a:rPr lang="en-IE" sz="2800" dirty="0" smtClean="0"/>
                        <a:t>Total</a:t>
                      </a:r>
                      <a:endParaRPr lang="ar-JO" sz="2800" dirty="0"/>
                    </a:p>
                  </a:txBody>
                  <a:tcPr/>
                </a:tc>
              </a:tr>
            </a:tbl>
          </a:graphicData>
        </a:graphic>
      </p:graphicFrame>
    </p:spTree>
    <p:extLst>
      <p:ext uri="{BB962C8B-B14F-4D97-AF65-F5344CB8AC3E}">
        <p14:creationId xmlns:p14="http://schemas.microsoft.com/office/powerpoint/2010/main" val="264852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480720"/>
          </a:xfrm>
        </p:spPr>
        <p:txBody>
          <a:bodyPr>
            <a:normAutofit/>
          </a:bodyPr>
          <a:lstStyle/>
          <a:p>
            <a:pPr algn="l" rtl="0"/>
            <a:endParaRPr lang="en-US" sz="3200" dirty="0" smtClean="0"/>
          </a:p>
          <a:p>
            <a:pPr algn="l" rtl="0"/>
            <a:endParaRPr lang="en-US" sz="3200" dirty="0"/>
          </a:p>
          <a:p>
            <a:pPr algn="l" rtl="0"/>
            <a:r>
              <a:rPr lang="en-US" sz="3200" dirty="0" smtClean="0"/>
              <a:t>The above volumes do not contain just water but also </a:t>
            </a:r>
            <a:r>
              <a:rPr lang="en-US" sz="3200" dirty="0" smtClean="0">
                <a:solidFill>
                  <a:srgbClr val="FF0000"/>
                </a:solidFill>
              </a:rPr>
              <a:t>electrolytes</a:t>
            </a:r>
            <a:r>
              <a:rPr lang="en-US" sz="3200" dirty="0" smtClean="0"/>
              <a:t>….</a:t>
            </a:r>
            <a:endParaRPr lang="ar-JO" sz="3200" dirty="0"/>
          </a:p>
        </p:txBody>
      </p:sp>
    </p:spTree>
    <p:extLst>
      <p:ext uri="{BB962C8B-B14F-4D97-AF65-F5344CB8AC3E}">
        <p14:creationId xmlns:p14="http://schemas.microsoft.com/office/powerpoint/2010/main" val="3583344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483691634"/>
              </p:ext>
            </p:extLst>
          </p:nvPr>
        </p:nvGraphicFramePr>
        <p:xfrm>
          <a:off x="179511" y="188640"/>
          <a:ext cx="8712969" cy="6517362"/>
        </p:xfrm>
        <a:graphic>
          <a:graphicData uri="http://schemas.openxmlformats.org/drawingml/2006/table">
            <a:tbl>
              <a:tblPr rtl="1" firstRow="1" bandRow="1">
                <a:tableStyleId>{5C22544A-7EE6-4342-B048-85BDC9FD1C3A}</a:tableStyleId>
              </a:tblPr>
              <a:tblGrid>
                <a:gridCol w="2904323"/>
                <a:gridCol w="2904323"/>
                <a:gridCol w="2904323"/>
              </a:tblGrid>
              <a:tr h="1152079">
                <a:tc>
                  <a:txBody>
                    <a:bodyPr/>
                    <a:lstStyle/>
                    <a:p>
                      <a:pPr algn="ctr" rtl="0"/>
                      <a:r>
                        <a:rPr lang="en-US" sz="2400" dirty="0" smtClean="0"/>
                        <a:t>75 Kg PERSON PER</a:t>
                      </a:r>
                    </a:p>
                    <a:p>
                      <a:pPr algn="ctr" rtl="0"/>
                      <a:r>
                        <a:rPr lang="en-US" sz="2400" dirty="0" smtClean="0"/>
                        <a:t>DAY</a:t>
                      </a:r>
                    </a:p>
                    <a:p>
                      <a:pPr algn="ctr" rtl="0"/>
                      <a:endParaRPr lang="ar-JO" sz="2400" dirty="0"/>
                    </a:p>
                  </a:txBody>
                  <a:tcPr/>
                </a:tc>
                <a:tc>
                  <a:txBody>
                    <a:bodyPr/>
                    <a:lstStyle/>
                    <a:p>
                      <a:pPr algn="ctr" rtl="0"/>
                      <a:r>
                        <a:rPr lang="en-IE" sz="2400" dirty="0" smtClean="0"/>
                        <a:t>DAILY LOSS /</a:t>
                      </a:r>
                    </a:p>
                    <a:p>
                      <a:pPr algn="ctr" rtl="0"/>
                      <a:r>
                        <a:rPr lang="en-IE" sz="2400" dirty="0" smtClean="0"/>
                        <a:t>REQUIREME NT</a:t>
                      </a:r>
                    </a:p>
                    <a:p>
                      <a:pPr algn="ctr" rtl="0"/>
                      <a:endParaRPr lang="ar-JO" sz="2400" dirty="0"/>
                    </a:p>
                  </a:txBody>
                  <a:tcPr/>
                </a:tc>
                <a:tc>
                  <a:txBody>
                    <a:bodyPr/>
                    <a:lstStyle/>
                    <a:p>
                      <a:pPr algn="l" rtl="0"/>
                      <a:r>
                        <a:rPr lang="en-IE" sz="2400" dirty="0" smtClean="0"/>
                        <a:t>ELECTROLYTE</a:t>
                      </a:r>
                      <a:endParaRPr lang="ar-JO" sz="2400" dirty="0"/>
                    </a:p>
                  </a:txBody>
                  <a:tcPr/>
                </a:tc>
              </a:tr>
              <a:tr h="888107">
                <a:tc>
                  <a:txBody>
                    <a:bodyPr/>
                    <a:lstStyle/>
                    <a:p>
                      <a:pPr algn="ctr" rtl="0"/>
                      <a:r>
                        <a:rPr lang="en-IE" sz="2400" dirty="0" smtClean="0"/>
                        <a:t>75 - 112.5 </a:t>
                      </a:r>
                      <a:r>
                        <a:rPr lang="en-IE" sz="2400" dirty="0" err="1" smtClean="0"/>
                        <a:t>mmol</a:t>
                      </a:r>
                      <a:endParaRPr lang="en-IE" sz="2400" dirty="0" smtClean="0"/>
                    </a:p>
                    <a:p>
                      <a:pPr algn="ctr" rtl="0"/>
                      <a:endParaRPr lang="ar-JO" sz="2400" dirty="0"/>
                    </a:p>
                  </a:txBody>
                  <a:tcPr/>
                </a:tc>
                <a:tc>
                  <a:txBody>
                    <a:bodyPr/>
                    <a:lstStyle/>
                    <a:p>
                      <a:pPr algn="ctr" rtl="0"/>
                      <a:r>
                        <a:rPr lang="en-IE" sz="2400" dirty="0" smtClean="0"/>
                        <a:t>1-1.5 </a:t>
                      </a:r>
                      <a:r>
                        <a:rPr lang="en-IE" sz="2400" dirty="0" err="1" smtClean="0"/>
                        <a:t>mmol</a:t>
                      </a:r>
                      <a:r>
                        <a:rPr lang="en-IE" sz="2400" dirty="0" smtClean="0"/>
                        <a:t>/kg</a:t>
                      </a:r>
                      <a:endParaRPr lang="ar-JO" sz="2400" dirty="0"/>
                    </a:p>
                  </a:txBody>
                  <a:tcPr/>
                </a:tc>
                <a:tc>
                  <a:txBody>
                    <a:bodyPr/>
                    <a:lstStyle/>
                    <a:p>
                      <a:pPr algn="l" rtl="0"/>
                      <a:r>
                        <a:rPr lang="en-IE" sz="2400" dirty="0" smtClean="0">
                          <a:solidFill>
                            <a:srgbClr val="FF0000"/>
                          </a:solidFill>
                        </a:rPr>
                        <a:t>Sodium</a:t>
                      </a:r>
                      <a:endParaRPr lang="ar-JO" sz="2400" dirty="0">
                        <a:solidFill>
                          <a:srgbClr val="FF0000"/>
                        </a:solidFill>
                      </a:endParaRPr>
                    </a:p>
                  </a:txBody>
                  <a:tcPr/>
                </a:tc>
              </a:tr>
              <a:tr h="888107">
                <a:tc>
                  <a:txBody>
                    <a:bodyPr/>
                    <a:lstStyle/>
                    <a:p>
                      <a:pPr algn="ctr" rtl="0"/>
                      <a:r>
                        <a:rPr lang="en-IE" sz="2400" dirty="0" smtClean="0"/>
                        <a:t>75 – 112.5 </a:t>
                      </a:r>
                      <a:r>
                        <a:rPr lang="en-IE" sz="2400" dirty="0" err="1" smtClean="0"/>
                        <a:t>mmol</a:t>
                      </a:r>
                      <a:endParaRPr lang="en-IE" sz="2400" dirty="0" smtClean="0"/>
                    </a:p>
                    <a:p>
                      <a:pPr algn="ctr" rtl="0"/>
                      <a:endParaRPr lang="ar-JO" sz="2400" dirty="0"/>
                    </a:p>
                  </a:txBody>
                  <a:tcPr/>
                </a:tc>
                <a:tc>
                  <a:txBody>
                    <a:bodyPr/>
                    <a:lstStyle/>
                    <a:p>
                      <a:pPr algn="ctr" rtl="0"/>
                      <a:r>
                        <a:rPr lang="en-IE" sz="2400" dirty="0" smtClean="0"/>
                        <a:t>1-1.5 </a:t>
                      </a:r>
                      <a:r>
                        <a:rPr lang="en-IE" sz="2400" dirty="0" err="1" smtClean="0"/>
                        <a:t>mmol</a:t>
                      </a:r>
                      <a:r>
                        <a:rPr lang="en-IE" sz="2400" dirty="0" smtClean="0"/>
                        <a:t>/kg </a:t>
                      </a:r>
                      <a:endParaRPr lang="ar-JO" sz="2400" dirty="0"/>
                    </a:p>
                  </a:txBody>
                  <a:tcPr/>
                </a:tc>
                <a:tc>
                  <a:txBody>
                    <a:bodyPr/>
                    <a:lstStyle/>
                    <a:p>
                      <a:pPr algn="l" rtl="0"/>
                      <a:r>
                        <a:rPr lang="en-IE" sz="2400" dirty="0" smtClean="0">
                          <a:solidFill>
                            <a:srgbClr val="FF0000"/>
                          </a:solidFill>
                        </a:rPr>
                        <a:t>Potassium</a:t>
                      </a:r>
                      <a:endParaRPr lang="ar-JO" sz="2400" dirty="0">
                        <a:solidFill>
                          <a:srgbClr val="FF0000"/>
                        </a:solidFill>
                      </a:endParaRPr>
                    </a:p>
                  </a:txBody>
                  <a:tcPr/>
                </a:tc>
              </a:tr>
              <a:tr h="888107">
                <a:tc>
                  <a:txBody>
                    <a:bodyPr/>
                    <a:lstStyle/>
                    <a:p>
                      <a:pPr algn="ctr" rtl="0"/>
                      <a:r>
                        <a:rPr lang="en-IE" sz="2400" dirty="0" smtClean="0"/>
                        <a:t>7.5 – 15 </a:t>
                      </a:r>
                      <a:r>
                        <a:rPr lang="en-IE" sz="2400" dirty="0" err="1" smtClean="0"/>
                        <a:t>mmol</a:t>
                      </a:r>
                      <a:endParaRPr lang="ar-JO" sz="2400" dirty="0"/>
                    </a:p>
                  </a:txBody>
                  <a:tcPr/>
                </a:tc>
                <a:tc>
                  <a:txBody>
                    <a:bodyPr/>
                    <a:lstStyle/>
                    <a:p>
                      <a:pPr algn="ctr" rtl="0"/>
                      <a:r>
                        <a:rPr lang="en-IE" sz="2400" dirty="0" smtClean="0"/>
                        <a:t>0.1-0.2 </a:t>
                      </a:r>
                      <a:r>
                        <a:rPr lang="en-IE" sz="2400" dirty="0" err="1" smtClean="0"/>
                        <a:t>mmol</a:t>
                      </a:r>
                      <a:r>
                        <a:rPr lang="en-IE" sz="2400" dirty="0" smtClean="0"/>
                        <a:t>/kg</a:t>
                      </a:r>
                      <a:endParaRPr lang="ar-JO" sz="2400" dirty="0"/>
                    </a:p>
                  </a:txBody>
                  <a:tcPr/>
                </a:tc>
                <a:tc>
                  <a:txBody>
                    <a:bodyPr/>
                    <a:lstStyle/>
                    <a:p>
                      <a:pPr algn="l" rtl="0"/>
                      <a:r>
                        <a:rPr lang="en-IE" sz="2400" dirty="0" smtClean="0"/>
                        <a:t>Magnesium</a:t>
                      </a:r>
                    </a:p>
                    <a:p>
                      <a:pPr algn="l" rtl="0"/>
                      <a:endParaRPr lang="ar-JO" sz="2400" dirty="0"/>
                    </a:p>
                  </a:txBody>
                  <a:tcPr/>
                </a:tc>
              </a:tr>
              <a:tr h="888107">
                <a:tc>
                  <a:txBody>
                    <a:bodyPr/>
                    <a:lstStyle/>
                    <a:p>
                      <a:pPr algn="ctr" rtl="0"/>
                      <a:r>
                        <a:rPr lang="en-IE" sz="2400" dirty="0" smtClean="0"/>
                        <a:t>7.5 – 15 </a:t>
                      </a:r>
                      <a:r>
                        <a:rPr lang="en-IE" sz="2400" dirty="0" err="1" smtClean="0"/>
                        <a:t>mmol</a:t>
                      </a:r>
                      <a:endParaRPr lang="ar-JO" sz="2400" dirty="0"/>
                    </a:p>
                  </a:txBody>
                  <a:tcPr/>
                </a:tc>
                <a:tc>
                  <a:txBody>
                    <a:bodyPr/>
                    <a:lstStyle/>
                    <a:p>
                      <a:pPr algn="ctr" rtl="0"/>
                      <a:r>
                        <a:rPr lang="en-IE" sz="2400" dirty="0" smtClean="0"/>
                        <a:t>0.1-0.2 </a:t>
                      </a:r>
                      <a:r>
                        <a:rPr lang="en-IE" sz="2400" dirty="0" err="1" smtClean="0"/>
                        <a:t>mmol</a:t>
                      </a:r>
                      <a:r>
                        <a:rPr lang="en-IE" sz="2400" dirty="0" smtClean="0"/>
                        <a:t>/kg </a:t>
                      </a:r>
                      <a:endParaRPr lang="ar-JO" sz="2400" dirty="0"/>
                    </a:p>
                  </a:txBody>
                  <a:tcPr/>
                </a:tc>
                <a:tc>
                  <a:txBody>
                    <a:bodyPr/>
                    <a:lstStyle/>
                    <a:p>
                      <a:pPr algn="l" rtl="0"/>
                      <a:r>
                        <a:rPr lang="it-IT" sz="2400" dirty="0" smtClean="0"/>
                        <a:t>Calcium</a:t>
                      </a:r>
                    </a:p>
                    <a:p>
                      <a:pPr algn="l" rtl="0"/>
                      <a:endParaRPr lang="ar-JO" sz="2400" dirty="0"/>
                    </a:p>
                  </a:txBody>
                  <a:tcPr/>
                </a:tc>
              </a:tr>
              <a:tr h="888107">
                <a:tc>
                  <a:txBody>
                    <a:bodyPr/>
                    <a:lstStyle/>
                    <a:p>
                      <a:pPr algn="ctr" rtl="0"/>
                      <a:r>
                        <a:rPr lang="en-IE" sz="2400" dirty="0" smtClean="0"/>
                        <a:t>5.25 – 16.5 </a:t>
                      </a:r>
                      <a:r>
                        <a:rPr lang="en-IE" sz="2400" dirty="0" err="1" smtClean="0"/>
                        <a:t>mmol</a:t>
                      </a:r>
                      <a:endParaRPr lang="ar-JO" sz="2400" dirty="0"/>
                    </a:p>
                  </a:txBody>
                  <a:tcPr/>
                </a:tc>
                <a:tc>
                  <a:txBody>
                    <a:bodyPr/>
                    <a:lstStyle/>
                    <a:p>
                      <a:pPr algn="ctr" rtl="0"/>
                      <a:r>
                        <a:rPr lang="en-IE" sz="2400" dirty="0" smtClean="0"/>
                        <a:t>0.07-0.22 </a:t>
                      </a:r>
                      <a:r>
                        <a:rPr lang="en-IE" sz="2400" dirty="0" err="1" smtClean="0"/>
                        <a:t>mmol</a:t>
                      </a:r>
                      <a:r>
                        <a:rPr lang="en-IE" sz="2400" dirty="0" smtClean="0"/>
                        <a:t>/kg</a:t>
                      </a:r>
                      <a:endParaRPr lang="ar-JO" sz="2400" dirty="0"/>
                    </a:p>
                  </a:txBody>
                  <a:tcPr/>
                </a:tc>
                <a:tc>
                  <a:txBody>
                    <a:bodyPr/>
                    <a:lstStyle/>
                    <a:p>
                      <a:pPr algn="l" rtl="0"/>
                      <a:r>
                        <a:rPr lang="en-IE" sz="2400" dirty="0" smtClean="0"/>
                        <a:t>Chloride</a:t>
                      </a:r>
                    </a:p>
                    <a:p>
                      <a:pPr algn="l" rtl="0"/>
                      <a:endParaRPr lang="ar-JO" sz="2400" dirty="0"/>
                    </a:p>
                  </a:txBody>
                  <a:tcPr/>
                </a:tc>
              </a:tr>
              <a:tr h="888107">
                <a:tc>
                  <a:txBody>
                    <a:bodyPr/>
                    <a:lstStyle/>
                    <a:p>
                      <a:pPr algn="ctr" rtl="0"/>
                      <a:r>
                        <a:rPr lang="en-IE" sz="2400" dirty="0" smtClean="0"/>
                        <a:t>1500 – 3000 </a:t>
                      </a:r>
                      <a:r>
                        <a:rPr lang="en-IE" sz="2400" dirty="0" err="1" smtClean="0"/>
                        <a:t>mmol</a:t>
                      </a:r>
                      <a:endParaRPr lang="en-IE" sz="2400" dirty="0" smtClean="0"/>
                    </a:p>
                    <a:p>
                      <a:pPr algn="ctr" rtl="0"/>
                      <a:endParaRPr lang="ar-JO" sz="2400" dirty="0"/>
                    </a:p>
                  </a:txBody>
                  <a:tcPr/>
                </a:tc>
                <a:tc>
                  <a:txBody>
                    <a:bodyPr/>
                    <a:lstStyle/>
                    <a:p>
                      <a:pPr algn="ctr" rtl="0"/>
                      <a:r>
                        <a:rPr lang="en-IE" sz="2400" dirty="0" smtClean="0"/>
                        <a:t>20-40 </a:t>
                      </a:r>
                      <a:r>
                        <a:rPr lang="en-IE" sz="2400" dirty="0" err="1" smtClean="0"/>
                        <a:t>mmol</a:t>
                      </a:r>
                      <a:r>
                        <a:rPr lang="en-IE" sz="2400" dirty="0" smtClean="0"/>
                        <a:t>/kg</a:t>
                      </a:r>
                      <a:endParaRPr lang="ar-JO" sz="2400" dirty="0"/>
                    </a:p>
                  </a:txBody>
                  <a:tcPr/>
                </a:tc>
                <a:tc>
                  <a:txBody>
                    <a:bodyPr/>
                    <a:lstStyle/>
                    <a:p>
                      <a:pPr algn="l" rtl="0"/>
                      <a:r>
                        <a:rPr lang="en-IE" sz="2400" dirty="0" smtClean="0">
                          <a:solidFill>
                            <a:srgbClr val="FF0000"/>
                          </a:solidFill>
                        </a:rPr>
                        <a:t>Phosphate</a:t>
                      </a:r>
                      <a:endParaRPr lang="ar-JO" sz="2400" dirty="0">
                        <a:solidFill>
                          <a:srgbClr val="FF0000"/>
                        </a:solidFill>
                      </a:endParaRPr>
                    </a:p>
                  </a:txBody>
                  <a:tcPr/>
                </a:tc>
              </a:tr>
            </a:tbl>
          </a:graphicData>
        </a:graphic>
      </p:graphicFrame>
    </p:spTree>
    <p:extLst>
      <p:ext uri="{BB962C8B-B14F-4D97-AF65-F5344CB8AC3E}">
        <p14:creationId xmlns:p14="http://schemas.microsoft.com/office/powerpoint/2010/main" val="3315454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rtl="0"/>
            <a:r>
              <a:rPr lang="en-US" dirty="0" smtClean="0"/>
              <a:t>Maintenance and Deficit</a:t>
            </a:r>
            <a:endParaRPr lang="ar-JO" dirty="0"/>
          </a:p>
        </p:txBody>
      </p:sp>
      <p:sp>
        <p:nvSpPr>
          <p:cNvPr id="3" name="Content Placeholder 2"/>
          <p:cNvSpPr>
            <a:spLocks noGrp="1"/>
          </p:cNvSpPr>
          <p:nvPr>
            <p:ph sz="quarter" idx="1"/>
          </p:nvPr>
        </p:nvSpPr>
        <p:spPr>
          <a:xfrm>
            <a:off x="395536" y="1447800"/>
            <a:ext cx="8291264" cy="4933528"/>
          </a:xfrm>
        </p:spPr>
        <p:txBody>
          <a:bodyPr>
            <a:normAutofit lnSpcReduction="10000"/>
          </a:bodyPr>
          <a:lstStyle/>
          <a:p>
            <a:pPr algn="l" rtl="0"/>
            <a:r>
              <a:rPr lang="en-US" sz="2800" dirty="0" smtClean="0"/>
              <a:t>Maintenance </a:t>
            </a:r>
            <a:r>
              <a:rPr lang="en-US" sz="2800" dirty="0" err="1" smtClean="0"/>
              <a:t>vs</a:t>
            </a:r>
            <a:r>
              <a:rPr lang="en-US" sz="2800" dirty="0" smtClean="0"/>
              <a:t> deficit</a:t>
            </a:r>
          </a:p>
          <a:p>
            <a:pPr algn="l" rtl="0"/>
            <a:endParaRPr lang="en-US" sz="2800" dirty="0"/>
          </a:p>
          <a:p>
            <a:pPr algn="l" rtl="0"/>
            <a:r>
              <a:rPr lang="en-US" sz="2800" dirty="0" smtClean="0"/>
              <a:t>Rule of 4 /2/ 1</a:t>
            </a:r>
          </a:p>
          <a:p>
            <a:pPr algn="l" rtl="0"/>
            <a:endParaRPr lang="en-US" sz="2800" dirty="0"/>
          </a:p>
          <a:p>
            <a:pPr algn="l" rtl="0"/>
            <a:r>
              <a:rPr lang="en-US" sz="2800" dirty="0" smtClean="0"/>
              <a:t>Ex. 70 kg patient</a:t>
            </a:r>
          </a:p>
          <a:p>
            <a:pPr marL="0" indent="0" algn="l" rtl="0">
              <a:buNone/>
            </a:pPr>
            <a:r>
              <a:rPr lang="en-US" sz="2800" dirty="0" smtClean="0"/>
              <a:t>           1</a:t>
            </a:r>
            <a:r>
              <a:rPr lang="en-US" sz="2800" baseline="30000" dirty="0" smtClean="0"/>
              <a:t>st</a:t>
            </a:r>
            <a:r>
              <a:rPr lang="en-US" sz="2800" dirty="0" smtClean="0"/>
              <a:t> 10 kg: 10 kg * 4 ml = 40 ml / kg</a:t>
            </a:r>
          </a:p>
          <a:p>
            <a:pPr marL="0" indent="0" algn="l" rtl="0">
              <a:buNone/>
            </a:pPr>
            <a:r>
              <a:rPr lang="en-US" sz="2800" dirty="0"/>
              <a:t> </a:t>
            </a:r>
            <a:r>
              <a:rPr lang="en-US" sz="2800" dirty="0" smtClean="0"/>
              <a:t>          2</a:t>
            </a:r>
            <a:r>
              <a:rPr lang="en-US" sz="2800" baseline="30000" dirty="0" smtClean="0"/>
              <a:t>nd</a:t>
            </a:r>
            <a:r>
              <a:rPr lang="en-US" sz="2800" dirty="0" smtClean="0"/>
              <a:t> 10 kg: 10 kg * 2 ml = 20 ml / kg</a:t>
            </a:r>
          </a:p>
          <a:p>
            <a:pPr marL="0" indent="0" algn="l" rtl="0">
              <a:buNone/>
            </a:pPr>
            <a:r>
              <a:rPr lang="en-US" sz="2800" dirty="0"/>
              <a:t> </a:t>
            </a:r>
            <a:r>
              <a:rPr lang="en-US" sz="2800" dirty="0" smtClean="0"/>
              <a:t>          3</a:t>
            </a:r>
            <a:r>
              <a:rPr lang="en-US" sz="2800" baseline="30000" dirty="0" smtClean="0"/>
              <a:t>rd</a:t>
            </a:r>
            <a:r>
              <a:rPr lang="en-US" sz="2800" dirty="0" smtClean="0"/>
              <a:t> 10 kg: 50 kg * 1 ml = 50 ml / kg   Total=110ml/kg</a:t>
            </a:r>
          </a:p>
          <a:p>
            <a:pPr marL="0" indent="0" algn="l" rtl="0">
              <a:buNone/>
            </a:pPr>
            <a:endParaRPr lang="en-US" sz="2800" dirty="0" smtClean="0"/>
          </a:p>
          <a:p>
            <a:pPr algn="l" rtl="0"/>
            <a:r>
              <a:rPr lang="en-US" sz="2800" dirty="0" smtClean="0"/>
              <a:t>Ex. Fasting for 10 </a:t>
            </a:r>
            <a:r>
              <a:rPr lang="en-US" sz="2800" dirty="0" err="1" smtClean="0"/>
              <a:t>hr</a:t>
            </a:r>
            <a:r>
              <a:rPr lang="en-US" sz="2800" dirty="0" smtClean="0"/>
              <a:t> without any intake: 10*110= 1100ml </a:t>
            </a:r>
          </a:p>
          <a:p>
            <a:pPr algn="l" rtl="0"/>
            <a:endParaRPr lang="ar-JO" sz="2800" dirty="0"/>
          </a:p>
        </p:txBody>
      </p:sp>
    </p:spTree>
    <p:extLst>
      <p:ext uri="{BB962C8B-B14F-4D97-AF65-F5344CB8AC3E}">
        <p14:creationId xmlns:p14="http://schemas.microsoft.com/office/powerpoint/2010/main" val="3161720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rtl="0"/>
            <a:r>
              <a:rPr lang="en-IE" sz="4400" dirty="0" smtClean="0"/>
              <a:t>Estimated Blood Volume (EBV)</a:t>
            </a:r>
            <a:endParaRPr lang="ar-JO" sz="4400" dirty="0"/>
          </a:p>
        </p:txBody>
      </p:sp>
      <p:sp>
        <p:nvSpPr>
          <p:cNvPr id="3" name="Content Placeholder 2"/>
          <p:cNvSpPr>
            <a:spLocks noGrp="1"/>
          </p:cNvSpPr>
          <p:nvPr>
            <p:ph sz="quarter" idx="1"/>
          </p:nvPr>
        </p:nvSpPr>
        <p:spPr>
          <a:xfrm>
            <a:off x="179512" y="1556792"/>
            <a:ext cx="8784976" cy="5112568"/>
          </a:xfrm>
        </p:spPr>
        <p:txBody>
          <a:bodyPr>
            <a:normAutofit/>
          </a:bodyPr>
          <a:lstStyle/>
          <a:p>
            <a:pPr algn="l" rtl="0"/>
            <a:r>
              <a:rPr lang="en-US" sz="3200" dirty="0" smtClean="0"/>
              <a:t> Men  </a:t>
            </a:r>
            <a:r>
              <a:rPr lang="en-US" sz="3200" dirty="0" smtClean="0">
                <a:solidFill>
                  <a:srgbClr val="FF0000"/>
                </a:solidFill>
              </a:rPr>
              <a:t>75</a:t>
            </a:r>
            <a:r>
              <a:rPr lang="en-US" sz="3200" dirty="0" smtClean="0"/>
              <a:t> ml / kg</a:t>
            </a:r>
          </a:p>
          <a:p>
            <a:pPr marL="0" indent="0" algn="l" rtl="0">
              <a:buNone/>
            </a:pPr>
            <a:r>
              <a:rPr lang="en-US" sz="3200" dirty="0" smtClean="0"/>
              <a:t> </a:t>
            </a:r>
          </a:p>
          <a:p>
            <a:pPr algn="l" rtl="0"/>
            <a:r>
              <a:rPr lang="en-US" sz="3200" dirty="0" smtClean="0"/>
              <a:t>Women  </a:t>
            </a:r>
            <a:r>
              <a:rPr lang="en-US" sz="3200" dirty="0" smtClean="0">
                <a:solidFill>
                  <a:srgbClr val="FF0000"/>
                </a:solidFill>
              </a:rPr>
              <a:t>65</a:t>
            </a:r>
            <a:r>
              <a:rPr lang="en-US" sz="3200" dirty="0" smtClean="0"/>
              <a:t> ml / kg</a:t>
            </a:r>
          </a:p>
          <a:p>
            <a:pPr algn="l" rtl="0"/>
            <a:endParaRPr lang="en-US" sz="3200" dirty="0" smtClean="0"/>
          </a:p>
          <a:p>
            <a:pPr algn="l" rtl="0"/>
            <a:r>
              <a:rPr lang="en-US" sz="3200" dirty="0" smtClean="0"/>
              <a:t> Infants  </a:t>
            </a:r>
            <a:r>
              <a:rPr lang="en-US" sz="3200" dirty="0" smtClean="0">
                <a:solidFill>
                  <a:srgbClr val="FF0000"/>
                </a:solidFill>
              </a:rPr>
              <a:t>80</a:t>
            </a:r>
            <a:r>
              <a:rPr lang="en-US" sz="3200" dirty="0" smtClean="0"/>
              <a:t> ml / kg</a:t>
            </a:r>
          </a:p>
          <a:p>
            <a:pPr algn="l" rtl="0"/>
            <a:endParaRPr lang="en-US" sz="3200" dirty="0" smtClean="0"/>
          </a:p>
          <a:p>
            <a:pPr algn="l" rtl="0"/>
            <a:r>
              <a:rPr lang="en-US" sz="3200" dirty="0" smtClean="0"/>
              <a:t> Neonates  </a:t>
            </a:r>
            <a:r>
              <a:rPr lang="en-US" sz="3200" dirty="0" smtClean="0">
                <a:solidFill>
                  <a:srgbClr val="FF0000"/>
                </a:solidFill>
              </a:rPr>
              <a:t>85</a:t>
            </a:r>
            <a:r>
              <a:rPr lang="en-US" sz="3200" dirty="0" smtClean="0"/>
              <a:t> ml / kg</a:t>
            </a:r>
          </a:p>
          <a:p>
            <a:pPr algn="l" rtl="0"/>
            <a:endParaRPr lang="en-US" sz="3200" dirty="0" smtClean="0"/>
          </a:p>
          <a:p>
            <a:pPr algn="l" rtl="0"/>
            <a:r>
              <a:rPr lang="en-US" sz="3200" dirty="0" smtClean="0"/>
              <a:t> Premature Neonates  </a:t>
            </a:r>
            <a:r>
              <a:rPr lang="en-US" sz="3200" dirty="0" smtClean="0">
                <a:solidFill>
                  <a:srgbClr val="FF0000"/>
                </a:solidFill>
              </a:rPr>
              <a:t>96</a:t>
            </a:r>
            <a:r>
              <a:rPr lang="en-US" sz="3200" dirty="0" smtClean="0"/>
              <a:t> ml / kg</a:t>
            </a:r>
            <a:endParaRPr lang="ar-JO" sz="3200" dirty="0"/>
          </a:p>
        </p:txBody>
      </p:sp>
    </p:spTree>
    <p:extLst>
      <p:ext uri="{BB962C8B-B14F-4D97-AF65-F5344CB8AC3E}">
        <p14:creationId xmlns:p14="http://schemas.microsoft.com/office/powerpoint/2010/main" val="368105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rtl="0"/>
            <a:r>
              <a:rPr lang="en-US" dirty="0" smtClean="0"/>
              <a:t>Outline</a:t>
            </a:r>
            <a:endParaRPr lang="ar-JO" dirty="0"/>
          </a:p>
        </p:txBody>
      </p:sp>
      <p:sp>
        <p:nvSpPr>
          <p:cNvPr id="3" name="Content Placeholder 2"/>
          <p:cNvSpPr>
            <a:spLocks noGrp="1"/>
          </p:cNvSpPr>
          <p:nvPr>
            <p:ph sz="quarter" idx="1"/>
          </p:nvPr>
        </p:nvSpPr>
        <p:spPr>
          <a:xfrm>
            <a:off x="251520" y="1447800"/>
            <a:ext cx="8640960" cy="5077544"/>
          </a:xfrm>
        </p:spPr>
        <p:txBody>
          <a:bodyPr>
            <a:normAutofit fontScale="92500"/>
          </a:bodyPr>
          <a:lstStyle/>
          <a:p>
            <a:pPr algn="l" rtl="0"/>
            <a:r>
              <a:rPr lang="en-US" dirty="0" smtClean="0"/>
              <a:t>Body Fluid </a:t>
            </a:r>
            <a:r>
              <a:rPr lang="en-US" dirty="0" err="1" smtClean="0"/>
              <a:t>Compartements</a:t>
            </a:r>
            <a:endParaRPr lang="en-US" dirty="0" smtClean="0"/>
          </a:p>
          <a:p>
            <a:pPr algn="l" rtl="0"/>
            <a:endParaRPr lang="en-US" dirty="0"/>
          </a:p>
          <a:p>
            <a:pPr algn="l" rtl="0"/>
            <a:r>
              <a:rPr lang="en-US" dirty="0" smtClean="0"/>
              <a:t>Body Fluid Composition, Estimated Blood Volume, Allowable Blood Loss</a:t>
            </a:r>
          </a:p>
          <a:p>
            <a:pPr algn="l" rtl="0"/>
            <a:endParaRPr lang="en-US" dirty="0"/>
          </a:p>
          <a:p>
            <a:pPr algn="l" rtl="0"/>
            <a:r>
              <a:rPr lang="en-US" dirty="0" smtClean="0"/>
              <a:t>Osmolality and Tonicity</a:t>
            </a:r>
          </a:p>
          <a:p>
            <a:pPr algn="l" rtl="0"/>
            <a:endParaRPr lang="en-US" dirty="0"/>
          </a:p>
          <a:p>
            <a:pPr algn="l" rtl="0"/>
            <a:r>
              <a:rPr lang="en-US" dirty="0" smtClean="0"/>
              <a:t>Daily Intake and Output </a:t>
            </a:r>
          </a:p>
          <a:p>
            <a:pPr algn="l" rtl="0"/>
            <a:endParaRPr lang="en-US" dirty="0"/>
          </a:p>
          <a:p>
            <a:pPr algn="l" rtl="0"/>
            <a:r>
              <a:rPr lang="en-US" dirty="0" smtClean="0"/>
              <a:t>Types of Fluid</a:t>
            </a:r>
          </a:p>
          <a:p>
            <a:pPr algn="l" rtl="0"/>
            <a:endParaRPr lang="en-US" dirty="0"/>
          </a:p>
          <a:p>
            <a:pPr algn="l" rtl="0"/>
            <a:r>
              <a:rPr lang="en-US" dirty="0" smtClean="0"/>
              <a:t>Blood Transfusion</a:t>
            </a:r>
          </a:p>
          <a:p>
            <a:pPr algn="l" rtl="0"/>
            <a:endParaRPr lang="en-US" dirty="0"/>
          </a:p>
          <a:p>
            <a:pPr algn="l" rtl="0"/>
            <a:endParaRPr lang="ar-JO" dirty="0"/>
          </a:p>
        </p:txBody>
      </p:sp>
    </p:spTree>
    <p:extLst>
      <p:ext uri="{BB962C8B-B14F-4D97-AF65-F5344CB8AC3E}">
        <p14:creationId xmlns:p14="http://schemas.microsoft.com/office/powerpoint/2010/main" val="389025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rtl="0"/>
            <a:r>
              <a:rPr lang="en-US" dirty="0" smtClean="0"/>
              <a:t>Allowable Blood Loss (ABL)</a:t>
            </a:r>
            <a:endParaRPr lang="ar-JO" dirty="0"/>
          </a:p>
        </p:txBody>
      </p:sp>
      <p:sp>
        <p:nvSpPr>
          <p:cNvPr id="3" name="Content Placeholder 2"/>
          <p:cNvSpPr>
            <a:spLocks noGrp="1"/>
          </p:cNvSpPr>
          <p:nvPr>
            <p:ph sz="quarter" idx="1"/>
          </p:nvPr>
        </p:nvSpPr>
        <p:spPr>
          <a:xfrm>
            <a:off x="251520" y="1447800"/>
            <a:ext cx="8640960" cy="5077544"/>
          </a:xfrm>
        </p:spPr>
        <p:txBody>
          <a:bodyPr>
            <a:normAutofit lnSpcReduction="10000"/>
          </a:bodyPr>
          <a:lstStyle/>
          <a:p>
            <a:pPr algn="l" rtl="0"/>
            <a:r>
              <a:rPr lang="en-IE" sz="3200" dirty="0" smtClean="0"/>
              <a:t>EBV </a:t>
            </a:r>
            <a:r>
              <a:rPr lang="en-IE" sz="3200" dirty="0"/>
              <a:t>= weight (kg) * Average blood volume</a:t>
            </a:r>
          </a:p>
          <a:p>
            <a:pPr algn="l" rtl="0"/>
            <a:r>
              <a:rPr lang="en-IE" sz="3200" dirty="0" smtClean="0"/>
              <a:t>Allowable </a:t>
            </a:r>
            <a:r>
              <a:rPr lang="en-IE" sz="3200" dirty="0"/>
              <a:t>Blood Loss = [EBV*(Hi-</a:t>
            </a:r>
            <a:r>
              <a:rPr lang="en-IE" sz="3200" dirty="0" err="1"/>
              <a:t>Hf</a:t>
            </a:r>
            <a:r>
              <a:rPr lang="en-IE" sz="3200" dirty="0"/>
              <a:t>)]/</a:t>
            </a:r>
            <a:r>
              <a:rPr lang="en-IE" sz="3200" dirty="0" smtClean="0"/>
              <a:t>Hi</a:t>
            </a:r>
          </a:p>
          <a:p>
            <a:pPr algn="l" rtl="0"/>
            <a:r>
              <a:rPr lang="en-IE" sz="3200" dirty="0"/>
              <a:t>Where:</a:t>
            </a:r>
          </a:p>
          <a:p>
            <a:pPr lvl="1" algn="l" rtl="0"/>
            <a:r>
              <a:rPr lang="en-IE" sz="3000" dirty="0" smtClean="0"/>
              <a:t>EBV=Estimated </a:t>
            </a:r>
            <a:r>
              <a:rPr lang="en-IE" sz="3000" dirty="0"/>
              <a:t>Blood Volume</a:t>
            </a:r>
          </a:p>
          <a:p>
            <a:pPr lvl="1" algn="l" rtl="0"/>
            <a:r>
              <a:rPr lang="en-IE" sz="3000" dirty="0"/>
              <a:t>Hi= initial </a:t>
            </a:r>
            <a:r>
              <a:rPr lang="en-IE" sz="3000" dirty="0" err="1" smtClean="0"/>
              <a:t>hemoglobin</a:t>
            </a:r>
            <a:r>
              <a:rPr lang="en-IE" sz="3000" dirty="0" smtClean="0"/>
              <a:t> (</a:t>
            </a:r>
            <a:r>
              <a:rPr lang="en-IE" sz="3000" dirty="0" err="1" smtClean="0"/>
              <a:t>Hct</a:t>
            </a:r>
            <a:r>
              <a:rPr lang="en-IE" sz="3000" dirty="0" smtClean="0"/>
              <a:t>)</a:t>
            </a:r>
            <a:endParaRPr lang="en-IE" sz="3000" dirty="0"/>
          </a:p>
          <a:p>
            <a:pPr lvl="1" algn="l" rtl="0"/>
            <a:r>
              <a:rPr lang="en-IE" sz="3000" dirty="0" err="1"/>
              <a:t>Hf</a:t>
            </a:r>
            <a:r>
              <a:rPr lang="en-IE" sz="3000" dirty="0"/>
              <a:t>= final </a:t>
            </a:r>
            <a:r>
              <a:rPr lang="en-IE" sz="3000" dirty="0" err="1" smtClean="0"/>
              <a:t>hemoglobin</a:t>
            </a:r>
            <a:r>
              <a:rPr lang="en-IE" sz="3000" dirty="0" smtClean="0"/>
              <a:t> (</a:t>
            </a:r>
            <a:r>
              <a:rPr lang="en-IE" sz="3000" dirty="0" err="1" smtClean="0"/>
              <a:t>Hct</a:t>
            </a:r>
            <a:r>
              <a:rPr lang="en-IE" sz="3000" dirty="0" smtClean="0"/>
              <a:t>)</a:t>
            </a:r>
          </a:p>
          <a:p>
            <a:pPr algn="l" rtl="0"/>
            <a:endParaRPr lang="en-US" sz="3200" dirty="0" smtClean="0"/>
          </a:p>
          <a:p>
            <a:pPr algn="l" rtl="0"/>
            <a:r>
              <a:rPr lang="en-US" sz="3200" dirty="0" smtClean="0"/>
              <a:t>Normal </a:t>
            </a:r>
            <a:r>
              <a:rPr lang="en-US" sz="3200" dirty="0" err="1"/>
              <a:t>Hct</a:t>
            </a:r>
            <a:r>
              <a:rPr lang="en-US" sz="3200" dirty="0"/>
              <a:t> Values</a:t>
            </a:r>
          </a:p>
          <a:p>
            <a:pPr lvl="1" algn="l" rtl="0"/>
            <a:r>
              <a:rPr lang="en-US" sz="3000" dirty="0" smtClean="0"/>
              <a:t>Men </a:t>
            </a:r>
            <a:r>
              <a:rPr lang="en-US" sz="3000" dirty="0"/>
              <a:t>42-52%</a:t>
            </a:r>
          </a:p>
          <a:p>
            <a:pPr lvl="1" algn="l" rtl="0"/>
            <a:r>
              <a:rPr lang="en-US" sz="3000" dirty="0"/>
              <a:t>Women 37-47%</a:t>
            </a:r>
            <a:endParaRPr lang="ar-JO" sz="3000" dirty="0"/>
          </a:p>
        </p:txBody>
      </p:sp>
    </p:spTree>
    <p:extLst>
      <p:ext uri="{BB962C8B-B14F-4D97-AF65-F5344CB8AC3E}">
        <p14:creationId xmlns:p14="http://schemas.microsoft.com/office/powerpoint/2010/main" val="1217874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rtl="0"/>
            <a:r>
              <a:rPr lang="en-IE" dirty="0"/>
              <a:t>Example</a:t>
            </a:r>
            <a:endParaRPr lang="ar-JO" dirty="0"/>
          </a:p>
        </p:txBody>
      </p:sp>
      <p:sp>
        <p:nvSpPr>
          <p:cNvPr id="3" name="Content Placeholder 2"/>
          <p:cNvSpPr>
            <a:spLocks noGrp="1"/>
          </p:cNvSpPr>
          <p:nvPr>
            <p:ph sz="quarter" idx="1"/>
          </p:nvPr>
        </p:nvSpPr>
        <p:spPr>
          <a:xfrm>
            <a:off x="251520" y="1447800"/>
            <a:ext cx="8712968" cy="5149552"/>
          </a:xfrm>
        </p:spPr>
        <p:txBody>
          <a:bodyPr>
            <a:normAutofit fontScale="85000" lnSpcReduction="20000"/>
          </a:bodyPr>
          <a:lstStyle/>
          <a:p>
            <a:pPr algn="l" rtl="0"/>
            <a:r>
              <a:rPr lang="en-US" dirty="0" smtClean="0"/>
              <a:t>Q: </a:t>
            </a:r>
            <a:r>
              <a:rPr lang="en-US" dirty="0"/>
              <a:t>Before surgery is to take place, what is the </a:t>
            </a:r>
            <a:r>
              <a:rPr lang="en-US" dirty="0" smtClean="0"/>
              <a:t>EBV of </a:t>
            </a:r>
            <a:r>
              <a:rPr lang="en-US" dirty="0"/>
              <a:t>a female patient weighing 50 kg? Also, what is the </a:t>
            </a:r>
            <a:r>
              <a:rPr lang="en-US" dirty="0" smtClean="0"/>
              <a:t>ABL </a:t>
            </a:r>
            <a:r>
              <a:rPr lang="en-US" dirty="0"/>
              <a:t>of this patient if her </a:t>
            </a:r>
            <a:r>
              <a:rPr lang="en-US" dirty="0" err="1"/>
              <a:t>Hct</a:t>
            </a:r>
            <a:r>
              <a:rPr lang="en-US" dirty="0"/>
              <a:t> is 45?</a:t>
            </a:r>
          </a:p>
          <a:p>
            <a:pPr algn="l" rtl="0"/>
            <a:endParaRPr lang="en-US" dirty="0"/>
          </a:p>
          <a:p>
            <a:pPr algn="l" rtl="0"/>
            <a:r>
              <a:rPr lang="en-US" dirty="0" smtClean="0"/>
              <a:t>EBV </a:t>
            </a:r>
            <a:r>
              <a:rPr lang="en-US" dirty="0"/>
              <a:t>= 50kg x 65 </a:t>
            </a:r>
            <a:r>
              <a:rPr lang="en-US" dirty="0" smtClean="0"/>
              <a:t>= 3250, The </a:t>
            </a:r>
            <a:r>
              <a:rPr lang="en-US" dirty="0"/>
              <a:t>final lowest acceptable </a:t>
            </a:r>
            <a:r>
              <a:rPr lang="en-US" dirty="0" err="1"/>
              <a:t>Hct</a:t>
            </a:r>
            <a:r>
              <a:rPr lang="en-US" dirty="0"/>
              <a:t> (</a:t>
            </a:r>
            <a:r>
              <a:rPr lang="en-US" dirty="0" err="1"/>
              <a:t>Hf</a:t>
            </a:r>
            <a:r>
              <a:rPr lang="en-US" dirty="0"/>
              <a:t>) = 30% </a:t>
            </a:r>
            <a:endParaRPr lang="en-US" dirty="0" smtClean="0"/>
          </a:p>
          <a:p>
            <a:pPr algn="l" rtl="0"/>
            <a:endParaRPr lang="en-US" dirty="0"/>
          </a:p>
          <a:p>
            <a:pPr algn="l" rtl="0"/>
            <a:r>
              <a:rPr lang="en-US" dirty="0"/>
              <a:t>(3250 x (45 – 30))/45 = 1083 Using this rough estimate, the patient in this example could loose 1083 mL of blood without needing a transfusion.</a:t>
            </a:r>
          </a:p>
          <a:p>
            <a:pPr algn="l" rtl="0"/>
            <a:endParaRPr lang="en-US" dirty="0"/>
          </a:p>
          <a:p>
            <a:pPr algn="l" rtl="0"/>
            <a:r>
              <a:rPr lang="en-US" dirty="0"/>
              <a:t>Replacing Blood Loss</a:t>
            </a:r>
          </a:p>
          <a:p>
            <a:pPr algn="l" rtl="0"/>
            <a:endParaRPr lang="en-US" dirty="0"/>
          </a:p>
          <a:p>
            <a:pPr algn="l" rtl="0"/>
            <a:r>
              <a:rPr lang="en-US" dirty="0"/>
              <a:t>“Ideally, blood loss should be replaced with crystalloid or colloid solutions to maintain intravascular volume (</a:t>
            </a:r>
            <a:r>
              <a:rPr lang="en-US" dirty="0" err="1"/>
              <a:t>normovolemia</a:t>
            </a:r>
            <a:r>
              <a:rPr lang="en-US" dirty="0"/>
              <a:t>) until the danger of anemia outweighs the risks of transfusion. </a:t>
            </a:r>
            <a:r>
              <a:rPr lang="en-US" dirty="0" smtClean="0"/>
              <a:t>For </a:t>
            </a:r>
            <a:r>
              <a:rPr lang="en-US" dirty="0"/>
              <a:t>most patients, that point corresponds to a hemoglobin between 7 and 10 g/dL (or a hematocrit of 21-30%). Below a hemoglobin concentration of 7 g/dL, the resting cardiac output has to increase greatly to maintain normal oxygen delivery”</a:t>
            </a:r>
            <a:endParaRPr lang="ar-JO" dirty="0"/>
          </a:p>
        </p:txBody>
      </p:sp>
    </p:spTree>
    <p:extLst>
      <p:ext uri="{BB962C8B-B14F-4D97-AF65-F5344CB8AC3E}">
        <p14:creationId xmlns:p14="http://schemas.microsoft.com/office/powerpoint/2010/main" val="3124237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2780928"/>
            <a:ext cx="7772400" cy="1362075"/>
          </a:xfrm>
        </p:spPr>
        <p:txBody>
          <a:bodyPr anchor="t">
            <a:normAutofit/>
          </a:bodyPr>
          <a:lstStyle/>
          <a:p>
            <a:pPr algn="ctr" rtl="0"/>
            <a:r>
              <a:rPr lang="en-US" sz="4800" dirty="0" smtClean="0"/>
              <a:t>Intravenous Fluids</a:t>
            </a:r>
            <a:endParaRPr lang="ar-JO" sz="4800" dirty="0"/>
          </a:p>
        </p:txBody>
      </p:sp>
    </p:spTree>
    <p:extLst>
      <p:ext uri="{BB962C8B-B14F-4D97-AF65-F5344CB8AC3E}">
        <p14:creationId xmlns:p14="http://schemas.microsoft.com/office/powerpoint/2010/main" val="2884643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pPr algn="ctr" rtl="0"/>
            <a:r>
              <a:rPr lang="en-US" sz="4400" dirty="0" smtClean="0"/>
              <a:t>Types</a:t>
            </a:r>
            <a:endParaRPr lang="ar-JO" sz="4400" dirty="0"/>
          </a:p>
        </p:txBody>
      </p:sp>
      <p:sp>
        <p:nvSpPr>
          <p:cNvPr id="5" name="Content Placeholder 4"/>
          <p:cNvSpPr>
            <a:spLocks noGrp="1"/>
          </p:cNvSpPr>
          <p:nvPr>
            <p:ph sz="quarter" idx="1"/>
          </p:nvPr>
        </p:nvSpPr>
        <p:spPr>
          <a:xfrm>
            <a:off x="179512" y="1600200"/>
            <a:ext cx="8784976" cy="5141168"/>
          </a:xfrm>
        </p:spPr>
        <p:txBody>
          <a:bodyPr>
            <a:normAutofit/>
          </a:bodyPr>
          <a:lstStyle/>
          <a:p>
            <a:pPr algn="l" rtl="0"/>
            <a:r>
              <a:rPr lang="en-US" sz="3200" dirty="0" smtClean="0"/>
              <a:t>Three main types</a:t>
            </a:r>
          </a:p>
          <a:p>
            <a:pPr algn="l" rtl="0"/>
            <a:endParaRPr lang="en-US" sz="3200" dirty="0"/>
          </a:p>
          <a:p>
            <a:pPr lvl="1" algn="l" rtl="0"/>
            <a:r>
              <a:rPr lang="en-US" sz="3200" dirty="0" smtClean="0">
                <a:solidFill>
                  <a:srgbClr val="FF0000"/>
                </a:solidFill>
              </a:rPr>
              <a:t>Crystalloids</a:t>
            </a:r>
          </a:p>
          <a:p>
            <a:pPr lvl="1" algn="l" rtl="0"/>
            <a:endParaRPr lang="en-US" sz="3200" dirty="0" smtClean="0">
              <a:solidFill>
                <a:srgbClr val="FF0000"/>
              </a:solidFill>
            </a:endParaRPr>
          </a:p>
          <a:p>
            <a:pPr lvl="1" algn="l" rtl="0"/>
            <a:r>
              <a:rPr lang="en-US" sz="3200" dirty="0" smtClean="0">
                <a:solidFill>
                  <a:srgbClr val="FF0000"/>
                </a:solidFill>
              </a:rPr>
              <a:t>Colloids</a:t>
            </a:r>
          </a:p>
          <a:p>
            <a:pPr lvl="1" algn="l" rtl="0"/>
            <a:endParaRPr lang="en-US" sz="3200" dirty="0" smtClean="0">
              <a:solidFill>
                <a:srgbClr val="FF0000"/>
              </a:solidFill>
            </a:endParaRPr>
          </a:p>
          <a:p>
            <a:pPr lvl="1" algn="l" rtl="0"/>
            <a:r>
              <a:rPr lang="en-US" sz="3200" dirty="0" smtClean="0">
                <a:solidFill>
                  <a:srgbClr val="FF0000"/>
                </a:solidFill>
              </a:rPr>
              <a:t>Blood products</a:t>
            </a:r>
            <a:endParaRPr lang="ar-JO" sz="3200" dirty="0">
              <a:solidFill>
                <a:srgbClr val="FF0000"/>
              </a:solidFill>
            </a:endParaRPr>
          </a:p>
        </p:txBody>
      </p:sp>
    </p:spTree>
    <p:extLst>
      <p:ext uri="{BB962C8B-B14F-4D97-AF65-F5344CB8AC3E}">
        <p14:creationId xmlns:p14="http://schemas.microsoft.com/office/powerpoint/2010/main" val="343839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2" b="52"/>
          <a:stretch>
            <a:fillRect/>
          </a:stretch>
        </p:blipFill>
        <p:spPr bwMode="auto">
          <a:xfrm>
            <a:off x="827584" y="476672"/>
            <a:ext cx="7344816" cy="4250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347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480720"/>
          </a:xfrm>
        </p:spPr>
        <p:txBody>
          <a:bodyPr>
            <a:normAutofit/>
          </a:bodyPr>
          <a:lstStyle/>
          <a:p>
            <a:pPr algn="l" rtl="0"/>
            <a:endParaRPr lang="en-US" sz="3200" dirty="0" smtClean="0"/>
          </a:p>
          <a:p>
            <a:pPr algn="l" rtl="0"/>
            <a:r>
              <a:rPr lang="en-US" sz="3200" dirty="0" smtClean="0"/>
              <a:t>Solutions that contain a combination of </a:t>
            </a:r>
            <a:r>
              <a:rPr lang="en-US" sz="3200" dirty="0" smtClean="0">
                <a:solidFill>
                  <a:srgbClr val="FF0000"/>
                </a:solidFill>
              </a:rPr>
              <a:t>water and electrolytes</a:t>
            </a:r>
            <a:r>
              <a:rPr lang="en-US" sz="3200" dirty="0" smtClean="0"/>
              <a:t>.</a:t>
            </a:r>
          </a:p>
          <a:p>
            <a:pPr algn="l" rtl="0"/>
            <a:endParaRPr lang="en-US" sz="3200" dirty="0"/>
          </a:p>
          <a:p>
            <a:pPr algn="l" rtl="0"/>
            <a:r>
              <a:rPr lang="en-US" sz="3200" dirty="0" smtClean="0"/>
              <a:t>Divided into "</a:t>
            </a:r>
            <a:r>
              <a:rPr lang="en-US" sz="3200" b="1" i="1" dirty="0" smtClean="0">
                <a:solidFill>
                  <a:srgbClr val="FF0000"/>
                </a:solidFill>
              </a:rPr>
              <a:t>balanced</a:t>
            </a:r>
            <a:r>
              <a:rPr lang="en-US" sz="3200" dirty="0" smtClean="0"/>
              <a:t>" salt solutions (e.g. Ringer's lactate) and </a:t>
            </a:r>
            <a:r>
              <a:rPr lang="en-US" sz="3200" b="1" i="1" dirty="0" smtClean="0">
                <a:solidFill>
                  <a:srgbClr val="FF0000"/>
                </a:solidFill>
              </a:rPr>
              <a:t>hypotonic</a:t>
            </a:r>
            <a:r>
              <a:rPr lang="en-US" sz="3200" dirty="0" smtClean="0"/>
              <a:t> solutions (e.g. D5W). </a:t>
            </a:r>
          </a:p>
          <a:p>
            <a:pPr algn="l" rtl="0"/>
            <a:endParaRPr lang="ar-JO" sz="3200" dirty="0"/>
          </a:p>
        </p:txBody>
      </p:sp>
    </p:spTree>
    <p:extLst>
      <p:ext uri="{BB962C8B-B14F-4D97-AF65-F5344CB8AC3E}">
        <p14:creationId xmlns:p14="http://schemas.microsoft.com/office/powerpoint/2010/main" val="310075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480720"/>
          </a:xfrm>
        </p:spPr>
        <p:txBody>
          <a:bodyPr>
            <a:normAutofit/>
          </a:bodyPr>
          <a:lstStyle/>
          <a:p>
            <a:pPr algn="l" rtl="0"/>
            <a:endParaRPr lang="en-US" sz="3200" dirty="0" smtClean="0"/>
          </a:p>
          <a:p>
            <a:pPr algn="l" rtl="0"/>
            <a:endParaRPr lang="en-US" sz="3200" dirty="0"/>
          </a:p>
          <a:p>
            <a:pPr algn="l" rtl="0"/>
            <a:r>
              <a:rPr lang="en-US" sz="3200" dirty="0" smtClean="0"/>
              <a:t>Classified into three groups based on their predominant use</a:t>
            </a:r>
          </a:p>
          <a:p>
            <a:pPr marL="0" indent="0" algn="l" rtl="0">
              <a:buNone/>
            </a:pPr>
            <a:endParaRPr lang="en-US" sz="3200" dirty="0" smtClean="0"/>
          </a:p>
          <a:p>
            <a:pPr lvl="1" algn="l" rtl="0"/>
            <a:r>
              <a:rPr lang="en-IE" sz="3200" dirty="0" smtClean="0">
                <a:solidFill>
                  <a:srgbClr val="FF0000"/>
                </a:solidFill>
              </a:rPr>
              <a:t>Replacement Solutions </a:t>
            </a:r>
          </a:p>
          <a:p>
            <a:pPr lvl="1" algn="l" rtl="0"/>
            <a:endParaRPr lang="en-IE" sz="3200" dirty="0" smtClean="0">
              <a:solidFill>
                <a:srgbClr val="FF0000"/>
              </a:solidFill>
            </a:endParaRPr>
          </a:p>
          <a:p>
            <a:pPr lvl="1" algn="l" rtl="0"/>
            <a:r>
              <a:rPr lang="en-IE" sz="3200" dirty="0" smtClean="0">
                <a:solidFill>
                  <a:srgbClr val="FF0000"/>
                </a:solidFill>
              </a:rPr>
              <a:t>Maintenance Solutions </a:t>
            </a:r>
          </a:p>
          <a:p>
            <a:pPr lvl="1" algn="l" rtl="0"/>
            <a:endParaRPr lang="en-IE" sz="3200" dirty="0" smtClean="0">
              <a:solidFill>
                <a:srgbClr val="FF0000"/>
              </a:solidFill>
            </a:endParaRPr>
          </a:p>
          <a:p>
            <a:pPr lvl="1" algn="l" rtl="0"/>
            <a:r>
              <a:rPr lang="en-IE" sz="3200" dirty="0" smtClean="0">
                <a:solidFill>
                  <a:srgbClr val="FF0000"/>
                </a:solidFill>
              </a:rPr>
              <a:t>Special Solutions </a:t>
            </a:r>
          </a:p>
          <a:p>
            <a:pPr marL="457200" lvl="1" indent="0" algn="l" rtl="0">
              <a:buNone/>
            </a:pPr>
            <a:endParaRPr lang="ar-JO" sz="3200" dirty="0"/>
          </a:p>
        </p:txBody>
      </p:sp>
    </p:spTree>
    <p:extLst>
      <p:ext uri="{BB962C8B-B14F-4D97-AF65-F5344CB8AC3E}">
        <p14:creationId xmlns:p14="http://schemas.microsoft.com/office/powerpoint/2010/main" val="4068772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rtl="0"/>
            <a:r>
              <a:rPr lang="en-IE" dirty="0" smtClean="0"/>
              <a:t>Replacement Solutions </a:t>
            </a:r>
            <a:br>
              <a:rPr lang="en-IE" dirty="0" smtClean="0"/>
            </a:br>
            <a:endParaRPr lang="ar-JO" dirty="0"/>
          </a:p>
        </p:txBody>
      </p:sp>
      <p:sp>
        <p:nvSpPr>
          <p:cNvPr id="3" name="Content Placeholder 2"/>
          <p:cNvSpPr>
            <a:spLocks noGrp="1"/>
          </p:cNvSpPr>
          <p:nvPr>
            <p:ph sz="quarter" idx="1"/>
          </p:nvPr>
        </p:nvSpPr>
        <p:spPr>
          <a:xfrm>
            <a:off x="179512" y="1600200"/>
            <a:ext cx="8784976" cy="5069160"/>
          </a:xfrm>
        </p:spPr>
        <p:txBody>
          <a:bodyPr>
            <a:normAutofit/>
          </a:bodyPr>
          <a:lstStyle/>
          <a:p>
            <a:pPr algn="l" rtl="0"/>
            <a:r>
              <a:rPr lang="en-IE" sz="3200" dirty="0" smtClean="0"/>
              <a:t> Used to replace </a:t>
            </a:r>
            <a:r>
              <a:rPr lang="en-IE" sz="3200" dirty="0" smtClean="0">
                <a:solidFill>
                  <a:srgbClr val="FF0000"/>
                </a:solidFill>
              </a:rPr>
              <a:t>ECF</a:t>
            </a:r>
          </a:p>
          <a:p>
            <a:pPr algn="l" rtl="0"/>
            <a:r>
              <a:rPr lang="en-IE" sz="3200" dirty="0" smtClean="0"/>
              <a:t>All </a:t>
            </a:r>
            <a:r>
              <a:rPr lang="en-IE" sz="3200" dirty="0" smtClean="0">
                <a:solidFill>
                  <a:srgbClr val="FF0000"/>
                </a:solidFill>
              </a:rPr>
              <a:t>isotonic</a:t>
            </a:r>
            <a:r>
              <a:rPr lang="en-IE" sz="3200" dirty="0" smtClean="0"/>
              <a:t>, usually </a:t>
            </a:r>
            <a:r>
              <a:rPr lang="en-IE" sz="3200" dirty="0" smtClean="0">
                <a:solidFill>
                  <a:srgbClr val="FF0000"/>
                </a:solidFill>
              </a:rPr>
              <a:t>replace losses </a:t>
            </a:r>
            <a:r>
              <a:rPr lang="en-IE" sz="3200" dirty="0" smtClean="0"/>
              <a:t>that involves both water and electrolytes</a:t>
            </a:r>
          </a:p>
          <a:p>
            <a:pPr algn="l" rtl="0"/>
            <a:r>
              <a:rPr lang="en-US" sz="3200" dirty="0" smtClean="0"/>
              <a:t> Have a [Na+] similar to that of the ECF which effectively </a:t>
            </a:r>
            <a:r>
              <a:rPr lang="en-US" sz="3200" dirty="0" smtClean="0">
                <a:solidFill>
                  <a:srgbClr val="FF0000"/>
                </a:solidFill>
              </a:rPr>
              <a:t>limits</a:t>
            </a:r>
            <a:r>
              <a:rPr lang="en-US" sz="3200" dirty="0" smtClean="0"/>
              <a:t> their fluid </a:t>
            </a:r>
            <a:r>
              <a:rPr lang="en-US" sz="3200" dirty="0" smtClean="0">
                <a:solidFill>
                  <a:srgbClr val="FF0000"/>
                </a:solidFill>
              </a:rPr>
              <a:t>distribution</a:t>
            </a:r>
            <a:r>
              <a:rPr lang="en-US" sz="3200" dirty="0" smtClean="0"/>
              <a:t> to the </a:t>
            </a:r>
            <a:r>
              <a:rPr lang="en-US" sz="3200" dirty="0" smtClean="0">
                <a:solidFill>
                  <a:srgbClr val="FF0000"/>
                </a:solidFill>
              </a:rPr>
              <a:t>ECF</a:t>
            </a:r>
            <a:r>
              <a:rPr lang="en-US" sz="3200" dirty="0" smtClean="0"/>
              <a:t> compartment. </a:t>
            </a:r>
          </a:p>
          <a:p>
            <a:pPr algn="l" rtl="0"/>
            <a:r>
              <a:rPr lang="en-US" sz="3200" dirty="0" smtClean="0"/>
              <a:t>Distributes between the ISF ¾  and the plasma ¼ in proportion to their volumes</a:t>
            </a:r>
            <a:endParaRPr lang="ar-JO" sz="3200" dirty="0"/>
          </a:p>
        </p:txBody>
      </p:sp>
    </p:spTree>
    <p:extLst>
      <p:ext uri="{BB962C8B-B14F-4D97-AF65-F5344CB8AC3E}">
        <p14:creationId xmlns:p14="http://schemas.microsoft.com/office/powerpoint/2010/main" val="3427185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480720"/>
          </a:xfrm>
        </p:spPr>
        <p:txBody>
          <a:bodyPr>
            <a:normAutofit/>
          </a:bodyPr>
          <a:lstStyle/>
          <a:p>
            <a:pPr algn="l" rtl="0"/>
            <a:endParaRPr lang="en-US" sz="3200" dirty="0" smtClean="0"/>
          </a:p>
          <a:p>
            <a:pPr algn="l" rtl="0"/>
            <a:r>
              <a:rPr lang="en-US" sz="3200" dirty="0" smtClean="0">
                <a:solidFill>
                  <a:srgbClr val="FF0000"/>
                </a:solidFill>
              </a:rPr>
              <a:t>1</a:t>
            </a:r>
            <a:r>
              <a:rPr lang="en-US" sz="3200" dirty="0" smtClean="0"/>
              <a:t>cc blood with </a:t>
            </a:r>
            <a:r>
              <a:rPr lang="en-US" sz="3200" dirty="0" smtClean="0">
                <a:solidFill>
                  <a:srgbClr val="FF0000"/>
                </a:solidFill>
              </a:rPr>
              <a:t>3-4</a:t>
            </a:r>
            <a:r>
              <a:rPr lang="en-US" sz="3200" dirty="0" smtClean="0"/>
              <a:t> cc crystalloids</a:t>
            </a:r>
          </a:p>
          <a:p>
            <a:pPr marL="0" indent="0" algn="l" rtl="0">
              <a:buNone/>
            </a:pPr>
            <a:endParaRPr lang="en-US" sz="3200" dirty="0"/>
          </a:p>
          <a:p>
            <a:pPr marL="0" indent="0" algn="l" rtl="0">
              <a:buNone/>
            </a:pPr>
            <a:endParaRPr lang="ar-JO" sz="3200" dirty="0"/>
          </a:p>
        </p:txBody>
      </p:sp>
    </p:spTree>
    <p:extLst>
      <p:ext uri="{BB962C8B-B14F-4D97-AF65-F5344CB8AC3E}">
        <p14:creationId xmlns:p14="http://schemas.microsoft.com/office/powerpoint/2010/main" val="3813902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rtl="0"/>
            <a:r>
              <a:rPr lang="en-US" dirty="0" smtClean="0"/>
              <a:t>Ringer Lactate</a:t>
            </a:r>
            <a:endParaRPr lang="ar-JO" dirty="0"/>
          </a:p>
        </p:txBody>
      </p:sp>
      <p:sp>
        <p:nvSpPr>
          <p:cNvPr id="3" name="Content Placeholder 2"/>
          <p:cNvSpPr>
            <a:spLocks noGrp="1"/>
          </p:cNvSpPr>
          <p:nvPr>
            <p:ph sz="quarter" idx="1"/>
          </p:nvPr>
        </p:nvSpPr>
        <p:spPr>
          <a:xfrm>
            <a:off x="107504" y="1600200"/>
            <a:ext cx="8856984" cy="5069160"/>
          </a:xfrm>
        </p:spPr>
        <p:txBody>
          <a:bodyPr>
            <a:normAutofit/>
          </a:bodyPr>
          <a:lstStyle/>
          <a:p>
            <a:pPr algn="l" rtl="0"/>
            <a:r>
              <a:rPr lang="en-US" sz="2800" dirty="0" smtClean="0">
                <a:solidFill>
                  <a:srgbClr val="FF0000"/>
                </a:solidFill>
              </a:rPr>
              <a:t>Na+</a:t>
            </a:r>
            <a:r>
              <a:rPr lang="en-US" sz="2800" dirty="0" smtClean="0"/>
              <a:t> = </a:t>
            </a:r>
            <a:r>
              <a:rPr lang="en-US" sz="2800" dirty="0" smtClean="0">
                <a:solidFill>
                  <a:srgbClr val="FF0000"/>
                </a:solidFill>
              </a:rPr>
              <a:t>131</a:t>
            </a:r>
            <a:r>
              <a:rPr lang="en-US" sz="2800" dirty="0" smtClean="0"/>
              <a:t> </a:t>
            </a:r>
            <a:r>
              <a:rPr lang="en-US" sz="2800" dirty="0" err="1" smtClean="0"/>
              <a:t>mmol</a:t>
            </a:r>
            <a:r>
              <a:rPr lang="en-US" sz="2800" dirty="0" smtClean="0"/>
              <a:t>/L</a:t>
            </a:r>
          </a:p>
          <a:p>
            <a:pPr algn="l" rtl="0"/>
            <a:r>
              <a:rPr lang="en-US" sz="2800" dirty="0" err="1" smtClean="0">
                <a:solidFill>
                  <a:srgbClr val="FF0000"/>
                </a:solidFill>
              </a:rPr>
              <a:t>Cl</a:t>
            </a:r>
            <a:r>
              <a:rPr lang="en-US" sz="2800" dirty="0" smtClean="0">
                <a:solidFill>
                  <a:srgbClr val="FF0000"/>
                </a:solidFill>
              </a:rPr>
              <a:t>-</a:t>
            </a:r>
            <a:r>
              <a:rPr lang="en-US" sz="2800" dirty="0" smtClean="0"/>
              <a:t> = </a:t>
            </a:r>
            <a:r>
              <a:rPr lang="en-US" sz="2800" dirty="0" smtClean="0">
                <a:solidFill>
                  <a:srgbClr val="FF0000"/>
                </a:solidFill>
              </a:rPr>
              <a:t>111</a:t>
            </a:r>
            <a:r>
              <a:rPr lang="en-US" sz="2800" dirty="0" smtClean="0"/>
              <a:t> </a:t>
            </a:r>
            <a:r>
              <a:rPr lang="en-US" sz="2800" dirty="0" err="1" smtClean="0"/>
              <a:t>mmol</a:t>
            </a:r>
            <a:r>
              <a:rPr lang="en-US" sz="2800" dirty="0" smtClean="0"/>
              <a:t>/L </a:t>
            </a:r>
          </a:p>
          <a:p>
            <a:pPr algn="l" rtl="0"/>
            <a:r>
              <a:rPr lang="en-US" sz="2800" dirty="0" smtClean="0">
                <a:solidFill>
                  <a:srgbClr val="FF0000"/>
                </a:solidFill>
              </a:rPr>
              <a:t>Lactate</a:t>
            </a:r>
            <a:r>
              <a:rPr lang="en-US" sz="2800" dirty="0" smtClean="0"/>
              <a:t> = </a:t>
            </a:r>
            <a:r>
              <a:rPr lang="en-US" sz="2800" dirty="0" smtClean="0">
                <a:solidFill>
                  <a:srgbClr val="FF0000"/>
                </a:solidFill>
              </a:rPr>
              <a:t>29</a:t>
            </a:r>
            <a:r>
              <a:rPr lang="en-US" sz="2800" dirty="0" smtClean="0"/>
              <a:t> </a:t>
            </a:r>
            <a:r>
              <a:rPr lang="en-US" sz="2800" dirty="0" err="1" smtClean="0"/>
              <a:t>mmol</a:t>
            </a:r>
            <a:r>
              <a:rPr lang="en-US" sz="2800" dirty="0" smtClean="0"/>
              <a:t>/L</a:t>
            </a:r>
          </a:p>
          <a:p>
            <a:pPr algn="l" rtl="0"/>
            <a:r>
              <a:rPr lang="en-US" sz="2800" dirty="0" smtClean="0">
                <a:solidFill>
                  <a:srgbClr val="FF0000"/>
                </a:solidFill>
              </a:rPr>
              <a:t>K+</a:t>
            </a:r>
            <a:r>
              <a:rPr lang="en-US" sz="2800" dirty="0" smtClean="0"/>
              <a:t> = </a:t>
            </a:r>
            <a:r>
              <a:rPr lang="en-US" sz="2800" dirty="0" smtClean="0">
                <a:solidFill>
                  <a:srgbClr val="FF0000"/>
                </a:solidFill>
              </a:rPr>
              <a:t>5</a:t>
            </a:r>
            <a:r>
              <a:rPr lang="en-US" sz="2800" dirty="0" smtClean="0"/>
              <a:t> </a:t>
            </a:r>
            <a:r>
              <a:rPr lang="en-US" sz="2800" dirty="0" err="1" smtClean="0"/>
              <a:t>mmol</a:t>
            </a:r>
            <a:r>
              <a:rPr lang="en-US" sz="2800" dirty="0" smtClean="0"/>
              <a:t>/L</a:t>
            </a:r>
          </a:p>
          <a:p>
            <a:pPr algn="l" rtl="0"/>
            <a:r>
              <a:rPr lang="en-US" sz="2800" dirty="0" err="1" smtClean="0">
                <a:solidFill>
                  <a:srgbClr val="FF0000"/>
                </a:solidFill>
              </a:rPr>
              <a:t>Ca</a:t>
            </a:r>
            <a:r>
              <a:rPr lang="en-US" sz="2800" dirty="0" smtClean="0">
                <a:solidFill>
                  <a:srgbClr val="FF0000"/>
                </a:solidFill>
              </a:rPr>
              <a:t>++ </a:t>
            </a:r>
            <a:r>
              <a:rPr lang="en-US" sz="2800" dirty="0" smtClean="0"/>
              <a:t>= </a:t>
            </a:r>
            <a:r>
              <a:rPr lang="en-US" sz="2800" dirty="0" smtClean="0">
                <a:solidFill>
                  <a:srgbClr val="FF0000"/>
                </a:solidFill>
              </a:rPr>
              <a:t>2</a:t>
            </a:r>
            <a:r>
              <a:rPr lang="en-US" sz="2800" dirty="0" smtClean="0"/>
              <a:t> </a:t>
            </a:r>
            <a:r>
              <a:rPr lang="en-US" sz="2800" dirty="0" err="1" smtClean="0"/>
              <a:t>mmol</a:t>
            </a:r>
            <a:r>
              <a:rPr lang="en-US" sz="2800" dirty="0" smtClean="0"/>
              <a:t>/L</a:t>
            </a:r>
          </a:p>
          <a:p>
            <a:pPr algn="l" rtl="0"/>
            <a:r>
              <a:rPr lang="en-US" sz="2800" dirty="0" smtClean="0">
                <a:solidFill>
                  <a:srgbClr val="FF0000"/>
                </a:solidFill>
              </a:rPr>
              <a:t>PH</a:t>
            </a:r>
            <a:r>
              <a:rPr lang="en-US" sz="2800" dirty="0" smtClean="0"/>
              <a:t> = </a:t>
            </a:r>
            <a:r>
              <a:rPr lang="en-US" sz="2800" dirty="0" smtClean="0">
                <a:solidFill>
                  <a:srgbClr val="FF0000"/>
                </a:solidFill>
              </a:rPr>
              <a:t>6.5</a:t>
            </a:r>
          </a:p>
          <a:p>
            <a:pPr algn="l" rtl="0"/>
            <a:r>
              <a:rPr lang="en-US" sz="2800" dirty="0" smtClean="0">
                <a:solidFill>
                  <a:srgbClr val="FF0000"/>
                </a:solidFill>
              </a:rPr>
              <a:t>Osmolality</a:t>
            </a:r>
            <a:r>
              <a:rPr lang="en-US" sz="2800" dirty="0" smtClean="0"/>
              <a:t> = </a:t>
            </a:r>
            <a:r>
              <a:rPr lang="en-US" sz="2800" dirty="0" smtClean="0">
                <a:solidFill>
                  <a:srgbClr val="FF0000"/>
                </a:solidFill>
              </a:rPr>
              <a:t>279</a:t>
            </a:r>
            <a:r>
              <a:rPr lang="en-US" sz="2800" dirty="0" smtClean="0"/>
              <a:t> </a:t>
            </a:r>
            <a:r>
              <a:rPr lang="en-US" sz="2800" dirty="0" err="1" smtClean="0"/>
              <a:t>mosm</a:t>
            </a:r>
            <a:r>
              <a:rPr lang="en-US" sz="2800" dirty="0" smtClean="0"/>
              <a:t>/L</a:t>
            </a:r>
          </a:p>
          <a:p>
            <a:pPr algn="l" rtl="0"/>
            <a:r>
              <a:rPr lang="en-US" sz="2800" dirty="0" smtClean="0"/>
              <a:t>Potential problem = potassium may accumulate, lactate metabolism causes alkalosis</a:t>
            </a:r>
            <a:endParaRPr lang="ar-JO" sz="2800" dirty="0"/>
          </a:p>
        </p:txBody>
      </p:sp>
    </p:spTree>
    <p:extLst>
      <p:ext uri="{BB962C8B-B14F-4D97-AF65-F5344CB8AC3E}">
        <p14:creationId xmlns:p14="http://schemas.microsoft.com/office/powerpoint/2010/main" val="163556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rtl="0"/>
            <a:r>
              <a:rPr lang="en-IE" sz="4400" dirty="0" smtClean="0"/>
              <a:t>Body Fluid Compartments</a:t>
            </a:r>
            <a:br>
              <a:rPr lang="en-IE" sz="4400" dirty="0" smtClean="0"/>
            </a:br>
            <a:endParaRPr lang="ar-JO" sz="4400" dirty="0"/>
          </a:p>
        </p:txBody>
      </p:sp>
      <p:sp>
        <p:nvSpPr>
          <p:cNvPr id="3" name="Content Placeholder 2"/>
          <p:cNvSpPr>
            <a:spLocks noGrp="1"/>
          </p:cNvSpPr>
          <p:nvPr>
            <p:ph sz="quarter" idx="1"/>
          </p:nvPr>
        </p:nvSpPr>
        <p:spPr>
          <a:xfrm>
            <a:off x="179512" y="1600200"/>
            <a:ext cx="8784976" cy="5141168"/>
          </a:xfrm>
        </p:spPr>
        <p:txBody>
          <a:bodyPr>
            <a:normAutofit/>
          </a:bodyPr>
          <a:lstStyle/>
          <a:p>
            <a:pPr algn="l" rtl="0"/>
            <a:r>
              <a:rPr lang="en-US" sz="2800" dirty="0" smtClean="0"/>
              <a:t>TBW:  55-60% of the BW in men and 45-50% in young women</a:t>
            </a:r>
          </a:p>
          <a:p>
            <a:pPr algn="l" rtl="0"/>
            <a:endParaRPr lang="ar-JO"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828092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787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rtl="0"/>
            <a:r>
              <a:rPr lang="en-IE" dirty="0" smtClean="0"/>
              <a:t>Maintenance Solutions </a:t>
            </a:r>
            <a:br>
              <a:rPr lang="en-IE" dirty="0" smtClean="0"/>
            </a:br>
            <a:endParaRPr lang="ar-JO" dirty="0"/>
          </a:p>
        </p:txBody>
      </p:sp>
      <p:sp>
        <p:nvSpPr>
          <p:cNvPr id="3" name="Content Placeholder 2"/>
          <p:cNvSpPr>
            <a:spLocks noGrp="1"/>
          </p:cNvSpPr>
          <p:nvPr>
            <p:ph sz="quarter" idx="1"/>
          </p:nvPr>
        </p:nvSpPr>
        <p:spPr>
          <a:xfrm>
            <a:off x="179512" y="1600200"/>
            <a:ext cx="8784976" cy="5069160"/>
          </a:xfrm>
        </p:spPr>
        <p:txBody>
          <a:bodyPr>
            <a:normAutofit/>
          </a:bodyPr>
          <a:lstStyle/>
          <a:p>
            <a:pPr algn="l" rtl="0"/>
            <a:r>
              <a:rPr lang="en-US" sz="3200" dirty="0" smtClean="0">
                <a:solidFill>
                  <a:srgbClr val="FF0000"/>
                </a:solidFill>
              </a:rPr>
              <a:t>Isosmotic</a:t>
            </a:r>
            <a:r>
              <a:rPr lang="en-US" sz="3200" dirty="0" smtClean="0"/>
              <a:t> as administered but not necessarily isotonic</a:t>
            </a:r>
          </a:p>
          <a:p>
            <a:pPr algn="l" rtl="0"/>
            <a:endParaRPr lang="en-US" sz="3200" dirty="0"/>
          </a:p>
          <a:p>
            <a:pPr algn="l" rtl="0"/>
            <a:r>
              <a:rPr lang="en-US" sz="3200" dirty="0" smtClean="0"/>
              <a:t>Usually used when the loss involves mainly pure water</a:t>
            </a:r>
          </a:p>
          <a:p>
            <a:pPr algn="l" rtl="0"/>
            <a:endParaRPr lang="en-US" sz="3200" dirty="0"/>
          </a:p>
          <a:p>
            <a:pPr algn="l" rtl="0"/>
            <a:r>
              <a:rPr lang="en-US" sz="3200" dirty="0" smtClean="0"/>
              <a:t>Ex. </a:t>
            </a:r>
            <a:r>
              <a:rPr lang="en-US" sz="3200" dirty="0" smtClean="0">
                <a:solidFill>
                  <a:srgbClr val="FF0000"/>
                </a:solidFill>
              </a:rPr>
              <a:t>D5W</a:t>
            </a:r>
            <a:r>
              <a:rPr lang="en-US" sz="3200" dirty="0" smtClean="0"/>
              <a:t>, </a:t>
            </a:r>
            <a:r>
              <a:rPr lang="en-US" sz="3200" dirty="0" smtClean="0">
                <a:solidFill>
                  <a:srgbClr val="FF0000"/>
                </a:solidFill>
              </a:rPr>
              <a:t>Normal Saline</a:t>
            </a:r>
            <a:endParaRPr lang="ar-JO" sz="3200" dirty="0">
              <a:solidFill>
                <a:srgbClr val="FF0000"/>
              </a:solidFill>
            </a:endParaRPr>
          </a:p>
        </p:txBody>
      </p:sp>
    </p:spTree>
    <p:extLst>
      <p:ext uri="{BB962C8B-B14F-4D97-AF65-F5344CB8AC3E}">
        <p14:creationId xmlns:p14="http://schemas.microsoft.com/office/powerpoint/2010/main" val="3675949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rtl="0"/>
            <a:r>
              <a:rPr lang="fr-FR" dirty="0" smtClean="0"/>
              <a:t>Normal saline (0.9% saline solution) </a:t>
            </a:r>
            <a:br>
              <a:rPr lang="fr-FR" dirty="0" smtClean="0"/>
            </a:br>
            <a:endParaRPr lang="ar-JO" dirty="0"/>
          </a:p>
        </p:txBody>
      </p:sp>
      <p:sp>
        <p:nvSpPr>
          <p:cNvPr id="3" name="Content Placeholder 2"/>
          <p:cNvSpPr>
            <a:spLocks noGrp="1"/>
          </p:cNvSpPr>
          <p:nvPr>
            <p:ph sz="quarter" idx="1"/>
          </p:nvPr>
        </p:nvSpPr>
        <p:spPr>
          <a:xfrm>
            <a:off x="179512" y="1600200"/>
            <a:ext cx="8784976" cy="5069160"/>
          </a:xfrm>
        </p:spPr>
        <p:txBody>
          <a:bodyPr>
            <a:normAutofit/>
          </a:bodyPr>
          <a:lstStyle/>
          <a:p>
            <a:pPr algn="l" rtl="0"/>
            <a:r>
              <a:rPr lang="en-IE" sz="3200" dirty="0" smtClean="0">
                <a:solidFill>
                  <a:srgbClr val="FF0000"/>
                </a:solidFill>
              </a:rPr>
              <a:t>9 g</a:t>
            </a:r>
            <a:r>
              <a:rPr lang="en-IE" sz="3200" dirty="0" smtClean="0"/>
              <a:t> of </a:t>
            </a:r>
            <a:r>
              <a:rPr lang="en-IE" sz="3200" dirty="0" err="1" smtClean="0">
                <a:solidFill>
                  <a:srgbClr val="FF0000"/>
                </a:solidFill>
              </a:rPr>
              <a:t>NaCl</a:t>
            </a:r>
            <a:r>
              <a:rPr lang="en-IE" sz="3200" dirty="0" smtClean="0"/>
              <a:t>/L water </a:t>
            </a:r>
          </a:p>
          <a:p>
            <a:pPr algn="l" rtl="0"/>
            <a:r>
              <a:rPr lang="en-IE" sz="3200" dirty="0" smtClean="0">
                <a:solidFill>
                  <a:srgbClr val="FF0000"/>
                </a:solidFill>
              </a:rPr>
              <a:t>154</a:t>
            </a:r>
            <a:r>
              <a:rPr lang="en-IE" sz="3200" dirty="0" smtClean="0"/>
              <a:t> </a:t>
            </a:r>
            <a:r>
              <a:rPr lang="en-IE" sz="3200" dirty="0" err="1" smtClean="0"/>
              <a:t>mmol</a:t>
            </a:r>
            <a:r>
              <a:rPr lang="en-IE" sz="3200" dirty="0" smtClean="0"/>
              <a:t>/L </a:t>
            </a:r>
            <a:r>
              <a:rPr lang="en-IE" sz="3200" dirty="0" smtClean="0">
                <a:solidFill>
                  <a:srgbClr val="FF0000"/>
                </a:solidFill>
              </a:rPr>
              <a:t>sodium</a:t>
            </a:r>
          </a:p>
          <a:p>
            <a:pPr algn="l" rtl="0"/>
            <a:r>
              <a:rPr lang="en-IE" sz="3200" dirty="0" smtClean="0">
                <a:solidFill>
                  <a:srgbClr val="FF0000"/>
                </a:solidFill>
              </a:rPr>
              <a:t>154</a:t>
            </a:r>
            <a:r>
              <a:rPr lang="en-IE" sz="3200" dirty="0" smtClean="0"/>
              <a:t> </a:t>
            </a:r>
            <a:r>
              <a:rPr lang="en-IE" sz="3200" dirty="0" err="1" smtClean="0"/>
              <a:t>mmol</a:t>
            </a:r>
            <a:r>
              <a:rPr lang="en-IE" sz="3200" dirty="0" smtClean="0"/>
              <a:t>/L </a:t>
            </a:r>
            <a:r>
              <a:rPr lang="en-IE" sz="3200" dirty="0" smtClean="0">
                <a:solidFill>
                  <a:srgbClr val="FF0000"/>
                </a:solidFill>
              </a:rPr>
              <a:t>chloride</a:t>
            </a:r>
          </a:p>
          <a:p>
            <a:pPr algn="l" rtl="0"/>
            <a:r>
              <a:rPr lang="en-IE" sz="3200" dirty="0" smtClean="0">
                <a:solidFill>
                  <a:srgbClr val="FF0000"/>
                </a:solidFill>
              </a:rPr>
              <a:t>Osmolality</a:t>
            </a:r>
            <a:r>
              <a:rPr lang="en-IE" sz="3200" dirty="0" smtClean="0"/>
              <a:t> = </a:t>
            </a:r>
            <a:r>
              <a:rPr lang="en-IE" sz="3200" dirty="0" smtClean="0">
                <a:solidFill>
                  <a:srgbClr val="FF0000"/>
                </a:solidFill>
              </a:rPr>
              <a:t>308</a:t>
            </a:r>
            <a:r>
              <a:rPr lang="en-IE" sz="3200" dirty="0" smtClean="0"/>
              <a:t> </a:t>
            </a:r>
            <a:r>
              <a:rPr lang="en-IE" sz="3200" dirty="0" err="1" smtClean="0"/>
              <a:t>mosm</a:t>
            </a:r>
            <a:r>
              <a:rPr lang="en-IE" sz="3200" dirty="0" smtClean="0"/>
              <a:t>/L</a:t>
            </a:r>
          </a:p>
          <a:p>
            <a:pPr algn="l" rtl="0"/>
            <a:r>
              <a:rPr lang="en-IE" sz="3200" dirty="0" smtClean="0">
                <a:solidFill>
                  <a:srgbClr val="FF0000"/>
                </a:solidFill>
              </a:rPr>
              <a:t>PH</a:t>
            </a:r>
            <a:r>
              <a:rPr lang="en-IE" sz="3200" dirty="0" smtClean="0"/>
              <a:t> = </a:t>
            </a:r>
            <a:r>
              <a:rPr lang="en-IE" sz="3200" dirty="0" smtClean="0">
                <a:solidFill>
                  <a:srgbClr val="FF0000"/>
                </a:solidFill>
              </a:rPr>
              <a:t>5.0</a:t>
            </a:r>
            <a:r>
              <a:rPr lang="en-IE" sz="3200" dirty="0" smtClean="0"/>
              <a:t> </a:t>
            </a:r>
          </a:p>
          <a:p>
            <a:pPr algn="l" rtl="0"/>
            <a:r>
              <a:rPr lang="en-IE" sz="3200" dirty="0" smtClean="0"/>
              <a:t>Potential problem = </a:t>
            </a:r>
            <a:r>
              <a:rPr lang="en-IE" sz="3200" dirty="0" err="1" smtClean="0"/>
              <a:t>hyperchloraemic</a:t>
            </a:r>
            <a:r>
              <a:rPr lang="en-IE" sz="3200" dirty="0" smtClean="0"/>
              <a:t> metabolic acidosis, more likely with renal insufficiency </a:t>
            </a:r>
            <a:endParaRPr lang="ar-JO" sz="3200" dirty="0"/>
          </a:p>
        </p:txBody>
      </p:sp>
    </p:spTree>
    <p:extLst>
      <p:ext uri="{BB962C8B-B14F-4D97-AF65-F5344CB8AC3E}">
        <p14:creationId xmlns:p14="http://schemas.microsoft.com/office/powerpoint/2010/main" val="3704290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rtl="0"/>
            <a:r>
              <a:rPr lang="en-IE" dirty="0" smtClean="0"/>
              <a:t>Special Solutions </a:t>
            </a:r>
            <a:br>
              <a:rPr lang="en-IE" dirty="0" smtClean="0"/>
            </a:br>
            <a:endParaRPr lang="ar-JO" dirty="0"/>
          </a:p>
        </p:txBody>
      </p:sp>
      <p:sp>
        <p:nvSpPr>
          <p:cNvPr id="3" name="Content Placeholder 2"/>
          <p:cNvSpPr>
            <a:spLocks noGrp="1"/>
          </p:cNvSpPr>
          <p:nvPr>
            <p:ph sz="quarter" idx="1"/>
          </p:nvPr>
        </p:nvSpPr>
        <p:spPr>
          <a:xfrm>
            <a:off x="179512" y="1600200"/>
            <a:ext cx="8784976" cy="4997152"/>
          </a:xfrm>
        </p:spPr>
        <p:txBody>
          <a:bodyPr>
            <a:normAutofit/>
          </a:bodyPr>
          <a:lstStyle/>
          <a:p>
            <a:pPr algn="l" rtl="0"/>
            <a:r>
              <a:rPr lang="it-IT" sz="3200" dirty="0" smtClean="0"/>
              <a:t>Hypertonic (3%) saline.... hyponatremia</a:t>
            </a:r>
          </a:p>
          <a:p>
            <a:pPr lvl="1" algn="l" rtl="0"/>
            <a:r>
              <a:rPr lang="it-IT" sz="3000" dirty="0"/>
              <a:t>30 gm NaCl, 1027, 4.5 to 7.0</a:t>
            </a:r>
            <a:endParaRPr lang="it-IT" sz="3000" dirty="0" smtClean="0"/>
          </a:p>
          <a:p>
            <a:pPr algn="l" rtl="0"/>
            <a:endParaRPr lang="it-IT" sz="3200" dirty="0" smtClean="0"/>
          </a:p>
          <a:p>
            <a:pPr algn="l" rtl="0"/>
            <a:r>
              <a:rPr lang="it-IT" sz="3200" dirty="0" smtClean="0"/>
              <a:t>Half normal saline.... hypernatremia</a:t>
            </a:r>
          </a:p>
          <a:p>
            <a:pPr lvl="1" algn="l" rtl="0"/>
            <a:r>
              <a:rPr lang="it-IT" sz="3000" dirty="0" smtClean="0"/>
              <a:t>77 meq/L</a:t>
            </a:r>
          </a:p>
          <a:p>
            <a:pPr algn="l" rtl="0"/>
            <a:endParaRPr lang="it-IT" sz="3200" dirty="0" smtClean="0"/>
          </a:p>
          <a:p>
            <a:pPr algn="l" rtl="0"/>
            <a:r>
              <a:rPr lang="it-IT" sz="3200" dirty="0" smtClean="0"/>
              <a:t>8.4% Bicarbonate solution... acidosis</a:t>
            </a:r>
          </a:p>
          <a:p>
            <a:pPr algn="l" rtl="0"/>
            <a:endParaRPr lang="it-IT" sz="3200" dirty="0" smtClean="0"/>
          </a:p>
          <a:p>
            <a:pPr algn="l" rtl="0"/>
            <a:r>
              <a:rPr lang="it-IT" sz="3200" dirty="0" smtClean="0"/>
              <a:t>Mannitol 20%....brain oedema, pulmonary oedema</a:t>
            </a:r>
            <a:endParaRPr lang="ar-JO" sz="3200" dirty="0"/>
          </a:p>
        </p:txBody>
      </p:sp>
    </p:spTree>
    <p:extLst>
      <p:ext uri="{BB962C8B-B14F-4D97-AF65-F5344CB8AC3E}">
        <p14:creationId xmlns:p14="http://schemas.microsoft.com/office/powerpoint/2010/main" val="631284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4800600"/>
            <a:ext cx="6768752" cy="1724744"/>
          </a:xfrm>
        </p:spPr>
        <p:txBody>
          <a:bodyPr>
            <a:noAutofit/>
          </a:bodyPr>
          <a:lstStyle/>
          <a:p>
            <a:pPr algn="ctr" rtl="0"/>
            <a:r>
              <a:rPr lang="en-IE" dirty="0" smtClean="0"/>
              <a:t>Albumin</a:t>
            </a:r>
            <a:br>
              <a:rPr lang="en-IE" dirty="0" smtClean="0"/>
            </a:br>
            <a:r>
              <a:rPr lang="en-IE" dirty="0" smtClean="0"/>
              <a:t>Dextran</a:t>
            </a:r>
            <a:br>
              <a:rPr lang="en-IE" dirty="0" smtClean="0"/>
            </a:br>
            <a:r>
              <a:rPr lang="en-IE" dirty="0" err="1" smtClean="0"/>
              <a:t>Gelatins</a:t>
            </a:r>
            <a:r>
              <a:rPr lang="en-IE" dirty="0" smtClean="0"/>
              <a:t/>
            </a:r>
            <a:br>
              <a:rPr lang="en-IE" dirty="0" smtClean="0"/>
            </a:br>
            <a:r>
              <a:rPr lang="en-IE" dirty="0" smtClean="0"/>
              <a:t>Starches</a:t>
            </a:r>
            <a:endParaRPr lang="ar-JO" dirty="0"/>
          </a:p>
        </p:txBody>
      </p:sp>
      <p:pic>
        <p:nvPicPr>
          <p:cNvPr id="409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6102" b="16102"/>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884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rtl="0"/>
            <a:r>
              <a:rPr lang="en-US" dirty="0" smtClean="0"/>
              <a:t>Colloids</a:t>
            </a:r>
            <a:endParaRPr lang="ar-JO" dirty="0"/>
          </a:p>
        </p:txBody>
      </p:sp>
      <p:sp>
        <p:nvSpPr>
          <p:cNvPr id="3" name="Content Placeholder 2"/>
          <p:cNvSpPr>
            <a:spLocks noGrp="1"/>
          </p:cNvSpPr>
          <p:nvPr>
            <p:ph sz="quarter" idx="1"/>
          </p:nvPr>
        </p:nvSpPr>
        <p:spPr>
          <a:xfrm>
            <a:off x="179512" y="1600200"/>
            <a:ext cx="8784976" cy="4997152"/>
          </a:xfrm>
        </p:spPr>
        <p:txBody>
          <a:bodyPr>
            <a:normAutofit/>
          </a:bodyPr>
          <a:lstStyle/>
          <a:p>
            <a:pPr algn="l" rtl="0"/>
            <a:r>
              <a:rPr lang="en-US" sz="3200" dirty="0" smtClean="0"/>
              <a:t>Colloid: a </a:t>
            </a:r>
            <a:r>
              <a:rPr lang="en-US" sz="3200" dirty="0" smtClean="0">
                <a:solidFill>
                  <a:srgbClr val="FF0000"/>
                </a:solidFill>
              </a:rPr>
              <a:t>large molecule </a:t>
            </a:r>
            <a:r>
              <a:rPr lang="en-US" sz="3200" dirty="0" smtClean="0"/>
              <a:t>that </a:t>
            </a:r>
            <a:r>
              <a:rPr lang="en-US" sz="3200" dirty="0" smtClean="0">
                <a:solidFill>
                  <a:srgbClr val="FF0000"/>
                </a:solidFill>
              </a:rPr>
              <a:t>does not diffuse </a:t>
            </a:r>
            <a:r>
              <a:rPr lang="en-US" sz="3200" dirty="0" smtClean="0"/>
              <a:t>across semipermeable membranes (capillary)</a:t>
            </a:r>
          </a:p>
          <a:p>
            <a:pPr algn="l" rtl="0"/>
            <a:endParaRPr lang="en-US" sz="3200" dirty="0"/>
          </a:p>
          <a:p>
            <a:pPr algn="l" rtl="0"/>
            <a:r>
              <a:rPr lang="en-US" sz="3200" dirty="0" smtClean="0"/>
              <a:t>Exerts an </a:t>
            </a:r>
            <a:r>
              <a:rPr lang="en-US" sz="3200" dirty="0" smtClean="0">
                <a:solidFill>
                  <a:srgbClr val="FF0000"/>
                </a:solidFill>
              </a:rPr>
              <a:t>osmotic pressure </a:t>
            </a:r>
            <a:r>
              <a:rPr lang="en-US" sz="3200" dirty="0" smtClean="0"/>
              <a:t>in the blood, causing fluid to remain within the vascular system. The result is an increase in intravascular volume.</a:t>
            </a:r>
            <a:endParaRPr lang="ar-JO" sz="3200" dirty="0"/>
          </a:p>
        </p:txBody>
      </p:sp>
    </p:spTree>
    <p:extLst>
      <p:ext uri="{BB962C8B-B14F-4D97-AF65-F5344CB8AC3E}">
        <p14:creationId xmlns:p14="http://schemas.microsoft.com/office/powerpoint/2010/main" val="1792325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12968" cy="6408712"/>
          </a:xfrm>
        </p:spPr>
        <p:txBody>
          <a:bodyPr>
            <a:normAutofit/>
          </a:bodyPr>
          <a:lstStyle/>
          <a:p>
            <a:pPr algn="l" rtl="0"/>
            <a:endParaRPr lang="en-US" sz="3200" dirty="0" smtClean="0"/>
          </a:p>
          <a:p>
            <a:pPr algn="l" rtl="0"/>
            <a:endParaRPr lang="en-US" sz="3200" dirty="0"/>
          </a:p>
          <a:p>
            <a:pPr algn="l" rtl="0"/>
            <a:r>
              <a:rPr lang="en-US" sz="3200" dirty="0" smtClean="0"/>
              <a:t>Two categories of colloid may be defined:</a:t>
            </a:r>
          </a:p>
          <a:p>
            <a:pPr lvl="1" algn="l" rtl="0"/>
            <a:r>
              <a:rPr lang="en-US" sz="3200" dirty="0" smtClean="0">
                <a:solidFill>
                  <a:srgbClr val="FF0000"/>
                </a:solidFill>
              </a:rPr>
              <a:t>Natural</a:t>
            </a:r>
            <a:r>
              <a:rPr lang="en-US" sz="3200" dirty="0" smtClean="0"/>
              <a:t> (e.g. human albumin)</a:t>
            </a:r>
          </a:p>
          <a:p>
            <a:pPr lvl="1" algn="l" rtl="0"/>
            <a:endParaRPr lang="en-US" sz="3200" dirty="0" smtClean="0"/>
          </a:p>
          <a:p>
            <a:pPr lvl="1" algn="l" rtl="0"/>
            <a:r>
              <a:rPr lang="en-US" sz="3200" dirty="0" smtClean="0">
                <a:solidFill>
                  <a:srgbClr val="FF0000"/>
                </a:solidFill>
              </a:rPr>
              <a:t>Artificial</a:t>
            </a:r>
            <a:r>
              <a:rPr lang="en-US" sz="3200" dirty="0" smtClean="0"/>
              <a:t> (e.g. gelatins, dextran and </a:t>
            </a:r>
            <a:r>
              <a:rPr lang="en-US" sz="3200" dirty="0" err="1" smtClean="0"/>
              <a:t>hydroxyethyl</a:t>
            </a:r>
            <a:r>
              <a:rPr lang="en-US" sz="3200" dirty="0" smtClean="0"/>
              <a:t> starches [HES]).</a:t>
            </a:r>
            <a:endParaRPr lang="ar-JO" sz="3200" dirty="0"/>
          </a:p>
        </p:txBody>
      </p:sp>
    </p:spTree>
    <p:extLst>
      <p:ext uri="{BB962C8B-B14F-4D97-AF65-F5344CB8AC3E}">
        <p14:creationId xmlns:p14="http://schemas.microsoft.com/office/powerpoint/2010/main" val="1858564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rtl="0"/>
            <a:r>
              <a:rPr lang="en-IE" dirty="0" smtClean="0"/>
              <a:t>Albumin</a:t>
            </a:r>
            <a:endParaRPr lang="ar-JO" dirty="0"/>
          </a:p>
        </p:txBody>
      </p:sp>
      <p:sp>
        <p:nvSpPr>
          <p:cNvPr id="3" name="Content Placeholder 2"/>
          <p:cNvSpPr>
            <a:spLocks noGrp="1"/>
          </p:cNvSpPr>
          <p:nvPr>
            <p:ph sz="quarter" idx="1"/>
          </p:nvPr>
        </p:nvSpPr>
        <p:spPr>
          <a:xfrm>
            <a:off x="107504" y="1268760"/>
            <a:ext cx="8856984" cy="5400600"/>
          </a:xfrm>
        </p:spPr>
        <p:txBody>
          <a:bodyPr>
            <a:normAutofit/>
          </a:bodyPr>
          <a:lstStyle/>
          <a:p>
            <a:pPr algn="l" rtl="0"/>
            <a:r>
              <a:rPr lang="en-US" sz="3200" dirty="0" smtClean="0"/>
              <a:t>Half-life </a:t>
            </a:r>
            <a:r>
              <a:rPr lang="en-US" sz="3200" dirty="0"/>
              <a:t>(t½) </a:t>
            </a:r>
            <a:r>
              <a:rPr lang="en-US" sz="3200" dirty="0" smtClean="0"/>
              <a:t>= </a:t>
            </a:r>
            <a:r>
              <a:rPr lang="en-US" sz="3200" dirty="0"/>
              <a:t>1.6 hours in plasma </a:t>
            </a:r>
          </a:p>
          <a:p>
            <a:pPr algn="l" rtl="0"/>
            <a:r>
              <a:rPr lang="en-US" sz="3200" dirty="0" smtClean="0"/>
              <a:t>Stays </a:t>
            </a:r>
            <a:r>
              <a:rPr lang="en-US" sz="3200" dirty="0"/>
              <a:t>within the intravascular space unless the capillary permeability </a:t>
            </a:r>
            <a:r>
              <a:rPr lang="en-US" sz="3200" dirty="0" smtClean="0"/>
              <a:t>is </a:t>
            </a:r>
            <a:r>
              <a:rPr lang="en-US" sz="3200" dirty="0"/>
              <a:t>abnormal </a:t>
            </a:r>
          </a:p>
          <a:p>
            <a:pPr algn="l" rtl="0"/>
            <a:r>
              <a:rPr lang="en-US" sz="3200" dirty="0" smtClean="0"/>
              <a:t>5</a:t>
            </a:r>
            <a:r>
              <a:rPr lang="en-US" sz="3200" dirty="0"/>
              <a:t>% solution - </a:t>
            </a:r>
            <a:r>
              <a:rPr lang="en-US" sz="3200" dirty="0" err="1"/>
              <a:t>isooncotic</a:t>
            </a:r>
            <a:r>
              <a:rPr lang="en-US" sz="3200" dirty="0"/>
              <a:t>; 10% and 25% solutions - </a:t>
            </a:r>
            <a:r>
              <a:rPr lang="en-US" sz="3200" dirty="0" err="1"/>
              <a:t>hyperoncotic</a:t>
            </a:r>
            <a:r>
              <a:rPr lang="en-US" sz="3200" dirty="0"/>
              <a:t> </a:t>
            </a:r>
          </a:p>
          <a:p>
            <a:pPr algn="l" rtl="0"/>
            <a:r>
              <a:rPr lang="en-US" sz="3200" dirty="0" smtClean="0"/>
              <a:t>Expands </a:t>
            </a:r>
            <a:r>
              <a:rPr lang="en-US" sz="3200" dirty="0"/>
              <a:t>volume 5x its own volume in 30 minutes </a:t>
            </a:r>
          </a:p>
          <a:p>
            <a:pPr algn="l" rtl="0"/>
            <a:r>
              <a:rPr lang="en-US" sz="3200" dirty="0" smtClean="0"/>
              <a:t>Effect </a:t>
            </a:r>
            <a:r>
              <a:rPr lang="en-US" sz="3200" dirty="0"/>
              <a:t>lasts about 24-48 hours </a:t>
            </a:r>
          </a:p>
          <a:p>
            <a:pPr algn="l" rtl="0"/>
            <a:r>
              <a:rPr lang="en-US" sz="3200" dirty="0" smtClean="0"/>
              <a:t>Side </a:t>
            </a:r>
            <a:r>
              <a:rPr lang="en-US" sz="3200" dirty="0"/>
              <a:t>effects - volume overload, fever (</a:t>
            </a:r>
            <a:r>
              <a:rPr lang="en-US" sz="3200" dirty="0" err="1"/>
              <a:t>pyrogens</a:t>
            </a:r>
            <a:r>
              <a:rPr lang="en-US" sz="3200" dirty="0"/>
              <a:t> in albumin), defects of </a:t>
            </a:r>
            <a:r>
              <a:rPr lang="en-US" sz="3200" dirty="0" err="1"/>
              <a:t>haemostasis</a:t>
            </a:r>
            <a:endParaRPr lang="en-US" sz="3200" dirty="0"/>
          </a:p>
        </p:txBody>
      </p:sp>
    </p:spTree>
    <p:extLst>
      <p:ext uri="{BB962C8B-B14F-4D97-AF65-F5344CB8AC3E}">
        <p14:creationId xmlns:p14="http://schemas.microsoft.com/office/powerpoint/2010/main" val="1562525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rtl="0"/>
            <a:r>
              <a:rPr lang="en-IE" dirty="0" smtClean="0"/>
              <a:t>Dextran</a:t>
            </a:r>
            <a:endParaRPr lang="ar-JO" dirty="0"/>
          </a:p>
        </p:txBody>
      </p:sp>
      <p:sp>
        <p:nvSpPr>
          <p:cNvPr id="3" name="Content Placeholder 2"/>
          <p:cNvSpPr>
            <a:spLocks noGrp="1"/>
          </p:cNvSpPr>
          <p:nvPr>
            <p:ph sz="quarter" idx="1"/>
          </p:nvPr>
        </p:nvSpPr>
        <p:spPr>
          <a:xfrm>
            <a:off x="179512" y="1268760"/>
            <a:ext cx="8784976" cy="5400600"/>
          </a:xfrm>
        </p:spPr>
        <p:txBody>
          <a:bodyPr>
            <a:normAutofit/>
          </a:bodyPr>
          <a:lstStyle/>
          <a:p>
            <a:pPr algn="l" rtl="0"/>
            <a:r>
              <a:rPr lang="en-IE" sz="3200" dirty="0"/>
              <a:t>High MW </a:t>
            </a:r>
            <a:r>
              <a:rPr lang="en-IE" sz="3200" dirty="0" smtClean="0"/>
              <a:t>polysaccharide</a:t>
            </a:r>
            <a:endParaRPr lang="en-IE" sz="3200" dirty="0"/>
          </a:p>
          <a:p>
            <a:pPr algn="l" rtl="0"/>
            <a:r>
              <a:rPr lang="en-IE" sz="3200" dirty="0" smtClean="0"/>
              <a:t>Dextran </a:t>
            </a:r>
            <a:r>
              <a:rPr lang="en-IE" sz="3200" dirty="0"/>
              <a:t>40 - MW 40,000 (greater effects on coagulation than D70) </a:t>
            </a:r>
          </a:p>
          <a:p>
            <a:pPr algn="l" rtl="0"/>
            <a:r>
              <a:rPr lang="en-IE" sz="3200" dirty="0" smtClean="0"/>
              <a:t>Dextran </a:t>
            </a:r>
            <a:r>
              <a:rPr lang="en-IE" sz="3200" dirty="0"/>
              <a:t>70 - MW 70,000 </a:t>
            </a:r>
          </a:p>
          <a:p>
            <a:pPr algn="l" rtl="0"/>
            <a:r>
              <a:rPr lang="en-IE" sz="3200" dirty="0" smtClean="0"/>
              <a:t>10</a:t>
            </a:r>
            <a:r>
              <a:rPr lang="en-IE" sz="3200" dirty="0"/>
              <a:t>% solution in NS or D5W </a:t>
            </a:r>
            <a:r>
              <a:rPr lang="en-IE" sz="3200" dirty="0" smtClean="0"/>
              <a:t> </a:t>
            </a:r>
            <a:endParaRPr lang="en-IE" sz="3200" dirty="0"/>
          </a:p>
          <a:p>
            <a:pPr algn="l" rtl="0"/>
            <a:r>
              <a:rPr lang="en-IE" sz="3200" dirty="0" smtClean="0"/>
              <a:t>Side </a:t>
            </a:r>
            <a:r>
              <a:rPr lang="en-IE" sz="3200" dirty="0"/>
              <a:t>effects: anaphylaxis, coagulopathy, renal failure </a:t>
            </a:r>
          </a:p>
          <a:p>
            <a:pPr algn="l" rtl="0"/>
            <a:r>
              <a:rPr lang="en-IE" sz="3200" dirty="0" smtClean="0"/>
              <a:t>Dose</a:t>
            </a:r>
            <a:r>
              <a:rPr lang="en-IE" sz="3200" dirty="0"/>
              <a:t>: limit to 20 ml/kg/day </a:t>
            </a:r>
          </a:p>
          <a:p>
            <a:pPr algn="l" rtl="0"/>
            <a:r>
              <a:rPr lang="en-IE" sz="3200" dirty="0" smtClean="0"/>
              <a:t>Used </a:t>
            </a:r>
            <a:r>
              <a:rPr lang="en-IE" sz="3200" dirty="0"/>
              <a:t>as </a:t>
            </a:r>
            <a:r>
              <a:rPr lang="en-IE" sz="3200" dirty="0" err="1"/>
              <a:t>antiaggregant</a:t>
            </a:r>
            <a:r>
              <a:rPr lang="en-IE" sz="3200" dirty="0"/>
              <a:t> in patients undergoing vascular and </a:t>
            </a:r>
            <a:r>
              <a:rPr lang="en-IE" sz="3200" dirty="0" err="1"/>
              <a:t>microvascular</a:t>
            </a:r>
            <a:r>
              <a:rPr lang="en-IE" sz="3200" dirty="0"/>
              <a:t> surgical procedures</a:t>
            </a:r>
            <a:endParaRPr lang="ar-JO" sz="3200" dirty="0"/>
          </a:p>
        </p:txBody>
      </p:sp>
    </p:spTree>
    <p:extLst>
      <p:ext uri="{BB962C8B-B14F-4D97-AF65-F5344CB8AC3E}">
        <p14:creationId xmlns:p14="http://schemas.microsoft.com/office/powerpoint/2010/main" val="4154986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rtl="0"/>
            <a:r>
              <a:rPr lang="en-IE" dirty="0" err="1" smtClean="0"/>
              <a:t>Hetastarch</a:t>
            </a:r>
            <a:r>
              <a:rPr lang="en-IE" dirty="0" smtClean="0"/>
              <a:t> (HES= </a:t>
            </a:r>
            <a:r>
              <a:rPr lang="en-IE" dirty="0" err="1" smtClean="0"/>
              <a:t>hydroxyethyl</a:t>
            </a:r>
            <a:r>
              <a:rPr lang="en-IE" dirty="0" smtClean="0"/>
              <a:t> starch) </a:t>
            </a:r>
            <a:br>
              <a:rPr lang="en-IE" dirty="0" smtClean="0"/>
            </a:br>
            <a:endParaRPr lang="ar-JO" dirty="0"/>
          </a:p>
        </p:txBody>
      </p:sp>
      <p:sp>
        <p:nvSpPr>
          <p:cNvPr id="3" name="Content Placeholder 2"/>
          <p:cNvSpPr>
            <a:spLocks noGrp="1"/>
          </p:cNvSpPr>
          <p:nvPr>
            <p:ph sz="quarter" idx="1"/>
          </p:nvPr>
        </p:nvSpPr>
        <p:spPr>
          <a:xfrm>
            <a:off x="179512" y="1268760"/>
            <a:ext cx="8784976" cy="5400600"/>
          </a:xfrm>
        </p:spPr>
        <p:txBody>
          <a:bodyPr>
            <a:normAutofit/>
          </a:bodyPr>
          <a:lstStyle/>
          <a:p>
            <a:pPr algn="l" rtl="0"/>
            <a:r>
              <a:rPr lang="en-US" sz="2800" dirty="0" smtClean="0"/>
              <a:t>Synthetic </a:t>
            </a:r>
            <a:r>
              <a:rPr lang="en-US" sz="2800" dirty="0" err="1"/>
              <a:t>hydroxy</a:t>
            </a:r>
            <a:r>
              <a:rPr lang="en-US" sz="2800" dirty="0"/>
              <a:t>-substituted amylopectin, a highly branched glucose polymer</a:t>
            </a:r>
          </a:p>
          <a:p>
            <a:pPr algn="l" rtl="0"/>
            <a:r>
              <a:rPr lang="en-US" sz="2800" dirty="0" smtClean="0"/>
              <a:t>Variable MW</a:t>
            </a:r>
          </a:p>
          <a:p>
            <a:pPr algn="l" rtl="0"/>
            <a:r>
              <a:rPr lang="en-US" sz="2800" dirty="0" smtClean="0"/>
              <a:t>6</a:t>
            </a:r>
            <a:r>
              <a:rPr lang="en-US" sz="2800" dirty="0"/>
              <a:t>% and 10% solution in normal saline solution </a:t>
            </a:r>
          </a:p>
          <a:p>
            <a:pPr algn="l" rtl="0"/>
            <a:r>
              <a:rPr lang="en-US" sz="2800" dirty="0" smtClean="0"/>
              <a:t>Plasma </a:t>
            </a:r>
            <a:r>
              <a:rPr lang="en-US" sz="2800" dirty="0"/>
              <a:t>t½ is 5 days </a:t>
            </a:r>
          </a:p>
          <a:p>
            <a:pPr algn="l" rtl="0"/>
            <a:r>
              <a:rPr lang="en-US" sz="2800" dirty="0" smtClean="0"/>
              <a:t>90</a:t>
            </a:r>
            <a:r>
              <a:rPr lang="en-US" sz="2800" dirty="0"/>
              <a:t>% eliminated in 40 days </a:t>
            </a:r>
          </a:p>
          <a:p>
            <a:pPr algn="l" rtl="0"/>
            <a:r>
              <a:rPr lang="en-US" sz="2800" dirty="0" smtClean="0"/>
              <a:t>Side </a:t>
            </a:r>
            <a:r>
              <a:rPr lang="en-US" sz="2800" dirty="0"/>
              <a:t>effects: coagulopathy (coated platelets, increased fibrinolysis, </a:t>
            </a:r>
            <a:r>
              <a:rPr lang="en-US" sz="2800" dirty="0" smtClean="0"/>
              <a:t>decreased </a:t>
            </a:r>
            <a:r>
              <a:rPr lang="en-US" sz="2800" dirty="0"/>
              <a:t>factor VIII level) but usually not a major clinical problem </a:t>
            </a:r>
          </a:p>
          <a:p>
            <a:pPr algn="l" rtl="0"/>
            <a:r>
              <a:rPr lang="en-US" sz="2800" dirty="0" smtClean="0"/>
              <a:t>Dose</a:t>
            </a:r>
            <a:r>
              <a:rPr lang="en-US" sz="2800" dirty="0"/>
              <a:t>: limit the amount to 20 ml/kg/d</a:t>
            </a:r>
            <a:r>
              <a:rPr lang="en-US" sz="2800" dirty="0" smtClean="0"/>
              <a:t>. </a:t>
            </a:r>
            <a:endParaRPr lang="ar-JO" sz="2800" dirty="0"/>
          </a:p>
        </p:txBody>
      </p:sp>
    </p:spTree>
    <p:extLst>
      <p:ext uri="{BB962C8B-B14F-4D97-AF65-F5344CB8AC3E}">
        <p14:creationId xmlns:p14="http://schemas.microsoft.com/office/powerpoint/2010/main" val="4211424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05930"/>
            <a:ext cx="9144000" cy="1470025"/>
          </a:xfrm>
        </p:spPr>
        <p:txBody>
          <a:bodyPr>
            <a:noAutofit/>
          </a:bodyPr>
          <a:lstStyle/>
          <a:p>
            <a:r>
              <a:rPr lang="en-US" sz="4400" dirty="0" smtClean="0"/>
              <a:t>PRIOPERATIVE BLOOD TRANSFUSION</a:t>
            </a:r>
            <a:endParaRPr lang="ar-JO" sz="4400" dirty="0"/>
          </a:p>
        </p:txBody>
      </p:sp>
    </p:spTree>
    <p:extLst>
      <p:ext uri="{BB962C8B-B14F-4D97-AF65-F5344CB8AC3E}">
        <p14:creationId xmlns:p14="http://schemas.microsoft.com/office/powerpoint/2010/main" val="427730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rtl="0"/>
            <a:r>
              <a:rPr lang="en-US" dirty="0" smtClean="0"/>
              <a:t>Body Fluid Composition in Age </a:t>
            </a:r>
            <a:r>
              <a:rPr lang="en-US" dirty="0"/>
              <a:t>G</a:t>
            </a:r>
            <a:r>
              <a:rPr lang="en-US" dirty="0" smtClean="0"/>
              <a:t>roups</a:t>
            </a:r>
            <a:br>
              <a:rPr lang="en-US" dirty="0" smtClean="0"/>
            </a:br>
            <a:endParaRPr lang="ar-JO" dirty="0"/>
          </a:p>
        </p:txBody>
      </p:sp>
      <p:sp>
        <p:nvSpPr>
          <p:cNvPr id="3" name="Content Placeholder 2"/>
          <p:cNvSpPr>
            <a:spLocks noGrp="1"/>
          </p:cNvSpPr>
          <p:nvPr>
            <p:ph sz="quarter" idx="1"/>
          </p:nvPr>
        </p:nvSpPr>
        <p:spPr>
          <a:xfrm>
            <a:off x="179512" y="1447800"/>
            <a:ext cx="8784976" cy="5221560"/>
          </a:xfrm>
        </p:spPr>
        <p:txBody>
          <a:bodyPr/>
          <a:lstStyle/>
          <a:p>
            <a:pPr marL="0" indent="0" algn="l" rtl="0">
              <a:buNone/>
            </a:pPr>
            <a:r>
              <a:rPr lang="en-US" dirty="0" smtClean="0"/>
              <a:t>            AGE                             TBW AS % OF</a:t>
            </a:r>
          </a:p>
          <a:p>
            <a:pPr marL="0" indent="0" algn="l" rtl="0">
              <a:buNone/>
            </a:pPr>
            <a:r>
              <a:rPr lang="en-US" dirty="0" smtClean="0"/>
              <a:t>                                          TOTAL BODY WEIGHT</a:t>
            </a:r>
          </a:p>
          <a:p>
            <a:pPr marL="0" indent="0" algn="l" rtl="0">
              <a:buNone/>
            </a:pPr>
            <a:r>
              <a:rPr lang="en-US" dirty="0" smtClean="0"/>
              <a:t>       Neonate                                  80</a:t>
            </a:r>
          </a:p>
          <a:p>
            <a:pPr marL="0" indent="0" algn="l" rtl="0">
              <a:buNone/>
            </a:pPr>
            <a:r>
              <a:rPr lang="en-US" dirty="0" smtClean="0"/>
              <a:t>      </a:t>
            </a:r>
          </a:p>
          <a:p>
            <a:pPr marL="0" indent="0" algn="l" rtl="0">
              <a:buNone/>
            </a:pPr>
            <a:r>
              <a:rPr lang="en-US" dirty="0" smtClean="0"/>
              <a:t>       6 months                                 70</a:t>
            </a:r>
          </a:p>
          <a:p>
            <a:pPr marL="0" indent="0" algn="l" rtl="0">
              <a:buNone/>
            </a:pPr>
            <a:endParaRPr lang="en-US" dirty="0" smtClean="0"/>
          </a:p>
          <a:p>
            <a:pPr marL="0" indent="0" algn="l" rtl="0">
              <a:buNone/>
            </a:pPr>
            <a:r>
              <a:rPr lang="en-US" dirty="0" smtClean="0"/>
              <a:t>       1 year                                      60</a:t>
            </a:r>
          </a:p>
          <a:p>
            <a:pPr marL="0" indent="0" algn="l" rtl="0">
              <a:buNone/>
            </a:pPr>
            <a:endParaRPr lang="en-US" dirty="0" smtClean="0"/>
          </a:p>
          <a:p>
            <a:pPr marL="0" indent="0" algn="l" rtl="0">
              <a:buNone/>
            </a:pPr>
            <a:r>
              <a:rPr lang="en-US" dirty="0" smtClean="0"/>
              <a:t>       Young adult                              60</a:t>
            </a:r>
          </a:p>
          <a:p>
            <a:pPr marL="0" indent="0" algn="l" rtl="0">
              <a:buNone/>
            </a:pPr>
            <a:endParaRPr lang="en-US" dirty="0" smtClean="0"/>
          </a:p>
          <a:p>
            <a:pPr marL="0" indent="0" algn="l" rtl="0">
              <a:buNone/>
            </a:pPr>
            <a:r>
              <a:rPr lang="en-US" dirty="0" smtClean="0"/>
              <a:t>       Elderly                                    50</a:t>
            </a:r>
            <a:endParaRPr lang="ar-JO" dirty="0"/>
          </a:p>
        </p:txBody>
      </p:sp>
    </p:spTree>
    <p:extLst>
      <p:ext uri="{BB962C8B-B14F-4D97-AF65-F5344CB8AC3E}">
        <p14:creationId xmlns:p14="http://schemas.microsoft.com/office/powerpoint/2010/main" val="375817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990600" y="0"/>
            <a:ext cx="7772400" cy="1143000"/>
          </a:xfrm>
        </p:spPr>
        <p:txBody>
          <a:bodyPr anchor="t">
            <a:normAutofit fontScale="90000"/>
          </a:bodyPr>
          <a:lstStyle/>
          <a:p>
            <a:pPr algn="ctr" rtl="0"/>
            <a:r>
              <a:rPr lang="en-US" sz="4000" dirty="0"/>
              <a:t>Purpose of </a:t>
            </a:r>
            <a:r>
              <a:rPr lang="en-US" sz="4000" dirty="0" smtClean="0"/>
              <a:t>Infusion </a:t>
            </a:r>
            <a:r>
              <a:rPr lang="en-US" sz="4000" dirty="0"/>
              <a:t>of </a:t>
            </a:r>
            <a:r>
              <a:rPr lang="en-US" sz="4000" dirty="0" smtClean="0"/>
              <a:t>Fluids </a:t>
            </a:r>
            <a:r>
              <a:rPr lang="en-US" sz="4000" dirty="0"/>
              <a:t>and </a:t>
            </a:r>
            <a:r>
              <a:rPr lang="en-US" sz="4000" dirty="0" smtClean="0"/>
              <a:t>Blood Products</a:t>
            </a:r>
            <a:endParaRPr lang="en-US" sz="4000" dirty="0"/>
          </a:p>
        </p:txBody>
      </p:sp>
      <p:sp>
        <p:nvSpPr>
          <p:cNvPr id="64515" name="Rectangle 3"/>
          <p:cNvSpPr>
            <a:spLocks noGrp="1" noChangeArrowheads="1"/>
          </p:cNvSpPr>
          <p:nvPr>
            <p:ph sz="quarter" idx="1"/>
          </p:nvPr>
        </p:nvSpPr>
        <p:spPr>
          <a:xfrm>
            <a:off x="0" y="1340768"/>
            <a:ext cx="9144000" cy="5517232"/>
          </a:xfrm>
        </p:spPr>
        <p:txBody>
          <a:bodyPr>
            <a:normAutofit/>
          </a:bodyPr>
          <a:lstStyle/>
          <a:p>
            <a:pPr algn="l" rtl="0"/>
            <a:endParaRPr lang="en-US" sz="3200" dirty="0" smtClean="0"/>
          </a:p>
          <a:p>
            <a:pPr algn="l" rtl="0"/>
            <a:r>
              <a:rPr lang="en-US" sz="3200" dirty="0" smtClean="0"/>
              <a:t>Maintain </a:t>
            </a:r>
            <a:r>
              <a:rPr lang="en-US" sz="3200" dirty="0"/>
              <a:t>organ transfusion</a:t>
            </a:r>
          </a:p>
          <a:p>
            <a:pPr algn="l" rtl="0"/>
            <a:endParaRPr lang="en-US" sz="3200" dirty="0" smtClean="0"/>
          </a:p>
          <a:p>
            <a:pPr algn="l" rtl="0"/>
            <a:r>
              <a:rPr lang="en-US" sz="3200" dirty="0" smtClean="0"/>
              <a:t>Normal </a:t>
            </a:r>
            <a:r>
              <a:rPr lang="en-US" sz="3200" dirty="0"/>
              <a:t>blood pressure and heart rate, normal mental status (in non-comatose patients), normal oxygen saturation, normal urine output, well perfused extremities</a:t>
            </a:r>
          </a:p>
        </p:txBody>
      </p:sp>
    </p:spTree>
    <p:extLst>
      <p:ext uri="{BB962C8B-B14F-4D97-AF65-F5344CB8AC3E}">
        <p14:creationId xmlns:p14="http://schemas.microsoft.com/office/powerpoint/2010/main" val="3300162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rtl="0"/>
            <a:r>
              <a:rPr lang="en-US" dirty="0" smtClean="0"/>
              <a:t>Major Blood Components</a:t>
            </a:r>
            <a:endParaRPr lang="ar-JO" dirty="0"/>
          </a:p>
        </p:txBody>
      </p:sp>
      <p:sp>
        <p:nvSpPr>
          <p:cNvPr id="3" name="Content Placeholder 2"/>
          <p:cNvSpPr>
            <a:spLocks noGrp="1"/>
          </p:cNvSpPr>
          <p:nvPr>
            <p:ph sz="quarter" idx="1"/>
          </p:nvPr>
        </p:nvSpPr>
        <p:spPr>
          <a:xfrm>
            <a:off x="179512" y="1447800"/>
            <a:ext cx="8784976" cy="5221560"/>
          </a:xfrm>
        </p:spPr>
        <p:txBody>
          <a:bodyPr>
            <a:normAutofit/>
          </a:bodyPr>
          <a:lstStyle/>
          <a:p>
            <a:pPr algn="l" rtl="0"/>
            <a:endParaRPr lang="en-US" sz="3200" dirty="0" smtClean="0"/>
          </a:p>
          <a:p>
            <a:pPr algn="l" rtl="0"/>
            <a:r>
              <a:rPr lang="en-US" sz="3200" dirty="0" smtClean="0"/>
              <a:t>Cellular</a:t>
            </a:r>
          </a:p>
          <a:p>
            <a:pPr algn="l" rtl="0"/>
            <a:endParaRPr lang="en-US" sz="3200" dirty="0"/>
          </a:p>
          <a:p>
            <a:pPr algn="l" rtl="0"/>
            <a:r>
              <a:rPr lang="en-US" sz="3200" dirty="0" smtClean="0"/>
              <a:t>Fluid</a:t>
            </a:r>
            <a:endParaRPr lang="ar-JO" sz="3200" dirty="0"/>
          </a:p>
        </p:txBody>
      </p:sp>
    </p:spTree>
    <p:extLst>
      <p:ext uri="{BB962C8B-B14F-4D97-AF65-F5344CB8AC3E}">
        <p14:creationId xmlns:p14="http://schemas.microsoft.com/office/powerpoint/2010/main" val="3033465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rtl="0"/>
            <a:r>
              <a:rPr lang="en-IE" dirty="0" smtClean="0"/>
              <a:t>Blood Products</a:t>
            </a:r>
            <a:br>
              <a:rPr lang="en-IE" dirty="0" smtClean="0"/>
            </a:br>
            <a:endParaRPr lang="ar-JO" dirty="0"/>
          </a:p>
        </p:txBody>
      </p:sp>
      <p:sp>
        <p:nvSpPr>
          <p:cNvPr id="3" name="Content Placeholder 2"/>
          <p:cNvSpPr>
            <a:spLocks noGrp="1"/>
          </p:cNvSpPr>
          <p:nvPr>
            <p:ph sz="quarter" idx="1"/>
          </p:nvPr>
        </p:nvSpPr>
        <p:spPr>
          <a:xfrm>
            <a:off x="107504" y="1600200"/>
            <a:ext cx="8856984" cy="5069160"/>
          </a:xfrm>
        </p:spPr>
        <p:txBody>
          <a:bodyPr numCol="2">
            <a:normAutofit/>
          </a:bodyPr>
          <a:lstStyle/>
          <a:p>
            <a:pPr algn="l" rtl="0"/>
            <a:r>
              <a:rPr lang="en-IE" sz="3200" dirty="0" smtClean="0"/>
              <a:t>Whole blood                            </a:t>
            </a:r>
          </a:p>
          <a:p>
            <a:pPr algn="l" rtl="0"/>
            <a:endParaRPr lang="en-IE" sz="3200" dirty="0" smtClean="0"/>
          </a:p>
          <a:p>
            <a:pPr algn="l" rtl="0"/>
            <a:r>
              <a:rPr lang="en-IE" sz="3200" dirty="0" smtClean="0"/>
              <a:t>Packed Red Cells                     </a:t>
            </a:r>
          </a:p>
          <a:p>
            <a:pPr algn="l" rtl="0"/>
            <a:endParaRPr lang="en-IE" sz="3200" dirty="0" smtClean="0"/>
          </a:p>
          <a:p>
            <a:pPr algn="l" rtl="0"/>
            <a:r>
              <a:rPr lang="en-IE" sz="3200" dirty="0" smtClean="0"/>
              <a:t>Platelets</a:t>
            </a:r>
          </a:p>
          <a:p>
            <a:pPr algn="l" rtl="0"/>
            <a:endParaRPr lang="en-IE" sz="3200" dirty="0" smtClean="0"/>
          </a:p>
          <a:p>
            <a:pPr algn="l" rtl="0"/>
            <a:endParaRPr lang="en-IE" sz="3200" dirty="0" smtClean="0"/>
          </a:p>
          <a:p>
            <a:pPr algn="l" rtl="0"/>
            <a:endParaRPr lang="en-IE" sz="3200" dirty="0"/>
          </a:p>
          <a:p>
            <a:pPr algn="l" rtl="0"/>
            <a:r>
              <a:rPr lang="en-IE" sz="3200" dirty="0" smtClean="0"/>
              <a:t>Fresh Frozen Plasma</a:t>
            </a:r>
          </a:p>
          <a:p>
            <a:pPr algn="l" rtl="0"/>
            <a:endParaRPr lang="en-IE" sz="3200" dirty="0" smtClean="0"/>
          </a:p>
          <a:p>
            <a:pPr algn="l" rtl="0"/>
            <a:r>
              <a:rPr lang="en-IE" sz="3200" dirty="0" smtClean="0"/>
              <a:t>Cryoprecipitate</a:t>
            </a:r>
          </a:p>
          <a:p>
            <a:pPr algn="l" rtl="0"/>
            <a:endParaRPr lang="en-IE" sz="3200" dirty="0" smtClean="0"/>
          </a:p>
          <a:p>
            <a:pPr algn="l" rtl="0"/>
            <a:r>
              <a:rPr lang="en-IE" sz="3200" dirty="0" smtClean="0"/>
              <a:t>Human Albumin</a:t>
            </a:r>
          </a:p>
        </p:txBody>
      </p:sp>
    </p:spTree>
    <p:extLst>
      <p:ext uri="{BB962C8B-B14F-4D97-AF65-F5344CB8AC3E}">
        <p14:creationId xmlns:p14="http://schemas.microsoft.com/office/powerpoint/2010/main" val="1639431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rtl="0"/>
            <a:r>
              <a:rPr lang="en-IE" sz="4800" dirty="0"/>
              <a:t>Blood Bank Practices</a:t>
            </a:r>
            <a:endParaRPr lang="ar-JO" sz="4800" dirty="0"/>
          </a:p>
        </p:txBody>
      </p:sp>
      <p:sp>
        <p:nvSpPr>
          <p:cNvPr id="5" name="Text Placeholder 4"/>
          <p:cNvSpPr>
            <a:spLocks noGrp="1"/>
          </p:cNvSpPr>
          <p:nvPr>
            <p:ph type="body" idx="1"/>
          </p:nvPr>
        </p:nvSpPr>
        <p:spPr/>
        <p:txBody>
          <a:bodyPr/>
          <a:lstStyle/>
          <a:p>
            <a:endParaRPr lang="ar-JO"/>
          </a:p>
        </p:txBody>
      </p:sp>
    </p:spTree>
    <p:extLst>
      <p:ext uri="{BB962C8B-B14F-4D97-AF65-F5344CB8AC3E}">
        <p14:creationId xmlns:p14="http://schemas.microsoft.com/office/powerpoint/2010/main" val="758854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rtl="0"/>
            <a:r>
              <a:rPr lang="en-US" dirty="0"/>
              <a:t>Preparation of </a:t>
            </a:r>
            <a:r>
              <a:rPr lang="en-US" dirty="0" smtClean="0"/>
              <a:t>Blood </a:t>
            </a:r>
            <a:r>
              <a:rPr lang="en-US" dirty="0"/>
              <a:t>C</a:t>
            </a:r>
            <a:r>
              <a:rPr lang="en-US" dirty="0" smtClean="0"/>
              <a:t>omponents</a:t>
            </a:r>
            <a:br>
              <a:rPr lang="en-US" dirty="0" smtClean="0"/>
            </a:br>
            <a:endParaRPr lang="ar-JO" dirty="0"/>
          </a:p>
        </p:txBody>
      </p:sp>
      <p:sp>
        <p:nvSpPr>
          <p:cNvPr id="3" name="Content Placeholder 2"/>
          <p:cNvSpPr>
            <a:spLocks noGrp="1"/>
          </p:cNvSpPr>
          <p:nvPr>
            <p:ph sz="quarter" idx="1"/>
          </p:nvPr>
        </p:nvSpPr>
        <p:spPr>
          <a:xfrm>
            <a:off x="179512" y="1196752"/>
            <a:ext cx="8784976" cy="5472608"/>
          </a:xfrm>
        </p:spPr>
        <p:txBody>
          <a:bodyPr>
            <a:normAutofit/>
          </a:bodyPr>
          <a:lstStyle/>
          <a:p>
            <a:pPr algn="l" rtl="0"/>
            <a:r>
              <a:rPr lang="en-US" sz="2800" dirty="0"/>
              <a:t>Blood </a:t>
            </a:r>
            <a:r>
              <a:rPr lang="en-US" sz="2800" dirty="0" smtClean="0"/>
              <a:t>donors:</a:t>
            </a:r>
          </a:p>
          <a:p>
            <a:pPr lvl="1" algn="l" rtl="0"/>
            <a:r>
              <a:rPr lang="en-US" dirty="0"/>
              <a:t>Approximately 17 million units of blood are donated in Europe each year. </a:t>
            </a:r>
            <a:endParaRPr lang="en-US" dirty="0" smtClean="0"/>
          </a:p>
          <a:p>
            <a:pPr lvl="1" algn="l" rtl="0"/>
            <a:r>
              <a:rPr lang="en-US" dirty="0" smtClean="0"/>
              <a:t>Each donor is interviewed for medical history of known infectious diseases</a:t>
            </a:r>
          </a:p>
          <a:p>
            <a:pPr lvl="1" algn="l" rtl="0"/>
            <a:r>
              <a:rPr lang="en-US" dirty="0" smtClean="0"/>
              <a:t>Each unit </a:t>
            </a:r>
            <a:r>
              <a:rPr lang="en-US" dirty="0"/>
              <a:t>is screened for antibodies to:</a:t>
            </a:r>
          </a:p>
          <a:p>
            <a:pPr lvl="1" algn="l" rtl="0"/>
            <a:r>
              <a:rPr lang="en-US" dirty="0" smtClean="0"/>
              <a:t> </a:t>
            </a:r>
            <a:r>
              <a:rPr lang="en-US" dirty="0"/>
              <a:t>Syphilis</a:t>
            </a:r>
          </a:p>
          <a:p>
            <a:pPr lvl="1" algn="l" rtl="0"/>
            <a:r>
              <a:rPr lang="en-US" dirty="0"/>
              <a:t> Hepatitis B and C</a:t>
            </a:r>
          </a:p>
          <a:p>
            <a:pPr lvl="1" algn="l" rtl="0"/>
            <a:r>
              <a:rPr lang="en-US" dirty="0"/>
              <a:t> HIV 1 and 2</a:t>
            </a:r>
          </a:p>
          <a:p>
            <a:pPr lvl="1" algn="l" rtl="0"/>
            <a:r>
              <a:rPr lang="en-US" dirty="0"/>
              <a:t> +/- </a:t>
            </a:r>
            <a:r>
              <a:rPr lang="en-US" dirty="0" smtClean="0"/>
              <a:t>CMV</a:t>
            </a:r>
          </a:p>
        </p:txBody>
      </p:sp>
    </p:spTree>
    <p:extLst>
      <p:ext uri="{BB962C8B-B14F-4D97-AF65-F5344CB8AC3E}">
        <p14:creationId xmlns:p14="http://schemas.microsoft.com/office/powerpoint/2010/main" val="2998280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rtl="0"/>
            <a:r>
              <a:rPr lang="en-US" dirty="0" smtClean="0"/>
              <a:t>Exclusion Criteria</a:t>
            </a:r>
            <a:endParaRPr lang="ar-JO" dirty="0"/>
          </a:p>
        </p:txBody>
      </p:sp>
      <p:sp>
        <p:nvSpPr>
          <p:cNvPr id="3" name="Content Placeholder 2"/>
          <p:cNvSpPr>
            <a:spLocks noGrp="1"/>
          </p:cNvSpPr>
          <p:nvPr>
            <p:ph sz="quarter" idx="1"/>
          </p:nvPr>
        </p:nvSpPr>
        <p:spPr>
          <a:xfrm>
            <a:off x="251520" y="1447800"/>
            <a:ext cx="8640960" cy="5149552"/>
          </a:xfrm>
        </p:spPr>
        <p:txBody>
          <a:bodyPr/>
          <a:lstStyle/>
          <a:p>
            <a:pPr algn="l" rtl="0"/>
            <a:r>
              <a:rPr lang="en-US" dirty="0" err="1" smtClean="0"/>
              <a:t>Hct</a:t>
            </a:r>
            <a:r>
              <a:rPr lang="en-US" dirty="0" smtClean="0"/>
              <a:t> less than 37%(</a:t>
            </a:r>
            <a:r>
              <a:rPr lang="en-US" dirty="0" err="1" smtClean="0"/>
              <a:t>Hgb</a:t>
            </a:r>
            <a:r>
              <a:rPr lang="en-US" dirty="0" smtClean="0"/>
              <a:t>&lt;12.5) </a:t>
            </a:r>
            <a:r>
              <a:rPr lang="en-US" dirty="0"/>
              <a:t>for allogeneic or 32% for autologous donors. </a:t>
            </a:r>
            <a:endParaRPr lang="en-US" dirty="0" smtClean="0"/>
          </a:p>
          <a:p>
            <a:pPr algn="l" rtl="0"/>
            <a:r>
              <a:rPr lang="en-US" dirty="0" smtClean="0"/>
              <a:t>Weight less than 50 kilograms</a:t>
            </a:r>
          </a:p>
          <a:p>
            <a:pPr algn="l" rtl="0"/>
            <a:r>
              <a:rPr lang="en-US" dirty="0" smtClean="0"/>
              <a:t>Temperature above 37.5°C</a:t>
            </a:r>
          </a:p>
          <a:p>
            <a:pPr algn="l" rtl="0"/>
            <a:r>
              <a:rPr lang="en-US" dirty="0" smtClean="0"/>
              <a:t>Blood </a:t>
            </a:r>
            <a:r>
              <a:rPr lang="en-US" dirty="0"/>
              <a:t>pressure above 180 systolic or 100 </a:t>
            </a:r>
            <a:r>
              <a:rPr lang="en-US" dirty="0" smtClean="0"/>
              <a:t>diastolic</a:t>
            </a:r>
          </a:p>
          <a:p>
            <a:pPr algn="l" rtl="0"/>
            <a:r>
              <a:rPr lang="en-US" dirty="0" smtClean="0"/>
              <a:t>Pulse </a:t>
            </a:r>
            <a:r>
              <a:rPr lang="en-US" dirty="0"/>
              <a:t>rate outside the </a:t>
            </a:r>
            <a:r>
              <a:rPr lang="en-US" dirty="0" smtClean="0"/>
              <a:t>limits </a:t>
            </a:r>
            <a:r>
              <a:rPr lang="en-US" dirty="0"/>
              <a:t>of 50 to 100 beats per </a:t>
            </a:r>
            <a:r>
              <a:rPr lang="en-US" dirty="0" smtClean="0"/>
              <a:t>minute</a:t>
            </a:r>
          </a:p>
          <a:p>
            <a:pPr algn="l" rtl="0"/>
            <a:r>
              <a:rPr lang="en-US" dirty="0" smtClean="0"/>
              <a:t>Arrhythmia </a:t>
            </a:r>
            <a:r>
              <a:rPr lang="en-US" dirty="0"/>
              <a:t>detected on pulse examination</a:t>
            </a:r>
          </a:p>
          <a:p>
            <a:pPr algn="l" rtl="0"/>
            <a:endParaRPr lang="ar-JO" dirty="0"/>
          </a:p>
        </p:txBody>
      </p:sp>
    </p:spTree>
    <p:extLst>
      <p:ext uri="{BB962C8B-B14F-4D97-AF65-F5344CB8AC3E}">
        <p14:creationId xmlns:p14="http://schemas.microsoft.com/office/powerpoint/2010/main" val="2351953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rtl="0"/>
            <a:r>
              <a:rPr lang="en-IE" dirty="0" smtClean="0"/>
              <a:t>Centrifugation</a:t>
            </a:r>
            <a:endParaRPr lang="ar-JO" dirty="0"/>
          </a:p>
        </p:txBody>
      </p:sp>
      <p:sp>
        <p:nvSpPr>
          <p:cNvPr id="3" name="Content Placeholder 2"/>
          <p:cNvSpPr>
            <a:spLocks noGrp="1"/>
          </p:cNvSpPr>
          <p:nvPr>
            <p:ph sz="quarter" idx="1"/>
          </p:nvPr>
        </p:nvSpPr>
        <p:spPr>
          <a:xfrm>
            <a:off x="251520" y="1340768"/>
            <a:ext cx="8640960" cy="5256584"/>
          </a:xfrm>
        </p:spPr>
        <p:txBody>
          <a:bodyPr>
            <a:normAutofit/>
          </a:bodyPr>
          <a:lstStyle/>
          <a:p>
            <a:pPr algn="l" rtl="0"/>
            <a:r>
              <a:rPr lang="en-US" dirty="0" smtClean="0"/>
              <a:t>Collect </a:t>
            </a:r>
            <a:r>
              <a:rPr lang="en-US" dirty="0"/>
              <a:t>500 mL whole </a:t>
            </a:r>
            <a:r>
              <a:rPr lang="en-US" dirty="0" smtClean="0"/>
              <a:t>blood</a:t>
            </a:r>
            <a:endParaRPr lang="en-US" dirty="0"/>
          </a:p>
          <a:p>
            <a:pPr algn="l" rtl="0"/>
            <a:r>
              <a:rPr lang="en-US" dirty="0" smtClean="0"/>
              <a:t>Divert </a:t>
            </a:r>
            <a:r>
              <a:rPr lang="en-US" dirty="0"/>
              <a:t>the first 40 mL to reduce risk </a:t>
            </a:r>
            <a:r>
              <a:rPr lang="en-US" dirty="0" smtClean="0"/>
              <a:t>of bacterial </a:t>
            </a:r>
            <a:r>
              <a:rPr lang="en-US" dirty="0"/>
              <a:t>contamination from donor </a:t>
            </a:r>
            <a:r>
              <a:rPr lang="en-US" dirty="0" smtClean="0"/>
              <a:t>skin</a:t>
            </a:r>
          </a:p>
          <a:p>
            <a:pPr algn="l" rtl="0"/>
            <a:r>
              <a:rPr lang="en-US" dirty="0"/>
              <a:t>The 40 mL are used for </a:t>
            </a:r>
            <a:endParaRPr lang="en-US" dirty="0" smtClean="0"/>
          </a:p>
          <a:p>
            <a:pPr marL="0" indent="0" algn="l" rtl="0">
              <a:buNone/>
            </a:pPr>
            <a:r>
              <a:rPr lang="en-US" dirty="0"/>
              <a:t> </a:t>
            </a:r>
            <a:r>
              <a:rPr lang="en-US" dirty="0" smtClean="0"/>
              <a:t>    donor </a:t>
            </a:r>
            <a:r>
              <a:rPr lang="en-US" dirty="0"/>
              <a:t>unit testing</a:t>
            </a:r>
          </a:p>
          <a:p>
            <a:pPr algn="l" rtl="0"/>
            <a:r>
              <a:rPr lang="en-US" dirty="0"/>
              <a:t>Blood is centrifuged and </a:t>
            </a:r>
            <a:endParaRPr lang="en-US" dirty="0" smtClean="0"/>
          </a:p>
          <a:p>
            <a:pPr marL="0" indent="0" algn="l" rtl="0">
              <a:buNone/>
            </a:pPr>
            <a:r>
              <a:rPr lang="en-US" dirty="0" smtClean="0"/>
              <a:t>    separated </a:t>
            </a:r>
            <a:r>
              <a:rPr lang="en-US" dirty="0"/>
              <a:t>into 3 parts:</a:t>
            </a:r>
          </a:p>
          <a:p>
            <a:pPr algn="l" rtl="0"/>
            <a:r>
              <a:rPr lang="en-US" dirty="0"/>
              <a:t>◆ Red Blood Cells</a:t>
            </a:r>
          </a:p>
          <a:p>
            <a:pPr algn="l" rtl="0"/>
            <a:r>
              <a:rPr lang="en-US" dirty="0"/>
              <a:t>◆ Plasma</a:t>
            </a:r>
          </a:p>
          <a:p>
            <a:pPr algn="l" rtl="0"/>
            <a:r>
              <a:rPr lang="en-US" dirty="0"/>
              <a:t>◆ Buffy coat</a:t>
            </a:r>
          </a:p>
          <a:p>
            <a:pPr algn="l" rtl="0"/>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420888"/>
            <a:ext cx="525658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276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260648"/>
            <a:ext cx="8640960" cy="6336704"/>
          </a:xfrm>
        </p:spPr>
        <p:txBody>
          <a:bodyPr/>
          <a:lstStyle/>
          <a:p>
            <a:pPr algn="l" rtl="0"/>
            <a:endParaRPr lang="en-US" dirty="0" smtClean="0"/>
          </a:p>
          <a:p>
            <a:pPr algn="l" rtl="0"/>
            <a:r>
              <a:rPr lang="en-US" dirty="0" smtClean="0"/>
              <a:t>The </a:t>
            </a:r>
            <a:r>
              <a:rPr lang="en-US" dirty="0"/>
              <a:t>Buffy coat units from four donors are </a:t>
            </a:r>
            <a:r>
              <a:rPr lang="en-US" dirty="0" smtClean="0"/>
              <a:t>further </a:t>
            </a:r>
            <a:r>
              <a:rPr lang="en-US" dirty="0"/>
              <a:t>processed to separate the platelets</a:t>
            </a:r>
          </a:p>
          <a:p>
            <a:pPr algn="l" rtl="0"/>
            <a:r>
              <a:rPr lang="en-US" dirty="0"/>
              <a:t>The red blood cell and platelet components are </a:t>
            </a:r>
            <a:r>
              <a:rPr lang="en-US" dirty="0" err="1" smtClean="0"/>
              <a:t>leukoreduced</a:t>
            </a:r>
            <a:endParaRPr lang="en-US" dirty="0" smtClean="0"/>
          </a:p>
          <a:p>
            <a:pPr algn="l" rtl="0"/>
            <a:endParaRPr lang="en-US" dirty="0"/>
          </a:p>
          <a:p>
            <a:pPr algn="l" rtl="0"/>
            <a:endParaRPr lang="ar-JO"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2017061"/>
            <a:ext cx="7776864" cy="465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5721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pPr algn="l" rtl="0"/>
            <a:endParaRPr lang="en-US" dirty="0" smtClean="0"/>
          </a:p>
          <a:p>
            <a:pPr algn="l" rtl="0"/>
            <a:r>
              <a:rPr lang="en-US" dirty="0" smtClean="0"/>
              <a:t>Separated of blood components by 1 unit of </a:t>
            </a:r>
            <a:r>
              <a:rPr lang="en-US" sz="3000" b="1" dirty="0" smtClean="0"/>
              <a:t>Whole blood</a:t>
            </a:r>
            <a:r>
              <a:rPr lang="en-US" sz="3000" dirty="0" smtClean="0"/>
              <a:t>: </a:t>
            </a:r>
          </a:p>
          <a:p>
            <a:pPr algn="l" rtl="0"/>
            <a:endParaRPr lang="en-US" sz="3000" b="1" dirty="0" smtClean="0"/>
          </a:p>
          <a:p>
            <a:pPr algn="l" rtl="0"/>
            <a:r>
              <a:rPr lang="en-US" sz="3000" b="1" dirty="0" smtClean="0"/>
              <a:t>PRBCS</a:t>
            </a:r>
            <a:r>
              <a:rPr lang="en-US" dirty="0" smtClean="0"/>
              <a:t>(hematocrit 70%):</a:t>
            </a:r>
          </a:p>
          <a:p>
            <a:pPr lvl="1" algn="l" rtl="0"/>
            <a:r>
              <a:rPr lang="en-US" sz="2600" dirty="0" smtClean="0"/>
              <a:t>250 </a:t>
            </a:r>
            <a:r>
              <a:rPr lang="en-US" sz="2600" dirty="0" err="1" smtClean="0"/>
              <a:t>mL+saline</a:t>
            </a:r>
            <a:r>
              <a:rPr lang="en-US" sz="2600" dirty="0" smtClean="0"/>
              <a:t> preservative=350 </a:t>
            </a:r>
            <a:r>
              <a:rPr lang="en-US" sz="2600" dirty="0" err="1" smtClean="0"/>
              <a:t>mL.</a:t>
            </a:r>
            <a:r>
              <a:rPr lang="en-US" sz="2600" dirty="0" smtClean="0"/>
              <a:t> </a:t>
            </a:r>
          </a:p>
          <a:p>
            <a:pPr lvl="1" algn="l" rtl="0"/>
            <a:r>
              <a:rPr lang="en-US" sz="2600" dirty="0" smtClean="0"/>
              <a:t>1–6°C. </a:t>
            </a:r>
          </a:p>
          <a:p>
            <a:pPr lvl="1" algn="l" rtl="0"/>
            <a:r>
              <a:rPr lang="en-US" sz="2600" dirty="0" smtClean="0"/>
              <a:t>May be frozen in a hypertonic glycerol solution for up to 10 years(rare phenotypes)</a:t>
            </a:r>
          </a:p>
          <a:p>
            <a:pPr marL="0" indent="0" algn="l" rtl="0">
              <a:buNone/>
            </a:pPr>
            <a:endParaRPr lang="ar-JO" dirty="0"/>
          </a:p>
        </p:txBody>
      </p:sp>
    </p:spTree>
    <p:extLst>
      <p:ext uri="{BB962C8B-B14F-4D97-AF65-F5344CB8AC3E}">
        <p14:creationId xmlns:p14="http://schemas.microsoft.com/office/powerpoint/2010/main" val="1435928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88640"/>
            <a:ext cx="8712968" cy="6480720"/>
          </a:xfrm>
        </p:spPr>
        <p:txBody>
          <a:bodyPr/>
          <a:lstStyle/>
          <a:p>
            <a:pPr algn="l" rtl="0"/>
            <a:endParaRPr lang="en-US" dirty="0" smtClean="0"/>
          </a:p>
          <a:p>
            <a:pPr algn="l" rtl="0"/>
            <a:r>
              <a:rPr lang="en-US" dirty="0" smtClean="0"/>
              <a:t>A </a:t>
            </a:r>
            <a:r>
              <a:rPr lang="en-US" dirty="0"/>
              <a:t>preservative–anticoagulant solution is added. The most commonly used solution is </a:t>
            </a:r>
            <a:r>
              <a:rPr lang="en-US" b="1" dirty="0"/>
              <a:t>CPDA</a:t>
            </a:r>
            <a:r>
              <a:rPr lang="en-US" dirty="0"/>
              <a:t>-1:</a:t>
            </a:r>
          </a:p>
          <a:p>
            <a:pPr algn="l" rtl="0"/>
            <a:r>
              <a:rPr lang="en-US" b="1" dirty="0"/>
              <a:t>C</a:t>
            </a:r>
            <a:r>
              <a:rPr lang="en-US" dirty="0"/>
              <a:t>itrate as an anticoagulant (by binding calcium)</a:t>
            </a:r>
          </a:p>
          <a:p>
            <a:pPr algn="l" rtl="0"/>
            <a:r>
              <a:rPr lang="en-US" b="1" dirty="0"/>
              <a:t>P</a:t>
            </a:r>
            <a:r>
              <a:rPr lang="en-US" dirty="0"/>
              <a:t>hosphate as a buffer</a:t>
            </a:r>
          </a:p>
          <a:p>
            <a:pPr algn="l" rtl="0"/>
            <a:r>
              <a:rPr lang="en-US" b="1" dirty="0"/>
              <a:t>D</a:t>
            </a:r>
            <a:r>
              <a:rPr lang="en-US" dirty="0"/>
              <a:t>extrose as a RC energy source</a:t>
            </a:r>
          </a:p>
          <a:p>
            <a:pPr algn="l" rtl="0"/>
            <a:r>
              <a:rPr lang="en-US" b="1" dirty="0"/>
              <a:t>A</a:t>
            </a:r>
            <a:r>
              <a:rPr lang="en-US" dirty="0"/>
              <a:t>denosine as a precursor for ATP synthesis.</a:t>
            </a:r>
          </a:p>
          <a:p>
            <a:pPr algn="l" rtl="0"/>
            <a:r>
              <a:rPr lang="en-US" dirty="0"/>
              <a:t>35 days</a:t>
            </a:r>
          </a:p>
          <a:p>
            <a:pPr algn="l" rtl="0"/>
            <a:r>
              <a:rPr lang="en-US" dirty="0"/>
              <a:t>AS-1 (</a:t>
            </a:r>
            <a:r>
              <a:rPr lang="en-US" dirty="0" err="1"/>
              <a:t>Adsol</a:t>
            </a:r>
            <a:r>
              <a:rPr lang="en-US" dirty="0"/>
              <a:t>) or AS-3 (</a:t>
            </a:r>
            <a:r>
              <a:rPr lang="en-US" dirty="0" err="1"/>
              <a:t>Nutrice</a:t>
            </a:r>
            <a:r>
              <a:rPr lang="en-US" dirty="0"/>
              <a:t>) extends the shelf-life to 6 weeks</a:t>
            </a:r>
            <a:r>
              <a:rPr lang="en-US" dirty="0" smtClean="0"/>
              <a:t>.</a:t>
            </a:r>
          </a:p>
          <a:p>
            <a:pPr algn="l" rtl="0"/>
            <a:r>
              <a:rPr lang="en-US" dirty="0"/>
              <a:t>ADSOL (Adenine, glucose, </a:t>
            </a:r>
            <a:r>
              <a:rPr lang="en-US" dirty="0" err="1"/>
              <a:t>mannitol</a:t>
            </a:r>
            <a:r>
              <a:rPr lang="en-US" dirty="0"/>
              <a:t> and sodium chloride) </a:t>
            </a:r>
            <a:endParaRPr lang="en-US" dirty="0" smtClean="0"/>
          </a:p>
          <a:p>
            <a:pPr algn="l" rtl="0"/>
            <a:r>
              <a:rPr lang="en-US" dirty="0" smtClean="0"/>
              <a:t>NUTRICE </a:t>
            </a:r>
            <a:r>
              <a:rPr lang="en-US" dirty="0"/>
              <a:t>(Adenine, glucose, citrate, phosphate and </a:t>
            </a:r>
            <a:r>
              <a:rPr lang="en-US" dirty="0" err="1"/>
              <a:t>NaCl</a:t>
            </a:r>
            <a:r>
              <a:rPr lang="en-US" dirty="0"/>
              <a:t>)</a:t>
            </a:r>
            <a:endParaRPr lang="ar-JO" dirty="0"/>
          </a:p>
        </p:txBody>
      </p:sp>
    </p:spTree>
    <p:extLst>
      <p:ext uri="{BB962C8B-B14F-4D97-AF65-F5344CB8AC3E}">
        <p14:creationId xmlns:p14="http://schemas.microsoft.com/office/powerpoint/2010/main" val="340658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chor="t">
            <a:noAutofit/>
          </a:bodyPr>
          <a:lstStyle/>
          <a:p>
            <a:pPr algn="ctr" rtl="0"/>
            <a:r>
              <a:rPr lang="en-US" sz="3600" dirty="0" smtClean="0"/>
              <a:t>Composition of Body Fluid Compartments</a:t>
            </a:r>
            <a:br>
              <a:rPr lang="en-US" sz="3600" dirty="0" smtClean="0"/>
            </a:br>
            <a:endParaRPr lang="ar-JO" sz="3600" dirty="0"/>
          </a:p>
        </p:txBody>
      </p:sp>
      <p:sp>
        <p:nvSpPr>
          <p:cNvPr id="3" name="Content Placeholder 2"/>
          <p:cNvSpPr>
            <a:spLocks noGrp="1"/>
          </p:cNvSpPr>
          <p:nvPr>
            <p:ph sz="quarter" idx="1"/>
          </p:nvPr>
        </p:nvSpPr>
        <p:spPr>
          <a:xfrm>
            <a:off x="107504" y="1412776"/>
            <a:ext cx="8928992" cy="5328592"/>
          </a:xfrm>
        </p:spPr>
        <p:txBody>
          <a:bodyPr>
            <a:normAutofit/>
          </a:bodyPr>
          <a:lstStyle/>
          <a:p>
            <a:pPr algn="l" rtl="0"/>
            <a:r>
              <a:rPr lang="en-IE" sz="2800" dirty="0" smtClean="0"/>
              <a:t>Ion               Plasma (</a:t>
            </a:r>
            <a:r>
              <a:rPr lang="en-IE" sz="2800" dirty="0" err="1" smtClean="0"/>
              <a:t>mmol</a:t>
            </a:r>
            <a:r>
              <a:rPr lang="en-IE" sz="2800" dirty="0" smtClean="0"/>
              <a:t>/L)	               ICF (</a:t>
            </a:r>
            <a:r>
              <a:rPr lang="en-IE" sz="2800" dirty="0" err="1" smtClean="0"/>
              <a:t>mmol</a:t>
            </a:r>
            <a:r>
              <a:rPr lang="en-IE" sz="2800" dirty="0" smtClean="0"/>
              <a:t>/L)</a:t>
            </a:r>
          </a:p>
          <a:p>
            <a:pPr algn="l" rtl="0"/>
            <a:r>
              <a:rPr lang="en-IE" sz="2800" dirty="0" smtClean="0">
                <a:solidFill>
                  <a:srgbClr val="FF0000"/>
                </a:solidFill>
              </a:rPr>
              <a:t>Na+</a:t>
            </a:r>
            <a:r>
              <a:rPr lang="en-IE" sz="2800" dirty="0" smtClean="0"/>
              <a:t>	                     </a:t>
            </a:r>
            <a:r>
              <a:rPr lang="en-IE" sz="2800" dirty="0" smtClean="0">
                <a:solidFill>
                  <a:srgbClr val="FF0000"/>
                </a:solidFill>
              </a:rPr>
              <a:t>143</a:t>
            </a:r>
            <a:r>
              <a:rPr lang="en-IE" sz="2800" dirty="0" smtClean="0"/>
              <a:t>	                                 </a:t>
            </a:r>
            <a:r>
              <a:rPr lang="en-IE" sz="2800" dirty="0" smtClean="0">
                <a:solidFill>
                  <a:srgbClr val="FF0000"/>
                </a:solidFill>
              </a:rPr>
              <a:t>9</a:t>
            </a:r>
          </a:p>
          <a:p>
            <a:pPr algn="l" rtl="0"/>
            <a:r>
              <a:rPr lang="en-IE" sz="2800" dirty="0" smtClean="0">
                <a:solidFill>
                  <a:srgbClr val="FF0000"/>
                </a:solidFill>
              </a:rPr>
              <a:t>K+	                     5	                                 135</a:t>
            </a:r>
          </a:p>
          <a:p>
            <a:pPr algn="l" rtl="0"/>
            <a:r>
              <a:rPr lang="en-IE" sz="2800" dirty="0" smtClean="0">
                <a:solidFill>
                  <a:srgbClr val="FF0000"/>
                </a:solidFill>
              </a:rPr>
              <a:t>Ca2+	         1.3	                                 &lt;0.8</a:t>
            </a:r>
          </a:p>
          <a:p>
            <a:pPr algn="l" rtl="0"/>
            <a:r>
              <a:rPr lang="en-IE" sz="2800" dirty="0" smtClean="0"/>
              <a:t>Mg2+	         0.9	                                 25</a:t>
            </a:r>
          </a:p>
          <a:p>
            <a:pPr algn="l" rtl="0"/>
            <a:r>
              <a:rPr lang="en-IE" sz="2800" dirty="0" err="1" smtClean="0">
                <a:solidFill>
                  <a:srgbClr val="FF0000"/>
                </a:solidFill>
              </a:rPr>
              <a:t>Cl</a:t>
            </a:r>
            <a:r>
              <a:rPr lang="en-IE" sz="2800" dirty="0" smtClean="0">
                <a:solidFill>
                  <a:srgbClr val="FF0000"/>
                </a:solidFill>
              </a:rPr>
              <a:t>-	                    103	                                 9</a:t>
            </a:r>
          </a:p>
          <a:p>
            <a:pPr algn="l" rtl="0"/>
            <a:r>
              <a:rPr lang="en-IE" sz="2800" dirty="0" smtClean="0"/>
              <a:t>HCO3-	        24                                            9</a:t>
            </a:r>
          </a:p>
          <a:p>
            <a:pPr algn="l" rtl="0"/>
            <a:r>
              <a:rPr lang="en-IE" sz="2800" dirty="0" smtClean="0"/>
              <a:t>HPO42-	        0.4                        	          74</a:t>
            </a:r>
          </a:p>
          <a:p>
            <a:pPr algn="l" rtl="0"/>
            <a:r>
              <a:rPr lang="en-IE" sz="2800" dirty="0" smtClean="0"/>
              <a:t>Sulphate-	        0.4	                                 19</a:t>
            </a:r>
          </a:p>
          <a:p>
            <a:pPr algn="l" rtl="0"/>
            <a:r>
              <a:rPr lang="en-IE" sz="2800" dirty="0" err="1" smtClean="0">
                <a:solidFill>
                  <a:srgbClr val="FF0000"/>
                </a:solidFill>
              </a:rPr>
              <a:t>Proteinate</a:t>
            </a:r>
            <a:r>
              <a:rPr lang="en-IE" sz="2800" dirty="0" smtClean="0">
                <a:solidFill>
                  <a:srgbClr val="FF0000"/>
                </a:solidFill>
              </a:rPr>
              <a:t>-         1.14	                                 64</a:t>
            </a:r>
            <a:endParaRPr lang="ar-JO" sz="2800" dirty="0">
              <a:solidFill>
                <a:srgbClr val="FF0000"/>
              </a:solidFill>
            </a:endParaRPr>
          </a:p>
        </p:txBody>
      </p:sp>
    </p:spTree>
    <p:extLst>
      <p:ext uri="{BB962C8B-B14F-4D97-AF65-F5344CB8AC3E}">
        <p14:creationId xmlns:p14="http://schemas.microsoft.com/office/powerpoint/2010/main" val="2051166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pPr algn="l" rtl="0"/>
            <a:endParaRPr lang="en-US" sz="3000" b="1" dirty="0" smtClean="0"/>
          </a:p>
          <a:p>
            <a:pPr algn="l" rtl="0"/>
            <a:r>
              <a:rPr lang="en-US" sz="3000" b="1" dirty="0" smtClean="0"/>
              <a:t>Platelet:</a:t>
            </a:r>
          </a:p>
          <a:p>
            <a:pPr lvl="1" algn="l" rtl="0"/>
            <a:r>
              <a:rPr lang="en-US" sz="2600" dirty="0" smtClean="0"/>
              <a:t>50–70  </a:t>
            </a:r>
            <a:r>
              <a:rPr lang="en-US" sz="2600" dirty="0" err="1" smtClean="0"/>
              <a:t>mL.</a:t>
            </a:r>
            <a:endParaRPr lang="en-US" sz="2600" dirty="0" smtClean="0"/>
          </a:p>
          <a:p>
            <a:pPr lvl="1" algn="l" rtl="0"/>
            <a:r>
              <a:rPr lang="en-US" sz="2600" dirty="0" smtClean="0"/>
              <a:t>20–24°C for 5 days.</a:t>
            </a:r>
          </a:p>
          <a:p>
            <a:pPr marL="457200" lvl="1" indent="0" algn="l" rtl="0">
              <a:buNone/>
            </a:pPr>
            <a:endParaRPr lang="en-US" sz="2600" dirty="0" smtClean="0"/>
          </a:p>
          <a:p>
            <a:pPr algn="l" rtl="0"/>
            <a:r>
              <a:rPr lang="en-US" sz="3000" b="1" dirty="0" smtClean="0"/>
              <a:t>Plasma:</a:t>
            </a:r>
          </a:p>
          <a:p>
            <a:pPr algn="l" rtl="0"/>
            <a:r>
              <a:rPr lang="en-US" dirty="0" smtClean="0"/>
              <a:t>The remaining plasma supernatant is further processed and frozen to yield fresh frozen plasma; rapid freezing helps prevent inactivation of labile coagulation factors (V and VIII). Slow thawing of fresh frozen plasma yields a gelatinous precipitate (cryoprecipitate) that contains high concentrations of Factor VIII and fibrinogen. </a:t>
            </a:r>
          </a:p>
          <a:p>
            <a:pPr algn="l" rtl="0"/>
            <a:r>
              <a:rPr lang="en-US" dirty="0" smtClean="0"/>
              <a:t>200  </a:t>
            </a:r>
            <a:r>
              <a:rPr lang="en-US" dirty="0" err="1" smtClean="0"/>
              <a:t>mL.</a:t>
            </a:r>
            <a:endParaRPr lang="en-US" dirty="0" smtClean="0"/>
          </a:p>
          <a:p>
            <a:pPr algn="l" rtl="0"/>
            <a:r>
              <a:rPr lang="en-US" dirty="0" smtClean="0"/>
              <a:t>Once thawed it must be transfused within 24 h. </a:t>
            </a:r>
          </a:p>
          <a:p>
            <a:endParaRPr lang="ar-JO" dirty="0"/>
          </a:p>
        </p:txBody>
      </p:sp>
    </p:spTree>
    <p:extLst>
      <p:ext uri="{BB962C8B-B14F-4D97-AF65-F5344CB8AC3E}">
        <p14:creationId xmlns:p14="http://schemas.microsoft.com/office/powerpoint/2010/main" val="2427671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chor="t">
            <a:normAutofit fontScale="90000"/>
          </a:bodyPr>
          <a:lstStyle/>
          <a:p>
            <a:pPr algn="ctr"/>
            <a:r>
              <a:rPr lang="en-US" dirty="0" smtClean="0"/>
              <a:t>Blood Groups</a:t>
            </a:r>
            <a:br>
              <a:rPr lang="en-US" dirty="0" smtClean="0"/>
            </a:br>
            <a:endParaRPr lang="ar-JO" dirty="0"/>
          </a:p>
        </p:txBody>
      </p:sp>
      <p:sp>
        <p:nvSpPr>
          <p:cNvPr id="3" name="Content Placeholder 2"/>
          <p:cNvSpPr>
            <a:spLocks noGrp="1"/>
          </p:cNvSpPr>
          <p:nvPr>
            <p:ph sz="quarter" idx="1"/>
          </p:nvPr>
        </p:nvSpPr>
        <p:spPr>
          <a:xfrm>
            <a:off x="0" y="914400"/>
            <a:ext cx="9144000" cy="5943600"/>
          </a:xfrm>
        </p:spPr>
        <p:txBody>
          <a:bodyPr>
            <a:normAutofit/>
          </a:bodyPr>
          <a:lstStyle/>
          <a:p>
            <a:pPr algn="l" rtl="0"/>
            <a:endParaRPr lang="en-US" sz="3200" dirty="0" smtClean="0"/>
          </a:p>
          <a:p>
            <a:pPr algn="l" rtl="0"/>
            <a:endParaRPr lang="en-US" sz="3200" dirty="0"/>
          </a:p>
          <a:p>
            <a:pPr algn="l" rtl="0"/>
            <a:r>
              <a:rPr lang="en-US" sz="3200" dirty="0" smtClean="0"/>
              <a:t>At least 20 separate blood group antigen systems are known; fortunately, only the ABO and the Rh systems are important in the majority of blood transfusions. </a:t>
            </a:r>
          </a:p>
          <a:p>
            <a:pPr algn="l" rtl="0"/>
            <a:endParaRPr lang="ar-JO" sz="3200" dirty="0"/>
          </a:p>
        </p:txBody>
      </p:sp>
    </p:spTree>
    <p:extLst>
      <p:ext uri="{BB962C8B-B14F-4D97-AF65-F5344CB8AC3E}">
        <p14:creationId xmlns:p14="http://schemas.microsoft.com/office/powerpoint/2010/main" val="3672862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rmAutofit fontScale="90000"/>
          </a:bodyPr>
          <a:lstStyle/>
          <a:p>
            <a:pPr algn="ctr" rtl="0"/>
            <a:r>
              <a:rPr lang="en-US" dirty="0" smtClean="0"/>
              <a:t>The ABO System</a:t>
            </a:r>
            <a:br>
              <a:rPr lang="en-US" dirty="0" smtClean="0"/>
            </a:br>
            <a:endParaRPr lang="ar-JO" dirty="0"/>
          </a:p>
        </p:txBody>
      </p:sp>
      <p:sp>
        <p:nvSpPr>
          <p:cNvPr id="3" name="Content Placeholder 2"/>
          <p:cNvSpPr>
            <a:spLocks noGrp="1"/>
          </p:cNvSpPr>
          <p:nvPr>
            <p:ph sz="quarter" idx="1"/>
          </p:nvPr>
        </p:nvSpPr>
        <p:spPr>
          <a:xfrm>
            <a:off x="0" y="838200"/>
            <a:ext cx="9144000" cy="6019800"/>
          </a:xfrm>
        </p:spPr>
        <p:txBody>
          <a:bodyPr>
            <a:normAutofit/>
          </a:bodyPr>
          <a:lstStyle/>
          <a:p>
            <a:pPr algn="l" rtl="0"/>
            <a:r>
              <a:rPr lang="en-US" sz="3200" dirty="0" smtClean="0"/>
              <a:t>Simply speaking, the chromosomal locus for this system produces two alleles: A and B. Each represents an enzyme that modifies a cell surface protein.</a:t>
            </a:r>
          </a:p>
          <a:p>
            <a:pPr algn="l" rtl="0"/>
            <a:endParaRPr lang="ar-JO" sz="3200" dirty="0"/>
          </a:p>
        </p:txBody>
      </p:sp>
      <p:graphicFrame>
        <p:nvGraphicFramePr>
          <p:cNvPr id="4" name="Table 3"/>
          <p:cNvGraphicFramePr>
            <a:graphicFrameLocks noGrp="1"/>
          </p:cNvGraphicFramePr>
          <p:nvPr>
            <p:extLst>
              <p:ext uri="{D42A27DB-BD31-4B8C-83A1-F6EECF244321}">
                <p14:modId xmlns:p14="http://schemas.microsoft.com/office/powerpoint/2010/main" val="3683301196"/>
              </p:ext>
            </p:extLst>
          </p:nvPr>
        </p:nvGraphicFramePr>
        <p:xfrm>
          <a:off x="0" y="2514601"/>
          <a:ext cx="9144000" cy="4343400"/>
        </p:xfrm>
        <a:graphic>
          <a:graphicData uri="http://schemas.openxmlformats.org/drawingml/2006/table">
            <a:tbl>
              <a:tblPr rtl="1" firstRow="1" bandRow="1">
                <a:tableStyleId>{5C22544A-7EE6-4342-B048-85BDC9FD1C3A}</a:tableStyleId>
              </a:tblPr>
              <a:tblGrid>
                <a:gridCol w="3048000"/>
                <a:gridCol w="3048000"/>
                <a:gridCol w="3048000"/>
              </a:tblGrid>
              <a:tr h="900392">
                <a:tc>
                  <a:txBody>
                    <a:bodyPr/>
                    <a:lstStyle/>
                    <a:p>
                      <a:pPr algn="ctr"/>
                      <a:r>
                        <a:rPr lang="en-US" sz="2400" dirty="0"/>
                        <a:t>Type</a:t>
                      </a:r>
                    </a:p>
                  </a:txBody>
                  <a:tcPr marL="28575" marR="28575" marT="28575" marB="28575"/>
                </a:tc>
                <a:tc>
                  <a:txBody>
                    <a:bodyPr/>
                    <a:lstStyle/>
                    <a:p>
                      <a:pPr algn="ctr"/>
                      <a:r>
                        <a:rPr lang="en-US" sz="2400" dirty="0"/>
                        <a:t>Naturally Occurring Antibodies in Serum</a:t>
                      </a:r>
                    </a:p>
                  </a:txBody>
                  <a:tcPr marL="28575" marR="28575" marT="28575" marB="28575"/>
                </a:tc>
                <a:tc>
                  <a:txBody>
                    <a:bodyPr/>
                    <a:lstStyle/>
                    <a:p>
                      <a:pPr algn="ctr"/>
                      <a:r>
                        <a:rPr lang="en-US" sz="2400" dirty="0" smtClean="0"/>
                        <a:t>Incidence</a:t>
                      </a:r>
                      <a:r>
                        <a:rPr lang="en-US" sz="2400" dirty="0"/>
                        <a:t/>
                      </a:r>
                      <a:br>
                        <a:rPr lang="en-US" sz="2400" dirty="0"/>
                      </a:br>
                      <a:r>
                        <a:rPr lang="en-US" sz="2400" dirty="0"/>
                        <a:t> </a:t>
                      </a:r>
                    </a:p>
                  </a:txBody>
                  <a:tcPr marL="28575" marR="28575" marT="28575" marB="28575"/>
                </a:tc>
              </a:tr>
              <a:tr h="860752">
                <a:tc>
                  <a:txBody>
                    <a:bodyPr/>
                    <a:lstStyle/>
                    <a:p>
                      <a:pPr algn="ctr" rtl="0"/>
                      <a:r>
                        <a:rPr lang="en-US" sz="2400" dirty="0" smtClean="0"/>
                        <a:t>A</a:t>
                      </a:r>
                      <a:endParaRPr lang="en-US" sz="2400" dirty="0"/>
                    </a:p>
                  </a:txBody>
                  <a:tcPr marL="28575" marR="28575" marT="28575" marB="28575"/>
                </a:tc>
                <a:tc>
                  <a:txBody>
                    <a:bodyPr/>
                    <a:lstStyle/>
                    <a:p>
                      <a:pPr algn="ctr"/>
                      <a:r>
                        <a:rPr lang="en-US" sz="2400"/>
                        <a:t>Anti-B</a:t>
                      </a:r>
                    </a:p>
                  </a:txBody>
                  <a:tcPr marL="28575" marR="28575" marT="28575" marB="28575"/>
                </a:tc>
                <a:tc>
                  <a:txBody>
                    <a:bodyPr/>
                    <a:lstStyle/>
                    <a:p>
                      <a:pPr algn="ctr"/>
                      <a:r>
                        <a:rPr lang="en-US" sz="2400" dirty="0" smtClean="0"/>
                        <a:t>45</a:t>
                      </a:r>
                      <a:r>
                        <a:rPr lang="ar-JO" sz="2400" dirty="0" smtClean="0"/>
                        <a:t>%</a:t>
                      </a:r>
                      <a:endParaRPr lang="ar-JO" sz="2400" dirty="0"/>
                    </a:p>
                  </a:txBody>
                  <a:tcPr marL="28575" marR="28575" marT="28575" marB="28575"/>
                </a:tc>
              </a:tr>
              <a:tr h="860752">
                <a:tc>
                  <a:txBody>
                    <a:bodyPr/>
                    <a:lstStyle/>
                    <a:p>
                      <a:pPr algn="ctr"/>
                      <a:r>
                        <a:rPr lang="en-US" sz="2400"/>
                        <a:t>B</a:t>
                      </a:r>
                    </a:p>
                  </a:txBody>
                  <a:tcPr marL="28575" marR="28575" marT="28575" marB="28575"/>
                </a:tc>
                <a:tc>
                  <a:txBody>
                    <a:bodyPr/>
                    <a:lstStyle/>
                    <a:p>
                      <a:pPr algn="ctr"/>
                      <a:r>
                        <a:rPr lang="en-US" sz="2400"/>
                        <a:t>Anti-A</a:t>
                      </a:r>
                    </a:p>
                  </a:txBody>
                  <a:tcPr marL="28575" marR="28575" marT="28575" marB="28575"/>
                </a:tc>
                <a:tc>
                  <a:txBody>
                    <a:bodyPr/>
                    <a:lstStyle/>
                    <a:p>
                      <a:pPr algn="ctr"/>
                      <a:r>
                        <a:rPr lang="en-US" sz="2400" dirty="0" smtClean="0"/>
                        <a:t>8</a:t>
                      </a:r>
                      <a:r>
                        <a:rPr lang="ar-JO" sz="2400" dirty="0" smtClean="0"/>
                        <a:t>%</a:t>
                      </a:r>
                      <a:endParaRPr lang="ar-JO" sz="2400" dirty="0"/>
                    </a:p>
                  </a:txBody>
                  <a:tcPr marL="28575" marR="28575" marT="28575" marB="28575"/>
                </a:tc>
              </a:tr>
              <a:tr h="860752">
                <a:tc>
                  <a:txBody>
                    <a:bodyPr/>
                    <a:lstStyle/>
                    <a:p>
                      <a:pPr algn="ctr" rtl="0"/>
                      <a:r>
                        <a:rPr lang="en-US" sz="2400" dirty="0" smtClean="0"/>
                        <a:t>AB (Universal recipient</a:t>
                      </a:r>
                      <a:r>
                        <a:rPr lang="en-US" sz="2400" dirty="0"/>
                        <a:t>)</a:t>
                      </a:r>
                      <a:endParaRPr lang="en-US" sz="2400" dirty="0" smtClean="0"/>
                    </a:p>
                  </a:txBody>
                  <a:tcPr marL="28575" marR="28575" marT="28575" marB="28575"/>
                </a:tc>
                <a:tc>
                  <a:txBody>
                    <a:bodyPr/>
                    <a:lstStyle/>
                    <a:p>
                      <a:pPr algn="ctr"/>
                      <a:r>
                        <a:rPr lang="ar-JO" sz="2400" dirty="0"/>
                        <a:t>—</a:t>
                      </a:r>
                    </a:p>
                  </a:txBody>
                  <a:tcPr marL="28575" marR="28575" marT="28575" marB="28575"/>
                </a:tc>
                <a:tc>
                  <a:txBody>
                    <a:bodyPr/>
                    <a:lstStyle/>
                    <a:p>
                      <a:pPr algn="ctr"/>
                      <a:r>
                        <a:rPr lang="en-US" sz="2400" dirty="0" smtClean="0"/>
                        <a:t>4</a:t>
                      </a:r>
                      <a:r>
                        <a:rPr lang="ar-JO" sz="2400" dirty="0" smtClean="0"/>
                        <a:t>%</a:t>
                      </a:r>
                      <a:endParaRPr lang="ar-JO" sz="2400" dirty="0"/>
                    </a:p>
                  </a:txBody>
                  <a:tcPr marL="28575" marR="28575" marT="28575" marB="28575"/>
                </a:tc>
              </a:tr>
              <a:tr h="860752">
                <a:tc>
                  <a:txBody>
                    <a:bodyPr/>
                    <a:lstStyle/>
                    <a:p>
                      <a:pPr algn="ctr" rtl="0"/>
                      <a:r>
                        <a:rPr lang="en-US" sz="2400" dirty="0" smtClean="0"/>
                        <a:t>O (Universal donor)</a:t>
                      </a:r>
                    </a:p>
                  </a:txBody>
                  <a:tcPr marL="28575" marR="28575" marT="28575" marB="28575"/>
                </a:tc>
                <a:tc>
                  <a:txBody>
                    <a:bodyPr/>
                    <a:lstStyle/>
                    <a:p>
                      <a:pPr algn="ctr"/>
                      <a:r>
                        <a:rPr lang="en-US" sz="2400"/>
                        <a:t>Anti-A, anti-B</a:t>
                      </a:r>
                    </a:p>
                  </a:txBody>
                  <a:tcPr marL="28575" marR="28575" marT="28575" marB="28575"/>
                </a:tc>
                <a:tc>
                  <a:txBody>
                    <a:bodyPr/>
                    <a:lstStyle/>
                    <a:p>
                      <a:pPr algn="ctr"/>
                      <a:r>
                        <a:rPr lang="en-US" sz="2400" dirty="0" smtClean="0"/>
                        <a:t>43</a:t>
                      </a:r>
                      <a:r>
                        <a:rPr lang="ar-JO" sz="2400" dirty="0" smtClean="0"/>
                        <a:t>%</a:t>
                      </a:r>
                      <a:endParaRPr lang="ar-JO" sz="2400" dirty="0"/>
                    </a:p>
                  </a:txBody>
                  <a:tcPr marL="28575" marR="28575" marT="28575" marB="28575"/>
                </a:tc>
              </a:tr>
            </a:tbl>
          </a:graphicData>
        </a:graphic>
      </p:graphicFrame>
    </p:spTree>
    <p:extLst>
      <p:ext uri="{BB962C8B-B14F-4D97-AF65-F5344CB8AC3E}">
        <p14:creationId xmlns:p14="http://schemas.microsoft.com/office/powerpoint/2010/main" val="1859813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rmAutofit fontScale="90000"/>
          </a:bodyPr>
          <a:lstStyle/>
          <a:p>
            <a:pPr algn="ctr" rtl="0"/>
            <a:r>
              <a:rPr lang="en-US" dirty="0" smtClean="0"/>
              <a:t>The </a:t>
            </a:r>
            <a:r>
              <a:rPr lang="en-US" dirty="0" err="1" smtClean="0"/>
              <a:t>Rh</a:t>
            </a:r>
            <a:r>
              <a:rPr lang="en-US" dirty="0" smtClean="0"/>
              <a:t> System and others</a:t>
            </a:r>
            <a:br>
              <a:rPr lang="en-US" dirty="0" smtClean="0"/>
            </a:br>
            <a:endParaRPr lang="ar-JO" dirty="0"/>
          </a:p>
        </p:txBody>
      </p:sp>
      <p:sp>
        <p:nvSpPr>
          <p:cNvPr id="3" name="Content Placeholder 2"/>
          <p:cNvSpPr>
            <a:spLocks noGrp="1"/>
          </p:cNvSpPr>
          <p:nvPr>
            <p:ph sz="quarter" idx="1"/>
          </p:nvPr>
        </p:nvSpPr>
        <p:spPr>
          <a:xfrm>
            <a:off x="0" y="838200"/>
            <a:ext cx="9144000" cy="6019800"/>
          </a:xfrm>
        </p:spPr>
        <p:txBody>
          <a:bodyPr>
            <a:normAutofit/>
          </a:bodyPr>
          <a:lstStyle/>
          <a:p>
            <a:pPr algn="l" rtl="0"/>
            <a:r>
              <a:rPr lang="en-US" sz="2800" dirty="0" smtClean="0"/>
              <a:t>The </a:t>
            </a:r>
            <a:r>
              <a:rPr lang="en-US" sz="2800" dirty="0" err="1" smtClean="0"/>
              <a:t>Rh</a:t>
            </a:r>
            <a:r>
              <a:rPr lang="en-US" sz="2800" dirty="0" smtClean="0"/>
              <a:t> system is encoded by two genes located on chromosome 1. </a:t>
            </a:r>
          </a:p>
          <a:p>
            <a:pPr algn="l" rtl="0"/>
            <a:r>
              <a:rPr lang="en-US" sz="2800" dirty="0" smtClean="0"/>
              <a:t>There are about 46 </a:t>
            </a:r>
            <a:r>
              <a:rPr lang="en-US" sz="2800" dirty="0" err="1" smtClean="0"/>
              <a:t>Rh</a:t>
            </a:r>
            <a:r>
              <a:rPr lang="en-US" sz="2800" dirty="0" smtClean="0"/>
              <a:t>-related antigens, but in most clinical settings, the five principal antigens (</a:t>
            </a:r>
            <a:r>
              <a:rPr lang="en-US" sz="3200" b="1" dirty="0" smtClean="0"/>
              <a:t>D</a:t>
            </a:r>
            <a:r>
              <a:rPr lang="en-US" sz="2800" dirty="0" smtClean="0"/>
              <a:t>, C, c, E, and e). </a:t>
            </a:r>
          </a:p>
          <a:p>
            <a:pPr algn="l" rtl="0"/>
            <a:r>
              <a:rPr lang="en-US" sz="2800" dirty="0" smtClean="0"/>
              <a:t>The most common and most immunogenic allele is the D antigen (80–85% of white). </a:t>
            </a:r>
          </a:p>
          <a:p>
            <a:pPr algn="l" rtl="0"/>
            <a:r>
              <a:rPr lang="en-US" sz="2800" dirty="0" smtClean="0"/>
              <a:t>Other systems include the Lewis, P, Ii, MNS, Kidd, </a:t>
            </a:r>
            <a:r>
              <a:rPr lang="en-US" sz="2800" dirty="0" err="1" smtClean="0"/>
              <a:t>Kell</a:t>
            </a:r>
            <a:r>
              <a:rPr lang="en-US" sz="2800" dirty="0" smtClean="0"/>
              <a:t>, Duffy, Lutheran, </a:t>
            </a:r>
            <a:r>
              <a:rPr lang="en-US" sz="2800" dirty="0" err="1" smtClean="0"/>
              <a:t>Xg</a:t>
            </a:r>
            <a:r>
              <a:rPr lang="en-US" sz="2800" dirty="0" smtClean="0"/>
              <a:t>, Sid, </a:t>
            </a:r>
            <a:r>
              <a:rPr lang="en-US" sz="2800" dirty="0" err="1" smtClean="0"/>
              <a:t>Cartright</a:t>
            </a:r>
            <a:r>
              <a:rPr lang="en-US" sz="2800" dirty="0" smtClean="0"/>
              <a:t>, YK, and </a:t>
            </a:r>
            <a:r>
              <a:rPr lang="en-US" sz="2800" dirty="0" err="1" smtClean="0"/>
              <a:t>Chido</a:t>
            </a:r>
            <a:r>
              <a:rPr lang="en-US" sz="2800" dirty="0" smtClean="0"/>
              <a:t> Rodgers antigens. </a:t>
            </a:r>
          </a:p>
          <a:p>
            <a:pPr algn="l" rtl="0"/>
            <a:r>
              <a:rPr lang="en-US" sz="2800" dirty="0" smtClean="0"/>
              <a:t>Fortunately, with some exceptions (</a:t>
            </a:r>
            <a:r>
              <a:rPr lang="en-US" sz="2800" dirty="0" err="1" smtClean="0"/>
              <a:t>Kell</a:t>
            </a:r>
            <a:r>
              <a:rPr lang="en-US" sz="2800" dirty="0" smtClean="0"/>
              <a:t>, Kidd, Duffy, and S), alloantibodies against these systems rarely cause serious hemolytic reactions.</a:t>
            </a:r>
          </a:p>
          <a:p>
            <a:pPr algn="l" rtl="0"/>
            <a:endParaRPr lang="ar-JO" sz="2800" dirty="0"/>
          </a:p>
        </p:txBody>
      </p:sp>
    </p:spTree>
    <p:extLst>
      <p:ext uri="{BB962C8B-B14F-4D97-AF65-F5344CB8AC3E}">
        <p14:creationId xmlns:p14="http://schemas.microsoft.com/office/powerpoint/2010/main" val="3064073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667000"/>
            <a:ext cx="7772400" cy="1362075"/>
          </a:xfrm>
        </p:spPr>
        <p:txBody>
          <a:bodyPr anchor="t">
            <a:noAutofit/>
          </a:bodyPr>
          <a:lstStyle/>
          <a:p>
            <a:pPr algn="ctr" rtl="0"/>
            <a:r>
              <a:rPr lang="en-US" sz="4800" dirty="0" smtClean="0"/>
              <a:t>Compatibility Testing</a:t>
            </a:r>
            <a:br>
              <a:rPr lang="en-US" sz="4800" dirty="0" smtClean="0"/>
            </a:br>
            <a:endParaRPr lang="ar-JO" sz="4800" dirty="0"/>
          </a:p>
        </p:txBody>
      </p:sp>
    </p:spTree>
    <p:extLst>
      <p:ext uri="{BB962C8B-B14F-4D97-AF65-F5344CB8AC3E}">
        <p14:creationId xmlns:p14="http://schemas.microsoft.com/office/powerpoint/2010/main" val="4333645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pPr algn="l" rtl="0"/>
            <a:r>
              <a:rPr lang="en-US" sz="3000" b="1" dirty="0" smtClean="0"/>
              <a:t>ABO-Rh </a:t>
            </a:r>
            <a:r>
              <a:rPr lang="en-US" sz="3000" b="1" dirty="0" smtClean="0"/>
              <a:t>Testing </a:t>
            </a:r>
            <a:r>
              <a:rPr lang="en-US" sz="3200" dirty="0"/>
              <a:t>(Group and Save</a:t>
            </a:r>
            <a:r>
              <a:rPr lang="en-US" sz="3200" dirty="0" smtClean="0"/>
              <a:t>)</a:t>
            </a:r>
            <a:endParaRPr lang="en-US" sz="3000" b="1" dirty="0" smtClean="0"/>
          </a:p>
          <a:p>
            <a:pPr algn="l" rtl="0"/>
            <a:r>
              <a:rPr lang="en-US" sz="2600" dirty="0" smtClean="0"/>
              <a:t>The patient's RCs are tested with serum known to have anti A and anti B </a:t>
            </a:r>
            <a:r>
              <a:rPr lang="en-US" dirty="0" smtClean="0"/>
              <a:t>antibodies to </a:t>
            </a:r>
            <a:r>
              <a:rPr lang="en-US" sz="2600" dirty="0" smtClean="0"/>
              <a:t>determine blood type. </a:t>
            </a:r>
          </a:p>
          <a:p>
            <a:pPr algn="l" rtl="0"/>
            <a:r>
              <a:rPr lang="en-US" sz="2600" dirty="0" smtClean="0"/>
              <a:t>Confirmation of blood type is then made by testing the patient's serum against RCs with a known antigen type.</a:t>
            </a:r>
          </a:p>
          <a:p>
            <a:pPr algn="l" rtl="0"/>
            <a:r>
              <a:rPr lang="en-US" sz="2600" dirty="0" smtClean="0"/>
              <a:t>The patient's RCs are also tested with anti-D antibodies to determine </a:t>
            </a:r>
            <a:r>
              <a:rPr lang="en-US" sz="2600" dirty="0" err="1" smtClean="0"/>
              <a:t>Rh</a:t>
            </a:r>
            <a:r>
              <a:rPr lang="en-US" sz="2600" dirty="0" smtClean="0"/>
              <a:t>. </a:t>
            </a:r>
          </a:p>
          <a:p>
            <a:pPr algn="l" rtl="0"/>
            <a:endParaRPr lang="en-US" sz="3000" b="1" dirty="0" smtClean="0"/>
          </a:p>
          <a:p>
            <a:pPr algn="l" rtl="0"/>
            <a:r>
              <a:rPr lang="en-US" sz="3000" b="1" dirty="0" err="1" smtClean="0"/>
              <a:t>Crossmatching</a:t>
            </a:r>
            <a:endParaRPr lang="en-US" sz="3000" b="1" dirty="0" smtClean="0"/>
          </a:p>
          <a:p>
            <a:pPr algn="l" rtl="0"/>
            <a:r>
              <a:rPr lang="en-US" sz="2600" dirty="0" smtClean="0"/>
              <a:t>Mimics transfusion: donor cells are mixed with recipient serum. </a:t>
            </a:r>
          </a:p>
          <a:p>
            <a:pPr algn="l" rtl="0"/>
            <a:r>
              <a:rPr lang="en-US" sz="2600" dirty="0" smtClean="0"/>
              <a:t>(1) confirms ABO and Rh typing (&lt;5 min) </a:t>
            </a:r>
            <a:endParaRPr lang="en-US" sz="2600" dirty="0" smtClean="0"/>
          </a:p>
          <a:p>
            <a:pPr algn="l" rtl="0"/>
            <a:r>
              <a:rPr lang="en-US" sz="2600" dirty="0" smtClean="0"/>
              <a:t>(</a:t>
            </a:r>
            <a:r>
              <a:rPr lang="en-US" sz="2600" dirty="0" smtClean="0"/>
              <a:t>2) detects antibodies to the other blood group systems (45 min)</a:t>
            </a:r>
          </a:p>
          <a:p>
            <a:pPr algn="l" rtl="0"/>
            <a:r>
              <a:rPr lang="en-US" sz="2600" dirty="0" smtClean="0"/>
              <a:t>(3) detects antibodies in low titers or those that do not agglutinate easily(45 min) </a:t>
            </a:r>
          </a:p>
          <a:p>
            <a:pPr algn="l" rtl="0"/>
            <a:endParaRPr lang="ar-JO" sz="2600" dirty="0"/>
          </a:p>
        </p:txBody>
      </p:sp>
    </p:spTree>
    <p:extLst>
      <p:ext uri="{BB962C8B-B14F-4D97-AF65-F5344CB8AC3E}">
        <p14:creationId xmlns:p14="http://schemas.microsoft.com/office/powerpoint/2010/main" val="3162801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Autofit/>
          </a:bodyPr>
          <a:lstStyle/>
          <a:p>
            <a:pPr algn="ctr"/>
            <a:r>
              <a:rPr lang="en-US" sz="4800" dirty="0" smtClean="0"/>
              <a:t>Intra-operative Transfusion Practices</a:t>
            </a:r>
          </a:p>
          <a:p>
            <a:pPr algn="ctr"/>
            <a:endParaRPr lang="ar-JO" sz="4800" dirty="0"/>
          </a:p>
        </p:txBody>
      </p:sp>
    </p:spTree>
    <p:extLst>
      <p:ext uri="{BB962C8B-B14F-4D97-AF65-F5344CB8AC3E}">
        <p14:creationId xmlns:p14="http://schemas.microsoft.com/office/powerpoint/2010/main" val="28125329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rmAutofit fontScale="90000"/>
          </a:bodyPr>
          <a:lstStyle/>
          <a:p>
            <a:pPr algn="ctr" rtl="0"/>
            <a:r>
              <a:rPr lang="en-US" dirty="0" smtClean="0"/>
              <a:t>Packed Red Blood Cells</a:t>
            </a:r>
            <a:br>
              <a:rPr lang="en-US" dirty="0" smtClean="0"/>
            </a:br>
            <a:endParaRPr lang="ar-JO" dirty="0"/>
          </a:p>
        </p:txBody>
      </p:sp>
      <p:sp>
        <p:nvSpPr>
          <p:cNvPr id="3" name="Content Placeholder 2"/>
          <p:cNvSpPr>
            <a:spLocks noGrp="1"/>
          </p:cNvSpPr>
          <p:nvPr>
            <p:ph sz="quarter" idx="1"/>
          </p:nvPr>
        </p:nvSpPr>
        <p:spPr>
          <a:xfrm>
            <a:off x="0" y="685800"/>
            <a:ext cx="9144000" cy="6172200"/>
          </a:xfrm>
        </p:spPr>
        <p:txBody>
          <a:bodyPr>
            <a:normAutofit/>
          </a:bodyPr>
          <a:lstStyle/>
          <a:p>
            <a:pPr algn="l" rtl="0"/>
            <a:endParaRPr lang="en-US" dirty="0" smtClean="0"/>
          </a:p>
          <a:p>
            <a:pPr algn="l" rtl="0"/>
            <a:r>
              <a:rPr lang="en-US" dirty="0" smtClean="0"/>
              <a:t>Allows optimal utilization of blood bank resources. </a:t>
            </a:r>
          </a:p>
          <a:p>
            <a:pPr algn="l" rtl="0"/>
            <a:r>
              <a:rPr lang="en-US" dirty="0" smtClean="0"/>
              <a:t>Ideal for patients requiring RCs but not volume </a:t>
            </a:r>
          </a:p>
          <a:p>
            <a:pPr marL="0" indent="0" algn="l" rtl="0">
              <a:buNone/>
            </a:pPr>
            <a:r>
              <a:rPr lang="en-US" dirty="0"/>
              <a:t> </a:t>
            </a:r>
            <a:r>
              <a:rPr lang="en-US" dirty="0" smtClean="0"/>
              <a:t>   replacement (</a:t>
            </a:r>
            <a:r>
              <a:rPr lang="en-US" dirty="0" err="1" smtClean="0"/>
              <a:t>eg</a:t>
            </a:r>
            <a:r>
              <a:rPr lang="en-US" dirty="0" smtClean="0"/>
              <a:t>, anemia pt in compensated </a:t>
            </a:r>
          </a:p>
          <a:p>
            <a:pPr marL="0" indent="0" algn="l" rtl="0">
              <a:buNone/>
            </a:pPr>
            <a:r>
              <a:rPr lang="en-US" dirty="0"/>
              <a:t> </a:t>
            </a:r>
            <a:r>
              <a:rPr lang="en-US" dirty="0" smtClean="0"/>
              <a:t>   CHF). </a:t>
            </a:r>
          </a:p>
          <a:p>
            <a:pPr algn="l" rtl="0"/>
            <a:r>
              <a:rPr lang="en-US" altLang="zh-HK" sz="2400" dirty="0" err="1">
                <a:solidFill>
                  <a:srgbClr val="FF0000"/>
                </a:solidFill>
                <a:ea typeface="PMingLiU" pitchFamily="18" charset="-120"/>
              </a:rPr>
              <a:t>Hgb</a:t>
            </a:r>
            <a:r>
              <a:rPr lang="en-US" altLang="zh-HK" sz="2400" dirty="0">
                <a:solidFill>
                  <a:srgbClr val="FF0000"/>
                </a:solidFill>
                <a:ea typeface="PMingLiU" pitchFamily="18" charset="-120"/>
              </a:rPr>
              <a:t>  </a:t>
            </a:r>
            <a:r>
              <a:rPr lang="en-US" altLang="zh-HK" sz="2400" dirty="0" smtClean="0">
                <a:solidFill>
                  <a:srgbClr val="FF0000"/>
                </a:solidFill>
                <a:ea typeface="PMingLiU" pitchFamily="18" charset="-120"/>
              </a:rPr>
              <a:t>7-8 </a:t>
            </a:r>
            <a:r>
              <a:rPr lang="en-US" altLang="zh-HK" sz="2400" dirty="0">
                <a:solidFill>
                  <a:srgbClr val="FF0000"/>
                </a:solidFill>
                <a:ea typeface="PMingLiU" pitchFamily="18" charset="-120"/>
              </a:rPr>
              <a:t>g/dL (&lt;6, most people require blood; </a:t>
            </a:r>
            <a:endParaRPr lang="en-US" altLang="zh-HK" sz="2400" dirty="0" smtClean="0">
              <a:solidFill>
                <a:srgbClr val="FF0000"/>
              </a:solidFill>
              <a:ea typeface="PMingLiU" pitchFamily="18" charset="-120"/>
            </a:endParaRPr>
          </a:p>
          <a:p>
            <a:pPr marL="0" indent="0" algn="l" rtl="0">
              <a:buNone/>
            </a:pPr>
            <a:r>
              <a:rPr lang="en-US" altLang="zh-HK" sz="2400" dirty="0">
                <a:solidFill>
                  <a:srgbClr val="FF0000"/>
                </a:solidFill>
                <a:ea typeface="PMingLiU" pitchFamily="18" charset="-120"/>
              </a:rPr>
              <a:t> </a:t>
            </a:r>
            <a:r>
              <a:rPr lang="en-US" altLang="zh-HK" sz="2400" dirty="0" smtClean="0">
                <a:solidFill>
                  <a:srgbClr val="FF0000"/>
                </a:solidFill>
                <a:ea typeface="PMingLiU" pitchFamily="18" charset="-120"/>
              </a:rPr>
              <a:t>   &gt;</a:t>
            </a:r>
            <a:r>
              <a:rPr lang="en-US" altLang="zh-HK" sz="2400" dirty="0">
                <a:solidFill>
                  <a:srgbClr val="FF0000"/>
                </a:solidFill>
                <a:ea typeface="PMingLiU" pitchFamily="18" charset="-120"/>
              </a:rPr>
              <a:t>10 most people do not</a:t>
            </a:r>
            <a:r>
              <a:rPr lang="en-US" altLang="zh-HK" sz="2400" dirty="0" smtClean="0">
                <a:solidFill>
                  <a:srgbClr val="FF0000"/>
                </a:solidFill>
                <a:ea typeface="PMingLiU" pitchFamily="18" charset="-120"/>
              </a:rPr>
              <a:t>)</a:t>
            </a:r>
            <a:endParaRPr lang="en-US" dirty="0" smtClean="0">
              <a:solidFill>
                <a:srgbClr val="FF0000"/>
              </a:solidFill>
            </a:endParaRPr>
          </a:p>
          <a:p>
            <a:pPr algn="l" rtl="0"/>
            <a:r>
              <a:rPr lang="en-US" dirty="0" smtClean="0"/>
              <a:t>Each unit raise </a:t>
            </a:r>
            <a:r>
              <a:rPr lang="en-US" dirty="0" err="1" smtClean="0"/>
              <a:t>Hgb</a:t>
            </a:r>
            <a:r>
              <a:rPr lang="en-US" dirty="0" smtClean="0"/>
              <a:t> by 1g/dl</a:t>
            </a:r>
            <a:endParaRPr lang="en-US" dirty="0"/>
          </a:p>
          <a:p>
            <a:pPr algn="l" rtl="0"/>
            <a:r>
              <a:rPr lang="en-US" dirty="0" smtClean="0"/>
              <a:t>170-µm filter to trap any clots or debris. </a:t>
            </a:r>
          </a:p>
          <a:p>
            <a:pPr algn="l" rtl="0"/>
            <a:r>
              <a:rPr lang="en-US" dirty="0" smtClean="0"/>
              <a:t>Warming to 37°C during infusion.</a:t>
            </a:r>
          </a:p>
          <a:p>
            <a:pPr algn="l" rtl="0"/>
            <a:r>
              <a:rPr lang="en-US" dirty="0" smtClean="0"/>
              <a:t>Hypothermia and low levels of 2,3-diphosphoglycerate (2,3-DPG) in stored blood can cause a marked leftward shift of the hemoglobin–oxygen dissociation curve</a:t>
            </a:r>
          </a:p>
          <a:p>
            <a:pPr algn="l" rtl="0"/>
            <a:endParaRPr lang="ar-J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772816"/>
            <a:ext cx="2592288" cy="286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3995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rmAutofit fontScale="90000"/>
          </a:bodyPr>
          <a:lstStyle/>
          <a:p>
            <a:pPr algn="ctr" rtl="0"/>
            <a:r>
              <a:rPr lang="en-US" dirty="0" smtClean="0"/>
              <a:t>Fresh Frozen Plasma</a:t>
            </a:r>
            <a:br>
              <a:rPr lang="en-US" dirty="0" smtClean="0"/>
            </a:br>
            <a:endParaRPr lang="ar-JO" dirty="0"/>
          </a:p>
        </p:txBody>
      </p:sp>
      <p:sp>
        <p:nvSpPr>
          <p:cNvPr id="3" name="Content Placeholder 2"/>
          <p:cNvSpPr>
            <a:spLocks noGrp="1"/>
          </p:cNvSpPr>
          <p:nvPr>
            <p:ph sz="quarter" idx="1"/>
          </p:nvPr>
        </p:nvSpPr>
        <p:spPr>
          <a:xfrm>
            <a:off x="0" y="609600"/>
            <a:ext cx="9144000" cy="6248400"/>
          </a:xfrm>
        </p:spPr>
        <p:txBody>
          <a:bodyPr>
            <a:normAutofit/>
          </a:bodyPr>
          <a:lstStyle/>
          <a:p>
            <a:pPr algn="l" rtl="0"/>
            <a:r>
              <a:rPr lang="en-US" dirty="0" smtClean="0"/>
              <a:t>FFP contains all plasma proteins, including all clotting factors. </a:t>
            </a:r>
          </a:p>
          <a:p>
            <a:pPr algn="l" rtl="0"/>
            <a:r>
              <a:rPr lang="en-US" dirty="0" smtClean="0"/>
              <a:t>Indications:</a:t>
            </a:r>
          </a:p>
          <a:p>
            <a:pPr lvl="1" algn="l" rtl="0"/>
            <a:r>
              <a:rPr lang="en-US" dirty="0" smtClean="0"/>
              <a:t>Isolated factor deficiencies.</a:t>
            </a:r>
          </a:p>
          <a:p>
            <a:pPr lvl="1" algn="l" rtl="0"/>
            <a:r>
              <a:rPr lang="en-US" dirty="0" smtClean="0"/>
              <a:t>Reversal of </a:t>
            </a:r>
            <a:r>
              <a:rPr lang="en-US" dirty="0" err="1" smtClean="0"/>
              <a:t>warfarin</a:t>
            </a:r>
            <a:r>
              <a:rPr lang="en-US" dirty="0" smtClean="0"/>
              <a:t> therapy.</a:t>
            </a:r>
          </a:p>
          <a:p>
            <a:pPr lvl="1" algn="l" rtl="0"/>
            <a:r>
              <a:rPr lang="en-US" dirty="0" smtClean="0"/>
              <a:t>Coagulopathy associated with liver disease.</a:t>
            </a:r>
          </a:p>
          <a:p>
            <a:pPr lvl="1" algn="l" rtl="0"/>
            <a:r>
              <a:rPr lang="en-US" dirty="0" err="1" smtClean="0"/>
              <a:t>CABG,bleeding+NL</a:t>
            </a:r>
            <a:r>
              <a:rPr lang="en-US" dirty="0" smtClean="0"/>
              <a:t>  ACT.</a:t>
            </a:r>
          </a:p>
          <a:p>
            <a:pPr lvl="1" algn="l" rtl="0"/>
            <a:r>
              <a:rPr lang="en-US" dirty="0" smtClean="0"/>
              <a:t>Massive blood transfusions.</a:t>
            </a:r>
          </a:p>
          <a:p>
            <a:pPr lvl="1" algn="l" rtl="0"/>
            <a:r>
              <a:rPr lang="en-US" dirty="0" err="1" smtClean="0"/>
              <a:t>Antithrombin</a:t>
            </a:r>
            <a:r>
              <a:rPr lang="en-US" dirty="0" smtClean="0"/>
              <a:t> III def.</a:t>
            </a:r>
          </a:p>
          <a:p>
            <a:pPr algn="l" rtl="0"/>
            <a:endParaRPr lang="en-US" dirty="0" smtClean="0"/>
          </a:p>
          <a:p>
            <a:pPr algn="l" rtl="0"/>
            <a:r>
              <a:rPr lang="en-US" dirty="0" smtClean="0"/>
              <a:t>The initial therapeutic dose is usually 10–15 mL/kg </a:t>
            </a:r>
          </a:p>
          <a:p>
            <a:pPr algn="l" rtl="0"/>
            <a:r>
              <a:rPr lang="en-US" dirty="0" smtClean="0"/>
              <a:t>ABO-compatible </a:t>
            </a:r>
            <a:r>
              <a:rPr lang="en-US" dirty="0" smtClean="0"/>
              <a:t>units are mandatory. </a:t>
            </a:r>
            <a:endParaRPr lang="en-US" dirty="0" smtClean="0"/>
          </a:p>
          <a:p>
            <a:pPr algn="l" rtl="0"/>
            <a:r>
              <a:rPr lang="en-US" altLang="zh-HK" sz="2400" dirty="0">
                <a:solidFill>
                  <a:srgbClr val="FF0000"/>
                </a:solidFill>
                <a:ea typeface="PMingLiU" pitchFamily="18" charset="-120"/>
              </a:rPr>
              <a:t>Coagulation factors INR 1.4-1.6 (INR&gt;1.6, most people require FFP transfusion for major surgery; INR&lt;1.4, most people do not require)</a:t>
            </a:r>
          </a:p>
          <a:p>
            <a:pPr algn="l" rtl="0"/>
            <a:endParaRPr lang="en-US" dirty="0" smtClean="0"/>
          </a:p>
          <a:p>
            <a:pPr algn="l" rtl="0"/>
            <a:endParaRPr lang="ar-J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703" y="1268760"/>
            <a:ext cx="3570889"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19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rmAutofit fontScale="90000"/>
          </a:bodyPr>
          <a:lstStyle/>
          <a:p>
            <a:pPr algn="ctr" rtl="0"/>
            <a:r>
              <a:rPr lang="en-US" dirty="0" smtClean="0"/>
              <a:t>Platelets</a:t>
            </a:r>
            <a:br>
              <a:rPr lang="en-US" dirty="0" smtClean="0"/>
            </a:br>
            <a:endParaRPr lang="ar-JO" dirty="0"/>
          </a:p>
        </p:txBody>
      </p:sp>
      <p:sp>
        <p:nvSpPr>
          <p:cNvPr id="3" name="Content Placeholder 2"/>
          <p:cNvSpPr>
            <a:spLocks noGrp="1"/>
          </p:cNvSpPr>
          <p:nvPr>
            <p:ph sz="quarter" idx="1"/>
          </p:nvPr>
        </p:nvSpPr>
        <p:spPr>
          <a:xfrm>
            <a:off x="0" y="685800"/>
            <a:ext cx="9144000" cy="6172200"/>
          </a:xfrm>
        </p:spPr>
        <p:txBody>
          <a:bodyPr anchor="t">
            <a:normAutofit/>
          </a:bodyPr>
          <a:lstStyle/>
          <a:p>
            <a:pPr algn="l" rtl="0"/>
            <a:endParaRPr lang="en-US" dirty="0" smtClean="0"/>
          </a:p>
          <a:p>
            <a:pPr algn="l" rtl="0"/>
            <a:r>
              <a:rPr lang="en-US" dirty="0" smtClean="0"/>
              <a:t>Thrombocytopenia or dysfunctional platelets .</a:t>
            </a:r>
          </a:p>
          <a:p>
            <a:pPr algn="l" rtl="0"/>
            <a:endParaRPr lang="en-US" dirty="0" smtClean="0"/>
          </a:p>
          <a:p>
            <a:pPr algn="l" rtl="0"/>
            <a:r>
              <a:rPr lang="en-US" dirty="0" smtClean="0"/>
              <a:t>Surgery or invasive procedures: </a:t>
            </a:r>
            <a:r>
              <a:rPr lang="en-US" dirty="0" smtClean="0"/>
              <a:t>70,000 </a:t>
            </a:r>
            <a:r>
              <a:rPr lang="en-US" dirty="0" smtClean="0"/>
              <a:t>x 10</a:t>
            </a:r>
            <a:r>
              <a:rPr lang="en-US" baseline="30000" dirty="0" smtClean="0"/>
              <a:t>9</a:t>
            </a:r>
            <a:r>
              <a:rPr lang="en-US" dirty="0" smtClean="0"/>
              <a:t>/L. </a:t>
            </a:r>
          </a:p>
          <a:p>
            <a:pPr algn="l" rtl="0"/>
            <a:endParaRPr lang="en-US" dirty="0" smtClean="0"/>
          </a:p>
          <a:p>
            <a:pPr algn="l" rtl="0"/>
            <a:endParaRPr lang="en-US" dirty="0" smtClean="0"/>
          </a:p>
          <a:p>
            <a:pPr algn="l" rtl="0"/>
            <a:r>
              <a:rPr lang="en-US" dirty="0" smtClean="0"/>
              <a:t>Vaginal delivery and minor surgical procedures:  50,000 x 10</a:t>
            </a:r>
            <a:r>
              <a:rPr lang="en-US" baseline="30000" dirty="0" smtClean="0"/>
              <a:t>9</a:t>
            </a:r>
            <a:r>
              <a:rPr lang="en-US" dirty="0" smtClean="0"/>
              <a:t>/L. </a:t>
            </a:r>
          </a:p>
          <a:p>
            <a:pPr algn="l" rtl="0"/>
            <a:endParaRPr lang="en-US" dirty="0" smtClean="0"/>
          </a:p>
          <a:p>
            <a:pPr algn="l" rtl="0"/>
            <a:r>
              <a:rPr lang="en-US" dirty="0" smtClean="0"/>
              <a:t>Each unit expected to increase the count by 10,000–20,000 x 10</a:t>
            </a:r>
            <a:r>
              <a:rPr lang="en-US" baseline="30000" dirty="0" smtClean="0"/>
              <a:t>9</a:t>
            </a:r>
            <a:r>
              <a:rPr lang="en-US" dirty="0" smtClean="0"/>
              <a:t>/L.</a:t>
            </a:r>
          </a:p>
          <a:p>
            <a:pPr algn="l" rtl="0"/>
            <a:endParaRPr lang="en-US" dirty="0" smtClean="0"/>
          </a:p>
          <a:p>
            <a:pPr algn="l" rtl="0"/>
            <a:r>
              <a:rPr lang="en-US" dirty="0" smtClean="0"/>
              <a:t>ABO-compatible platelet transfusions are desirable but not necessary</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32656"/>
            <a:ext cx="252028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87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2708920"/>
            <a:ext cx="7772400" cy="1362075"/>
          </a:xfrm>
        </p:spPr>
        <p:txBody>
          <a:bodyPr/>
          <a:lstStyle/>
          <a:p>
            <a:pPr algn="ctr" rtl="0"/>
            <a:r>
              <a:rPr lang="en-IE" dirty="0" smtClean="0"/>
              <a:t>ESSENTIAL PRINCIPLES</a:t>
            </a:r>
            <a:br>
              <a:rPr lang="en-IE" dirty="0" smtClean="0"/>
            </a:br>
            <a:endParaRPr lang="ar-JO" dirty="0"/>
          </a:p>
        </p:txBody>
      </p:sp>
    </p:spTree>
    <p:extLst>
      <p:ext uri="{BB962C8B-B14F-4D97-AF65-F5344CB8AC3E}">
        <p14:creationId xmlns:p14="http://schemas.microsoft.com/office/powerpoint/2010/main" val="40571151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chor="t"/>
          <a:lstStyle/>
          <a:p>
            <a:pPr algn="ctr" rtl="0"/>
            <a:r>
              <a:rPr lang="en-US" altLang="zh-HK" dirty="0" smtClean="0">
                <a:ea typeface="PMingLiU" pitchFamily="18" charset="-120"/>
              </a:rPr>
              <a:t>Cryoprecipitate</a:t>
            </a:r>
            <a:endParaRPr lang="ar-JO" dirty="0"/>
          </a:p>
        </p:txBody>
      </p:sp>
      <p:sp>
        <p:nvSpPr>
          <p:cNvPr id="3" name="Content Placeholder 2"/>
          <p:cNvSpPr>
            <a:spLocks noGrp="1"/>
          </p:cNvSpPr>
          <p:nvPr>
            <p:ph sz="quarter" idx="1"/>
          </p:nvPr>
        </p:nvSpPr>
        <p:spPr>
          <a:xfrm>
            <a:off x="0" y="990600"/>
            <a:ext cx="9144000" cy="5867400"/>
          </a:xfrm>
        </p:spPr>
        <p:txBody>
          <a:bodyPr/>
          <a:lstStyle/>
          <a:p>
            <a:pPr algn="l" rtl="0"/>
            <a:r>
              <a:rPr lang="en-US" altLang="zh-HK" dirty="0" smtClean="0">
                <a:ea typeface="PMingLiU" pitchFamily="18" charset="-120"/>
              </a:rPr>
              <a:t>Each unit (15 ml) contains fibrinogen 150 mg, factor VIII 100 units, von </a:t>
            </a:r>
            <a:r>
              <a:rPr lang="en-US" altLang="zh-HK" dirty="0" err="1" smtClean="0">
                <a:ea typeface="PMingLiU" pitchFamily="18" charset="-120"/>
              </a:rPr>
              <a:t>Willebrand</a:t>
            </a:r>
            <a:r>
              <a:rPr lang="en-US" altLang="zh-HK" dirty="0" smtClean="0">
                <a:ea typeface="PMingLiU" pitchFamily="18" charset="-120"/>
              </a:rPr>
              <a:t> factor (</a:t>
            </a:r>
            <a:r>
              <a:rPr lang="en-US" altLang="zh-HK" dirty="0" err="1" smtClean="0">
                <a:ea typeface="PMingLiU" pitchFamily="18" charset="-120"/>
              </a:rPr>
              <a:t>vWF</a:t>
            </a:r>
            <a:r>
              <a:rPr lang="en-US" altLang="zh-HK" dirty="0" smtClean="0">
                <a:ea typeface="PMingLiU" pitchFamily="18" charset="-120"/>
              </a:rPr>
              <a:t>) (100 units) </a:t>
            </a:r>
          </a:p>
          <a:p>
            <a:pPr algn="l" rtl="0"/>
            <a:endParaRPr lang="en-US" altLang="zh-HK" dirty="0" smtClean="0">
              <a:ea typeface="PMingLiU" pitchFamily="18" charset="-120"/>
            </a:endParaRPr>
          </a:p>
          <a:p>
            <a:pPr algn="l" rtl="0"/>
            <a:r>
              <a:rPr lang="en-US" altLang="zh-HK" dirty="0" smtClean="0">
                <a:ea typeface="PMingLiU" pitchFamily="18" charset="-120"/>
              </a:rPr>
              <a:t>DIC, hemophilia A, von </a:t>
            </a:r>
            <a:r>
              <a:rPr lang="en-US" altLang="zh-HK" dirty="0" err="1" smtClean="0">
                <a:ea typeface="PMingLiU" pitchFamily="18" charset="-120"/>
              </a:rPr>
              <a:t>Willebrand</a:t>
            </a:r>
            <a:r>
              <a:rPr lang="en-US" altLang="zh-HK" dirty="0" smtClean="0">
                <a:ea typeface="PMingLiU" pitchFamily="18" charset="-120"/>
              </a:rPr>
              <a:t> disease, quick reversal of thrombolytic </a:t>
            </a:r>
            <a:r>
              <a:rPr lang="en-US" altLang="zh-HK" dirty="0" smtClean="0">
                <a:ea typeface="PMingLiU" pitchFamily="18" charset="-120"/>
              </a:rPr>
              <a:t>therapy</a:t>
            </a:r>
          </a:p>
          <a:p>
            <a:pPr algn="l" rtl="0"/>
            <a:endParaRPr lang="en-US" altLang="zh-HK" dirty="0">
              <a:ea typeface="PMingLiU" pitchFamily="18" charset="-120"/>
            </a:endParaRPr>
          </a:p>
          <a:p>
            <a:pPr algn="l" rtl="0"/>
            <a:r>
              <a:rPr lang="en-US" altLang="zh-HK" sz="2400" dirty="0">
                <a:ea typeface="PMingLiU" pitchFamily="18" charset="-120"/>
              </a:rPr>
              <a:t>Fibrinogen (most people require </a:t>
            </a:r>
            <a:endParaRPr lang="en-US" altLang="zh-HK" sz="2400" dirty="0" smtClean="0">
              <a:ea typeface="PMingLiU" pitchFamily="18" charset="-120"/>
            </a:endParaRPr>
          </a:p>
          <a:p>
            <a:pPr marL="0" indent="0" algn="l" rtl="0">
              <a:buNone/>
            </a:pPr>
            <a:r>
              <a:rPr lang="en-US" altLang="zh-HK" sz="2400" dirty="0">
                <a:ea typeface="PMingLiU" pitchFamily="18" charset="-120"/>
              </a:rPr>
              <a:t> </a:t>
            </a:r>
            <a:r>
              <a:rPr lang="en-US" altLang="zh-HK" sz="2400" dirty="0" smtClean="0">
                <a:ea typeface="PMingLiU" pitchFamily="18" charset="-120"/>
              </a:rPr>
              <a:t>   cryoprecipitate </a:t>
            </a:r>
            <a:r>
              <a:rPr lang="en-US" altLang="zh-HK" sz="2400" dirty="0">
                <a:ea typeface="PMingLiU" pitchFamily="18" charset="-120"/>
              </a:rPr>
              <a:t>for major surgery if </a:t>
            </a:r>
            <a:endParaRPr lang="en-US" altLang="zh-HK" sz="2400" dirty="0" smtClean="0">
              <a:ea typeface="PMingLiU" pitchFamily="18" charset="-120"/>
            </a:endParaRPr>
          </a:p>
          <a:p>
            <a:pPr marL="0" indent="0" algn="l" rtl="0">
              <a:buNone/>
            </a:pPr>
            <a:r>
              <a:rPr lang="en-US" altLang="zh-HK" sz="2400" dirty="0">
                <a:ea typeface="PMingLiU" pitchFamily="18" charset="-120"/>
              </a:rPr>
              <a:t> </a:t>
            </a:r>
            <a:r>
              <a:rPr lang="en-US" altLang="zh-HK" sz="2400" dirty="0" smtClean="0">
                <a:ea typeface="PMingLiU" pitchFamily="18" charset="-120"/>
              </a:rPr>
              <a:t>   fibrinogen </a:t>
            </a:r>
            <a:r>
              <a:rPr lang="en-US" altLang="zh-HK" sz="2400" dirty="0">
                <a:ea typeface="PMingLiU" pitchFamily="18" charset="-120"/>
              </a:rPr>
              <a:t>&lt; 1 g/dL) </a:t>
            </a:r>
          </a:p>
          <a:p>
            <a:pPr algn="l" rtl="0"/>
            <a:endParaRPr lang="en-US" altLang="zh-HK" dirty="0" smtClean="0">
              <a:ea typeface="PMingLiU" pitchFamily="18" charset="-120"/>
            </a:endParaRPr>
          </a:p>
          <a:p>
            <a:pPr algn="l" rtl="0"/>
            <a:endParaRPr lang="en-US" altLang="zh-HK" dirty="0" smtClean="0">
              <a:ea typeface="PMingLiU" pitchFamily="18" charset="-120"/>
            </a:endParaRPr>
          </a:p>
          <a:p>
            <a:pPr marL="0" indent="0" algn="l" rtl="0">
              <a:buNone/>
            </a:pPr>
            <a:endParaRPr lang="ar-JO"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074" y="2852936"/>
            <a:ext cx="2979365" cy="354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28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Autofit/>
          </a:bodyPr>
          <a:lstStyle/>
          <a:p>
            <a:pPr algn="ctr"/>
            <a:r>
              <a:rPr lang="en-US" sz="4800" dirty="0" smtClean="0"/>
              <a:t>Complications of Blood Transfusion</a:t>
            </a:r>
          </a:p>
          <a:p>
            <a:pPr algn="ctr"/>
            <a:endParaRPr lang="ar-JO" sz="4800" dirty="0"/>
          </a:p>
        </p:txBody>
      </p:sp>
    </p:spTree>
    <p:extLst>
      <p:ext uri="{BB962C8B-B14F-4D97-AF65-F5344CB8AC3E}">
        <p14:creationId xmlns:p14="http://schemas.microsoft.com/office/powerpoint/2010/main" val="10977873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251520" y="260648"/>
            <a:ext cx="8640960" cy="6336704"/>
          </a:xfrm>
        </p:spPr>
        <p:txBody>
          <a:bodyPr>
            <a:normAutofit/>
          </a:bodyPr>
          <a:lstStyle/>
          <a:p>
            <a:pPr algn="l" rtl="0"/>
            <a:endParaRPr lang="en-US" sz="3200" dirty="0" smtClean="0"/>
          </a:p>
          <a:p>
            <a:pPr algn="l" rtl="0"/>
            <a:r>
              <a:rPr lang="en-US" sz="3200" dirty="0" smtClean="0"/>
              <a:t>Hemolytic reactions</a:t>
            </a:r>
          </a:p>
          <a:p>
            <a:pPr lvl="1" algn="l" rtl="0"/>
            <a:r>
              <a:rPr lang="en-US" sz="3200" dirty="0" smtClean="0"/>
              <a:t>Acute Vs. Delayed</a:t>
            </a:r>
          </a:p>
          <a:p>
            <a:pPr lvl="1" algn="l" rtl="0"/>
            <a:endParaRPr lang="en-US" sz="3200" dirty="0"/>
          </a:p>
          <a:p>
            <a:pPr algn="l" rtl="0"/>
            <a:r>
              <a:rPr lang="en-US" sz="3200" dirty="0" smtClean="0"/>
              <a:t>Febrile Non hemolytic reactions</a:t>
            </a:r>
          </a:p>
          <a:p>
            <a:pPr algn="l" rtl="0"/>
            <a:endParaRPr lang="en-US" sz="3200" dirty="0"/>
          </a:p>
          <a:p>
            <a:pPr algn="l" rtl="0"/>
            <a:r>
              <a:rPr lang="en-US" sz="3200" dirty="0" smtClean="0"/>
              <a:t>Transfusion Related Acute Lung Injury (TRALI)</a:t>
            </a:r>
          </a:p>
          <a:p>
            <a:pPr algn="l" rtl="0"/>
            <a:endParaRPr lang="en-US" sz="3200" dirty="0"/>
          </a:p>
          <a:p>
            <a:pPr algn="l" rtl="0"/>
            <a:r>
              <a:rPr lang="en-US" sz="3200" dirty="0" smtClean="0"/>
              <a:t>Infectious complications</a:t>
            </a:r>
            <a:endParaRPr lang="ar-JO" sz="3200" dirty="0"/>
          </a:p>
        </p:txBody>
      </p:sp>
    </p:spTree>
    <p:extLst>
      <p:ext uri="{BB962C8B-B14F-4D97-AF65-F5344CB8AC3E}">
        <p14:creationId xmlns:p14="http://schemas.microsoft.com/office/powerpoint/2010/main" val="1954167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rmAutofit fontScale="90000"/>
          </a:bodyPr>
          <a:lstStyle/>
          <a:p>
            <a:pPr algn="ctr" rtl="0"/>
            <a:r>
              <a:rPr lang="en-US" dirty="0" smtClean="0"/>
              <a:t>Hemolytic Reactions</a:t>
            </a:r>
            <a:br>
              <a:rPr lang="en-US" dirty="0" smtClean="0"/>
            </a:br>
            <a:endParaRPr lang="ar-JO" dirty="0"/>
          </a:p>
        </p:txBody>
      </p:sp>
      <p:sp>
        <p:nvSpPr>
          <p:cNvPr id="3" name="Content Placeholder 2"/>
          <p:cNvSpPr>
            <a:spLocks noGrp="1"/>
          </p:cNvSpPr>
          <p:nvPr>
            <p:ph sz="quarter" idx="1"/>
          </p:nvPr>
        </p:nvSpPr>
        <p:spPr>
          <a:xfrm>
            <a:off x="0" y="685800"/>
            <a:ext cx="9144000" cy="6172200"/>
          </a:xfrm>
        </p:spPr>
        <p:txBody>
          <a:bodyPr>
            <a:normAutofit/>
          </a:bodyPr>
          <a:lstStyle/>
          <a:p>
            <a:pPr algn="l" rtl="0"/>
            <a:r>
              <a:rPr lang="en-US" dirty="0" smtClean="0"/>
              <a:t>Classified as either acute or delayed </a:t>
            </a:r>
          </a:p>
          <a:p>
            <a:pPr algn="l" rtl="0"/>
            <a:r>
              <a:rPr lang="en-US" sz="4100" dirty="0" smtClean="0"/>
              <a:t>Acute Hemolytic Reactions</a:t>
            </a:r>
          </a:p>
          <a:p>
            <a:pPr algn="l" rtl="0"/>
            <a:r>
              <a:rPr lang="en-US" sz="2600" dirty="0" smtClean="0"/>
              <a:t>1:38,000. fatal in 1 in 100,000 (severity depends on volume of incompatible blood) </a:t>
            </a:r>
          </a:p>
          <a:p>
            <a:pPr algn="l" rtl="0"/>
            <a:r>
              <a:rPr lang="en-US" sz="2600" dirty="0" smtClean="0"/>
              <a:t>The most common cause is misidentification … ABO mostly</a:t>
            </a:r>
          </a:p>
          <a:p>
            <a:pPr algn="l" rtl="0"/>
            <a:r>
              <a:rPr lang="en-US" sz="2600" dirty="0" smtClean="0"/>
              <a:t>Often severe. </a:t>
            </a:r>
          </a:p>
          <a:p>
            <a:pPr algn="l" rtl="0"/>
            <a:r>
              <a:rPr lang="en-US" sz="2600" dirty="0" smtClean="0"/>
              <a:t>In awake: chills, fever, nausea, and chest and flank pain. </a:t>
            </a:r>
          </a:p>
          <a:p>
            <a:pPr algn="l" rtl="0"/>
            <a:r>
              <a:rPr lang="en-US" sz="2600" dirty="0" smtClean="0"/>
              <a:t>In anesthetized: rise in temperature, unexplained tachycardia, hypotension, </a:t>
            </a:r>
            <a:r>
              <a:rPr lang="en-US" sz="2600" dirty="0" err="1" smtClean="0"/>
              <a:t>hemoglobinuria</a:t>
            </a:r>
            <a:r>
              <a:rPr lang="en-US" sz="2600" dirty="0" smtClean="0"/>
              <a:t>, and diffuse oozing in the surgical field. DIC, shock, and renal shutdown can develop rapidly</a:t>
            </a:r>
            <a:endParaRPr lang="ar-JO" sz="2600" dirty="0"/>
          </a:p>
        </p:txBody>
      </p:sp>
    </p:spTree>
    <p:extLst>
      <p:ext uri="{BB962C8B-B14F-4D97-AF65-F5344CB8AC3E}">
        <p14:creationId xmlns:p14="http://schemas.microsoft.com/office/powerpoint/2010/main" val="38127452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rmAutofit fontScale="90000"/>
          </a:bodyPr>
          <a:lstStyle/>
          <a:p>
            <a:pPr algn="ctr" rtl="0"/>
            <a:r>
              <a:rPr lang="en-US" b="1" dirty="0" smtClean="0"/>
              <a:t>Management of hemolytic reactions</a:t>
            </a:r>
            <a:r>
              <a:rPr lang="en-US" dirty="0" smtClean="0"/>
              <a:t/>
            </a:r>
            <a:br>
              <a:rPr lang="en-US" dirty="0" smtClean="0"/>
            </a:br>
            <a:endParaRPr lang="ar-JO" dirty="0"/>
          </a:p>
        </p:txBody>
      </p:sp>
      <p:sp>
        <p:nvSpPr>
          <p:cNvPr id="3" name="Content Placeholder 2"/>
          <p:cNvSpPr>
            <a:spLocks noGrp="1"/>
          </p:cNvSpPr>
          <p:nvPr>
            <p:ph sz="quarter" idx="1"/>
          </p:nvPr>
        </p:nvSpPr>
        <p:spPr>
          <a:xfrm>
            <a:off x="0" y="838200"/>
            <a:ext cx="9144000" cy="6019800"/>
          </a:xfrm>
        </p:spPr>
        <p:txBody>
          <a:bodyPr>
            <a:normAutofit/>
          </a:bodyPr>
          <a:lstStyle/>
          <a:p>
            <a:pPr marL="0" indent="0" algn="l" rtl="0">
              <a:buNone/>
            </a:pPr>
            <a:r>
              <a:rPr lang="en-US" dirty="0" smtClean="0"/>
              <a:t>1. Once suspected, the transfusion should be </a:t>
            </a:r>
            <a:r>
              <a:rPr lang="en-US" dirty="0" smtClean="0">
                <a:solidFill>
                  <a:srgbClr val="FF0000"/>
                </a:solidFill>
              </a:rPr>
              <a:t>stopped immediately</a:t>
            </a:r>
            <a:r>
              <a:rPr lang="en-US" dirty="0" smtClean="0"/>
              <a:t>. </a:t>
            </a:r>
          </a:p>
          <a:p>
            <a:pPr marL="0" indent="0" algn="l" rtl="0">
              <a:buNone/>
            </a:pPr>
            <a:r>
              <a:rPr lang="en-US" dirty="0" smtClean="0"/>
              <a:t>2. The unit should be rechecked against the blood slip and the patient's identity bracelet. </a:t>
            </a:r>
          </a:p>
          <a:p>
            <a:pPr marL="0" indent="0" algn="l" rtl="0">
              <a:buNone/>
            </a:pPr>
            <a:r>
              <a:rPr lang="en-US" dirty="0" smtClean="0"/>
              <a:t>3. Blood should be drawn to identify hemoglobin in plasma, to repeat compatibility testing, and to obtain coagulation studies and a platelet count. </a:t>
            </a:r>
          </a:p>
          <a:p>
            <a:pPr marL="0" indent="0" algn="l" rtl="0">
              <a:buNone/>
            </a:pPr>
            <a:r>
              <a:rPr lang="en-US" dirty="0" smtClean="0"/>
              <a:t>4. A urinary catheter should be inserted, and the urine should be checked for hemoglobin. </a:t>
            </a:r>
          </a:p>
          <a:p>
            <a:pPr marL="0" indent="0" algn="l" rtl="0">
              <a:buNone/>
            </a:pPr>
            <a:r>
              <a:rPr lang="en-US" dirty="0" smtClean="0"/>
              <a:t>5. Osmotic </a:t>
            </a:r>
            <a:r>
              <a:rPr lang="en-US" dirty="0" err="1" smtClean="0"/>
              <a:t>diuresis</a:t>
            </a:r>
            <a:r>
              <a:rPr lang="en-US" dirty="0" smtClean="0"/>
              <a:t> should be initiated with </a:t>
            </a:r>
            <a:r>
              <a:rPr lang="en-US" dirty="0" err="1" smtClean="0"/>
              <a:t>mannitol</a:t>
            </a:r>
            <a:r>
              <a:rPr lang="en-US" dirty="0" smtClean="0"/>
              <a:t> and intravenous fluids. </a:t>
            </a:r>
          </a:p>
          <a:p>
            <a:pPr marL="0" indent="0" algn="l" rtl="0">
              <a:buNone/>
            </a:pPr>
            <a:r>
              <a:rPr lang="en-US" dirty="0" smtClean="0"/>
              <a:t>6. In the presence of rapid blood loss, platelets and FFP are indicated.</a:t>
            </a:r>
            <a:endParaRPr lang="ar-JO" dirty="0"/>
          </a:p>
        </p:txBody>
      </p:sp>
    </p:spTree>
    <p:extLst>
      <p:ext uri="{BB962C8B-B14F-4D97-AF65-F5344CB8AC3E}">
        <p14:creationId xmlns:p14="http://schemas.microsoft.com/office/powerpoint/2010/main" val="24966696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pPr algn="l" rtl="0"/>
            <a:endParaRPr lang="en-US" sz="4100" dirty="0" smtClean="0"/>
          </a:p>
          <a:p>
            <a:pPr algn="l" rtl="0"/>
            <a:r>
              <a:rPr lang="en-US" sz="4100" dirty="0" smtClean="0"/>
              <a:t>Delayed Hemolytic Reactions</a:t>
            </a:r>
          </a:p>
          <a:p>
            <a:pPr algn="l" rtl="0"/>
            <a:r>
              <a:rPr lang="en-US" sz="2800" dirty="0" smtClean="0"/>
              <a:t>1:12,000</a:t>
            </a:r>
          </a:p>
          <a:p>
            <a:pPr algn="l" rtl="0"/>
            <a:r>
              <a:rPr lang="en-US" sz="2800" dirty="0" smtClean="0"/>
              <a:t>Antibodies to non-D antigens of the </a:t>
            </a:r>
            <a:r>
              <a:rPr lang="en-US" sz="2800" dirty="0" err="1" smtClean="0"/>
              <a:t>Rh</a:t>
            </a:r>
            <a:r>
              <a:rPr lang="en-US" sz="2800" dirty="0" smtClean="0"/>
              <a:t> system or to foreign alleles in other systems such as the </a:t>
            </a:r>
            <a:r>
              <a:rPr lang="en-US" sz="2800" dirty="0" err="1" smtClean="0"/>
              <a:t>Kell</a:t>
            </a:r>
            <a:r>
              <a:rPr lang="en-US" sz="2800" dirty="0" smtClean="0"/>
              <a:t>, Duffy, or Kidd antigens. </a:t>
            </a:r>
          </a:p>
          <a:p>
            <a:pPr algn="l" rtl="0"/>
            <a:endParaRPr lang="en-US" sz="2800" dirty="0" smtClean="0"/>
          </a:p>
          <a:p>
            <a:pPr algn="l" rtl="0"/>
            <a:r>
              <a:rPr lang="en-US" sz="2800" dirty="0" smtClean="0"/>
              <a:t>1–1.6% chance even if ABO and Rh </a:t>
            </a:r>
            <a:r>
              <a:rPr lang="en-US" sz="2800" dirty="0" err="1" smtClean="0"/>
              <a:t>compatabale</a:t>
            </a:r>
            <a:r>
              <a:rPr lang="en-US" sz="2800" dirty="0" smtClean="0"/>
              <a:t>. </a:t>
            </a:r>
          </a:p>
          <a:p>
            <a:pPr algn="l" rtl="0"/>
            <a:endParaRPr lang="en-US" sz="2800" dirty="0" smtClean="0"/>
          </a:p>
          <a:p>
            <a:pPr algn="l" rtl="0"/>
            <a:r>
              <a:rPr lang="en-US" sz="2800" dirty="0" smtClean="0"/>
              <a:t>By the time significant amounts of these antibodies have formed (weeks to months), the transfused RCs have been cleared from the circulation. Moreover, the titer of these antibodies subsequently decreases and may become undetectable. </a:t>
            </a:r>
          </a:p>
        </p:txBody>
      </p:sp>
    </p:spTree>
    <p:extLst>
      <p:ext uri="{BB962C8B-B14F-4D97-AF65-F5344CB8AC3E}">
        <p14:creationId xmlns:p14="http://schemas.microsoft.com/office/powerpoint/2010/main" val="4225678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chor="ctr">
            <a:normAutofit/>
          </a:bodyPr>
          <a:lstStyle/>
          <a:p>
            <a:pPr algn="l" rtl="0"/>
            <a:r>
              <a:rPr lang="en-US" sz="2800" dirty="0" smtClean="0"/>
              <a:t>The hemolytic reaction is therefore typically delayed 2–21 days after transfusion, and mild, consisting of malaise, jaundice, and fever, failure of the patient's </a:t>
            </a:r>
            <a:r>
              <a:rPr lang="en-US" sz="2800" dirty="0" err="1" smtClean="0"/>
              <a:t>Hct</a:t>
            </a:r>
            <a:r>
              <a:rPr lang="en-US" sz="2800" dirty="0" smtClean="0"/>
              <a:t> to rise in spite of the transfusion and the absence of bleeding, and serum </a:t>
            </a:r>
            <a:r>
              <a:rPr lang="en-US" sz="2800" dirty="0" err="1" smtClean="0"/>
              <a:t>unconjugated</a:t>
            </a:r>
            <a:r>
              <a:rPr lang="en-US" sz="2800" dirty="0" smtClean="0"/>
              <a:t> </a:t>
            </a:r>
            <a:r>
              <a:rPr lang="en-US" sz="2800" dirty="0" err="1" smtClean="0"/>
              <a:t>bilirubin</a:t>
            </a:r>
            <a:r>
              <a:rPr lang="en-US" sz="2800" dirty="0" smtClean="0"/>
              <a:t> increases. </a:t>
            </a:r>
            <a:endParaRPr lang="ar-JO" sz="2800" dirty="0" smtClean="0"/>
          </a:p>
          <a:p>
            <a:pPr algn="l" rtl="0"/>
            <a:endParaRPr lang="en-US" sz="2800" dirty="0" smtClean="0"/>
          </a:p>
          <a:p>
            <a:pPr algn="l" rtl="0"/>
            <a:r>
              <a:rPr lang="en-US" sz="2800" dirty="0" smtClean="0"/>
              <a:t>Diagnosis by </a:t>
            </a:r>
            <a:r>
              <a:rPr lang="en-US" sz="2800" b="1" dirty="0" smtClean="0"/>
              <a:t>direct</a:t>
            </a:r>
            <a:r>
              <a:rPr lang="en-US" sz="2800" dirty="0" smtClean="0"/>
              <a:t> Coombs test and re-examination of pre-transfusion specimens from both the patient and the donor.</a:t>
            </a:r>
          </a:p>
          <a:p>
            <a:pPr algn="l" rtl="0"/>
            <a:endParaRPr lang="en-US" sz="2800" dirty="0" smtClean="0"/>
          </a:p>
          <a:p>
            <a:pPr algn="l" rtl="0"/>
            <a:r>
              <a:rPr lang="en-US" sz="2800" dirty="0" smtClean="0"/>
              <a:t>The treatment is primarily supportive. </a:t>
            </a:r>
          </a:p>
          <a:p>
            <a:pPr algn="l" rtl="0">
              <a:buNone/>
            </a:pPr>
            <a:endParaRPr lang="ar-JO" sz="2800" dirty="0"/>
          </a:p>
        </p:txBody>
      </p:sp>
    </p:spTree>
    <p:extLst>
      <p:ext uri="{BB962C8B-B14F-4D97-AF65-F5344CB8AC3E}">
        <p14:creationId xmlns:p14="http://schemas.microsoft.com/office/powerpoint/2010/main" val="23424717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Febrile non-</a:t>
            </a:r>
            <a:r>
              <a:rPr lang="en-US" dirty="0" err="1"/>
              <a:t>haemolytic</a:t>
            </a:r>
            <a:r>
              <a:rPr lang="en-US" dirty="0"/>
              <a:t> transfusion reactions (FNHTR</a:t>
            </a:r>
            <a:r>
              <a:rPr lang="en-US" dirty="0" smtClean="0"/>
              <a:t>)</a:t>
            </a:r>
            <a:endParaRPr lang="ar-JO" dirty="0"/>
          </a:p>
        </p:txBody>
      </p:sp>
      <p:sp>
        <p:nvSpPr>
          <p:cNvPr id="3" name="Content Placeholder 2"/>
          <p:cNvSpPr>
            <a:spLocks noGrp="1"/>
          </p:cNvSpPr>
          <p:nvPr>
            <p:ph sz="quarter" idx="1"/>
          </p:nvPr>
        </p:nvSpPr>
        <p:spPr>
          <a:xfrm>
            <a:off x="179512" y="1447800"/>
            <a:ext cx="8784976" cy="5221560"/>
          </a:xfrm>
        </p:spPr>
        <p:txBody>
          <a:bodyPr>
            <a:normAutofit/>
          </a:bodyPr>
          <a:lstStyle/>
          <a:p>
            <a:pPr algn="l" rtl="0"/>
            <a:r>
              <a:rPr lang="en-IE" dirty="0" smtClean="0"/>
              <a:t>Acute </a:t>
            </a:r>
            <a:r>
              <a:rPr lang="en-IE" dirty="0"/>
              <a:t>(&lt;24 hours</a:t>
            </a:r>
            <a:r>
              <a:rPr lang="en-IE" dirty="0" smtClean="0"/>
              <a:t>)</a:t>
            </a:r>
          </a:p>
          <a:p>
            <a:pPr lvl="1" algn="l" rtl="0"/>
            <a:r>
              <a:rPr lang="en-US" dirty="0"/>
              <a:t>Cytokine accumulation during storage of cellular components (especially in platelet </a:t>
            </a:r>
            <a:r>
              <a:rPr lang="en-US" dirty="0" smtClean="0"/>
              <a:t>units)</a:t>
            </a:r>
          </a:p>
          <a:p>
            <a:pPr lvl="1" algn="l" rtl="0"/>
            <a:r>
              <a:rPr lang="en-US" dirty="0" smtClean="0"/>
              <a:t>Recipient </a:t>
            </a:r>
            <a:r>
              <a:rPr lang="en-US" dirty="0"/>
              <a:t>antibodies (raised as a result of previous transfusions or pregnancies) reacting to donor human leucocyte antigens (HLA</a:t>
            </a:r>
            <a:r>
              <a:rPr lang="en-US" dirty="0" smtClean="0"/>
              <a:t>)</a:t>
            </a:r>
          </a:p>
          <a:p>
            <a:pPr algn="l" rtl="0"/>
            <a:r>
              <a:rPr lang="en-US" dirty="0" smtClean="0"/>
              <a:t>Unexpected </a:t>
            </a:r>
            <a:r>
              <a:rPr lang="en-US" dirty="0"/>
              <a:t>temperature rise (≥38ºC or ≥1ºC above </a:t>
            </a:r>
            <a:r>
              <a:rPr lang="en-US" dirty="0" smtClean="0"/>
              <a:t>baseline), Chills</a:t>
            </a:r>
            <a:r>
              <a:rPr lang="en-US" dirty="0"/>
              <a:t>, rigors, increased respiratory rate, </a:t>
            </a:r>
            <a:r>
              <a:rPr lang="en-US" dirty="0" smtClean="0"/>
              <a:t>hypotension, </a:t>
            </a:r>
            <a:r>
              <a:rPr lang="en-US" dirty="0"/>
              <a:t>anxiety and a </a:t>
            </a:r>
            <a:r>
              <a:rPr lang="en-US" dirty="0" smtClean="0"/>
              <a:t>headache</a:t>
            </a:r>
          </a:p>
          <a:p>
            <a:pPr algn="l" rtl="0"/>
            <a:endParaRPr lang="en-US" dirty="0"/>
          </a:p>
          <a:p>
            <a:pPr algn="l" rtl="0"/>
            <a:r>
              <a:rPr lang="en-IE" dirty="0"/>
              <a:t>leucocyte depletion</a:t>
            </a:r>
            <a:endParaRPr lang="ar-JO"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581128"/>
            <a:ext cx="2808312"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302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rtl="0"/>
            <a:r>
              <a:rPr lang="en-US" dirty="0" smtClean="0"/>
              <a:t>TRALI</a:t>
            </a:r>
            <a:endParaRPr lang="ar-JO" dirty="0"/>
          </a:p>
        </p:txBody>
      </p:sp>
      <p:sp>
        <p:nvSpPr>
          <p:cNvPr id="3" name="Content Placeholder 2"/>
          <p:cNvSpPr>
            <a:spLocks noGrp="1"/>
          </p:cNvSpPr>
          <p:nvPr>
            <p:ph sz="quarter" idx="1"/>
          </p:nvPr>
        </p:nvSpPr>
        <p:spPr>
          <a:xfrm>
            <a:off x="179512" y="1447800"/>
            <a:ext cx="8712968" cy="5149552"/>
          </a:xfrm>
        </p:spPr>
        <p:txBody>
          <a:bodyPr/>
          <a:lstStyle/>
          <a:p>
            <a:pPr algn="l" rtl="0"/>
            <a:r>
              <a:rPr lang="en-US" dirty="0" smtClean="0"/>
              <a:t>ARDS following blood transfusion</a:t>
            </a:r>
          </a:p>
          <a:p>
            <a:pPr algn="l" rtl="0"/>
            <a:endParaRPr lang="en-US" dirty="0" smtClean="0"/>
          </a:p>
          <a:p>
            <a:pPr algn="l" rtl="0"/>
            <a:r>
              <a:rPr lang="en-US" dirty="0" smtClean="0"/>
              <a:t>High morbidity … mechanical ventilation</a:t>
            </a:r>
          </a:p>
          <a:p>
            <a:pPr algn="l" rtl="0"/>
            <a:endParaRPr lang="en-US" dirty="0" smtClean="0"/>
          </a:p>
          <a:p>
            <a:pPr algn="l" rtl="0"/>
            <a:r>
              <a:rPr lang="en-US" dirty="0" smtClean="0"/>
              <a:t>Lung </a:t>
            </a:r>
            <a:r>
              <a:rPr lang="en-US" dirty="0"/>
              <a:t>injury is generally transient with PO2 levels returning to </a:t>
            </a:r>
            <a:r>
              <a:rPr lang="en-US" dirty="0" err="1"/>
              <a:t>pretransfusion</a:t>
            </a:r>
            <a:r>
              <a:rPr lang="en-US" dirty="0"/>
              <a:t> levels within 48 -96 hours and CXR returning to normal within 96 hours. </a:t>
            </a:r>
            <a:endParaRPr lang="en-US" dirty="0" smtClean="0"/>
          </a:p>
          <a:p>
            <a:pPr algn="l" rtl="0"/>
            <a:endParaRPr lang="en-US" dirty="0" smtClean="0"/>
          </a:p>
          <a:p>
            <a:pPr algn="l" rtl="0"/>
            <a:r>
              <a:rPr lang="en-US" dirty="0" smtClean="0"/>
              <a:t>Mortality </a:t>
            </a:r>
            <a:r>
              <a:rPr lang="en-US" dirty="0"/>
              <a:t>rate, often approximated at 5 to 10</a:t>
            </a:r>
            <a:r>
              <a:rPr lang="en-US" dirty="0" smtClean="0"/>
              <a:t>%</a:t>
            </a:r>
          </a:p>
          <a:p>
            <a:pPr algn="l" rtl="0"/>
            <a:endParaRPr lang="en-US" dirty="0" smtClean="0"/>
          </a:p>
          <a:p>
            <a:pPr algn="l" rtl="0"/>
            <a:r>
              <a:rPr lang="en-US" dirty="0" smtClean="0"/>
              <a:t>Treatment as ARDS</a:t>
            </a:r>
          </a:p>
          <a:p>
            <a:pPr algn="l" rtl="0"/>
            <a:endParaRPr lang="ar-JO" dirty="0"/>
          </a:p>
        </p:txBody>
      </p:sp>
    </p:spTree>
    <p:extLst>
      <p:ext uri="{BB962C8B-B14F-4D97-AF65-F5344CB8AC3E}">
        <p14:creationId xmlns:p14="http://schemas.microsoft.com/office/powerpoint/2010/main" val="12274322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2852936"/>
            <a:ext cx="7772400" cy="1362075"/>
          </a:xfrm>
        </p:spPr>
        <p:txBody>
          <a:bodyPr/>
          <a:lstStyle/>
          <a:p>
            <a:pPr algn="ctr" rtl="0"/>
            <a:r>
              <a:rPr lang="en-IE" dirty="0" smtClean="0"/>
              <a:t>Approaches to Fluid Management</a:t>
            </a:r>
            <a:endParaRPr lang="ar-JO" dirty="0"/>
          </a:p>
        </p:txBody>
      </p:sp>
    </p:spTree>
    <p:extLst>
      <p:ext uri="{BB962C8B-B14F-4D97-AF65-F5344CB8AC3E}">
        <p14:creationId xmlns:p14="http://schemas.microsoft.com/office/powerpoint/2010/main" val="3482917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rtl="0"/>
            <a:r>
              <a:rPr lang="en-IE" dirty="0" smtClean="0"/>
              <a:t>Solvents, solutes, and solutions</a:t>
            </a:r>
            <a:endParaRPr lang="ar-JO" dirty="0"/>
          </a:p>
        </p:txBody>
      </p:sp>
      <p:sp>
        <p:nvSpPr>
          <p:cNvPr id="3" name="Content Placeholder 2"/>
          <p:cNvSpPr>
            <a:spLocks noGrp="1"/>
          </p:cNvSpPr>
          <p:nvPr>
            <p:ph sz="quarter" idx="1"/>
          </p:nvPr>
        </p:nvSpPr>
        <p:spPr>
          <a:xfrm>
            <a:off x="107504" y="1600200"/>
            <a:ext cx="8928992" cy="5069160"/>
          </a:xfrm>
        </p:spPr>
        <p:txBody>
          <a:bodyPr>
            <a:normAutofit/>
          </a:bodyPr>
          <a:lstStyle/>
          <a:p>
            <a:pPr algn="l" rtl="0"/>
            <a:r>
              <a:rPr lang="en-US" sz="3200" dirty="0" smtClean="0"/>
              <a:t>Mixture, Solution, </a:t>
            </a:r>
            <a:r>
              <a:rPr lang="en-US" sz="3200" dirty="0" smtClean="0">
                <a:solidFill>
                  <a:srgbClr val="FF0000"/>
                </a:solidFill>
              </a:rPr>
              <a:t>solvent,</a:t>
            </a:r>
            <a:r>
              <a:rPr lang="en-US" sz="3200" dirty="0" smtClean="0"/>
              <a:t> </a:t>
            </a:r>
            <a:r>
              <a:rPr lang="en-US" sz="3200" dirty="0" smtClean="0">
                <a:solidFill>
                  <a:srgbClr val="FF0000"/>
                </a:solidFill>
              </a:rPr>
              <a:t>solute.</a:t>
            </a:r>
          </a:p>
          <a:p>
            <a:pPr algn="l" rtl="0"/>
            <a:endParaRPr lang="en-US" sz="3200" dirty="0">
              <a:solidFill>
                <a:srgbClr val="FF0000"/>
              </a:solidFill>
            </a:endParaRPr>
          </a:p>
          <a:p>
            <a:pPr algn="l" rtl="0"/>
            <a:r>
              <a:rPr lang="en-US" sz="3200" dirty="0" err="1" smtClean="0">
                <a:solidFill>
                  <a:srgbClr val="FF0000"/>
                </a:solidFill>
              </a:rPr>
              <a:t>Osmole</a:t>
            </a:r>
            <a:r>
              <a:rPr lang="en-US" sz="3200" dirty="0" smtClean="0">
                <a:solidFill>
                  <a:srgbClr val="FF0000"/>
                </a:solidFill>
              </a:rPr>
              <a:t>, </a:t>
            </a:r>
            <a:r>
              <a:rPr lang="en-US" sz="3200" dirty="0" err="1" smtClean="0">
                <a:solidFill>
                  <a:srgbClr val="FF0000"/>
                </a:solidFill>
              </a:rPr>
              <a:t>mosmole</a:t>
            </a:r>
            <a:r>
              <a:rPr lang="en-US" sz="3200" dirty="0" smtClean="0">
                <a:solidFill>
                  <a:srgbClr val="FF0000"/>
                </a:solidFill>
              </a:rPr>
              <a:t>, mole </a:t>
            </a:r>
            <a:endParaRPr lang="ar-JO" sz="3200" dirty="0"/>
          </a:p>
        </p:txBody>
      </p:sp>
    </p:spTree>
    <p:extLst>
      <p:ext uri="{BB962C8B-B14F-4D97-AF65-F5344CB8AC3E}">
        <p14:creationId xmlns:p14="http://schemas.microsoft.com/office/powerpoint/2010/main" val="39078412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rtl="0"/>
            <a:r>
              <a:rPr lang="en-US" dirty="0" smtClean="0"/>
              <a:t>The “Classic” Approach</a:t>
            </a:r>
            <a:endParaRPr lang="ar-JO" dirty="0"/>
          </a:p>
        </p:txBody>
      </p:sp>
      <p:sp>
        <p:nvSpPr>
          <p:cNvPr id="3" name="Content Placeholder 2"/>
          <p:cNvSpPr>
            <a:spLocks noGrp="1"/>
          </p:cNvSpPr>
          <p:nvPr>
            <p:ph sz="quarter" idx="1"/>
          </p:nvPr>
        </p:nvSpPr>
        <p:spPr>
          <a:xfrm>
            <a:off x="251520" y="1412776"/>
            <a:ext cx="8640960" cy="5184576"/>
          </a:xfrm>
        </p:spPr>
        <p:txBody>
          <a:bodyPr>
            <a:normAutofit/>
          </a:bodyPr>
          <a:lstStyle/>
          <a:p>
            <a:pPr algn="l" rtl="0"/>
            <a:r>
              <a:rPr lang="en-US" dirty="0" smtClean="0"/>
              <a:t>Step 1: Calculate Ongoing Maintenance Requirements</a:t>
            </a:r>
          </a:p>
          <a:p>
            <a:pPr marL="0" indent="0" algn="l" rtl="0">
              <a:buNone/>
            </a:pPr>
            <a:r>
              <a:rPr lang="en-US" dirty="0" smtClean="0"/>
              <a:t>4/2/1 rule: 4 cc/kg/</a:t>
            </a:r>
            <a:r>
              <a:rPr lang="en-US" dirty="0" err="1" smtClean="0"/>
              <a:t>hr</a:t>
            </a:r>
            <a:r>
              <a:rPr lang="en-US" dirty="0" smtClean="0"/>
              <a:t> for the first 10 kg, 2 cc/kg/</a:t>
            </a:r>
            <a:r>
              <a:rPr lang="en-US" dirty="0" err="1" smtClean="0"/>
              <a:t>hr</a:t>
            </a:r>
            <a:r>
              <a:rPr lang="en-US" dirty="0" smtClean="0"/>
              <a:t> for the second 10 kg, and 1 cc/kg/</a:t>
            </a:r>
            <a:r>
              <a:rPr lang="en-US" dirty="0" err="1" smtClean="0"/>
              <a:t>hr</a:t>
            </a:r>
            <a:r>
              <a:rPr lang="en-US" dirty="0" smtClean="0"/>
              <a:t> for every kg above 20.</a:t>
            </a:r>
          </a:p>
          <a:p>
            <a:pPr marL="0" indent="0" algn="l" rtl="0">
              <a:buNone/>
            </a:pPr>
            <a:endParaRPr lang="en-US" dirty="0"/>
          </a:p>
          <a:p>
            <a:pPr marL="0" indent="0" algn="l" rtl="0">
              <a:buNone/>
            </a:pPr>
            <a:r>
              <a:rPr lang="en-US" dirty="0" smtClean="0"/>
              <a:t>Ex. 70kg </a:t>
            </a:r>
            <a:r>
              <a:rPr lang="en-US" dirty="0" smtClean="0">
                <a:sym typeface="Wingdings" pitchFamily="2" charset="2"/>
              </a:rPr>
              <a:t> 10 * 4 ml  = 40 ml</a:t>
            </a:r>
          </a:p>
          <a:p>
            <a:pPr marL="0" indent="0" algn="l" rtl="0">
              <a:buNone/>
            </a:pPr>
            <a:r>
              <a:rPr lang="en-US" dirty="0">
                <a:sym typeface="Wingdings" pitchFamily="2" charset="2"/>
              </a:rPr>
              <a:t> </a:t>
            </a:r>
            <a:r>
              <a:rPr lang="en-US" dirty="0" smtClean="0">
                <a:sym typeface="Wingdings" pitchFamily="2" charset="2"/>
              </a:rPr>
              <a:t>                    10 * 2 ml = 20 ml</a:t>
            </a:r>
          </a:p>
          <a:p>
            <a:pPr marL="0" indent="0" algn="l" rtl="0">
              <a:buNone/>
            </a:pPr>
            <a:r>
              <a:rPr lang="en-US" dirty="0">
                <a:sym typeface="Wingdings" pitchFamily="2" charset="2"/>
              </a:rPr>
              <a:t> </a:t>
            </a:r>
            <a:r>
              <a:rPr lang="en-US" dirty="0" smtClean="0">
                <a:sym typeface="Wingdings" pitchFamily="2" charset="2"/>
              </a:rPr>
              <a:t>                    50 * 1 ml = 50 ml</a:t>
            </a:r>
          </a:p>
          <a:p>
            <a:pPr marL="0" indent="0" algn="l" rtl="0">
              <a:buNone/>
            </a:pPr>
            <a:r>
              <a:rPr lang="en-US" dirty="0">
                <a:sym typeface="Wingdings" pitchFamily="2" charset="2"/>
              </a:rPr>
              <a:t> </a:t>
            </a:r>
            <a:r>
              <a:rPr lang="en-US" dirty="0" smtClean="0">
                <a:sym typeface="Wingdings" pitchFamily="2" charset="2"/>
              </a:rPr>
              <a:t>                                        110ml / </a:t>
            </a:r>
            <a:r>
              <a:rPr lang="en-US" dirty="0" smtClean="0">
                <a:solidFill>
                  <a:srgbClr val="FF0000"/>
                </a:solidFill>
                <a:sym typeface="Wingdings" pitchFamily="2" charset="2"/>
              </a:rPr>
              <a:t>hour</a:t>
            </a:r>
            <a:r>
              <a:rPr lang="en-US" dirty="0" smtClean="0">
                <a:sym typeface="Wingdings" pitchFamily="2" charset="2"/>
              </a:rPr>
              <a:t>   given each hour as oral or enteral intake is stopped</a:t>
            </a:r>
          </a:p>
          <a:p>
            <a:pPr marL="0" indent="0" algn="l" rtl="0">
              <a:buNone/>
            </a:pPr>
            <a:endParaRPr lang="en-US" dirty="0">
              <a:sym typeface="Wingdings" pitchFamily="2" charset="2"/>
            </a:endParaRPr>
          </a:p>
          <a:p>
            <a:pPr marL="0" indent="0" algn="l" rtl="0">
              <a:buNone/>
            </a:pPr>
            <a:r>
              <a:rPr lang="en-US" dirty="0" smtClean="0">
                <a:sym typeface="Wingdings" pitchFamily="2" charset="2"/>
              </a:rPr>
              <a:t>Ex. 15kg  10 * 4 ml = 40 ml + 5 * 2 ml = 10 ml = 50 ml / hour</a:t>
            </a:r>
            <a:endParaRPr lang="ar-JO" dirty="0"/>
          </a:p>
        </p:txBody>
      </p:sp>
    </p:spTree>
    <p:extLst>
      <p:ext uri="{BB962C8B-B14F-4D97-AF65-F5344CB8AC3E}">
        <p14:creationId xmlns:p14="http://schemas.microsoft.com/office/powerpoint/2010/main" val="2952611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332656"/>
            <a:ext cx="8640960" cy="6264696"/>
          </a:xfrm>
        </p:spPr>
        <p:txBody>
          <a:bodyPr>
            <a:normAutofit/>
          </a:bodyPr>
          <a:lstStyle/>
          <a:p>
            <a:pPr algn="l" rtl="0"/>
            <a:r>
              <a:rPr lang="en-US" dirty="0" smtClean="0"/>
              <a:t>Step 2:Calculate Preoperative Fluid deficit</a:t>
            </a:r>
          </a:p>
          <a:p>
            <a:pPr marL="0" indent="0" algn="l" rtl="0">
              <a:buNone/>
            </a:pPr>
            <a:r>
              <a:rPr lang="en-US" dirty="0" smtClean="0"/>
              <a:t>                       Maintenance * the time without intake what so ever</a:t>
            </a:r>
          </a:p>
          <a:p>
            <a:pPr marL="0" indent="0" algn="l" rtl="0">
              <a:buNone/>
            </a:pPr>
            <a:r>
              <a:rPr lang="en-US" dirty="0" smtClean="0"/>
              <a:t>Ex. 70kg fasting for 10 hours pre-operatively</a:t>
            </a:r>
          </a:p>
          <a:p>
            <a:pPr marL="0" indent="0" algn="l" rtl="0">
              <a:buNone/>
            </a:pPr>
            <a:r>
              <a:rPr lang="en-US" dirty="0"/>
              <a:t> </a:t>
            </a:r>
            <a:r>
              <a:rPr lang="en-US" dirty="0" smtClean="0"/>
              <a:t>            M = 110ml/hour * time 10 hour = 1100 </a:t>
            </a:r>
            <a:r>
              <a:rPr lang="en-US" dirty="0" smtClean="0">
                <a:solidFill>
                  <a:srgbClr val="FF0000"/>
                </a:solidFill>
              </a:rPr>
              <a:t>ml</a:t>
            </a:r>
          </a:p>
          <a:p>
            <a:pPr algn="l" rtl="0"/>
            <a:endParaRPr lang="en-US" dirty="0"/>
          </a:p>
          <a:p>
            <a:pPr algn="l" rtl="0"/>
            <a:endParaRPr lang="en-US" dirty="0" smtClean="0"/>
          </a:p>
          <a:p>
            <a:pPr algn="l" rtl="0"/>
            <a:r>
              <a:rPr lang="en-US" dirty="0" smtClean="0"/>
              <a:t>Step 3: Calculate Anticipated Surgical Fluid Losses</a:t>
            </a:r>
          </a:p>
          <a:p>
            <a:pPr algn="l" rtl="0"/>
            <a:r>
              <a:rPr lang="en-US" sz="2400" dirty="0" smtClean="0"/>
              <a:t>Minimal tissue trauma (ex. </a:t>
            </a:r>
            <a:r>
              <a:rPr lang="en-US" sz="2400" dirty="0" err="1" smtClean="0"/>
              <a:t>herniorrhaphy</a:t>
            </a:r>
            <a:r>
              <a:rPr lang="en-US" sz="2400" dirty="0" smtClean="0"/>
              <a:t>): 0-2 cc/kg/</a:t>
            </a:r>
            <a:r>
              <a:rPr lang="en-US" sz="2400" dirty="0" err="1" smtClean="0"/>
              <a:t>hr</a:t>
            </a:r>
            <a:endParaRPr lang="en-US" sz="2400" dirty="0" smtClean="0"/>
          </a:p>
          <a:p>
            <a:pPr algn="l" rtl="0"/>
            <a:r>
              <a:rPr lang="en-US" sz="2400" dirty="0" smtClean="0"/>
              <a:t>Moderate tissue trauma (ex. cholecystectomy): 4-6 cc/kg/</a:t>
            </a:r>
            <a:r>
              <a:rPr lang="en-US" sz="2400" dirty="0" err="1" smtClean="0"/>
              <a:t>hr</a:t>
            </a:r>
            <a:endParaRPr lang="en-US" sz="2400" dirty="0" smtClean="0"/>
          </a:p>
          <a:p>
            <a:pPr algn="l" rtl="0"/>
            <a:r>
              <a:rPr lang="en-US" sz="2400" dirty="0" smtClean="0"/>
              <a:t>Severe tissue trauma (ex. bowel resection): 8-10 cc/kg/</a:t>
            </a:r>
            <a:r>
              <a:rPr lang="en-US" sz="2400" dirty="0" err="1" smtClean="0"/>
              <a:t>hr</a:t>
            </a:r>
            <a:endParaRPr lang="en-US" sz="2400" dirty="0" smtClean="0"/>
          </a:p>
          <a:p>
            <a:pPr algn="l" rtl="0"/>
            <a:endParaRPr lang="en-US" dirty="0" smtClean="0"/>
          </a:p>
          <a:p>
            <a:pPr algn="l" rtl="0"/>
            <a:r>
              <a:rPr lang="en-US" dirty="0" smtClean="0"/>
              <a:t>Ex. 70kg undergoing major laparotomy </a:t>
            </a:r>
            <a:r>
              <a:rPr lang="en-US" dirty="0" smtClean="0">
                <a:sym typeface="Wingdings" pitchFamily="2" charset="2"/>
              </a:rPr>
              <a:t> </a:t>
            </a:r>
          </a:p>
          <a:p>
            <a:pPr marL="0" indent="0" algn="l" rtl="0">
              <a:buNone/>
            </a:pPr>
            <a:r>
              <a:rPr lang="en-US" dirty="0" smtClean="0">
                <a:sym typeface="Wingdings" pitchFamily="2" charset="2"/>
              </a:rPr>
              <a:t>           10 ml * 70 kg = 700 ml/</a:t>
            </a:r>
            <a:r>
              <a:rPr lang="en-US" dirty="0" smtClean="0">
                <a:solidFill>
                  <a:srgbClr val="FF0000"/>
                </a:solidFill>
                <a:sym typeface="Wingdings" pitchFamily="2" charset="2"/>
              </a:rPr>
              <a:t>hour</a:t>
            </a:r>
            <a:r>
              <a:rPr lang="en-US" dirty="0" smtClean="0">
                <a:sym typeface="Wingdings" pitchFamily="2" charset="2"/>
              </a:rPr>
              <a:t> as long as surgery is going on</a:t>
            </a:r>
            <a:endParaRPr lang="ar-JO" dirty="0"/>
          </a:p>
        </p:txBody>
      </p:sp>
    </p:spTree>
    <p:extLst>
      <p:ext uri="{BB962C8B-B14F-4D97-AF65-F5344CB8AC3E}">
        <p14:creationId xmlns:p14="http://schemas.microsoft.com/office/powerpoint/2010/main" val="23815661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332656"/>
            <a:ext cx="8640960" cy="6264696"/>
          </a:xfrm>
        </p:spPr>
        <p:txBody>
          <a:bodyPr/>
          <a:lstStyle/>
          <a:p>
            <a:pPr algn="l" rtl="0"/>
            <a:endParaRPr lang="en-US" dirty="0" smtClean="0"/>
          </a:p>
          <a:p>
            <a:pPr algn="l" rtl="0"/>
            <a:r>
              <a:rPr lang="en-US" dirty="0" smtClean="0"/>
              <a:t>Step 4: Adjust for Blood Losses</a:t>
            </a:r>
          </a:p>
          <a:p>
            <a:pPr marL="0" indent="0" algn="l" rtl="0">
              <a:buNone/>
            </a:pPr>
            <a:r>
              <a:rPr lang="en-US" dirty="0" smtClean="0"/>
              <a:t> </a:t>
            </a:r>
          </a:p>
          <a:p>
            <a:pPr algn="l" rtl="0"/>
            <a:r>
              <a:rPr lang="en-US" dirty="0" smtClean="0"/>
              <a:t>A common recommendation is to give 3-4 cc of crystalloid for every 1 cc of blood loss</a:t>
            </a:r>
          </a:p>
          <a:p>
            <a:pPr algn="l" rtl="0"/>
            <a:endParaRPr lang="en-US" dirty="0" smtClean="0"/>
          </a:p>
          <a:p>
            <a:pPr algn="l" rtl="0"/>
            <a:r>
              <a:rPr lang="en-US" dirty="0" smtClean="0"/>
              <a:t>Remember to add up suction volume, lap pads (100-150 cc each if fully soaked) and 4x4 small pads (10 cc each if fully soaked)</a:t>
            </a:r>
            <a:endParaRPr lang="en-US" dirty="0"/>
          </a:p>
          <a:p>
            <a:pPr marL="0" indent="0" algn="l" rtl="0">
              <a:buNone/>
            </a:pPr>
            <a:endParaRPr lang="en-US" dirty="0" smtClean="0"/>
          </a:p>
          <a:p>
            <a:pPr marL="0" indent="0" algn="l" rtl="0">
              <a:buNone/>
            </a:pPr>
            <a:r>
              <a:rPr lang="en-US" dirty="0" smtClean="0"/>
              <a:t>Ex. In the 1</a:t>
            </a:r>
            <a:r>
              <a:rPr lang="en-US" baseline="30000" dirty="0" smtClean="0"/>
              <a:t>st</a:t>
            </a:r>
            <a:r>
              <a:rPr lang="en-US" dirty="0" smtClean="0"/>
              <a:t> hour of laparotomy there was 200ml of pure blood in the suction jar, 2 fully soaked lap pads, and 10 fully soaked small </a:t>
            </a:r>
            <a:r>
              <a:rPr lang="en-US" dirty="0" err="1" smtClean="0"/>
              <a:t>gauses</a:t>
            </a:r>
            <a:endParaRPr lang="en-US" dirty="0" smtClean="0"/>
          </a:p>
          <a:p>
            <a:pPr marL="0" indent="0" algn="l" rtl="0">
              <a:buNone/>
            </a:pPr>
            <a:r>
              <a:rPr lang="en-US" dirty="0"/>
              <a:t> </a:t>
            </a:r>
            <a:r>
              <a:rPr lang="en-US" dirty="0" smtClean="0"/>
              <a:t>  200 ml + 2 * 150 ml + 10 * 10 ml = 600 ml ( in that hour) to be replaced with either 600 * 4 of </a:t>
            </a:r>
            <a:r>
              <a:rPr lang="en-US" dirty="0" err="1" smtClean="0"/>
              <a:t>cryst</a:t>
            </a:r>
            <a:r>
              <a:rPr lang="en-US" dirty="0" smtClean="0"/>
              <a:t>. or -if indicated- 600 ml of blood </a:t>
            </a:r>
            <a:endParaRPr lang="ar-JO" dirty="0"/>
          </a:p>
        </p:txBody>
      </p:sp>
    </p:spTree>
    <p:extLst>
      <p:ext uri="{BB962C8B-B14F-4D97-AF65-F5344CB8AC3E}">
        <p14:creationId xmlns:p14="http://schemas.microsoft.com/office/powerpoint/2010/main" val="32395979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332656"/>
            <a:ext cx="8568952" cy="6192688"/>
          </a:xfrm>
        </p:spPr>
        <p:txBody>
          <a:bodyPr/>
          <a:lstStyle/>
          <a:p>
            <a:pPr algn="l" rtl="0"/>
            <a:endParaRPr lang="en-US" dirty="0" smtClean="0"/>
          </a:p>
          <a:p>
            <a:pPr algn="l" rtl="0"/>
            <a:r>
              <a:rPr lang="en-US" dirty="0" smtClean="0"/>
              <a:t>1</a:t>
            </a:r>
            <a:r>
              <a:rPr lang="en-US" baseline="30000" dirty="0" smtClean="0"/>
              <a:t>st</a:t>
            </a:r>
            <a:r>
              <a:rPr lang="en-US" dirty="0" smtClean="0"/>
              <a:t> hour = Maintenance + ½ Deficit + Blood loss + Ongoing loss</a:t>
            </a:r>
          </a:p>
          <a:p>
            <a:pPr algn="l" rtl="0"/>
            <a:endParaRPr lang="en-US" dirty="0" smtClean="0"/>
          </a:p>
          <a:p>
            <a:pPr algn="l" rtl="0"/>
            <a:r>
              <a:rPr lang="en-US" dirty="0" smtClean="0"/>
              <a:t>2</a:t>
            </a:r>
            <a:r>
              <a:rPr lang="en-US" baseline="30000" dirty="0" smtClean="0"/>
              <a:t>nd</a:t>
            </a:r>
            <a:r>
              <a:rPr lang="en-US" dirty="0" smtClean="0"/>
              <a:t> hour </a:t>
            </a:r>
            <a:r>
              <a:rPr lang="en-US" dirty="0"/>
              <a:t>= Maintenance + </a:t>
            </a:r>
            <a:r>
              <a:rPr lang="en-US" dirty="0" smtClean="0"/>
              <a:t>¼ Deficit </a:t>
            </a:r>
            <a:r>
              <a:rPr lang="en-US" dirty="0"/>
              <a:t>+ Blood loss + Ongoing </a:t>
            </a:r>
            <a:r>
              <a:rPr lang="en-US" dirty="0" smtClean="0"/>
              <a:t>loss</a:t>
            </a:r>
          </a:p>
          <a:p>
            <a:pPr algn="l" rtl="0"/>
            <a:endParaRPr lang="en-US" dirty="0"/>
          </a:p>
          <a:p>
            <a:pPr algn="l" rtl="0"/>
            <a:r>
              <a:rPr lang="en-US" dirty="0" smtClean="0"/>
              <a:t>3</a:t>
            </a:r>
            <a:r>
              <a:rPr lang="en-US" baseline="30000" dirty="0" smtClean="0"/>
              <a:t>rd</a:t>
            </a:r>
            <a:r>
              <a:rPr lang="en-US" dirty="0" smtClean="0"/>
              <a:t> hour </a:t>
            </a:r>
            <a:r>
              <a:rPr lang="en-US" dirty="0"/>
              <a:t>= Maintenance + ¼ Deficit + Blood loss + Ongoing </a:t>
            </a:r>
            <a:r>
              <a:rPr lang="en-US" dirty="0" smtClean="0"/>
              <a:t>loss</a:t>
            </a:r>
          </a:p>
          <a:p>
            <a:pPr algn="l" rtl="0"/>
            <a:endParaRPr lang="en-US" dirty="0"/>
          </a:p>
          <a:p>
            <a:pPr algn="l" rtl="0"/>
            <a:r>
              <a:rPr lang="en-US" dirty="0" smtClean="0"/>
              <a:t>Maintenance continued post-operatively as long as fasting</a:t>
            </a:r>
          </a:p>
          <a:p>
            <a:pPr algn="l" rtl="0"/>
            <a:endParaRPr lang="en-US" dirty="0"/>
          </a:p>
          <a:p>
            <a:pPr algn="l" rtl="0"/>
            <a:r>
              <a:rPr lang="en-US" dirty="0" smtClean="0"/>
              <a:t>Blood loss replaced as long as there is bleeding</a:t>
            </a:r>
          </a:p>
          <a:p>
            <a:pPr algn="l" rtl="0"/>
            <a:endParaRPr lang="en-US" dirty="0"/>
          </a:p>
          <a:p>
            <a:pPr algn="l" rtl="0"/>
            <a:r>
              <a:rPr lang="en-US" dirty="0" smtClean="0"/>
              <a:t>Ongoing loss as long as the surgery continues  </a:t>
            </a:r>
            <a:endParaRPr lang="en-US" dirty="0"/>
          </a:p>
          <a:p>
            <a:pPr algn="l" rtl="0"/>
            <a:endParaRPr lang="ar-JO" dirty="0"/>
          </a:p>
        </p:txBody>
      </p:sp>
    </p:spTree>
    <p:extLst>
      <p:ext uri="{BB962C8B-B14F-4D97-AF65-F5344CB8AC3E}">
        <p14:creationId xmlns:p14="http://schemas.microsoft.com/office/powerpoint/2010/main" val="21583332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rtl="0"/>
            <a:r>
              <a:rPr lang="en-US" sz="6000" dirty="0" smtClean="0"/>
              <a:t>THANK YOU</a:t>
            </a:r>
            <a:endParaRPr lang="ar-JO" sz="6000" dirty="0"/>
          </a:p>
        </p:txBody>
      </p:sp>
      <p:sp>
        <p:nvSpPr>
          <p:cNvPr id="5" name="Text Placeholder 4"/>
          <p:cNvSpPr>
            <a:spLocks noGrp="1"/>
          </p:cNvSpPr>
          <p:nvPr>
            <p:ph type="body" idx="1"/>
          </p:nvPr>
        </p:nvSpPr>
        <p:spPr/>
        <p:txBody>
          <a:bodyPr/>
          <a:lstStyle/>
          <a:p>
            <a:endParaRPr lang="ar-JO"/>
          </a:p>
        </p:txBody>
      </p:sp>
    </p:spTree>
    <p:extLst>
      <p:ext uri="{BB962C8B-B14F-4D97-AF65-F5344CB8AC3E}">
        <p14:creationId xmlns:p14="http://schemas.microsoft.com/office/powerpoint/2010/main" val="2086082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rtl="0"/>
            <a:r>
              <a:rPr lang="en-IE" dirty="0" err="1" smtClean="0"/>
              <a:t>Osmolarity</a:t>
            </a:r>
            <a:r>
              <a:rPr lang="en-IE" dirty="0" smtClean="0"/>
              <a:t> and Osmolality</a:t>
            </a:r>
            <a:br>
              <a:rPr lang="en-IE" dirty="0" smtClean="0"/>
            </a:br>
            <a:endParaRPr lang="ar-JO" dirty="0"/>
          </a:p>
        </p:txBody>
      </p:sp>
      <p:sp>
        <p:nvSpPr>
          <p:cNvPr id="3" name="Content Placeholder 2"/>
          <p:cNvSpPr>
            <a:spLocks noGrp="1"/>
          </p:cNvSpPr>
          <p:nvPr>
            <p:ph sz="quarter" idx="1"/>
          </p:nvPr>
        </p:nvSpPr>
        <p:spPr>
          <a:xfrm>
            <a:off x="179512" y="1600200"/>
            <a:ext cx="8784976" cy="5069160"/>
          </a:xfrm>
        </p:spPr>
        <p:txBody>
          <a:bodyPr>
            <a:normAutofit/>
          </a:bodyPr>
          <a:lstStyle/>
          <a:p>
            <a:pPr algn="l" rtl="0"/>
            <a:r>
              <a:rPr lang="en-US" sz="2800" dirty="0" smtClean="0"/>
              <a:t>These are ways of quantifying how much of a solute is dissolved in a solution.</a:t>
            </a:r>
          </a:p>
          <a:p>
            <a:pPr marL="0" indent="0" algn="l" rtl="0">
              <a:buNone/>
            </a:pPr>
            <a:r>
              <a:rPr lang="en-US" sz="2800" dirty="0" smtClean="0"/>
              <a:t>• </a:t>
            </a:r>
            <a:r>
              <a:rPr lang="en-US" sz="3600" b="1" i="1" dirty="0" err="1" smtClean="0">
                <a:solidFill>
                  <a:srgbClr val="FF0000"/>
                </a:solidFill>
              </a:rPr>
              <a:t>Osmola</a:t>
            </a:r>
            <a:r>
              <a:rPr lang="en-US" sz="3600" b="1" i="1" dirty="0" smtClean="0">
                <a:solidFill>
                  <a:srgbClr val="FF0000"/>
                </a:solidFill>
              </a:rPr>
              <a:t>(R)</a:t>
            </a:r>
            <a:r>
              <a:rPr lang="en-US" sz="3600" b="1" i="1" dirty="0" err="1" smtClean="0">
                <a:solidFill>
                  <a:srgbClr val="FF0000"/>
                </a:solidFill>
              </a:rPr>
              <a:t>ity</a:t>
            </a:r>
            <a:r>
              <a:rPr lang="en-US" sz="2800" dirty="0" smtClean="0"/>
              <a:t>  No. of </a:t>
            </a:r>
            <a:r>
              <a:rPr lang="en-US" sz="2800" dirty="0" err="1" smtClean="0"/>
              <a:t>osmoles</a:t>
            </a:r>
            <a:r>
              <a:rPr lang="en-US" sz="2800" dirty="0" smtClean="0"/>
              <a:t> of solute particles per unit </a:t>
            </a:r>
            <a:r>
              <a:rPr lang="en-US" sz="2800" u="sng" dirty="0" smtClean="0">
                <a:solidFill>
                  <a:srgbClr val="FF0000"/>
                </a:solidFill>
              </a:rPr>
              <a:t>VOLUME</a:t>
            </a:r>
            <a:r>
              <a:rPr lang="en-US" sz="2800" dirty="0" smtClean="0"/>
              <a:t> of solution and has units </a:t>
            </a:r>
            <a:r>
              <a:rPr lang="en-US" sz="2800" b="1" dirty="0" err="1" smtClean="0">
                <a:solidFill>
                  <a:srgbClr val="FF0000"/>
                </a:solidFill>
              </a:rPr>
              <a:t>osmoles</a:t>
            </a:r>
            <a:r>
              <a:rPr lang="en-US" sz="2800" b="1" dirty="0" smtClean="0">
                <a:solidFill>
                  <a:srgbClr val="FF0000"/>
                </a:solidFill>
              </a:rPr>
              <a:t>/</a:t>
            </a:r>
            <a:r>
              <a:rPr lang="en-US" sz="2800" b="1" dirty="0" err="1" smtClean="0">
                <a:solidFill>
                  <a:srgbClr val="FF0000"/>
                </a:solidFill>
              </a:rPr>
              <a:t>litre</a:t>
            </a:r>
            <a:r>
              <a:rPr lang="en-US" sz="2800" dirty="0" smtClean="0"/>
              <a:t>. In the body we use </a:t>
            </a:r>
            <a:r>
              <a:rPr lang="en-US" sz="2800" b="1" dirty="0" err="1" smtClean="0">
                <a:solidFill>
                  <a:srgbClr val="FF0000"/>
                </a:solidFill>
              </a:rPr>
              <a:t>milliosmole</a:t>
            </a:r>
            <a:r>
              <a:rPr lang="en-US" sz="2800" dirty="0" smtClean="0"/>
              <a:t> </a:t>
            </a:r>
          </a:p>
          <a:p>
            <a:pPr marL="0" indent="0" algn="l" rtl="0">
              <a:buNone/>
            </a:pPr>
            <a:endParaRPr lang="en-US" sz="2800" dirty="0"/>
          </a:p>
          <a:p>
            <a:pPr marL="0" indent="0" algn="l" rtl="0">
              <a:buNone/>
            </a:pPr>
            <a:r>
              <a:rPr lang="en-US" sz="2800" dirty="0" smtClean="0"/>
              <a:t>• </a:t>
            </a:r>
            <a:r>
              <a:rPr lang="en-US" sz="3600" b="1" i="1" dirty="0" err="1" smtClean="0">
                <a:solidFill>
                  <a:srgbClr val="FF0000"/>
                </a:solidFill>
              </a:rPr>
              <a:t>Osmola</a:t>
            </a:r>
            <a:r>
              <a:rPr lang="en-US" sz="3600" b="1" i="1" dirty="0" smtClean="0">
                <a:solidFill>
                  <a:srgbClr val="FF0000"/>
                </a:solidFill>
              </a:rPr>
              <a:t>(L)</a:t>
            </a:r>
            <a:r>
              <a:rPr lang="en-US" sz="3600" b="1" i="1" dirty="0" err="1" smtClean="0">
                <a:solidFill>
                  <a:srgbClr val="FF0000"/>
                </a:solidFill>
              </a:rPr>
              <a:t>ity</a:t>
            </a:r>
            <a:r>
              <a:rPr lang="en-US" sz="2800" dirty="0" smtClean="0"/>
              <a:t>  No. of </a:t>
            </a:r>
            <a:r>
              <a:rPr lang="en-US" sz="2800" dirty="0" err="1" smtClean="0"/>
              <a:t>osmoles</a:t>
            </a:r>
            <a:r>
              <a:rPr lang="en-US" sz="2800" dirty="0" smtClean="0"/>
              <a:t> of solute particles per unit </a:t>
            </a:r>
            <a:r>
              <a:rPr lang="en-US" sz="2800" u="sng" dirty="0" smtClean="0">
                <a:solidFill>
                  <a:srgbClr val="FF0000"/>
                </a:solidFill>
              </a:rPr>
              <a:t>WEIGHT</a:t>
            </a:r>
            <a:r>
              <a:rPr lang="en-US" sz="2800" dirty="0" smtClean="0"/>
              <a:t> of solvent and has units </a:t>
            </a:r>
            <a:r>
              <a:rPr lang="en-US" sz="2800" b="1" dirty="0" err="1" smtClean="0">
                <a:solidFill>
                  <a:srgbClr val="FF0000"/>
                </a:solidFill>
              </a:rPr>
              <a:t>osmoles</a:t>
            </a:r>
            <a:r>
              <a:rPr lang="en-US" sz="2800" b="1" dirty="0" smtClean="0">
                <a:solidFill>
                  <a:srgbClr val="FF0000"/>
                </a:solidFill>
              </a:rPr>
              <a:t>/kilogram</a:t>
            </a:r>
            <a:r>
              <a:rPr lang="en-US" sz="2800" dirty="0" smtClean="0"/>
              <a:t>. </a:t>
            </a:r>
          </a:p>
          <a:p>
            <a:pPr marL="0" indent="0" algn="l" rtl="0">
              <a:buNone/>
            </a:pPr>
            <a:endParaRPr lang="en-US" sz="2800" dirty="0" smtClean="0"/>
          </a:p>
          <a:p>
            <a:pPr marL="0" indent="0" algn="l" rtl="0">
              <a:buNone/>
            </a:pPr>
            <a:endParaRPr lang="ar-JO" sz="2800" dirty="0"/>
          </a:p>
        </p:txBody>
      </p:sp>
    </p:spTree>
    <p:extLst>
      <p:ext uri="{BB962C8B-B14F-4D97-AF65-F5344CB8AC3E}">
        <p14:creationId xmlns:p14="http://schemas.microsoft.com/office/powerpoint/2010/main" val="200748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rtl="0"/>
            <a:r>
              <a:rPr lang="en-IE" dirty="0" smtClean="0"/>
              <a:t>Plasma Osmolality</a:t>
            </a:r>
            <a:endParaRPr lang="ar-JO" dirty="0"/>
          </a:p>
        </p:txBody>
      </p:sp>
      <p:sp>
        <p:nvSpPr>
          <p:cNvPr id="3" name="Content Placeholder 2"/>
          <p:cNvSpPr>
            <a:spLocks noGrp="1"/>
          </p:cNvSpPr>
          <p:nvPr>
            <p:ph sz="quarter" idx="1"/>
          </p:nvPr>
        </p:nvSpPr>
        <p:spPr>
          <a:xfrm>
            <a:off x="179512" y="1600200"/>
            <a:ext cx="8784976" cy="5069160"/>
          </a:xfrm>
        </p:spPr>
        <p:txBody>
          <a:bodyPr>
            <a:normAutofit/>
          </a:bodyPr>
          <a:lstStyle/>
          <a:p>
            <a:pPr marL="0" indent="0" algn="l" rtl="0">
              <a:buNone/>
            </a:pPr>
            <a:r>
              <a:rPr lang="pt-BR" sz="3200" dirty="0" smtClean="0"/>
              <a:t>Plasma osmolality = 2 (Na + K) + glucose + urea</a:t>
            </a:r>
          </a:p>
          <a:p>
            <a:pPr marL="0" indent="0" algn="l" rtl="0">
              <a:buNone/>
            </a:pPr>
            <a:r>
              <a:rPr lang="pt-BR" sz="3200" dirty="0" smtClean="0"/>
              <a:t>= 2 (137 + 4.0) + 5.0 + 4</a:t>
            </a:r>
          </a:p>
          <a:p>
            <a:pPr marL="0" indent="0" algn="l" rtl="0">
              <a:buNone/>
            </a:pPr>
            <a:r>
              <a:rPr lang="pt-BR" sz="3200" dirty="0" smtClean="0"/>
              <a:t>= 291 mosmol/kg H20</a:t>
            </a:r>
          </a:p>
          <a:p>
            <a:pPr marL="0" indent="0" algn="l" rtl="0">
              <a:buNone/>
            </a:pPr>
            <a:endParaRPr lang="pt-BR" sz="3200" dirty="0"/>
          </a:p>
          <a:p>
            <a:pPr marL="0" indent="0" algn="l" rtl="0">
              <a:buNone/>
            </a:pPr>
            <a:r>
              <a:rPr lang="pt-BR" sz="3200" dirty="0" smtClean="0"/>
              <a:t>Glu: /18</a:t>
            </a:r>
          </a:p>
          <a:p>
            <a:pPr marL="0" indent="0" algn="l" rtl="0">
              <a:buNone/>
            </a:pPr>
            <a:r>
              <a:rPr lang="pt-BR" sz="3200" dirty="0" smtClean="0"/>
              <a:t>Urea: /2.8</a:t>
            </a:r>
          </a:p>
          <a:p>
            <a:pPr algn="l" rtl="0"/>
            <a:endParaRPr lang="ar-JO" sz="3200" dirty="0"/>
          </a:p>
        </p:txBody>
      </p:sp>
    </p:spTree>
    <p:extLst>
      <p:ext uri="{BB962C8B-B14F-4D97-AF65-F5344CB8AC3E}">
        <p14:creationId xmlns:p14="http://schemas.microsoft.com/office/powerpoint/2010/main" val="202571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1058</TotalTime>
  <Words>3243</Words>
  <Application>Microsoft Office PowerPoint</Application>
  <PresentationFormat>On-screen Show (4:3)</PresentationFormat>
  <Paragraphs>518</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Equity</vt:lpstr>
      <vt:lpstr>Fluid Management and Blood Transfusion</vt:lpstr>
      <vt:lpstr>Outline</vt:lpstr>
      <vt:lpstr>Body Fluid Compartments </vt:lpstr>
      <vt:lpstr>Body Fluid Composition in Age Groups </vt:lpstr>
      <vt:lpstr>Composition of Body Fluid Compartments </vt:lpstr>
      <vt:lpstr>ESSENTIAL PRINCIPLES </vt:lpstr>
      <vt:lpstr>Solvents, solutes, and solutions</vt:lpstr>
      <vt:lpstr>Osmolarity and Osmolality </vt:lpstr>
      <vt:lpstr>Plasma Osmolality</vt:lpstr>
      <vt:lpstr>Tonicity </vt:lpstr>
      <vt:lpstr>PowerPoint Presentation</vt:lpstr>
      <vt:lpstr>PowerPoint Presentation</vt:lpstr>
      <vt:lpstr>WHAT IS THE ‘NORMAL’ DAILY INTAKE AND OUTPUT OF FLUID AND ELECTROLYTES?</vt:lpstr>
      <vt:lpstr>OUTPUT,     INTAKE </vt:lpstr>
      <vt:lpstr>PowerPoint Presentation</vt:lpstr>
      <vt:lpstr>PowerPoint Presentation</vt:lpstr>
      <vt:lpstr>PowerPoint Presentation</vt:lpstr>
      <vt:lpstr>Maintenance and Deficit</vt:lpstr>
      <vt:lpstr>Estimated Blood Volume (EBV)</vt:lpstr>
      <vt:lpstr>Allowable Blood Loss (ABL)</vt:lpstr>
      <vt:lpstr>Example</vt:lpstr>
      <vt:lpstr>Intravenous Fluids</vt:lpstr>
      <vt:lpstr>Types</vt:lpstr>
      <vt:lpstr>PowerPoint Presentation</vt:lpstr>
      <vt:lpstr>PowerPoint Presentation</vt:lpstr>
      <vt:lpstr>PowerPoint Presentation</vt:lpstr>
      <vt:lpstr>Replacement Solutions  </vt:lpstr>
      <vt:lpstr>PowerPoint Presentation</vt:lpstr>
      <vt:lpstr>Ringer Lactate</vt:lpstr>
      <vt:lpstr>Maintenance Solutions  </vt:lpstr>
      <vt:lpstr>Normal saline (0.9% saline solution)  </vt:lpstr>
      <vt:lpstr>Special Solutions  </vt:lpstr>
      <vt:lpstr>Albumin Dextran Gelatins Starches</vt:lpstr>
      <vt:lpstr>Colloids</vt:lpstr>
      <vt:lpstr>PowerPoint Presentation</vt:lpstr>
      <vt:lpstr>Albumin</vt:lpstr>
      <vt:lpstr>Dextran</vt:lpstr>
      <vt:lpstr>Hetastarch (HES= hydroxyethyl starch)  </vt:lpstr>
      <vt:lpstr>PRIOPERATIVE BLOOD TRANSFUSION</vt:lpstr>
      <vt:lpstr>Purpose of Infusion of Fluids and Blood Products</vt:lpstr>
      <vt:lpstr>Major Blood Components</vt:lpstr>
      <vt:lpstr>Blood Products </vt:lpstr>
      <vt:lpstr>Blood Bank Practices</vt:lpstr>
      <vt:lpstr>Preparation of Blood Components </vt:lpstr>
      <vt:lpstr>Exclusion Criteria</vt:lpstr>
      <vt:lpstr>Centrifugation</vt:lpstr>
      <vt:lpstr>PowerPoint Presentation</vt:lpstr>
      <vt:lpstr>PowerPoint Presentation</vt:lpstr>
      <vt:lpstr>PowerPoint Presentation</vt:lpstr>
      <vt:lpstr>PowerPoint Presentation</vt:lpstr>
      <vt:lpstr>Blood Groups </vt:lpstr>
      <vt:lpstr>The ABO System </vt:lpstr>
      <vt:lpstr>The Rh System and others </vt:lpstr>
      <vt:lpstr>Compatibility Testing </vt:lpstr>
      <vt:lpstr>PowerPoint Presentation</vt:lpstr>
      <vt:lpstr>PowerPoint Presentation</vt:lpstr>
      <vt:lpstr>Packed Red Blood Cells </vt:lpstr>
      <vt:lpstr>Fresh Frozen Plasma </vt:lpstr>
      <vt:lpstr>Platelets </vt:lpstr>
      <vt:lpstr>Cryoprecipitate</vt:lpstr>
      <vt:lpstr>PowerPoint Presentation</vt:lpstr>
      <vt:lpstr>PowerPoint Presentation</vt:lpstr>
      <vt:lpstr>Hemolytic Reactions </vt:lpstr>
      <vt:lpstr>Management of hemolytic reactions </vt:lpstr>
      <vt:lpstr>PowerPoint Presentation</vt:lpstr>
      <vt:lpstr>PowerPoint Presentation</vt:lpstr>
      <vt:lpstr>Febrile non-haemolytic transfusion reactions (FNHTR)</vt:lpstr>
      <vt:lpstr>TRALI</vt:lpstr>
      <vt:lpstr>Approaches to Fluid Management</vt:lpstr>
      <vt:lpstr>The “Classic” Approach</vt:lpstr>
      <vt:lpstr>PowerPoint Presentation</vt:lpstr>
      <vt:lpstr>PowerPoint Presentation</vt:lpstr>
      <vt:lpstr>PowerPoint Presentation</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dc:creator>
  <cp:lastModifiedBy>Ahmed</cp:lastModifiedBy>
  <cp:revision>77</cp:revision>
  <dcterms:created xsi:type="dcterms:W3CDTF">2015-09-05T14:20:35Z</dcterms:created>
  <dcterms:modified xsi:type="dcterms:W3CDTF">2016-09-25T20:58:25Z</dcterms:modified>
</cp:coreProperties>
</file>