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399" r:id="rId2"/>
    <p:sldId id="403" r:id="rId3"/>
    <p:sldId id="402" r:id="rId4"/>
    <p:sldId id="404" r:id="rId5"/>
    <p:sldId id="405" r:id="rId6"/>
    <p:sldId id="406" r:id="rId7"/>
    <p:sldId id="319" r:id="rId8"/>
    <p:sldId id="374" r:id="rId9"/>
    <p:sldId id="372" r:id="rId10"/>
    <p:sldId id="398" r:id="rId11"/>
    <p:sldId id="396" r:id="rId12"/>
    <p:sldId id="397" r:id="rId13"/>
    <p:sldId id="350" r:id="rId14"/>
    <p:sldId id="395" r:id="rId15"/>
    <p:sldId id="355" r:id="rId16"/>
    <p:sldId id="373" r:id="rId17"/>
    <p:sldId id="352" r:id="rId18"/>
    <p:sldId id="353" r:id="rId19"/>
    <p:sldId id="356" r:id="rId20"/>
    <p:sldId id="438" r:id="rId21"/>
    <p:sldId id="357" r:id="rId22"/>
    <p:sldId id="359" r:id="rId23"/>
    <p:sldId id="360" r:id="rId24"/>
    <p:sldId id="362" r:id="rId25"/>
    <p:sldId id="363" r:id="rId26"/>
    <p:sldId id="440" r:id="rId27"/>
    <p:sldId id="429" r:id="rId28"/>
    <p:sldId id="430" r:id="rId29"/>
    <p:sldId id="431" r:id="rId30"/>
    <p:sldId id="432" r:id="rId31"/>
    <p:sldId id="433" r:id="rId32"/>
    <p:sldId id="434" r:id="rId33"/>
    <p:sldId id="435" r:id="rId34"/>
    <p:sldId id="436" r:id="rId35"/>
    <p:sldId id="439" r:id="rId36"/>
    <p:sldId id="368" r:id="rId37"/>
    <p:sldId id="369" r:id="rId38"/>
    <p:sldId id="371" r:id="rId39"/>
    <p:sldId id="407" r:id="rId40"/>
    <p:sldId id="408" r:id="rId41"/>
    <p:sldId id="409" r:id="rId42"/>
    <p:sldId id="410" r:id="rId43"/>
    <p:sldId id="411" r:id="rId44"/>
    <p:sldId id="412" r:id="rId45"/>
    <p:sldId id="413" r:id="rId46"/>
    <p:sldId id="414" r:id="rId47"/>
    <p:sldId id="415" r:id="rId48"/>
    <p:sldId id="416" r:id="rId49"/>
    <p:sldId id="417" r:id="rId50"/>
    <p:sldId id="418" r:id="rId51"/>
    <p:sldId id="419" r:id="rId52"/>
    <p:sldId id="420" r:id="rId53"/>
    <p:sldId id="421" r:id="rId54"/>
    <p:sldId id="422" r:id="rId55"/>
    <p:sldId id="423" r:id="rId56"/>
    <p:sldId id="424" r:id="rId57"/>
    <p:sldId id="425" r:id="rId58"/>
    <p:sldId id="426" r:id="rId59"/>
    <p:sldId id="427" r:id="rId60"/>
    <p:sldId id="428" r:id="rId61"/>
    <p:sldId id="312" r:id="rId6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1356" autoAdjust="0"/>
  </p:normalViewPr>
  <p:slideViewPr>
    <p:cSldViewPr>
      <p:cViewPr varScale="1">
        <p:scale>
          <a:sx n="55" d="100"/>
          <a:sy n="55" d="100"/>
        </p:scale>
        <p:origin x="-1734" y="-84"/>
      </p:cViewPr>
      <p:guideLst>
        <p:guide orient="horz" pos="2160"/>
        <p:guide pos="2880"/>
      </p:guideLst>
    </p:cSldViewPr>
  </p:slideViewPr>
  <p:outlineViewPr>
    <p:cViewPr>
      <p:scale>
        <a:sx n="33" d="100"/>
        <a:sy n="33" d="100"/>
      </p:scale>
      <p:origin x="0" y="14328"/>
    </p:cViewPr>
  </p:outlineViewPr>
  <p:notesTextViewPr>
    <p:cViewPr>
      <p:scale>
        <a:sx n="100" d="100"/>
        <a:sy n="100" d="100"/>
      </p:scale>
      <p:origin x="0" y="0"/>
    </p:cViewPr>
  </p:notesTextViewPr>
  <p:sorterViewPr>
    <p:cViewPr>
      <p:scale>
        <a:sx n="66" d="100"/>
        <a:sy n="66" d="100"/>
      </p:scale>
      <p:origin x="0" y="885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772940-91B0-440F-BC2D-85D686DF89A2}" type="datetimeFigureOut">
              <a:rPr lang="sv-SE" smtClean="0"/>
              <a:pPr/>
              <a:t>2015-03-19</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3B929B-DD57-4F32-A8A7-BEFF31447E0C}"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953B929B-DD57-4F32-A8A7-BEFF31447E0C}" type="slidenum">
              <a:rPr lang="sv-SE" smtClean="0"/>
              <a:pPr/>
              <a:t>3</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B973F1F1-AFF1-4E84-A704-3D0614B42A26}" type="slidenum">
              <a:rPr lang="en-GB" smtClean="0"/>
              <a:pPr/>
              <a:t>8</a:t>
            </a:fld>
            <a:endParaRPr lang="en-GB" dirty="0"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a:ln>
            <a:miter lim="800000"/>
            <a:headEnd/>
            <a:tailEnd/>
          </a:ln>
        </p:spPr>
        <p:txBody>
          <a:bodyPr/>
          <a:lstStyle/>
          <a:p>
            <a:fld id="{AA70BD61-F7AD-45EA-87C8-3F3ADA5325A9}" type="slidenum">
              <a:rPr lang="ar-SA" altLang="en-US"/>
              <a:pPr/>
              <a:t>10</a:t>
            </a:fld>
            <a:endParaRPr lang="en-US" altLang="en-US" dirty="0"/>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953B929B-DD57-4F32-A8A7-BEFF31447E0C}" type="slidenum">
              <a:rPr lang="sv-SE" smtClean="0"/>
              <a:pPr/>
              <a:t>14</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which do you expect to be larger and which do you expect to be smaller? One way to reason about this is to look at the formula and see what effect different means would have on the computation. If the sample mean had been 85 instead of 79.17, the resulting </a:t>
            </a:r>
            <a:r>
              <a:rPr lang="en-US" i="1" dirty="0" smtClean="0"/>
              <a:t>t‐</a:t>
            </a:r>
            <a:r>
              <a:rPr lang="en-US" dirty="0" smtClean="0"/>
              <a:t>value would have been larger. </a:t>
            </a:r>
            <a:endParaRPr lang="sv-SE" dirty="0"/>
          </a:p>
        </p:txBody>
      </p:sp>
      <p:sp>
        <p:nvSpPr>
          <p:cNvPr id="4" name="Slide Number Placeholder 3"/>
          <p:cNvSpPr>
            <a:spLocks noGrp="1"/>
          </p:cNvSpPr>
          <p:nvPr>
            <p:ph type="sldNum" sz="quarter" idx="10"/>
          </p:nvPr>
        </p:nvSpPr>
        <p:spPr/>
        <p:txBody>
          <a:bodyPr/>
          <a:lstStyle/>
          <a:p>
            <a:fld id="{953B929B-DD57-4F32-A8A7-BEFF31447E0C}" type="slidenum">
              <a:rPr lang="sv-SE" smtClean="0"/>
              <a:pPr/>
              <a:t>19</a:t>
            </a:fld>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953B929B-DD57-4F32-A8A7-BEFF31447E0C}" type="slidenum">
              <a:rPr lang="sv-SE" smtClean="0"/>
              <a:pPr/>
              <a:t>28</a:t>
            </a:fld>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953B929B-DD57-4F32-A8A7-BEFF31447E0C}" type="slidenum">
              <a:rPr lang="sv-SE" smtClean="0"/>
              <a:pPr/>
              <a:t>33</a:t>
            </a:fld>
            <a:endParaRPr lang="sv-S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953B929B-DD57-4F32-A8A7-BEFF31447E0C}" type="slidenum">
              <a:rPr lang="sv-SE" smtClean="0"/>
              <a:pPr/>
              <a:t>41</a:t>
            </a:fld>
            <a:endParaRPr lang="sv-S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953B929B-DD57-4F32-A8A7-BEFF31447E0C}" type="slidenum">
              <a:rPr lang="sv-SE" smtClean="0"/>
              <a:pPr/>
              <a:t>46</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2DE744A1-9CAF-400A-AE39-B9F210F3452E}" type="datetimeFigureOut">
              <a:rPr lang="sv-SE" smtClean="0"/>
              <a:pPr/>
              <a:t>2015-03-19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FC00A47-2C2D-40E2-A892-C10E003EF913}"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2DE744A1-9CAF-400A-AE39-B9F210F3452E}" type="datetimeFigureOut">
              <a:rPr lang="sv-SE" smtClean="0"/>
              <a:pPr/>
              <a:t>2015-03-19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FC00A47-2C2D-40E2-A892-C10E003EF913}"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2DE744A1-9CAF-400A-AE39-B9F210F3452E}" type="datetimeFigureOut">
              <a:rPr lang="sv-SE" smtClean="0"/>
              <a:pPr/>
              <a:t>2015-03-19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FC00A47-2C2D-40E2-A892-C10E003EF913}"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2DE744A1-9CAF-400A-AE39-B9F210F3452E}" type="datetimeFigureOut">
              <a:rPr lang="sv-SE" smtClean="0"/>
              <a:pPr/>
              <a:t>2015-03-19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FC00A47-2C2D-40E2-A892-C10E003EF913}"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E744A1-9CAF-400A-AE39-B9F210F3452E}" type="datetimeFigureOut">
              <a:rPr lang="sv-SE" smtClean="0"/>
              <a:pPr/>
              <a:t>2015-03-19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FC00A47-2C2D-40E2-A892-C10E003EF913}"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2DE744A1-9CAF-400A-AE39-B9F210F3452E}" type="datetimeFigureOut">
              <a:rPr lang="sv-SE" smtClean="0"/>
              <a:pPr/>
              <a:t>2015-03-19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FC00A47-2C2D-40E2-A892-C10E003EF913}"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2DE744A1-9CAF-400A-AE39-B9F210F3452E}" type="datetimeFigureOut">
              <a:rPr lang="sv-SE" smtClean="0"/>
              <a:pPr/>
              <a:t>2015-03-19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FC00A47-2C2D-40E2-A892-C10E003EF913}"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2DE744A1-9CAF-400A-AE39-B9F210F3452E}" type="datetimeFigureOut">
              <a:rPr lang="sv-SE" smtClean="0"/>
              <a:pPr/>
              <a:t>2015-03-19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FC00A47-2C2D-40E2-A892-C10E003EF913}"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744A1-9CAF-400A-AE39-B9F210F3452E}" type="datetimeFigureOut">
              <a:rPr lang="sv-SE" smtClean="0"/>
              <a:pPr/>
              <a:t>2015-03-19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FC00A47-2C2D-40E2-A892-C10E003EF913}"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744A1-9CAF-400A-AE39-B9F210F3452E}" type="datetimeFigureOut">
              <a:rPr lang="sv-SE" smtClean="0"/>
              <a:pPr/>
              <a:t>2015-03-19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FC00A47-2C2D-40E2-A892-C10E003EF913}"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744A1-9CAF-400A-AE39-B9F210F3452E}" type="datetimeFigureOut">
              <a:rPr lang="sv-SE" smtClean="0"/>
              <a:pPr/>
              <a:t>2015-03-19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FC00A47-2C2D-40E2-A892-C10E003EF913}"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E744A1-9CAF-400A-AE39-B9F210F3452E}" type="datetimeFigureOut">
              <a:rPr lang="sv-SE" smtClean="0"/>
              <a:pPr/>
              <a:t>2015-03-19</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00A47-2C2D-40E2-A892-C10E003EF913}"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ar-SA"/>
              <a:t>Ahmed-Refat-ZU</a:t>
            </a:r>
            <a:endParaRPr lang="sv-SE"/>
          </a:p>
        </p:txBody>
      </p:sp>
      <p:sp>
        <p:nvSpPr>
          <p:cNvPr id="129026" name="Rectangle 2"/>
          <p:cNvSpPr>
            <a:spLocks noGrp="1" noChangeArrowheads="1"/>
          </p:cNvSpPr>
          <p:nvPr>
            <p:ph type="title"/>
          </p:nvPr>
        </p:nvSpPr>
        <p:spPr>
          <a:xfrm>
            <a:off x="685800" y="762000"/>
            <a:ext cx="7772400" cy="838200"/>
          </a:xfrm>
          <a:ln w="76200">
            <a:solidFill>
              <a:srgbClr val="FF0066"/>
            </a:solidFill>
          </a:ln>
        </p:spPr>
        <p:txBody>
          <a:bodyPr>
            <a:noAutofit/>
          </a:bodyPr>
          <a:lstStyle/>
          <a:p>
            <a:pPr rtl="0"/>
            <a:r>
              <a:rPr lang="en-US" sz="6600" dirty="0">
                <a:cs typeface="Times New Roman" charset="0"/>
              </a:rPr>
              <a:t>Inferential statistics</a:t>
            </a:r>
          </a:p>
        </p:txBody>
      </p:sp>
      <p:sp>
        <p:nvSpPr>
          <p:cNvPr id="129027" name="Rectangle 3"/>
          <p:cNvSpPr>
            <a:spLocks noGrp="1" noChangeArrowheads="1"/>
          </p:cNvSpPr>
          <p:nvPr>
            <p:ph type="body" idx="1"/>
          </p:nvPr>
        </p:nvSpPr>
        <p:spPr/>
        <p:txBody>
          <a:bodyPr>
            <a:normAutofit/>
          </a:bodyPr>
          <a:lstStyle/>
          <a:p>
            <a:pPr algn="just" rtl="0"/>
            <a:r>
              <a:rPr lang="en-US" sz="5400" dirty="0">
                <a:cs typeface="Times New Roman" charset="0"/>
              </a:rPr>
              <a:t>Inference involves making a </a:t>
            </a:r>
            <a:r>
              <a:rPr lang="en-US" sz="5400" b="1" u="sng" dirty="0">
                <a:solidFill>
                  <a:srgbClr val="FF0000"/>
                </a:solidFill>
                <a:cs typeface="Times New Roman" charset="0"/>
              </a:rPr>
              <a:t>Generalization</a:t>
            </a:r>
            <a:r>
              <a:rPr lang="en-US" sz="5400" dirty="0">
                <a:solidFill>
                  <a:srgbClr val="FF0000"/>
                </a:solidFill>
                <a:cs typeface="Times New Roman" charset="0"/>
              </a:rPr>
              <a:t> </a:t>
            </a:r>
            <a:r>
              <a:rPr lang="en-US" sz="5400" dirty="0">
                <a:cs typeface="Times New Roman" charset="0"/>
              </a:rPr>
              <a:t>about a larger group of individuals on the basis of a subset or sample.</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Footer Placeholder 4"/>
          <p:cNvSpPr>
            <a:spLocks noGrp="1"/>
          </p:cNvSpPr>
          <p:nvPr>
            <p:ph type="ftr" sz="quarter" idx="11"/>
          </p:nvPr>
        </p:nvSpPr>
        <p:spPr>
          <a:noFill/>
          <a:ln>
            <a:miter lim="800000"/>
            <a:headEnd/>
            <a:tailEnd/>
          </a:ln>
        </p:spPr>
        <p:txBody>
          <a:bodyPr/>
          <a:lstStyle/>
          <a:p>
            <a:r>
              <a:rPr lang="ar-SA" altLang="en-US" smtClean="0"/>
              <a:t>Text Book  :   Basic Concepts and Methodology for the Health Sciences </a:t>
            </a:r>
            <a:endParaRPr lang="en-US" altLang="en-US" dirty="0" smtClean="0"/>
          </a:p>
        </p:txBody>
      </p:sp>
      <p:sp>
        <p:nvSpPr>
          <p:cNvPr id="198659" name="Slide Number Placeholder 5"/>
          <p:cNvSpPr>
            <a:spLocks noGrp="1"/>
          </p:cNvSpPr>
          <p:nvPr>
            <p:ph type="sldNum" sz="quarter" idx="12"/>
          </p:nvPr>
        </p:nvSpPr>
        <p:spPr>
          <a:noFill/>
          <a:ln>
            <a:miter lim="800000"/>
            <a:headEnd/>
            <a:tailEnd/>
          </a:ln>
        </p:spPr>
        <p:txBody>
          <a:bodyPr/>
          <a:lstStyle/>
          <a:p>
            <a:fld id="{5ADC5809-6BC2-4D1D-9215-D340A0E4F3A4}" type="slidenum">
              <a:rPr lang="ar-SA" altLang="en-US"/>
              <a:pPr/>
              <a:t>10</a:t>
            </a:fld>
            <a:endParaRPr lang="en-US" altLang="en-US" dirty="0"/>
          </a:p>
        </p:txBody>
      </p:sp>
      <p:sp>
        <p:nvSpPr>
          <p:cNvPr id="354306" name="Rectangle 2"/>
          <p:cNvSpPr>
            <a:spLocks noGrp="1" noChangeArrowheads="1"/>
          </p:cNvSpPr>
          <p:nvPr>
            <p:ph type="body" idx="1"/>
          </p:nvPr>
        </p:nvSpPr>
        <p:spPr>
          <a:xfrm>
            <a:off x="0" y="188913"/>
            <a:ext cx="9144000" cy="6669087"/>
          </a:xfrm>
        </p:spPr>
        <p:txBody>
          <a:bodyPr/>
          <a:lstStyle/>
          <a:p>
            <a:pPr algn="ctr" eaLnBrk="1" hangingPunct="1">
              <a:buFontTx/>
              <a:buNone/>
            </a:pPr>
            <a:r>
              <a:rPr lang="en-US" altLang="en-US" sz="4800" b="1" u="sng" dirty="0" smtClean="0">
                <a:solidFill>
                  <a:srgbClr val="FF0000"/>
                </a:solidFill>
                <a:latin typeface="Monotype Corsiva" pitchFamily="66" charset="0"/>
              </a:rPr>
              <a:t>The T Distribution:</a:t>
            </a:r>
          </a:p>
          <a:p>
            <a:pPr algn="ctr" eaLnBrk="1" hangingPunct="1">
              <a:buFontTx/>
              <a:buNone/>
            </a:pPr>
            <a:r>
              <a:rPr lang="en-US" altLang="en-US" sz="4800" b="1" u="sng" dirty="0" smtClean="0">
                <a:solidFill>
                  <a:srgbClr val="FF0000"/>
                </a:solidFill>
                <a:latin typeface="Monotype Corsiva" pitchFamily="66" charset="0"/>
              </a:rPr>
              <a:t> </a:t>
            </a:r>
          </a:p>
          <a:p>
            <a:pPr algn="ctr" eaLnBrk="1" hangingPunct="1">
              <a:buFontTx/>
              <a:buNone/>
            </a:pPr>
            <a:endParaRPr lang="en-US" altLang="en-US" sz="4800" b="1" u="sng" dirty="0" smtClean="0">
              <a:solidFill>
                <a:srgbClr val="FF0000"/>
              </a:solidFill>
              <a:latin typeface="Monotype Corsiva" pitchFamily="66" charset="0"/>
            </a:endParaRPr>
          </a:p>
          <a:p>
            <a:pPr algn="l" rtl="0" eaLnBrk="1" hangingPunct="1">
              <a:buFontTx/>
              <a:buNone/>
            </a:pPr>
            <a:r>
              <a:rPr lang="en-US" altLang="en-US" dirty="0" smtClean="0">
                <a:cs typeface="Times New Roman" pitchFamily="18" charset="0"/>
              </a:rPr>
              <a:t>1- It has mean of zero.</a:t>
            </a:r>
          </a:p>
          <a:p>
            <a:pPr algn="l" rtl="0" eaLnBrk="1" hangingPunct="1">
              <a:buFontTx/>
              <a:buNone/>
            </a:pPr>
            <a:r>
              <a:rPr lang="en-US" altLang="en-US" dirty="0" smtClean="0">
                <a:cs typeface="Times New Roman" pitchFamily="18" charset="0"/>
              </a:rPr>
              <a:t>2- It is symmetric about the </a:t>
            </a:r>
          </a:p>
          <a:p>
            <a:pPr algn="l" rtl="0" eaLnBrk="1" hangingPunct="1">
              <a:buFontTx/>
              <a:buNone/>
            </a:pPr>
            <a:r>
              <a:rPr lang="en-US" altLang="en-US" dirty="0" smtClean="0">
                <a:cs typeface="Times New Roman" pitchFamily="18" charset="0"/>
              </a:rPr>
              <a:t>mean.</a:t>
            </a:r>
          </a:p>
          <a:p>
            <a:pPr algn="l" rtl="0" eaLnBrk="1" hangingPunct="1">
              <a:buFontTx/>
              <a:buNone/>
            </a:pPr>
            <a:r>
              <a:rPr lang="en-US" altLang="en-US" dirty="0" smtClean="0">
                <a:cs typeface="Times New Roman" pitchFamily="18" charset="0"/>
              </a:rPr>
              <a:t>3- It ranges from -</a:t>
            </a:r>
            <a:r>
              <a:rPr lang="en-US" altLang="en-US" dirty="0" smtClean="0">
                <a:cs typeface="Times New Roman" pitchFamily="18" charset="0"/>
                <a:sym typeface="Symbol" pitchFamily="18" charset="2"/>
              </a:rPr>
              <a:t> to .</a:t>
            </a:r>
          </a:p>
          <a:p>
            <a:pPr eaLnBrk="1" hangingPunct="1">
              <a:buFontTx/>
              <a:buNone/>
            </a:pPr>
            <a:endParaRPr lang="en-US" altLang="en-US" b="1" dirty="0" smtClean="0">
              <a:cs typeface="Times New Roman" pitchFamily="18" charset="0"/>
            </a:endParaRPr>
          </a:p>
          <a:p>
            <a:pPr eaLnBrk="1" hangingPunct="1">
              <a:buFontTx/>
              <a:buNone/>
            </a:pPr>
            <a:endParaRPr lang="en-US" altLang="en-US" dirty="0" smtClean="0"/>
          </a:p>
        </p:txBody>
      </p:sp>
      <p:grpSp>
        <p:nvGrpSpPr>
          <p:cNvPr id="2" name="Group 3"/>
          <p:cNvGrpSpPr>
            <a:grpSpLocks/>
          </p:cNvGrpSpPr>
          <p:nvPr/>
        </p:nvGrpSpPr>
        <p:grpSpPr bwMode="auto">
          <a:xfrm>
            <a:off x="4572000" y="1268413"/>
            <a:ext cx="4754563" cy="2728912"/>
            <a:chOff x="2688" y="432"/>
            <a:chExt cx="2995" cy="1719"/>
          </a:xfrm>
        </p:grpSpPr>
        <p:sp>
          <p:nvSpPr>
            <p:cNvPr id="198663" name="Line 4"/>
            <p:cNvSpPr>
              <a:spLocks noChangeShapeType="1"/>
            </p:cNvSpPr>
            <p:nvPr/>
          </p:nvSpPr>
          <p:spPr bwMode="auto">
            <a:xfrm flipV="1">
              <a:off x="4176" y="1680"/>
              <a:ext cx="0" cy="192"/>
            </a:xfrm>
            <a:prstGeom prst="line">
              <a:avLst/>
            </a:prstGeom>
            <a:noFill/>
            <a:ln w="9525">
              <a:solidFill>
                <a:schemeClr val="tx1"/>
              </a:solidFill>
              <a:round/>
              <a:headEnd/>
              <a:tailEnd/>
            </a:ln>
          </p:spPr>
          <p:txBody>
            <a:bodyPr/>
            <a:lstStyle/>
            <a:p>
              <a:endParaRPr lang="sv-SE"/>
            </a:p>
          </p:txBody>
        </p:sp>
        <p:sp>
          <p:nvSpPr>
            <p:cNvPr id="198664" name="Text Box 5"/>
            <p:cNvSpPr txBox="1">
              <a:spLocks noChangeArrowheads="1"/>
            </p:cNvSpPr>
            <p:nvPr/>
          </p:nvSpPr>
          <p:spPr bwMode="auto">
            <a:xfrm>
              <a:off x="4032" y="1920"/>
              <a:ext cx="288" cy="231"/>
            </a:xfrm>
            <a:prstGeom prst="rect">
              <a:avLst/>
            </a:prstGeom>
            <a:noFill/>
            <a:ln w="9525">
              <a:noFill/>
              <a:miter lim="800000"/>
              <a:headEnd/>
              <a:tailEnd/>
            </a:ln>
          </p:spPr>
          <p:txBody>
            <a:bodyPr>
              <a:spAutoFit/>
            </a:bodyPr>
            <a:lstStyle/>
            <a:p>
              <a:pPr algn="ctr" rtl="1" eaLnBrk="1" hangingPunct="1">
                <a:spcBef>
                  <a:spcPct val="50000"/>
                </a:spcBef>
              </a:pPr>
              <a:r>
                <a:rPr lang="en-US" altLang="en-US" dirty="0">
                  <a:latin typeface="Times New Roman" pitchFamily="18" charset="0"/>
                </a:rPr>
                <a:t>0</a:t>
              </a:r>
            </a:p>
          </p:txBody>
        </p:sp>
        <p:sp>
          <p:nvSpPr>
            <p:cNvPr id="198665" name="Freeform 6"/>
            <p:cNvSpPr>
              <a:spLocks/>
            </p:cNvSpPr>
            <p:nvPr/>
          </p:nvSpPr>
          <p:spPr bwMode="auto">
            <a:xfrm rot="-144435">
              <a:off x="2688" y="432"/>
              <a:ext cx="2995" cy="1331"/>
            </a:xfrm>
            <a:custGeom>
              <a:avLst/>
              <a:gdLst>
                <a:gd name="T0" fmla="*/ 0 w 2995"/>
                <a:gd name="T1" fmla="*/ 1203 h 1331"/>
                <a:gd name="T2" fmla="*/ 256 w 2995"/>
                <a:gd name="T3" fmla="*/ 1165 h 1331"/>
                <a:gd name="T4" fmla="*/ 333 w 2995"/>
                <a:gd name="T5" fmla="*/ 1114 h 1331"/>
                <a:gd name="T6" fmla="*/ 435 w 2995"/>
                <a:gd name="T7" fmla="*/ 1037 h 1331"/>
                <a:gd name="T8" fmla="*/ 614 w 2995"/>
                <a:gd name="T9" fmla="*/ 896 h 1331"/>
                <a:gd name="T10" fmla="*/ 653 w 2995"/>
                <a:gd name="T11" fmla="*/ 871 h 1331"/>
                <a:gd name="T12" fmla="*/ 691 w 2995"/>
                <a:gd name="T13" fmla="*/ 845 h 1331"/>
                <a:gd name="T14" fmla="*/ 742 w 2995"/>
                <a:gd name="T15" fmla="*/ 781 h 1331"/>
                <a:gd name="T16" fmla="*/ 793 w 2995"/>
                <a:gd name="T17" fmla="*/ 717 h 1331"/>
                <a:gd name="T18" fmla="*/ 896 w 2995"/>
                <a:gd name="T19" fmla="*/ 576 h 1331"/>
                <a:gd name="T20" fmla="*/ 1062 w 2995"/>
                <a:gd name="T21" fmla="*/ 359 h 1331"/>
                <a:gd name="T22" fmla="*/ 1113 w 2995"/>
                <a:gd name="T23" fmla="*/ 295 h 1331"/>
                <a:gd name="T24" fmla="*/ 1177 w 2995"/>
                <a:gd name="T25" fmla="*/ 179 h 1331"/>
                <a:gd name="T26" fmla="*/ 1331 w 2995"/>
                <a:gd name="T27" fmla="*/ 77 h 1331"/>
                <a:gd name="T28" fmla="*/ 1408 w 2995"/>
                <a:gd name="T29" fmla="*/ 26 h 1331"/>
                <a:gd name="T30" fmla="*/ 1485 w 2995"/>
                <a:gd name="T31" fmla="*/ 0 h 1331"/>
                <a:gd name="T32" fmla="*/ 1689 w 2995"/>
                <a:gd name="T33" fmla="*/ 26 h 1331"/>
                <a:gd name="T34" fmla="*/ 1766 w 2995"/>
                <a:gd name="T35" fmla="*/ 51 h 1331"/>
                <a:gd name="T36" fmla="*/ 1805 w 2995"/>
                <a:gd name="T37" fmla="*/ 64 h 1331"/>
                <a:gd name="T38" fmla="*/ 1856 w 2995"/>
                <a:gd name="T39" fmla="*/ 115 h 1331"/>
                <a:gd name="T40" fmla="*/ 1920 w 2995"/>
                <a:gd name="T41" fmla="*/ 167 h 1331"/>
                <a:gd name="T42" fmla="*/ 2086 w 2995"/>
                <a:gd name="T43" fmla="*/ 397 h 1331"/>
                <a:gd name="T44" fmla="*/ 2112 w 2995"/>
                <a:gd name="T45" fmla="*/ 435 h 1331"/>
                <a:gd name="T46" fmla="*/ 2137 w 2995"/>
                <a:gd name="T47" fmla="*/ 474 h 1331"/>
                <a:gd name="T48" fmla="*/ 2163 w 2995"/>
                <a:gd name="T49" fmla="*/ 512 h 1331"/>
                <a:gd name="T50" fmla="*/ 2189 w 2995"/>
                <a:gd name="T51" fmla="*/ 602 h 1331"/>
                <a:gd name="T52" fmla="*/ 2214 w 2995"/>
                <a:gd name="T53" fmla="*/ 640 h 1331"/>
                <a:gd name="T54" fmla="*/ 2253 w 2995"/>
                <a:gd name="T55" fmla="*/ 755 h 1331"/>
                <a:gd name="T56" fmla="*/ 2278 w 2995"/>
                <a:gd name="T57" fmla="*/ 794 h 1331"/>
                <a:gd name="T58" fmla="*/ 2393 w 2995"/>
                <a:gd name="T59" fmla="*/ 1011 h 1331"/>
                <a:gd name="T60" fmla="*/ 2547 w 2995"/>
                <a:gd name="T61" fmla="*/ 1178 h 1331"/>
                <a:gd name="T62" fmla="*/ 2662 w 2995"/>
                <a:gd name="T63" fmla="*/ 1255 h 1331"/>
                <a:gd name="T64" fmla="*/ 2995 w 2995"/>
                <a:gd name="T65" fmla="*/ 1331 h 13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95"/>
                <a:gd name="T100" fmla="*/ 0 h 1331"/>
                <a:gd name="T101" fmla="*/ 2995 w 2995"/>
                <a:gd name="T102" fmla="*/ 1331 h 13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95" h="1331">
                  <a:moveTo>
                    <a:pt x="0" y="1203"/>
                  </a:moveTo>
                  <a:cubicBezTo>
                    <a:pt x="105" y="1195"/>
                    <a:pt x="165" y="1195"/>
                    <a:pt x="256" y="1165"/>
                  </a:cubicBezTo>
                  <a:cubicBezTo>
                    <a:pt x="282" y="1148"/>
                    <a:pt x="316" y="1140"/>
                    <a:pt x="333" y="1114"/>
                  </a:cubicBezTo>
                  <a:cubicBezTo>
                    <a:pt x="362" y="1068"/>
                    <a:pt x="384" y="1054"/>
                    <a:pt x="435" y="1037"/>
                  </a:cubicBezTo>
                  <a:cubicBezTo>
                    <a:pt x="479" y="973"/>
                    <a:pt x="550" y="938"/>
                    <a:pt x="614" y="896"/>
                  </a:cubicBezTo>
                  <a:cubicBezTo>
                    <a:pt x="627" y="887"/>
                    <a:pt x="640" y="880"/>
                    <a:pt x="653" y="871"/>
                  </a:cubicBezTo>
                  <a:cubicBezTo>
                    <a:pt x="666" y="863"/>
                    <a:pt x="691" y="845"/>
                    <a:pt x="691" y="845"/>
                  </a:cubicBezTo>
                  <a:cubicBezTo>
                    <a:pt x="724" y="750"/>
                    <a:pt x="676" y="864"/>
                    <a:pt x="742" y="781"/>
                  </a:cubicBezTo>
                  <a:cubicBezTo>
                    <a:pt x="812" y="693"/>
                    <a:pt x="684" y="792"/>
                    <a:pt x="793" y="717"/>
                  </a:cubicBezTo>
                  <a:cubicBezTo>
                    <a:pt x="815" y="654"/>
                    <a:pt x="842" y="612"/>
                    <a:pt x="896" y="576"/>
                  </a:cubicBezTo>
                  <a:cubicBezTo>
                    <a:pt x="945" y="503"/>
                    <a:pt x="987" y="408"/>
                    <a:pt x="1062" y="359"/>
                  </a:cubicBezTo>
                  <a:cubicBezTo>
                    <a:pt x="1095" y="260"/>
                    <a:pt x="1047" y="378"/>
                    <a:pt x="1113" y="295"/>
                  </a:cubicBezTo>
                  <a:cubicBezTo>
                    <a:pt x="1165" y="229"/>
                    <a:pt x="1052" y="262"/>
                    <a:pt x="1177" y="179"/>
                  </a:cubicBezTo>
                  <a:cubicBezTo>
                    <a:pt x="1228" y="145"/>
                    <a:pt x="1280" y="112"/>
                    <a:pt x="1331" y="77"/>
                  </a:cubicBezTo>
                  <a:cubicBezTo>
                    <a:pt x="1337" y="73"/>
                    <a:pt x="1402" y="28"/>
                    <a:pt x="1408" y="26"/>
                  </a:cubicBezTo>
                  <a:cubicBezTo>
                    <a:pt x="1434" y="17"/>
                    <a:pt x="1485" y="0"/>
                    <a:pt x="1485" y="0"/>
                  </a:cubicBezTo>
                  <a:cubicBezTo>
                    <a:pt x="1597" y="10"/>
                    <a:pt x="1608" y="2"/>
                    <a:pt x="1689" y="26"/>
                  </a:cubicBezTo>
                  <a:cubicBezTo>
                    <a:pt x="1715" y="34"/>
                    <a:pt x="1740" y="43"/>
                    <a:pt x="1766" y="51"/>
                  </a:cubicBezTo>
                  <a:cubicBezTo>
                    <a:pt x="1779" y="55"/>
                    <a:pt x="1805" y="64"/>
                    <a:pt x="1805" y="64"/>
                  </a:cubicBezTo>
                  <a:cubicBezTo>
                    <a:pt x="1831" y="150"/>
                    <a:pt x="1794" y="65"/>
                    <a:pt x="1856" y="115"/>
                  </a:cubicBezTo>
                  <a:cubicBezTo>
                    <a:pt x="1942" y="183"/>
                    <a:pt x="1819" y="133"/>
                    <a:pt x="1920" y="167"/>
                  </a:cubicBezTo>
                  <a:cubicBezTo>
                    <a:pt x="1987" y="234"/>
                    <a:pt x="2033" y="319"/>
                    <a:pt x="2086" y="397"/>
                  </a:cubicBezTo>
                  <a:cubicBezTo>
                    <a:pt x="2095" y="410"/>
                    <a:pt x="2104" y="422"/>
                    <a:pt x="2112" y="435"/>
                  </a:cubicBezTo>
                  <a:cubicBezTo>
                    <a:pt x="2121" y="448"/>
                    <a:pt x="2128" y="461"/>
                    <a:pt x="2137" y="474"/>
                  </a:cubicBezTo>
                  <a:cubicBezTo>
                    <a:pt x="2145" y="487"/>
                    <a:pt x="2163" y="512"/>
                    <a:pt x="2163" y="512"/>
                  </a:cubicBezTo>
                  <a:cubicBezTo>
                    <a:pt x="2173" y="542"/>
                    <a:pt x="2177" y="573"/>
                    <a:pt x="2189" y="602"/>
                  </a:cubicBezTo>
                  <a:cubicBezTo>
                    <a:pt x="2195" y="616"/>
                    <a:pt x="2208" y="626"/>
                    <a:pt x="2214" y="640"/>
                  </a:cubicBezTo>
                  <a:cubicBezTo>
                    <a:pt x="2230" y="677"/>
                    <a:pt x="2231" y="721"/>
                    <a:pt x="2253" y="755"/>
                  </a:cubicBezTo>
                  <a:cubicBezTo>
                    <a:pt x="2261" y="768"/>
                    <a:pt x="2272" y="780"/>
                    <a:pt x="2278" y="794"/>
                  </a:cubicBezTo>
                  <a:cubicBezTo>
                    <a:pt x="2312" y="872"/>
                    <a:pt x="2318" y="962"/>
                    <a:pt x="2393" y="1011"/>
                  </a:cubicBezTo>
                  <a:cubicBezTo>
                    <a:pt x="2421" y="1095"/>
                    <a:pt x="2474" y="1130"/>
                    <a:pt x="2547" y="1178"/>
                  </a:cubicBezTo>
                  <a:cubicBezTo>
                    <a:pt x="2579" y="1199"/>
                    <a:pt x="2626" y="1244"/>
                    <a:pt x="2662" y="1255"/>
                  </a:cubicBezTo>
                  <a:cubicBezTo>
                    <a:pt x="2779" y="1291"/>
                    <a:pt x="2871" y="1331"/>
                    <a:pt x="2995" y="1331"/>
                  </a:cubicBezTo>
                </a:path>
              </a:pathLst>
            </a:custGeom>
            <a:noFill/>
            <a:ln w="9525">
              <a:solidFill>
                <a:schemeClr val="tx1"/>
              </a:solidFill>
              <a:round/>
              <a:headEnd/>
              <a:tailEnd/>
            </a:ln>
          </p:spPr>
          <p:txBody>
            <a:bodyPr/>
            <a:lstStyle/>
            <a:p>
              <a:endParaRPr lang="sv-SE"/>
            </a:p>
          </p:txBody>
        </p:sp>
      </p:grpSp>
      <p:sp>
        <p:nvSpPr>
          <p:cNvPr id="354311" name="Line 7"/>
          <p:cNvSpPr>
            <a:spLocks noChangeShapeType="1"/>
          </p:cNvSpPr>
          <p:nvPr/>
        </p:nvSpPr>
        <p:spPr bwMode="auto">
          <a:xfrm>
            <a:off x="4500563" y="3429000"/>
            <a:ext cx="4953000" cy="0"/>
          </a:xfrm>
          <a:prstGeom prst="line">
            <a:avLst/>
          </a:prstGeom>
          <a:noFill/>
          <a:ln w="9525">
            <a:solidFill>
              <a:schemeClr val="tx1"/>
            </a:solidFill>
            <a:round/>
            <a:headEnd/>
            <a:tailEnd/>
          </a:ln>
        </p:spPr>
        <p:txBody>
          <a:bodyPr/>
          <a:lstStyle/>
          <a:p>
            <a:endParaRPr lang="sv-S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54306">
                                            <p:txEl>
                                              <p:pRg st="0" end="0"/>
                                            </p:txEl>
                                          </p:spTgt>
                                        </p:tgtEl>
                                        <p:attrNameLst>
                                          <p:attrName>style.visibility</p:attrName>
                                        </p:attrNameLst>
                                      </p:cBhvr>
                                      <p:to>
                                        <p:strVal val="visible"/>
                                      </p:to>
                                    </p:set>
                                    <p:animEffect transition="in" filter="slide(fromBottom)">
                                      <p:cBhvr>
                                        <p:cTn id="7" dur="500"/>
                                        <p:tgtEl>
                                          <p:spTgt spid="3543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54306">
                                            <p:txEl>
                                              <p:pRg st="1" end="1"/>
                                            </p:txEl>
                                          </p:spTgt>
                                        </p:tgtEl>
                                        <p:attrNameLst>
                                          <p:attrName>style.visibility</p:attrName>
                                        </p:attrNameLst>
                                      </p:cBhvr>
                                      <p:to>
                                        <p:strVal val="visible"/>
                                      </p:to>
                                    </p:set>
                                    <p:animEffect transition="in" filter="slide(fromBottom)">
                                      <p:cBhvr>
                                        <p:cTn id="12" dur="500"/>
                                        <p:tgtEl>
                                          <p:spTgt spid="3543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54311"/>
                                        </p:tgtEl>
                                        <p:attrNameLst>
                                          <p:attrName>style.visibility</p:attrName>
                                        </p:attrNameLst>
                                      </p:cBhvr>
                                      <p:to>
                                        <p:strVal val="visible"/>
                                      </p:to>
                                    </p:set>
                                    <p:animEffect transition="in" filter="slide(fromBottom)">
                                      <p:cBhvr>
                                        <p:cTn id="17" dur="500"/>
                                        <p:tgtEl>
                                          <p:spTgt spid="3543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ox(in)">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1" nodeType="clickEffect">
                                  <p:stCondLst>
                                    <p:cond delay="0"/>
                                  </p:stCondLst>
                                  <p:childTnLst>
                                    <p:set>
                                      <p:cBhvr>
                                        <p:cTn id="26" dur="1" fill="hold">
                                          <p:stCondLst>
                                            <p:cond delay="0"/>
                                          </p:stCondLst>
                                        </p:cTn>
                                        <p:tgtEl>
                                          <p:spTgt spid="354311"/>
                                        </p:tgtEl>
                                        <p:attrNameLst>
                                          <p:attrName>style.visibility</p:attrName>
                                        </p:attrNameLst>
                                      </p:cBhvr>
                                      <p:to>
                                        <p:strVal val="visible"/>
                                      </p:to>
                                    </p:set>
                                    <p:animEffect transition="in" filter="box(in)">
                                      <p:cBhvr>
                                        <p:cTn id="27" dur="500"/>
                                        <p:tgtEl>
                                          <p:spTgt spid="3543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54306">
                                            <p:txEl>
                                              <p:pRg st="3" end="3"/>
                                            </p:txEl>
                                          </p:spTgt>
                                        </p:tgtEl>
                                        <p:attrNameLst>
                                          <p:attrName>style.visibility</p:attrName>
                                        </p:attrNameLst>
                                      </p:cBhvr>
                                      <p:to>
                                        <p:strVal val="visible"/>
                                      </p:to>
                                    </p:set>
                                    <p:animEffect transition="in" filter="slide(fromBottom)">
                                      <p:cBhvr>
                                        <p:cTn id="32" dur="500"/>
                                        <p:tgtEl>
                                          <p:spTgt spid="354306">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54306">
                                            <p:txEl>
                                              <p:pRg st="4" end="4"/>
                                            </p:txEl>
                                          </p:spTgt>
                                        </p:tgtEl>
                                        <p:attrNameLst>
                                          <p:attrName>style.visibility</p:attrName>
                                        </p:attrNameLst>
                                      </p:cBhvr>
                                      <p:to>
                                        <p:strVal val="visible"/>
                                      </p:to>
                                    </p:set>
                                    <p:animEffect transition="in" filter="slide(fromBottom)">
                                      <p:cBhvr>
                                        <p:cTn id="37" dur="500"/>
                                        <p:tgtEl>
                                          <p:spTgt spid="354306">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54306">
                                            <p:txEl>
                                              <p:pRg st="5" end="5"/>
                                            </p:txEl>
                                          </p:spTgt>
                                        </p:tgtEl>
                                        <p:attrNameLst>
                                          <p:attrName>style.visibility</p:attrName>
                                        </p:attrNameLst>
                                      </p:cBhvr>
                                      <p:to>
                                        <p:strVal val="visible"/>
                                      </p:to>
                                    </p:set>
                                    <p:animEffect transition="in" filter="slide(fromBottom)">
                                      <p:cBhvr>
                                        <p:cTn id="42" dur="500"/>
                                        <p:tgtEl>
                                          <p:spTgt spid="354306">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54306">
                                            <p:txEl>
                                              <p:pRg st="6" end="6"/>
                                            </p:txEl>
                                          </p:spTgt>
                                        </p:tgtEl>
                                        <p:attrNameLst>
                                          <p:attrName>style.visibility</p:attrName>
                                        </p:attrNameLst>
                                      </p:cBhvr>
                                      <p:to>
                                        <p:strVal val="visible"/>
                                      </p:to>
                                    </p:set>
                                    <p:animEffect transition="in" filter="slide(fromBottom)">
                                      <p:cBhvr>
                                        <p:cTn id="47" dur="500"/>
                                        <p:tgtEl>
                                          <p:spTgt spid="35430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6" grpId="0" build="p" autoUpdateAnimBg="0"/>
      <p:bldP spid="354311" grpId="0" animBg="1"/>
      <p:bldP spid="35431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defRPr/>
            </a:pPr>
            <a:r>
              <a:rPr lang="en-US" dirty="0" smtClean="0"/>
              <a:t>Assumptions of t-Test</a:t>
            </a:r>
          </a:p>
        </p:txBody>
      </p:sp>
      <p:sp>
        <p:nvSpPr>
          <p:cNvPr id="91139"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Dependent variables are interval or ratio.</a:t>
            </a:r>
          </a:p>
          <a:p>
            <a:pPr eaLnBrk="1" hangingPunct="1">
              <a:lnSpc>
                <a:spcPct val="90000"/>
              </a:lnSpc>
              <a:defRPr/>
            </a:pPr>
            <a:r>
              <a:rPr lang="en-US" dirty="0" smtClean="0"/>
              <a:t>The population from which samples are drawn is normally distributed.</a:t>
            </a:r>
          </a:p>
          <a:p>
            <a:pPr eaLnBrk="1" hangingPunct="1">
              <a:lnSpc>
                <a:spcPct val="90000"/>
              </a:lnSpc>
              <a:defRPr/>
            </a:pPr>
            <a:r>
              <a:rPr lang="en-US" dirty="0" smtClean="0"/>
              <a:t>Samples are randomly selected.</a:t>
            </a:r>
          </a:p>
          <a:p>
            <a:r>
              <a:rPr lang="en-US" dirty="0" smtClean="0"/>
              <a:t>For very large samples, the </a:t>
            </a:r>
            <a:r>
              <a:rPr lang="en-US" i="1" dirty="0" smtClean="0"/>
              <a:t>t‐</a:t>
            </a:r>
            <a:r>
              <a:rPr lang="en-US" dirty="0" smtClean="0"/>
              <a:t>distribution approximates the standard normal ( </a:t>
            </a:r>
            <a:r>
              <a:rPr lang="en-US" i="1" dirty="0" smtClean="0"/>
              <a:t>z</a:t>
            </a:r>
            <a:r>
              <a:rPr lang="en-US" dirty="0" smtClean="0"/>
              <a:t>) distribution. </a:t>
            </a:r>
          </a:p>
          <a:p>
            <a:r>
              <a:rPr lang="en-US" dirty="0" smtClean="0"/>
              <a:t>In practice, it is best to use </a:t>
            </a:r>
            <a:r>
              <a:rPr lang="en-US" i="1" dirty="0" smtClean="0"/>
              <a:t>t</a:t>
            </a:r>
            <a:r>
              <a:rPr lang="en-US" dirty="0" smtClean="0"/>
              <a:t>‐distributions any time the population standard deviation is not known.</a:t>
            </a:r>
          </a:p>
          <a:p>
            <a:pPr eaLnBrk="1" hangingPunct="1">
              <a:lnSpc>
                <a:spcPct val="90000"/>
              </a:lnSpc>
              <a:defRPr/>
            </a:pPr>
            <a:endParaRPr lang="en-US" dirty="0" smtClean="0"/>
          </a:p>
          <a:p>
            <a:pPr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guidelines</a:t>
            </a:r>
            <a:endParaRPr lang="sv-SE" dirty="0"/>
          </a:p>
        </p:txBody>
      </p:sp>
      <p:sp>
        <p:nvSpPr>
          <p:cNvPr id="3" name="Content Placeholder 2"/>
          <p:cNvSpPr>
            <a:spLocks noGrp="1"/>
          </p:cNvSpPr>
          <p:nvPr>
            <p:ph idx="1"/>
          </p:nvPr>
        </p:nvSpPr>
        <p:spPr/>
        <p:txBody>
          <a:bodyPr>
            <a:normAutofit fontScale="92500" lnSpcReduction="10000"/>
          </a:bodyPr>
          <a:lstStyle/>
          <a:p>
            <a:r>
              <a:rPr lang="en-US" dirty="0" smtClean="0"/>
              <a:t>critical </a:t>
            </a:r>
            <a:r>
              <a:rPr lang="en-US" i="1" dirty="0" smtClean="0"/>
              <a:t>t‐</a:t>
            </a:r>
            <a:r>
              <a:rPr lang="en-US" dirty="0" smtClean="0"/>
              <a:t>values for common alpha levels (0.10, 0.05, 0.01, and so forth) are usually given in a </a:t>
            </a:r>
            <a:r>
              <a:rPr lang="en-US" smtClean="0"/>
              <a:t>single </a:t>
            </a:r>
            <a:r>
              <a:rPr lang="en-US" smtClean="0"/>
              <a:t>table. </a:t>
            </a:r>
            <a:endParaRPr lang="en-US" dirty="0" smtClean="0"/>
          </a:p>
          <a:p>
            <a:r>
              <a:rPr lang="en-US" dirty="0" smtClean="0"/>
              <a:t>Values in the </a:t>
            </a:r>
            <a:r>
              <a:rPr lang="en-US" i="1" dirty="0" smtClean="0"/>
              <a:t>t‐</a:t>
            </a:r>
            <a:r>
              <a:rPr lang="en-US" dirty="0" smtClean="0"/>
              <a:t>table are not actually listed by sample size but by degrees of freedom </a:t>
            </a:r>
            <a:r>
              <a:rPr lang="en-US" i="1" dirty="0" smtClean="0"/>
              <a:t>(</a:t>
            </a:r>
            <a:r>
              <a:rPr lang="en-US" i="1" dirty="0" err="1" smtClean="0"/>
              <a:t>df</a:t>
            </a:r>
            <a:r>
              <a:rPr lang="en-US" i="1" dirty="0" smtClean="0"/>
              <a:t>)</a:t>
            </a:r>
            <a:r>
              <a:rPr lang="en-US" dirty="0" smtClean="0"/>
              <a:t>. </a:t>
            </a:r>
          </a:p>
          <a:p>
            <a:r>
              <a:rPr lang="en-US" dirty="0" smtClean="0"/>
              <a:t>The number of degrees of freedom for a problem involving the </a:t>
            </a:r>
            <a:r>
              <a:rPr lang="en-US" i="1" dirty="0" smtClean="0"/>
              <a:t>t‐</a:t>
            </a:r>
            <a:r>
              <a:rPr lang="en-US" dirty="0" smtClean="0"/>
              <a:t>distribution for sample size </a:t>
            </a:r>
            <a:r>
              <a:rPr lang="en-US" i="1" dirty="0" smtClean="0"/>
              <a:t>n</a:t>
            </a:r>
            <a:r>
              <a:rPr lang="en-US" dirty="0" smtClean="0"/>
              <a:t> is simply </a:t>
            </a:r>
            <a:r>
              <a:rPr lang="en-US" i="1" dirty="0" smtClean="0"/>
              <a:t>n</a:t>
            </a:r>
            <a:r>
              <a:rPr lang="en-US" dirty="0" smtClean="0"/>
              <a:t> – 1 for a one‐sample mean problem.</a:t>
            </a:r>
          </a:p>
          <a:p>
            <a:r>
              <a:rPr lang="en-US" dirty="0" smtClean="0"/>
              <a:t>The </a:t>
            </a:r>
            <a:r>
              <a:rPr lang="en-US" i="1" dirty="0" smtClean="0"/>
              <a:t>t‐</a:t>
            </a:r>
            <a:r>
              <a:rPr lang="en-US" dirty="0" smtClean="0"/>
              <a:t>distribution is particularly useful for tests with small samples ( </a:t>
            </a:r>
            <a:r>
              <a:rPr lang="en-US" i="1" dirty="0" smtClean="0"/>
              <a:t>n</a:t>
            </a:r>
            <a:r>
              <a:rPr lang="en-US" dirty="0" smtClean="0"/>
              <a:t> &lt; 30).</a:t>
            </a:r>
            <a:endParaRPr lang="sv-S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143000"/>
          </a:xfrm>
        </p:spPr>
        <p:txBody>
          <a:bodyPr>
            <a:normAutofit fontScale="90000"/>
          </a:bodyPr>
          <a:lstStyle/>
          <a:p>
            <a:r>
              <a:rPr lang="en-US" b="1" dirty="0" smtClean="0"/>
              <a:t>One-Sample t-test</a:t>
            </a:r>
            <a:br>
              <a:rPr lang="en-US" b="1" dirty="0" smtClean="0"/>
            </a:br>
            <a:endParaRPr lang="sv-SE" dirty="0"/>
          </a:p>
        </p:txBody>
      </p:sp>
      <p:sp>
        <p:nvSpPr>
          <p:cNvPr id="3" name="Content Placeholder 2"/>
          <p:cNvSpPr>
            <a:spLocks noGrp="1"/>
          </p:cNvSpPr>
          <p:nvPr>
            <p:ph idx="1"/>
          </p:nvPr>
        </p:nvSpPr>
        <p:spPr/>
        <p:txBody>
          <a:bodyPr>
            <a:normAutofit fontScale="92500" lnSpcReduction="10000"/>
          </a:bodyPr>
          <a:lstStyle/>
          <a:p>
            <a:r>
              <a:rPr lang="en-US" b="1" dirty="0" smtClean="0"/>
              <a:t>Requirements</a:t>
            </a:r>
            <a:r>
              <a:rPr lang="en-US" dirty="0" smtClean="0"/>
              <a:t>: Normally distributed population, σ is unknown</a:t>
            </a:r>
          </a:p>
          <a:p>
            <a:r>
              <a:rPr lang="en-US" b="1" dirty="0" smtClean="0"/>
              <a:t>Test for population mean</a:t>
            </a:r>
            <a:endParaRPr lang="en-US" dirty="0" smtClean="0"/>
          </a:p>
          <a:p>
            <a:r>
              <a:rPr lang="en-US" b="1" dirty="0" smtClean="0"/>
              <a:t>Hypothesis test</a:t>
            </a:r>
            <a:endParaRPr lang="en-US" dirty="0" smtClean="0"/>
          </a:p>
          <a:p>
            <a:r>
              <a:rPr lang="en-US" b="1" dirty="0" smtClean="0"/>
              <a:t>Formula</a:t>
            </a:r>
            <a:r>
              <a:rPr lang="en-US" dirty="0" smtClean="0"/>
              <a:t>: </a:t>
            </a:r>
          </a:p>
          <a:p>
            <a:pPr>
              <a:buNone/>
            </a:pPr>
            <a:endParaRPr lang="en-US" dirty="0" smtClean="0"/>
          </a:p>
          <a:p>
            <a:r>
              <a:rPr lang="en-US" dirty="0" smtClean="0"/>
              <a:t>where  x is the sample mean, Δ is a specified value to be tested, </a:t>
            </a:r>
            <a:r>
              <a:rPr lang="en-US" i="1" dirty="0" smtClean="0"/>
              <a:t>s</a:t>
            </a:r>
            <a:r>
              <a:rPr lang="en-US" dirty="0" smtClean="0"/>
              <a:t> is the sample standard deviation, and </a:t>
            </a:r>
            <a:r>
              <a:rPr lang="en-US" i="1" dirty="0" smtClean="0"/>
              <a:t>n</a:t>
            </a:r>
            <a:r>
              <a:rPr lang="en-US" dirty="0" smtClean="0"/>
              <a:t> is the size of the sample.</a:t>
            </a:r>
          </a:p>
          <a:p>
            <a:endParaRPr lang="sv-SE" dirty="0"/>
          </a:p>
        </p:txBody>
      </p:sp>
      <p:pic>
        <p:nvPicPr>
          <p:cNvPr id="19458" name="Picture 2" descr="equation"/>
          <p:cNvPicPr>
            <a:picLocks noChangeAspect="1" noChangeArrowheads="1"/>
          </p:cNvPicPr>
          <p:nvPr/>
        </p:nvPicPr>
        <p:blipFill>
          <a:blip r:embed="rId2" cstate="print"/>
          <a:srcRect/>
          <a:stretch>
            <a:fillRect/>
          </a:stretch>
        </p:blipFill>
        <p:spPr bwMode="auto">
          <a:xfrm>
            <a:off x="5148064" y="2636912"/>
            <a:ext cx="2088232" cy="178991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sv-SE" dirty="0"/>
          </a:p>
        </p:txBody>
      </p:sp>
      <p:sp>
        <p:nvSpPr>
          <p:cNvPr id="3" name="Content Placeholder 2"/>
          <p:cNvSpPr>
            <a:spLocks noGrp="1"/>
          </p:cNvSpPr>
          <p:nvPr>
            <p:ph idx="1"/>
          </p:nvPr>
        </p:nvSpPr>
        <p:spPr>
          <a:xfrm>
            <a:off x="457200" y="1600200"/>
            <a:ext cx="8435280" cy="4637112"/>
          </a:xfrm>
        </p:spPr>
        <p:txBody>
          <a:bodyPr>
            <a:normAutofit/>
          </a:bodyPr>
          <a:lstStyle/>
          <a:p>
            <a:r>
              <a:rPr lang="en-US" sz="3600" dirty="0" smtClean="0"/>
              <a:t>Note that the formula for the one‐sample </a:t>
            </a:r>
            <a:r>
              <a:rPr lang="en-US" sz="3600" i="1" dirty="0" smtClean="0"/>
              <a:t>t‐</a:t>
            </a:r>
            <a:r>
              <a:rPr lang="en-US" sz="3600" dirty="0" smtClean="0"/>
              <a:t>test is the same as the </a:t>
            </a:r>
            <a:r>
              <a:rPr lang="en-US" sz="3600" i="1" dirty="0" smtClean="0"/>
              <a:t>z‐</a:t>
            </a:r>
            <a:r>
              <a:rPr lang="en-US" sz="3600" dirty="0" smtClean="0"/>
              <a:t>test, except that the </a:t>
            </a:r>
            <a:r>
              <a:rPr lang="en-US" sz="3600" i="1" dirty="0" smtClean="0"/>
              <a:t>t‐</a:t>
            </a:r>
            <a:r>
              <a:rPr lang="en-US" sz="3600" dirty="0" smtClean="0"/>
              <a:t>test substitutes the sample standard deviation </a:t>
            </a:r>
            <a:r>
              <a:rPr lang="en-US" sz="3600" i="1" dirty="0" smtClean="0"/>
              <a:t>s</a:t>
            </a:r>
            <a:r>
              <a:rPr lang="en-US" sz="3600" dirty="0" smtClean="0"/>
              <a:t> for the population standard deviation σ and takes critical values from the </a:t>
            </a:r>
            <a:r>
              <a:rPr lang="en-US" sz="3600" i="1" dirty="0" smtClean="0"/>
              <a:t>t‐</a:t>
            </a:r>
            <a:r>
              <a:rPr lang="en-US" sz="3600" dirty="0" smtClean="0"/>
              <a:t>distribution instead of the </a:t>
            </a:r>
            <a:r>
              <a:rPr lang="en-US" sz="3600" i="1" dirty="0" smtClean="0"/>
              <a:t>z‐</a:t>
            </a:r>
            <a:r>
              <a:rPr lang="en-US" sz="3600" dirty="0" smtClean="0"/>
              <a:t>distribution. </a:t>
            </a:r>
            <a:endParaRPr lang="sv-SE" sz="3600" dirty="0" smtClean="0"/>
          </a:p>
          <a:p>
            <a:endParaRPr lang="sv-SE"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sv-SE" dirty="0"/>
          </a:p>
        </p:txBody>
      </p:sp>
      <p:sp>
        <p:nvSpPr>
          <p:cNvPr id="3" name="Content Placeholder 2"/>
          <p:cNvSpPr>
            <a:spLocks noGrp="1"/>
          </p:cNvSpPr>
          <p:nvPr>
            <p:ph idx="1"/>
          </p:nvPr>
        </p:nvSpPr>
        <p:spPr/>
        <p:txBody>
          <a:bodyPr>
            <a:normAutofit fontScale="92500" lnSpcReduction="20000"/>
          </a:bodyPr>
          <a:lstStyle/>
          <a:p>
            <a:r>
              <a:rPr lang="en-US" dirty="0" smtClean="0"/>
              <a:t>A professor wants to know if her introductory statistics class has a good grasp of basic math. Six students are chosen at random from the class and given a math proficiency test. The professor wants the class to be able to score above 70 on the test. The six students get scores of 62, 92, 75, 68, 83, and 95. Can the professor have 90 percent confidence that the mean score for the class on the test would be above 70?</a:t>
            </a:r>
          </a:p>
          <a:p>
            <a:r>
              <a:rPr lang="en-US" b="1" dirty="0" smtClean="0"/>
              <a:t>null hypothesis</a:t>
            </a:r>
            <a:r>
              <a:rPr lang="en-US" dirty="0" smtClean="0"/>
              <a:t>: </a:t>
            </a:r>
            <a:r>
              <a:rPr lang="en-US" i="1" dirty="0" smtClean="0"/>
              <a:t>H</a:t>
            </a:r>
            <a:r>
              <a:rPr lang="en-US" dirty="0" smtClean="0"/>
              <a:t> </a:t>
            </a:r>
            <a:r>
              <a:rPr lang="en-US" baseline="-25000" dirty="0" smtClean="0"/>
              <a:t>0</a:t>
            </a:r>
            <a:r>
              <a:rPr lang="en-US" dirty="0" smtClean="0"/>
              <a:t>: μ = 70</a:t>
            </a:r>
          </a:p>
          <a:p>
            <a:r>
              <a:rPr lang="en-US" b="1" dirty="0" smtClean="0"/>
              <a:t>alternative hypothesis</a:t>
            </a:r>
            <a:r>
              <a:rPr lang="en-US" dirty="0" smtClean="0"/>
              <a:t>: </a:t>
            </a:r>
            <a:r>
              <a:rPr lang="en-US" i="1" dirty="0" smtClean="0"/>
              <a:t>H </a:t>
            </a:r>
            <a:r>
              <a:rPr lang="en-US" i="1" baseline="-25000" dirty="0" smtClean="0"/>
              <a:t>a</a:t>
            </a:r>
            <a:r>
              <a:rPr lang="en-US" i="1" dirty="0" smtClean="0"/>
              <a:t> </a:t>
            </a:r>
            <a:r>
              <a:rPr lang="en-US" dirty="0" smtClean="0"/>
              <a:t>: μ &gt; 70</a:t>
            </a:r>
          </a:p>
          <a:p>
            <a:endParaRPr lang="sv-S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sample t-test</a:t>
            </a:r>
            <a:endParaRPr lang="sv-SE" dirty="0"/>
          </a:p>
        </p:txBody>
      </p:sp>
      <p:sp>
        <p:nvSpPr>
          <p:cNvPr id="3" name="Content Placeholder 2"/>
          <p:cNvSpPr>
            <a:spLocks noGrp="1"/>
          </p:cNvSpPr>
          <p:nvPr>
            <p:ph idx="1"/>
          </p:nvPr>
        </p:nvSpPr>
        <p:spPr/>
        <p:txBody>
          <a:bodyPr>
            <a:normAutofit/>
          </a:bodyPr>
          <a:lstStyle/>
          <a:p>
            <a:r>
              <a:rPr lang="en-US" dirty="0" smtClean="0"/>
              <a:t>Values in the </a:t>
            </a:r>
            <a:r>
              <a:rPr lang="en-US" i="1" dirty="0" smtClean="0"/>
              <a:t>t‐</a:t>
            </a:r>
            <a:r>
              <a:rPr lang="en-US" dirty="0" smtClean="0"/>
              <a:t>table are not actually listed by sample size but by degrees of freedom</a:t>
            </a:r>
            <a:r>
              <a:rPr lang="en-US" i="1" dirty="0" smtClean="0"/>
              <a:t>(</a:t>
            </a:r>
            <a:r>
              <a:rPr lang="en-US" i="1" dirty="0" err="1" smtClean="0"/>
              <a:t>df</a:t>
            </a:r>
            <a:r>
              <a:rPr lang="en-US" i="1" dirty="0" smtClean="0"/>
              <a:t>)</a:t>
            </a:r>
            <a:r>
              <a:rPr lang="en-US" dirty="0" smtClean="0"/>
              <a:t>. The number of degrees of freedom for a problem involving the </a:t>
            </a:r>
            <a:r>
              <a:rPr lang="en-US" i="1" dirty="0" smtClean="0"/>
              <a:t>t‐</a:t>
            </a:r>
            <a:r>
              <a:rPr lang="en-US" dirty="0" smtClean="0"/>
              <a:t>distribution for sample size </a:t>
            </a:r>
            <a:r>
              <a:rPr lang="en-US" i="1" dirty="0" smtClean="0"/>
              <a:t>n</a:t>
            </a:r>
            <a:r>
              <a:rPr lang="en-US" dirty="0" smtClean="0"/>
              <a:t> is simply </a:t>
            </a:r>
            <a:r>
              <a:rPr lang="en-US" i="1" dirty="0" smtClean="0"/>
              <a:t>n</a:t>
            </a:r>
            <a:r>
              <a:rPr lang="en-US" dirty="0" smtClean="0"/>
              <a:t> – 1 for a one‐sample mean problem.</a:t>
            </a:r>
          </a:p>
          <a:p>
            <a:pPr>
              <a:buNone/>
            </a:pPr>
            <a:endParaRPr lang="sv-S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sv-SE" dirty="0"/>
          </a:p>
        </p:txBody>
      </p:sp>
      <p:sp>
        <p:nvSpPr>
          <p:cNvPr id="3" name="Content Placeholder 2"/>
          <p:cNvSpPr>
            <a:spLocks noGrp="1"/>
          </p:cNvSpPr>
          <p:nvPr>
            <p:ph idx="1"/>
          </p:nvPr>
        </p:nvSpPr>
        <p:spPr/>
        <p:txBody>
          <a:bodyPr>
            <a:normAutofit/>
          </a:bodyPr>
          <a:lstStyle/>
          <a:p>
            <a:r>
              <a:rPr lang="en-US" dirty="0" smtClean="0"/>
              <a:t>First, compute the sample mean and standard deviation:</a:t>
            </a:r>
          </a:p>
          <a:p>
            <a:pPr>
              <a:buNone/>
            </a:pPr>
            <a:endParaRPr lang="en-US" dirty="0" smtClean="0"/>
          </a:p>
          <a:p>
            <a:endParaRPr lang="sv-SE" dirty="0"/>
          </a:p>
        </p:txBody>
      </p:sp>
      <p:pic>
        <p:nvPicPr>
          <p:cNvPr id="117762" name="Picture 2" descr="equation"/>
          <p:cNvPicPr>
            <a:picLocks noChangeAspect="1" noChangeArrowheads="1"/>
          </p:cNvPicPr>
          <p:nvPr/>
        </p:nvPicPr>
        <p:blipFill>
          <a:blip r:embed="rId2" cstate="print"/>
          <a:srcRect/>
          <a:stretch>
            <a:fillRect/>
          </a:stretch>
        </p:blipFill>
        <p:spPr bwMode="auto">
          <a:xfrm>
            <a:off x="2915816" y="2492896"/>
            <a:ext cx="3384376" cy="305619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sv-SE" dirty="0"/>
          </a:p>
        </p:txBody>
      </p:sp>
      <p:sp>
        <p:nvSpPr>
          <p:cNvPr id="3" name="Content Placeholder 2"/>
          <p:cNvSpPr>
            <a:spLocks noGrp="1"/>
          </p:cNvSpPr>
          <p:nvPr>
            <p:ph idx="1"/>
          </p:nvPr>
        </p:nvSpPr>
        <p:spPr/>
        <p:txBody>
          <a:bodyPr/>
          <a:lstStyle/>
          <a:p>
            <a:r>
              <a:rPr lang="sv-SE" dirty="0" smtClean="0"/>
              <a:t>Next, compute the </a:t>
            </a:r>
            <a:r>
              <a:rPr lang="sv-SE" i="1" dirty="0" smtClean="0"/>
              <a:t>t‐</a:t>
            </a:r>
            <a:r>
              <a:rPr lang="sv-SE" dirty="0" smtClean="0"/>
              <a:t>value:</a:t>
            </a:r>
          </a:p>
          <a:p>
            <a:endParaRPr lang="en-US" dirty="0" smtClean="0"/>
          </a:p>
          <a:p>
            <a:endParaRPr lang="sv-SE" dirty="0" smtClean="0"/>
          </a:p>
          <a:p>
            <a:pPr>
              <a:buNone/>
            </a:pPr>
            <a:endParaRPr lang="en-US" dirty="0" smtClean="0"/>
          </a:p>
        </p:txBody>
      </p:sp>
      <p:pic>
        <p:nvPicPr>
          <p:cNvPr id="29698" name="Picture 2" descr="equation"/>
          <p:cNvPicPr>
            <a:picLocks noChangeAspect="1" noChangeArrowheads="1"/>
          </p:cNvPicPr>
          <p:nvPr/>
        </p:nvPicPr>
        <p:blipFill>
          <a:blip r:embed="rId2" cstate="print"/>
          <a:srcRect/>
          <a:stretch>
            <a:fillRect/>
          </a:stretch>
        </p:blipFill>
        <p:spPr bwMode="auto">
          <a:xfrm>
            <a:off x="1547664" y="4221088"/>
            <a:ext cx="7023234" cy="1878311"/>
          </a:xfrm>
          <a:prstGeom prst="rect">
            <a:avLst/>
          </a:prstGeom>
          <a:noFill/>
        </p:spPr>
      </p:pic>
      <p:pic>
        <p:nvPicPr>
          <p:cNvPr id="5" name="Picture 2" descr="equation"/>
          <p:cNvPicPr>
            <a:picLocks noChangeAspect="1" noChangeArrowheads="1"/>
          </p:cNvPicPr>
          <p:nvPr/>
        </p:nvPicPr>
        <p:blipFill>
          <a:blip r:embed="rId3" cstate="print"/>
          <a:srcRect/>
          <a:stretch>
            <a:fillRect/>
          </a:stretch>
        </p:blipFill>
        <p:spPr bwMode="auto">
          <a:xfrm>
            <a:off x="1403648" y="2276872"/>
            <a:ext cx="2088232" cy="178991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sv-SE" dirty="0"/>
          </a:p>
        </p:txBody>
      </p:sp>
      <p:sp>
        <p:nvSpPr>
          <p:cNvPr id="3" name="Content Placeholder 2"/>
          <p:cNvSpPr>
            <a:spLocks noGrp="1"/>
          </p:cNvSpPr>
          <p:nvPr>
            <p:ph idx="1"/>
          </p:nvPr>
        </p:nvSpPr>
        <p:spPr>
          <a:xfrm>
            <a:off x="467544" y="1484784"/>
            <a:ext cx="8229600" cy="4525963"/>
          </a:xfrm>
        </p:spPr>
        <p:txBody>
          <a:bodyPr>
            <a:noAutofit/>
          </a:bodyPr>
          <a:lstStyle/>
          <a:p>
            <a:r>
              <a:rPr lang="en-US" sz="2400" dirty="0" smtClean="0"/>
              <a:t>To test the hypothesis, the computed </a:t>
            </a:r>
            <a:r>
              <a:rPr lang="en-US" sz="2400" i="1" dirty="0" smtClean="0"/>
              <a:t>t</a:t>
            </a:r>
            <a:r>
              <a:rPr lang="en-US" sz="2400" dirty="0" smtClean="0"/>
              <a:t>‐value of 1.71 will be compared to the critical value in the </a:t>
            </a:r>
            <a:r>
              <a:rPr lang="en-US" sz="2400" i="1" dirty="0" smtClean="0"/>
              <a:t>t</a:t>
            </a:r>
            <a:r>
              <a:rPr lang="en-US" sz="2400" dirty="0" smtClean="0"/>
              <a:t>‐table. </a:t>
            </a:r>
          </a:p>
          <a:p>
            <a:r>
              <a:rPr lang="en-US" sz="2400" dirty="0" smtClean="0"/>
              <a:t>Because the sample mean is in the numerator, the larger it is, the larger the resulting </a:t>
            </a:r>
            <a:r>
              <a:rPr lang="en-US" sz="2400" i="1" dirty="0" smtClean="0"/>
              <a:t>t‐</a:t>
            </a:r>
            <a:r>
              <a:rPr lang="en-US" sz="2400" dirty="0" smtClean="0"/>
              <a:t>value will be. </a:t>
            </a:r>
          </a:p>
          <a:p>
            <a:r>
              <a:rPr lang="en-US" sz="2400" dirty="0" smtClean="0"/>
              <a:t>The higher sample mean will make it more likely that the professor will conclude that the math proficiency of the class is satisfactory and that the null hypothesis of less‐than‐satisfactory class math knowledge can be rejected. </a:t>
            </a:r>
          </a:p>
          <a:p>
            <a:r>
              <a:rPr lang="en-US" sz="2400" dirty="0" smtClean="0"/>
              <a:t>The larger the computed </a:t>
            </a:r>
            <a:r>
              <a:rPr lang="en-US" sz="2400" i="1" dirty="0" smtClean="0"/>
              <a:t>t‐</a:t>
            </a:r>
            <a:r>
              <a:rPr lang="en-US" sz="2400" dirty="0" smtClean="0"/>
              <a:t>value, the greater the chance that the null hypothesis can be rejected. It follows, then, that if the computed </a:t>
            </a:r>
            <a:r>
              <a:rPr lang="en-US" sz="2400" i="1" dirty="0" smtClean="0"/>
              <a:t>t‐</a:t>
            </a:r>
            <a:r>
              <a:rPr lang="en-US" sz="2400" dirty="0" smtClean="0"/>
              <a:t>value is larger than the critical </a:t>
            </a:r>
            <a:r>
              <a:rPr lang="en-US" sz="2400" i="1" dirty="0" smtClean="0"/>
              <a:t>t‐</a:t>
            </a:r>
            <a:r>
              <a:rPr lang="en-US" sz="2400" dirty="0" smtClean="0"/>
              <a:t>value from the table, the null hypothesis can be rejected.</a:t>
            </a:r>
            <a:endParaRPr lang="sv-SE"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ar-SA"/>
              <a:t>Ahmed-Refat-ZU</a:t>
            </a:r>
            <a:endParaRPr lang="sv-SE"/>
          </a:p>
        </p:txBody>
      </p:sp>
      <p:sp>
        <p:nvSpPr>
          <p:cNvPr id="183298" name="Rectangle 2"/>
          <p:cNvSpPr>
            <a:spLocks noGrp="1" noChangeArrowheads="1"/>
          </p:cNvSpPr>
          <p:nvPr>
            <p:ph type="title"/>
          </p:nvPr>
        </p:nvSpPr>
        <p:spPr>
          <a:xfrm>
            <a:off x="685800" y="427038"/>
            <a:ext cx="7772400" cy="1508125"/>
          </a:xfrm>
          <a:ln w="76200">
            <a:solidFill>
              <a:srgbClr val="FF0066"/>
            </a:solidFill>
          </a:ln>
        </p:spPr>
        <p:txBody>
          <a:bodyPr/>
          <a:lstStyle/>
          <a:p>
            <a:pPr rtl="0"/>
            <a:r>
              <a:rPr lang="en-US" b="1" dirty="0">
                <a:cs typeface="Times New Roman" charset="0"/>
              </a:rPr>
              <a:t>Null and alternative hypotheses</a:t>
            </a:r>
          </a:p>
        </p:txBody>
      </p:sp>
      <p:sp>
        <p:nvSpPr>
          <p:cNvPr id="183299" name="Rectangle 3"/>
          <p:cNvSpPr>
            <a:spLocks noGrp="1" noChangeArrowheads="1"/>
          </p:cNvSpPr>
          <p:nvPr>
            <p:ph type="body" idx="1"/>
          </p:nvPr>
        </p:nvSpPr>
        <p:spPr>
          <a:xfrm>
            <a:off x="611560" y="2132856"/>
            <a:ext cx="8229600" cy="4525963"/>
          </a:xfrm>
        </p:spPr>
        <p:txBody>
          <a:bodyPr/>
          <a:lstStyle/>
          <a:p>
            <a:pPr algn="just" rtl="0">
              <a:lnSpc>
                <a:spcPct val="90000"/>
              </a:lnSpc>
            </a:pPr>
            <a:r>
              <a:rPr lang="en-US" sz="2800" dirty="0">
                <a:cs typeface="Times New Roman" charset="0"/>
              </a:rPr>
              <a:t>In hypotheses testing, a specific hypothesis   ( Null and alternative Hypothesis ) are    formulated and tested. </a:t>
            </a:r>
          </a:p>
          <a:p>
            <a:pPr algn="just" rtl="0">
              <a:lnSpc>
                <a:spcPct val="90000"/>
              </a:lnSpc>
            </a:pPr>
            <a:r>
              <a:rPr lang="en-US" sz="2800" b="1" dirty="0">
                <a:solidFill>
                  <a:srgbClr val="FF0000"/>
                </a:solidFill>
                <a:cs typeface="Times New Roman" charset="0"/>
              </a:rPr>
              <a:t>The null hypotheses  H0 means</a:t>
            </a:r>
            <a:r>
              <a:rPr lang="en-US" sz="2800" dirty="0">
                <a:solidFill>
                  <a:srgbClr val="FF0000"/>
                </a:solidFill>
                <a:cs typeface="Times New Roman" charset="0"/>
              </a:rPr>
              <a:t> : </a:t>
            </a:r>
            <a:r>
              <a:rPr lang="en-US" sz="2800" dirty="0">
                <a:cs typeface="Times New Roman" charset="0"/>
              </a:rPr>
              <a:t>X1=X 2 </a:t>
            </a:r>
          </a:p>
          <a:p>
            <a:pPr algn="just" rtl="0">
              <a:lnSpc>
                <a:spcPct val="90000"/>
              </a:lnSpc>
              <a:buFontTx/>
              <a:buNone/>
            </a:pPr>
            <a:r>
              <a:rPr lang="en-US" sz="2800" dirty="0">
                <a:cs typeface="Times New Roman" charset="0"/>
              </a:rPr>
              <a:t>                                                       Or X1-X 2=0</a:t>
            </a:r>
          </a:p>
          <a:p>
            <a:pPr algn="just" rtl="0">
              <a:lnSpc>
                <a:spcPct val="90000"/>
              </a:lnSpc>
            </a:pPr>
            <a:r>
              <a:rPr lang="en-US" sz="2800" dirty="0">
                <a:cs typeface="Times New Roman" charset="0"/>
              </a:rPr>
              <a:t>this means that there is no difference between x1 and x2</a:t>
            </a:r>
            <a:r>
              <a:rPr lang="en-US" sz="2800" b="1" dirty="0">
                <a:solidFill>
                  <a:srgbClr val="FFFF00"/>
                </a:solidFill>
                <a:cs typeface="Times New Roman" charset="0"/>
              </a:rPr>
              <a:t> </a:t>
            </a:r>
          </a:p>
          <a:p>
            <a:pPr algn="just" rtl="0">
              <a:lnSpc>
                <a:spcPct val="90000"/>
              </a:lnSpc>
            </a:pPr>
            <a:endParaRPr lang="en-US" sz="2800" b="1" dirty="0">
              <a:solidFill>
                <a:srgbClr val="FFFF00"/>
              </a:solidFill>
              <a:cs typeface="Times New Roman" charset="0"/>
            </a:endParaRPr>
          </a:p>
          <a:p>
            <a:pPr algn="just" rtl="0">
              <a:lnSpc>
                <a:spcPct val="90000"/>
              </a:lnSpc>
            </a:pPr>
            <a:r>
              <a:rPr lang="en-US" sz="2800" b="1" dirty="0">
                <a:solidFill>
                  <a:srgbClr val="FF0000"/>
                </a:solidFill>
                <a:cs typeface="Times New Roman" charset="0"/>
              </a:rPr>
              <a:t>The alternative hypotheses H1 means</a:t>
            </a:r>
          </a:p>
          <a:p>
            <a:pPr algn="just" rtl="0">
              <a:lnSpc>
                <a:spcPct val="90000"/>
              </a:lnSpc>
              <a:buFontTx/>
              <a:buNone/>
            </a:pPr>
            <a:r>
              <a:rPr lang="en-US" sz="2800" b="1" dirty="0">
                <a:solidFill>
                  <a:srgbClr val="FFFF00"/>
                </a:solidFill>
                <a:cs typeface="Times New Roman" charset="0"/>
              </a:rPr>
              <a:t>                                   </a:t>
            </a:r>
            <a:r>
              <a:rPr lang="en-US" sz="2800" b="1" dirty="0">
                <a:cs typeface="Times New Roman" charset="0"/>
              </a:rPr>
              <a:t>X1&gt;X2     or    X1&lt; X2</a:t>
            </a:r>
            <a:endParaRPr lang="en-US" sz="2800" dirty="0">
              <a:cs typeface="Times New Roman"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p:cNvSpPr>
          <p:nvPr/>
        </p:nvSpPr>
        <p:spPr bwMode="auto">
          <a:xfrm>
            <a:off x="3573463" y="846138"/>
            <a:ext cx="2371725" cy="276225"/>
          </a:xfrm>
          <a:prstGeom prst="rect">
            <a:avLst/>
          </a:prstGeom>
          <a:noFill/>
          <a:ln w="12700">
            <a:noFill/>
            <a:miter lim="800000"/>
            <a:headEnd/>
            <a:tailEnd/>
          </a:ln>
        </p:spPr>
        <p:txBody>
          <a:bodyPr wrap="none" lIns="0" tIns="0" rIns="0" bIns="0" anchor="ctr">
            <a:spAutoFit/>
          </a:bodyPr>
          <a:lstStyle/>
          <a:p>
            <a:r>
              <a:rPr lang="en-US" sz="1800" b="1"/>
              <a:t>Student’s t-Test Table</a:t>
            </a:r>
          </a:p>
        </p:txBody>
      </p:sp>
      <p:pic>
        <p:nvPicPr>
          <p:cNvPr id="40962" name="Picture 2" descr="t-table"/>
          <p:cNvPicPr>
            <a:picLocks noChangeAspect="1" noChangeArrowheads="1"/>
          </p:cNvPicPr>
          <p:nvPr/>
        </p:nvPicPr>
        <p:blipFill>
          <a:blip r:embed="rId2" cstate="print"/>
          <a:srcRect/>
          <a:stretch>
            <a:fillRect/>
          </a:stretch>
        </p:blipFill>
        <p:spPr bwMode="auto">
          <a:xfrm>
            <a:off x="323528" y="1340768"/>
            <a:ext cx="7996549" cy="4631407"/>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lstStyle/>
          <a:p>
            <a:r>
              <a:rPr lang="en-US" dirty="0" smtClean="0"/>
              <a:t>Example 1</a:t>
            </a:r>
            <a:endParaRPr lang="sv-SE" dirty="0"/>
          </a:p>
        </p:txBody>
      </p:sp>
      <p:sp>
        <p:nvSpPr>
          <p:cNvPr id="3" name="Content Placeholder 2"/>
          <p:cNvSpPr>
            <a:spLocks noGrp="1"/>
          </p:cNvSpPr>
          <p:nvPr>
            <p:ph idx="1"/>
          </p:nvPr>
        </p:nvSpPr>
        <p:spPr>
          <a:xfrm>
            <a:off x="457200" y="1196752"/>
            <a:ext cx="8229600" cy="4929411"/>
          </a:xfrm>
        </p:spPr>
        <p:txBody>
          <a:bodyPr>
            <a:noAutofit/>
          </a:bodyPr>
          <a:lstStyle/>
          <a:p>
            <a:r>
              <a:rPr lang="en-US" sz="2800" dirty="0" smtClean="0"/>
              <a:t>A 90 percent confidence level is equivalent to an alpha level of 0.10. Because extreme values in one rather than two directions will lead to rejection of the null hypothesis, this is a one‐tailed test, and you do not divide the alpha level by 2. </a:t>
            </a:r>
          </a:p>
          <a:p>
            <a:r>
              <a:rPr lang="en-US" sz="2800" dirty="0" smtClean="0"/>
              <a:t>The number of degrees of freedom for the problem is 6 – 1 = 5. The value in the </a:t>
            </a:r>
            <a:r>
              <a:rPr lang="en-US" sz="2800" i="1" dirty="0" smtClean="0"/>
              <a:t>t‐</a:t>
            </a:r>
            <a:r>
              <a:rPr lang="en-US" sz="2800" dirty="0" smtClean="0"/>
              <a:t>table for </a:t>
            </a:r>
            <a:r>
              <a:rPr lang="en-US" sz="2800" i="1" dirty="0" smtClean="0"/>
              <a:t>t</a:t>
            </a:r>
            <a:r>
              <a:rPr lang="en-US" sz="2800" dirty="0" smtClean="0"/>
              <a:t> </a:t>
            </a:r>
            <a:r>
              <a:rPr lang="en-US" sz="2800" baseline="-25000" dirty="0" smtClean="0"/>
              <a:t>.10,5</a:t>
            </a:r>
            <a:r>
              <a:rPr lang="en-US" sz="2800" dirty="0" smtClean="0"/>
              <a:t> is 1.476. </a:t>
            </a:r>
          </a:p>
          <a:p>
            <a:r>
              <a:rPr lang="en-US" sz="2800" dirty="0" smtClean="0"/>
              <a:t>Because the computed </a:t>
            </a:r>
            <a:r>
              <a:rPr lang="en-US" sz="2800" i="1" dirty="0" smtClean="0"/>
              <a:t>t‐</a:t>
            </a:r>
            <a:r>
              <a:rPr lang="en-US" sz="2800" dirty="0" smtClean="0"/>
              <a:t>value of 1.71 is larger than the critical value in the table, the null hypothesis can be rejected, and the professor has evidence that the class mean on the math test would be at least 70.</a:t>
            </a:r>
            <a:endParaRPr lang="sv-SE"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a:t>
            </a:r>
            <a:endParaRPr lang="sv-SE" dirty="0"/>
          </a:p>
        </p:txBody>
      </p:sp>
      <p:sp>
        <p:nvSpPr>
          <p:cNvPr id="3" name="Content Placeholder 2"/>
          <p:cNvSpPr>
            <a:spLocks noGrp="1"/>
          </p:cNvSpPr>
          <p:nvPr>
            <p:ph idx="1"/>
          </p:nvPr>
        </p:nvSpPr>
        <p:spPr/>
        <p:txBody>
          <a:bodyPr/>
          <a:lstStyle/>
          <a:p>
            <a:r>
              <a:rPr lang="en-US" dirty="0" smtClean="0"/>
              <a:t>A Little League baseball coach wants to know if his team is representative of other teams in scoring runs. Nationally, the average number of runs scored by a Little League team in a game is 5.7. He chooses five games at random in which his team scored 5 </a:t>
            </a:r>
            <a:r>
              <a:rPr lang="en-US" i="1" dirty="0" smtClean="0"/>
              <a:t>,</a:t>
            </a:r>
            <a:r>
              <a:rPr lang="en-US" dirty="0" smtClean="0"/>
              <a:t> 9, 4, 11, and 8 runs. Is it likely that his team's scores could have come from the national distribution? </a:t>
            </a:r>
            <a:endParaRPr lang="sv-S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sv-SE" dirty="0"/>
          </a:p>
        </p:txBody>
      </p:sp>
      <p:sp>
        <p:nvSpPr>
          <p:cNvPr id="3" name="Content Placeholder 2"/>
          <p:cNvSpPr>
            <a:spLocks noGrp="1"/>
          </p:cNvSpPr>
          <p:nvPr>
            <p:ph idx="1"/>
          </p:nvPr>
        </p:nvSpPr>
        <p:spPr/>
        <p:txBody>
          <a:bodyPr/>
          <a:lstStyle/>
          <a:p>
            <a:r>
              <a:rPr lang="en-US" dirty="0" smtClean="0"/>
              <a:t>Assume an alpha level of 0.05.</a:t>
            </a:r>
          </a:p>
          <a:p>
            <a:r>
              <a:rPr lang="en-US" dirty="0" smtClean="0"/>
              <a:t>Because the team's scoring rate could be either higher than or lower than the national average, the problem calls for a two‐tailed test. First, state the null and alternative hypotheses:</a:t>
            </a:r>
          </a:p>
          <a:p>
            <a:r>
              <a:rPr lang="en-US" b="1" dirty="0" smtClean="0"/>
              <a:t>null hypothesis</a:t>
            </a:r>
            <a:r>
              <a:rPr lang="en-US" dirty="0" smtClean="0"/>
              <a:t>: </a:t>
            </a:r>
            <a:r>
              <a:rPr lang="en-US" i="1" dirty="0" smtClean="0"/>
              <a:t>H</a:t>
            </a:r>
            <a:r>
              <a:rPr lang="en-US" dirty="0" smtClean="0"/>
              <a:t> </a:t>
            </a:r>
            <a:r>
              <a:rPr lang="en-US" baseline="-25000" dirty="0" smtClean="0"/>
              <a:t>0</a:t>
            </a:r>
            <a:r>
              <a:rPr lang="en-US" dirty="0" smtClean="0"/>
              <a:t>: μ = 5.7</a:t>
            </a:r>
          </a:p>
          <a:p>
            <a:r>
              <a:rPr lang="en-US" b="1" dirty="0" smtClean="0"/>
              <a:t>alternative hypothesis</a:t>
            </a:r>
            <a:r>
              <a:rPr lang="en-US" dirty="0" smtClean="0"/>
              <a:t>: </a:t>
            </a:r>
            <a:r>
              <a:rPr lang="en-US" i="1" dirty="0" smtClean="0"/>
              <a:t>H </a:t>
            </a:r>
            <a:r>
              <a:rPr lang="en-US" i="1" baseline="-25000" dirty="0" smtClean="0"/>
              <a:t>a</a:t>
            </a:r>
            <a:r>
              <a:rPr lang="en-US" i="1" dirty="0" smtClean="0"/>
              <a:t> </a:t>
            </a:r>
            <a:r>
              <a:rPr lang="en-US" dirty="0" smtClean="0"/>
              <a:t>: μ ≠ 5.7</a:t>
            </a:r>
          </a:p>
          <a:p>
            <a:endParaRPr lang="sv-SE" dirty="0" smtClean="0"/>
          </a:p>
          <a:p>
            <a:endParaRPr lang="sv-S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sv-SE" dirty="0"/>
          </a:p>
        </p:txBody>
      </p:sp>
      <p:sp>
        <p:nvSpPr>
          <p:cNvPr id="3" name="Content Placeholder 2"/>
          <p:cNvSpPr>
            <a:spLocks noGrp="1"/>
          </p:cNvSpPr>
          <p:nvPr>
            <p:ph idx="1"/>
          </p:nvPr>
        </p:nvSpPr>
        <p:spPr/>
        <p:txBody>
          <a:bodyPr/>
          <a:lstStyle/>
          <a:p>
            <a:r>
              <a:rPr lang="sv-SE" dirty="0" smtClean="0"/>
              <a:t>Next, the </a:t>
            </a:r>
            <a:r>
              <a:rPr lang="sv-SE" i="1" dirty="0" smtClean="0"/>
              <a:t>t‐</a:t>
            </a:r>
            <a:r>
              <a:rPr lang="sv-SE" dirty="0" smtClean="0"/>
              <a:t>value:</a:t>
            </a:r>
            <a:endParaRPr lang="sv-SE" dirty="0"/>
          </a:p>
        </p:txBody>
      </p:sp>
      <p:pic>
        <p:nvPicPr>
          <p:cNvPr id="4" name="Picture 2" descr="equation"/>
          <p:cNvPicPr>
            <a:picLocks noChangeAspect="1" noChangeArrowheads="1"/>
          </p:cNvPicPr>
          <p:nvPr/>
        </p:nvPicPr>
        <p:blipFill>
          <a:blip r:embed="rId2" cstate="print"/>
          <a:srcRect/>
          <a:stretch>
            <a:fillRect/>
          </a:stretch>
        </p:blipFill>
        <p:spPr bwMode="auto">
          <a:xfrm>
            <a:off x="5364088" y="1340768"/>
            <a:ext cx="2088232" cy="1789913"/>
          </a:xfrm>
          <a:prstGeom prst="rect">
            <a:avLst/>
          </a:prstGeom>
          <a:noFill/>
        </p:spPr>
      </p:pic>
      <p:pic>
        <p:nvPicPr>
          <p:cNvPr id="132098" name="Picture 2" descr="equation"/>
          <p:cNvPicPr>
            <a:picLocks noChangeAspect="1" noChangeArrowheads="1"/>
          </p:cNvPicPr>
          <p:nvPr/>
        </p:nvPicPr>
        <p:blipFill>
          <a:blip r:embed="rId3" cstate="print"/>
          <a:srcRect/>
          <a:stretch>
            <a:fillRect/>
          </a:stretch>
        </p:blipFill>
        <p:spPr bwMode="auto">
          <a:xfrm>
            <a:off x="1547664" y="3717032"/>
            <a:ext cx="6916940" cy="2031851"/>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sv-SE" dirty="0"/>
          </a:p>
        </p:txBody>
      </p:sp>
      <p:sp>
        <p:nvSpPr>
          <p:cNvPr id="3" name="Content Placeholder 2"/>
          <p:cNvSpPr>
            <a:spLocks noGrp="1"/>
          </p:cNvSpPr>
          <p:nvPr>
            <p:ph idx="1"/>
          </p:nvPr>
        </p:nvSpPr>
        <p:spPr/>
        <p:txBody>
          <a:bodyPr>
            <a:normAutofit fontScale="85000" lnSpcReduction="20000"/>
          </a:bodyPr>
          <a:lstStyle/>
          <a:p>
            <a:r>
              <a:rPr lang="en-US" dirty="0" smtClean="0"/>
              <a:t>Now, look up the critical value from the </a:t>
            </a:r>
            <a:r>
              <a:rPr lang="en-US" i="1" dirty="0" smtClean="0"/>
              <a:t>t‐</a:t>
            </a:r>
            <a:r>
              <a:rPr lang="en-US" dirty="0" smtClean="0"/>
              <a:t>table</a:t>
            </a:r>
          </a:p>
          <a:p>
            <a:r>
              <a:rPr lang="en-US" dirty="0" smtClean="0"/>
              <a:t> You need to know two things in order to do this: the degrees of freedom and the desired alpha level. </a:t>
            </a:r>
          </a:p>
          <a:p>
            <a:r>
              <a:rPr lang="en-US" dirty="0" smtClean="0"/>
              <a:t>The degrees of freedom is 5 – 1 = 4. The overall alpha level is 0.05, but because this is a two‐tailed test, the alpha level must be divided by two, which yields 0.025.</a:t>
            </a:r>
          </a:p>
          <a:p>
            <a:r>
              <a:rPr lang="en-US" dirty="0" smtClean="0"/>
              <a:t> The tabled value for </a:t>
            </a:r>
            <a:r>
              <a:rPr lang="en-US" i="1" dirty="0" smtClean="0"/>
              <a:t>t</a:t>
            </a:r>
            <a:r>
              <a:rPr lang="en-US" dirty="0" smtClean="0"/>
              <a:t> </a:t>
            </a:r>
            <a:r>
              <a:rPr lang="en-US" baseline="-25000" dirty="0" smtClean="0"/>
              <a:t>.025,4</a:t>
            </a:r>
            <a:r>
              <a:rPr lang="en-US" dirty="0" smtClean="0"/>
              <a:t>is 2.776. </a:t>
            </a:r>
          </a:p>
          <a:p>
            <a:r>
              <a:rPr lang="en-US" dirty="0" smtClean="0"/>
              <a:t>The computed </a:t>
            </a:r>
            <a:r>
              <a:rPr lang="en-US" i="1" dirty="0" smtClean="0"/>
              <a:t>t</a:t>
            </a:r>
            <a:r>
              <a:rPr lang="en-US" dirty="0" smtClean="0"/>
              <a:t> of 1.32 is smaller, so you cannot reject the null hypothesis that the mean of this team is equal to the population mean. </a:t>
            </a:r>
          </a:p>
          <a:p>
            <a:r>
              <a:rPr lang="en-US" dirty="0" smtClean="0"/>
              <a:t>The coach cannot conclude that his team is different from the national distribution on runs scored.</a:t>
            </a:r>
            <a:endParaRPr lang="sv-S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noChangeArrowheads="1"/>
          </p:cNvPicPr>
          <p:nvPr/>
        </p:nvPicPr>
        <p:blipFill>
          <a:blip r:embed="rId2" cstate="print"/>
          <a:srcRect/>
          <a:stretch>
            <a:fillRect/>
          </a:stretch>
        </p:blipFill>
        <p:spPr bwMode="auto">
          <a:xfrm>
            <a:off x="1907705" y="1063726"/>
            <a:ext cx="5688632" cy="5579201"/>
          </a:xfrm>
          <a:prstGeom prst="rect">
            <a:avLst/>
          </a:prstGeom>
          <a:noFill/>
          <a:ln w="12700">
            <a:noFill/>
            <a:miter lim="800000"/>
            <a:headEnd/>
            <a:tailEnd/>
          </a:ln>
        </p:spPr>
      </p:pic>
      <p:sp>
        <p:nvSpPr>
          <p:cNvPr id="16387" name="Rectangle 2"/>
          <p:cNvSpPr>
            <a:spLocks/>
          </p:cNvSpPr>
          <p:nvPr/>
        </p:nvSpPr>
        <p:spPr bwMode="auto">
          <a:xfrm>
            <a:off x="3573463" y="846138"/>
            <a:ext cx="2371725" cy="276225"/>
          </a:xfrm>
          <a:prstGeom prst="rect">
            <a:avLst/>
          </a:prstGeom>
          <a:noFill/>
          <a:ln w="12700">
            <a:noFill/>
            <a:miter lim="800000"/>
            <a:headEnd/>
            <a:tailEnd/>
          </a:ln>
        </p:spPr>
        <p:txBody>
          <a:bodyPr wrap="none" lIns="0" tIns="0" rIns="0" bIns="0" anchor="ctr">
            <a:spAutoFit/>
          </a:bodyPr>
          <a:lstStyle/>
          <a:p>
            <a:r>
              <a:rPr lang="en-US" sz="1800" b="1"/>
              <a:t>Student’s t-Test Table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0C7C2349-3CE1-428F-AFBA-18B590C443AE}" type="slidenum">
              <a:rPr lang="en-US"/>
              <a:pPr/>
              <a:t>27</a:t>
            </a:fld>
            <a:endParaRPr lang="en-US"/>
          </a:p>
        </p:txBody>
      </p:sp>
      <p:sp>
        <p:nvSpPr>
          <p:cNvPr id="5123" name="Rectangle 2"/>
          <p:cNvSpPr>
            <a:spLocks noGrp="1" noChangeArrowheads="1"/>
          </p:cNvSpPr>
          <p:nvPr>
            <p:ph type="title"/>
          </p:nvPr>
        </p:nvSpPr>
        <p:spPr/>
        <p:txBody>
          <a:bodyPr/>
          <a:lstStyle/>
          <a:p>
            <a:pPr eaLnBrk="1" hangingPunct="1"/>
            <a:r>
              <a:rPr lang="en-US" dirty="0" smtClean="0"/>
              <a:t>The t Statistic  </a:t>
            </a:r>
          </a:p>
        </p:txBody>
      </p:sp>
      <p:sp>
        <p:nvSpPr>
          <p:cNvPr id="5124" name="Rectangle 3"/>
          <p:cNvSpPr>
            <a:spLocks noGrp="1" noChangeArrowheads="1"/>
          </p:cNvSpPr>
          <p:nvPr>
            <p:ph type="body" idx="1"/>
          </p:nvPr>
        </p:nvSpPr>
        <p:spPr>
          <a:xfrm>
            <a:off x="457200" y="1600200"/>
            <a:ext cx="8229600" cy="4648200"/>
          </a:xfrm>
        </p:spPr>
        <p:txBody>
          <a:bodyPr/>
          <a:lstStyle/>
          <a:p>
            <a:pPr>
              <a:buNone/>
            </a:pPr>
            <a:r>
              <a:rPr lang="en-US" sz="2800" dirty="0" smtClean="0"/>
              <a:t>    The t statistic is used when a researcher wants to determine whether or not a treatment causes a change in a population mean.  In this case you must know the value of </a:t>
            </a:r>
            <a:r>
              <a:rPr lang="en-US" sz="2800" dirty="0" smtClean="0">
                <a:latin typeface="Lucida Grande" pitchFamily="28" charset="0"/>
              </a:rPr>
              <a:t>μ</a:t>
            </a:r>
            <a:r>
              <a:rPr lang="en-US" sz="2800" dirty="0" smtClean="0"/>
              <a:t> for the original, untreated population.  A sample is obtained from the population and the treatment is administered to the sample.  If the resulting sample mean is significantly different from the original population mean, you can conclude that the treatment has a significant effect.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4F113CFD-204A-4BAF-937D-20E7EB429E0F}" type="slidenum">
              <a:rPr lang="en-US"/>
              <a:pPr/>
              <a:t>28</a:t>
            </a:fld>
            <a:endParaRPr lang="en-US"/>
          </a:p>
        </p:txBody>
      </p:sp>
      <p:sp>
        <p:nvSpPr>
          <p:cNvPr id="3075" name="Rectangle 2"/>
          <p:cNvSpPr>
            <a:spLocks noGrp="1" noChangeArrowheads="1"/>
          </p:cNvSpPr>
          <p:nvPr>
            <p:ph type="title"/>
          </p:nvPr>
        </p:nvSpPr>
        <p:spPr/>
        <p:txBody>
          <a:bodyPr/>
          <a:lstStyle/>
          <a:p>
            <a:pPr eaLnBrk="1" hangingPunct="1"/>
            <a:r>
              <a:rPr lang="en-US" smtClean="0"/>
              <a:t>The t Statistic</a:t>
            </a:r>
          </a:p>
        </p:txBody>
      </p:sp>
      <p:sp>
        <p:nvSpPr>
          <p:cNvPr id="3076" name="Rectangle 3"/>
          <p:cNvSpPr>
            <a:spLocks noGrp="1" noChangeArrowheads="1"/>
          </p:cNvSpPr>
          <p:nvPr>
            <p:ph type="body" idx="1"/>
          </p:nvPr>
        </p:nvSpPr>
        <p:spPr/>
        <p:txBody>
          <a:bodyPr>
            <a:normAutofit/>
          </a:bodyPr>
          <a:lstStyle/>
          <a:p>
            <a:pPr eaLnBrk="1" hangingPunct="1">
              <a:lnSpc>
                <a:spcPct val="90000"/>
              </a:lnSpc>
            </a:pPr>
            <a:r>
              <a:rPr lang="en-US" sz="4000" dirty="0" smtClean="0"/>
              <a:t>The particular advantage of the t statistic, is that it can be used to test hypotheses about a </a:t>
            </a:r>
            <a:r>
              <a:rPr lang="en-US" sz="4000" i="1" dirty="0" smtClean="0"/>
              <a:t>completely unknown</a:t>
            </a:r>
            <a:r>
              <a:rPr lang="en-US" sz="4000" dirty="0" smtClean="0"/>
              <a:t> population; that is, both </a:t>
            </a:r>
            <a:r>
              <a:rPr lang="en-US" sz="4000" dirty="0" smtClean="0">
                <a:latin typeface="Lucida Grande" pitchFamily="28" charset="0"/>
              </a:rPr>
              <a:t>μ</a:t>
            </a:r>
            <a:r>
              <a:rPr lang="en-US" sz="4000" dirty="0" smtClean="0"/>
              <a:t> and </a:t>
            </a:r>
            <a:r>
              <a:rPr lang="en-US" sz="4000" dirty="0" smtClean="0">
                <a:latin typeface="Lucida Grande" pitchFamily="28" charset="0"/>
              </a:rPr>
              <a:t>σ</a:t>
            </a:r>
            <a:r>
              <a:rPr lang="en-US" sz="4000" dirty="0" smtClean="0"/>
              <a:t> are unknown, and the only available information about the population comes from the sample.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195F9802-47F6-4985-8E63-609954B8E7E4}" type="slidenum">
              <a:rPr lang="en-US"/>
              <a:pPr/>
              <a:t>29</a:t>
            </a:fld>
            <a:endParaRPr lang="en-US"/>
          </a:p>
        </p:txBody>
      </p:sp>
      <p:sp>
        <p:nvSpPr>
          <p:cNvPr id="6147" name="Rectangle 2"/>
          <p:cNvSpPr>
            <a:spLocks noGrp="1" noChangeArrowheads="1"/>
          </p:cNvSpPr>
          <p:nvPr>
            <p:ph type="title"/>
          </p:nvPr>
        </p:nvSpPr>
        <p:spPr/>
        <p:txBody>
          <a:bodyPr/>
          <a:lstStyle/>
          <a:p>
            <a:pPr eaLnBrk="1" hangingPunct="1"/>
            <a:r>
              <a:rPr lang="en-US" dirty="0" smtClean="0"/>
              <a:t>The t Statistic  </a:t>
            </a:r>
          </a:p>
        </p:txBody>
      </p:sp>
      <p:sp>
        <p:nvSpPr>
          <p:cNvPr id="6148" name="Rectangle 3"/>
          <p:cNvSpPr>
            <a:spLocks noGrp="1" noChangeArrowheads="1"/>
          </p:cNvSpPr>
          <p:nvPr>
            <p:ph type="body" idx="1"/>
          </p:nvPr>
        </p:nvSpPr>
        <p:spPr/>
        <p:txBody>
          <a:bodyPr/>
          <a:lstStyle/>
          <a:p>
            <a:pPr>
              <a:buNone/>
            </a:pPr>
            <a:r>
              <a:rPr lang="en-US" dirty="0" smtClean="0"/>
              <a:t>    If the population mean is unknown .  A sample is then obtained from the population and the t statistic is used to compare the actual sample mean with the hypothesized population mean.  A significant difference indicates that the hypothesized value for </a:t>
            </a:r>
            <a:r>
              <a:rPr lang="en-US" dirty="0" smtClean="0">
                <a:latin typeface="Lucida Grande" pitchFamily="28" charset="0"/>
              </a:rPr>
              <a:t>μ</a:t>
            </a:r>
            <a:r>
              <a:rPr lang="en-US" dirty="0" smtClean="0"/>
              <a:t> should be rejected.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ar-SA"/>
              <a:t>Ahmed-Refat-ZU</a:t>
            </a:r>
            <a:endParaRPr lang="sv-SE"/>
          </a:p>
        </p:txBody>
      </p:sp>
      <p:sp>
        <p:nvSpPr>
          <p:cNvPr id="165890" name="Rectangle 2"/>
          <p:cNvSpPr>
            <a:spLocks noGrp="1" noChangeArrowheads="1"/>
          </p:cNvSpPr>
          <p:nvPr>
            <p:ph type="title"/>
          </p:nvPr>
        </p:nvSpPr>
        <p:spPr>
          <a:xfrm>
            <a:off x="755576" y="548680"/>
            <a:ext cx="7772400" cy="838200"/>
          </a:xfrm>
          <a:ln w="76200">
            <a:solidFill>
              <a:srgbClr val="FF0066"/>
            </a:solidFill>
          </a:ln>
        </p:spPr>
        <p:txBody>
          <a:bodyPr>
            <a:normAutofit/>
          </a:bodyPr>
          <a:lstStyle/>
          <a:p>
            <a:pPr rtl="0"/>
            <a:r>
              <a:rPr lang="en-US" sz="4800" b="1" dirty="0">
                <a:cs typeface="Times New Roman" charset="0"/>
              </a:rPr>
              <a:t>Hypothesis Testing</a:t>
            </a:r>
          </a:p>
        </p:txBody>
      </p:sp>
      <p:sp>
        <p:nvSpPr>
          <p:cNvPr id="165891" name="Rectangle 3"/>
          <p:cNvSpPr>
            <a:spLocks noGrp="1" noChangeArrowheads="1"/>
          </p:cNvSpPr>
          <p:nvPr>
            <p:ph type="body" idx="1"/>
          </p:nvPr>
        </p:nvSpPr>
        <p:spPr/>
        <p:txBody>
          <a:bodyPr>
            <a:normAutofit/>
          </a:bodyPr>
          <a:lstStyle/>
          <a:p>
            <a:pPr algn="just" rtl="0"/>
            <a:r>
              <a:rPr lang="en-US" sz="4000" dirty="0">
                <a:cs typeface="Times New Roman" charset="0"/>
              </a:rPr>
              <a:t>The method of assessing the hypotheses testing is known as </a:t>
            </a:r>
            <a:r>
              <a:rPr lang="en-US" sz="4000" b="1" i="1" u="sng" dirty="0">
                <a:solidFill>
                  <a:srgbClr val="FF0000"/>
                </a:solidFill>
                <a:effectLst>
                  <a:outerShdw blurRad="38100" dist="38100" dir="2700000" algn="tl">
                    <a:srgbClr val="000000"/>
                  </a:outerShdw>
                </a:effectLst>
                <a:cs typeface="Times New Roman" charset="0"/>
              </a:rPr>
              <a:t>significance test</a:t>
            </a:r>
            <a:r>
              <a:rPr lang="en-US" sz="4000" dirty="0">
                <a:solidFill>
                  <a:srgbClr val="FF0000"/>
                </a:solidFill>
                <a:cs typeface="Times New Roman" charset="0"/>
              </a:rPr>
              <a:t>. </a:t>
            </a:r>
          </a:p>
          <a:p>
            <a:pPr algn="just" rtl="0"/>
            <a:r>
              <a:rPr lang="en-US" sz="4000" b="1" i="1" u="sng" dirty="0">
                <a:solidFill>
                  <a:srgbClr val="FF0000"/>
                </a:solidFill>
                <a:effectLst>
                  <a:outerShdw blurRad="38100" dist="38100" dir="2700000" algn="tl">
                    <a:srgbClr val="000000"/>
                  </a:outerShdw>
                </a:effectLst>
                <a:cs typeface="Times New Roman" charset="0"/>
              </a:rPr>
              <a:t>The significance testing</a:t>
            </a:r>
            <a:r>
              <a:rPr lang="en-US" sz="4000" dirty="0">
                <a:solidFill>
                  <a:srgbClr val="FF0000"/>
                </a:solidFill>
                <a:cs typeface="Times New Roman" charset="0"/>
              </a:rPr>
              <a:t>            </a:t>
            </a:r>
            <a:r>
              <a:rPr lang="en-US" sz="4000" dirty="0">
                <a:cs typeface="Times New Roman" charset="0"/>
              </a:rPr>
              <a:t>is a method for assessing whether a result is likely to be due to chance or due to a real effect</a:t>
            </a:r>
            <a:r>
              <a:rPr lang="ar-SA" sz="4000" dirty="0">
                <a:cs typeface="Arial" charset="0"/>
              </a:rPr>
              <a:t>.  </a:t>
            </a:r>
            <a:endParaRPr lang="ar-SA" sz="4000" dirty="0">
              <a:cs typeface="Times New Roman" charset="0"/>
            </a:endParaRPr>
          </a:p>
          <a:p>
            <a:pPr algn="l" rtl="0"/>
            <a:endParaRPr lang="en-US" sz="4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576A8782-3F4A-4F73-9A6E-15F77C82D9AA}" type="slidenum">
              <a:rPr lang="en-US"/>
              <a:pPr/>
              <a:t>30</a:t>
            </a:fld>
            <a:endParaRPr lang="en-US"/>
          </a:p>
        </p:txBody>
      </p:sp>
      <p:sp>
        <p:nvSpPr>
          <p:cNvPr id="4099" name="Rectangle 2"/>
          <p:cNvSpPr>
            <a:spLocks noGrp="1" noChangeArrowheads="1"/>
          </p:cNvSpPr>
          <p:nvPr>
            <p:ph type="title"/>
          </p:nvPr>
        </p:nvSpPr>
        <p:spPr/>
        <p:txBody>
          <a:bodyPr/>
          <a:lstStyle/>
          <a:p>
            <a:pPr eaLnBrk="1" hangingPunct="1"/>
            <a:r>
              <a:rPr lang="en-US" smtClean="0"/>
              <a:t>The t Statistic (cont.)</a:t>
            </a:r>
          </a:p>
        </p:txBody>
      </p:sp>
      <p:sp>
        <p:nvSpPr>
          <p:cNvPr id="4100" name="Rectangle 3"/>
          <p:cNvSpPr>
            <a:spLocks noGrp="1" noChangeArrowheads="1"/>
          </p:cNvSpPr>
          <p:nvPr>
            <p:ph type="body" idx="1"/>
          </p:nvPr>
        </p:nvSpPr>
        <p:spPr/>
        <p:txBody>
          <a:bodyPr/>
          <a:lstStyle/>
          <a:p>
            <a:pPr eaLnBrk="1" hangingPunct="1"/>
            <a:r>
              <a:rPr lang="en-US" dirty="0" smtClean="0"/>
              <a:t>All that is required for a hypothesis test with t is a sample and a reasonable hypothesis about the population mean.  </a:t>
            </a:r>
          </a:p>
          <a:p>
            <a:pPr eaLnBrk="1" hangingPunct="1"/>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02D4822E-74BA-4F91-9384-D81AB97CD6D9}" type="slidenum">
              <a:rPr lang="en-US"/>
              <a:pPr/>
              <a:t>31</a:t>
            </a:fld>
            <a:endParaRPr lang="en-US" dirty="0"/>
          </a:p>
        </p:txBody>
      </p:sp>
      <p:sp>
        <p:nvSpPr>
          <p:cNvPr id="7171" name="Rectangle 2"/>
          <p:cNvSpPr>
            <a:spLocks noGrp="1" noChangeArrowheads="1"/>
          </p:cNvSpPr>
          <p:nvPr>
            <p:ph type="title"/>
          </p:nvPr>
        </p:nvSpPr>
        <p:spPr/>
        <p:txBody>
          <a:bodyPr>
            <a:normAutofit fontScale="90000"/>
          </a:bodyPr>
          <a:lstStyle/>
          <a:p>
            <a:pPr eaLnBrk="1" hangingPunct="1"/>
            <a:r>
              <a:rPr lang="en-US" sz="4000" dirty="0" smtClean="0"/>
              <a:t>The Estimated Standard Error and the t Statistic </a:t>
            </a:r>
          </a:p>
        </p:txBody>
      </p:sp>
      <p:sp>
        <p:nvSpPr>
          <p:cNvPr id="7172" name="Rectangle 3"/>
          <p:cNvSpPr>
            <a:spLocks noGrp="1" noChangeArrowheads="1"/>
          </p:cNvSpPr>
          <p:nvPr>
            <p:ph type="body" idx="1"/>
          </p:nvPr>
        </p:nvSpPr>
        <p:spPr/>
        <p:txBody>
          <a:bodyPr/>
          <a:lstStyle/>
          <a:p>
            <a:pPr eaLnBrk="1" hangingPunct="1">
              <a:lnSpc>
                <a:spcPct val="90000"/>
              </a:lnSpc>
            </a:pPr>
            <a:r>
              <a:rPr lang="en-US" sz="2800" dirty="0" smtClean="0"/>
              <a:t>Whenever a sample is obtained from a population you expect to find some discrepancy or "error" between the sample mean and the population mean.  </a:t>
            </a:r>
          </a:p>
          <a:p>
            <a:pPr eaLnBrk="1" hangingPunct="1">
              <a:lnSpc>
                <a:spcPct val="90000"/>
              </a:lnSpc>
            </a:pPr>
            <a:r>
              <a:rPr lang="en-US" sz="2800" dirty="0" smtClean="0"/>
              <a:t>This general phenomenon is known as </a:t>
            </a:r>
            <a:r>
              <a:rPr lang="en-US" sz="2800" b="1" dirty="0" smtClean="0"/>
              <a:t>sampling error</a:t>
            </a:r>
            <a:r>
              <a:rPr lang="en-US" sz="2800" dirty="0" smtClean="0"/>
              <a:t>.  </a:t>
            </a:r>
          </a:p>
          <a:p>
            <a:pPr eaLnBrk="1" hangingPunct="1">
              <a:lnSpc>
                <a:spcPct val="90000"/>
              </a:lnSpc>
            </a:pPr>
            <a:r>
              <a:rPr lang="en-US" sz="2800" dirty="0" smtClean="0"/>
              <a:t>The goal for a hypothesis test is to evaluate the </a:t>
            </a:r>
            <a:r>
              <a:rPr lang="en-US" sz="2800" i="1" dirty="0" smtClean="0"/>
              <a:t>significance</a:t>
            </a:r>
            <a:r>
              <a:rPr lang="en-US" sz="2800" dirty="0" smtClean="0"/>
              <a:t> of the observed discrepancy between a sample mean and the population mean.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D16A9D9E-6DC6-461B-8E4F-56284FF5E416}" type="slidenum">
              <a:rPr lang="en-US"/>
              <a:pPr/>
              <a:t>32</a:t>
            </a:fld>
            <a:endParaRPr lang="en-US" dirty="0"/>
          </a:p>
        </p:txBody>
      </p:sp>
      <p:sp>
        <p:nvSpPr>
          <p:cNvPr id="8195" name="Rectangle 2"/>
          <p:cNvSpPr>
            <a:spLocks noGrp="1" noChangeArrowheads="1"/>
          </p:cNvSpPr>
          <p:nvPr>
            <p:ph type="title"/>
          </p:nvPr>
        </p:nvSpPr>
        <p:spPr/>
        <p:txBody>
          <a:bodyPr>
            <a:normAutofit fontScale="90000"/>
          </a:bodyPr>
          <a:lstStyle/>
          <a:p>
            <a:pPr eaLnBrk="1" hangingPunct="1"/>
            <a:r>
              <a:rPr lang="en-US" sz="4000" dirty="0" smtClean="0"/>
              <a:t>The Estimated Standard Error and the t Statistic (cont.)</a:t>
            </a:r>
          </a:p>
        </p:txBody>
      </p:sp>
      <p:sp>
        <p:nvSpPr>
          <p:cNvPr id="8196" name="Rectangle 3"/>
          <p:cNvSpPr>
            <a:spLocks noGrp="1" noChangeArrowheads="1"/>
          </p:cNvSpPr>
          <p:nvPr>
            <p:ph type="body" idx="1"/>
          </p:nvPr>
        </p:nvSpPr>
        <p:spPr/>
        <p:txBody>
          <a:bodyPr/>
          <a:lstStyle/>
          <a:p>
            <a:pPr eaLnBrk="1" hangingPunct="1">
              <a:buFontTx/>
              <a:buNone/>
            </a:pPr>
            <a:r>
              <a:rPr lang="en-US" sz="2800" dirty="0" smtClean="0"/>
              <a:t>The hypothesis test attempts to decide between the following two alternatives:</a:t>
            </a:r>
          </a:p>
          <a:p>
            <a:pPr eaLnBrk="1" hangingPunct="1">
              <a:buFontTx/>
              <a:buNone/>
            </a:pPr>
            <a:r>
              <a:rPr lang="en-US" sz="2800" dirty="0" smtClean="0"/>
              <a:t>1.	Is it reasonable that the discrepancy between M and </a:t>
            </a:r>
            <a:r>
              <a:rPr lang="en-US" sz="2800" dirty="0" smtClean="0">
                <a:latin typeface="Lucida Grande" pitchFamily="28" charset="0"/>
              </a:rPr>
              <a:t>μ</a:t>
            </a:r>
            <a:r>
              <a:rPr lang="en-US" sz="2800" dirty="0" smtClean="0"/>
              <a:t> is simply due to sampling error and not the result of a treatment effect?  </a:t>
            </a:r>
          </a:p>
          <a:p>
            <a:pPr eaLnBrk="1" hangingPunct="1">
              <a:buFontTx/>
              <a:buNone/>
            </a:pPr>
            <a:r>
              <a:rPr lang="en-US" sz="2800" dirty="0" smtClean="0"/>
              <a:t>2.	Is the discrepancy between M and </a:t>
            </a:r>
            <a:r>
              <a:rPr lang="en-US" sz="2800" dirty="0" smtClean="0">
                <a:latin typeface="Lucida Grande" pitchFamily="28" charset="0"/>
              </a:rPr>
              <a:t>μ</a:t>
            </a:r>
            <a:r>
              <a:rPr lang="en-US" sz="2800" dirty="0" smtClean="0"/>
              <a:t> more than would be expected by sampling error alone?  That is, is the sample mean significantly different from the population mean?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65883657-516D-4450-833D-B425B726DA1D}" type="slidenum">
              <a:rPr lang="en-US"/>
              <a:pPr/>
              <a:t>33</a:t>
            </a:fld>
            <a:endParaRPr lang="en-US" dirty="0"/>
          </a:p>
        </p:txBody>
      </p:sp>
      <p:sp>
        <p:nvSpPr>
          <p:cNvPr id="15363" name="Rectangle 2"/>
          <p:cNvSpPr>
            <a:spLocks noGrp="1" noChangeArrowheads="1"/>
          </p:cNvSpPr>
          <p:nvPr>
            <p:ph type="title"/>
          </p:nvPr>
        </p:nvSpPr>
        <p:spPr/>
        <p:txBody>
          <a:bodyPr>
            <a:normAutofit fontScale="90000"/>
          </a:bodyPr>
          <a:lstStyle/>
          <a:p>
            <a:pPr eaLnBrk="1" hangingPunct="1"/>
            <a:r>
              <a:rPr lang="en-US" sz="4000" dirty="0" smtClean="0"/>
              <a:t>The t Distributions and </a:t>
            </a:r>
            <a:br>
              <a:rPr lang="en-US" sz="4000" dirty="0" smtClean="0"/>
            </a:br>
            <a:r>
              <a:rPr lang="en-US" sz="4000" dirty="0" smtClean="0"/>
              <a:t>Degrees of Freedom (cont.)</a:t>
            </a:r>
          </a:p>
        </p:txBody>
      </p:sp>
      <p:sp>
        <p:nvSpPr>
          <p:cNvPr id="15364" name="Rectangle 3"/>
          <p:cNvSpPr>
            <a:spLocks noGrp="1" noChangeArrowheads="1"/>
          </p:cNvSpPr>
          <p:nvPr>
            <p:ph type="body" idx="1"/>
          </p:nvPr>
        </p:nvSpPr>
        <p:spPr/>
        <p:txBody>
          <a:bodyPr>
            <a:noAutofit/>
          </a:bodyPr>
          <a:lstStyle/>
          <a:p>
            <a:pPr eaLnBrk="1" hangingPunct="1">
              <a:lnSpc>
                <a:spcPct val="90000"/>
              </a:lnSpc>
            </a:pPr>
            <a:r>
              <a:rPr lang="en-US" sz="3600" dirty="0" smtClean="0"/>
              <a:t>The value of </a:t>
            </a:r>
            <a:r>
              <a:rPr lang="en-US" sz="3600" b="1" dirty="0" smtClean="0"/>
              <a:t>degrees of freedom</a:t>
            </a:r>
            <a:r>
              <a:rPr lang="en-US" sz="3600" dirty="0" smtClean="0"/>
              <a:t>,  </a:t>
            </a:r>
            <a:r>
              <a:rPr lang="en-US" sz="3600" dirty="0" err="1" smtClean="0"/>
              <a:t>df</a:t>
            </a:r>
            <a:r>
              <a:rPr lang="en-US" sz="3600" dirty="0" smtClean="0"/>
              <a:t> = n - 1, is used to determine how well the distribution of t approximates a normal distribution.  </a:t>
            </a:r>
          </a:p>
          <a:p>
            <a:pPr eaLnBrk="1" hangingPunct="1">
              <a:lnSpc>
                <a:spcPct val="90000"/>
              </a:lnSpc>
            </a:pPr>
            <a:r>
              <a:rPr lang="en-US" sz="3600" dirty="0" smtClean="0"/>
              <a:t>For large values of </a:t>
            </a:r>
            <a:r>
              <a:rPr lang="en-US" sz="3600" dirty="0" err="1" smtClean="0"/>
              <a:t>df</a:t>
            </a:r>
            <a:r>
              <a:rPr lang="en-US" sz="3600" dirty="0" smtClean="0"/>
              <a:t>, the </a:t>
            </a:r>
            <a:r>
              <a:rPr lang="en-US" sz="3600" b="1" dirty="0" smtClean="0"/>
              <a:t>t distribution</a:t>
            </a:r>
            <a:r>
              <a:rPr lang="en-US" sz="3600" dirty="0" smtClean="0"/>
              <a:t> will be nearly normal, but with small values for </a:t>
            </a:r>
            <a:r>
              <a:rPr lang="en-US" sz="3600" dirty="0" err="1" smtClean="0"/>
              <a:t>df</a:t>
            </a:r>
            <a:r>
              <a:rPr lang="en-US" sz="3600" dirty="0" smtClean="0"/>
              <a:t>, the t distribution will be flatter and more spread out than a normal distribution.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AC96B8F1-F7E6-4C9B-A3C2-7EA3ED92BD15}" type="slidenum">
              <a:rPr lang="en-US"/>
              <a:pPr/>
              <a:t>34</a:t>
            </a:fld>
            <a:endParaRPr lang="en-US"/>
          </a:p>
        </p:txBody>
      </p:sp>
      <p:sp>
        <p:nvSpPr>
          <p:cNvPr id="16387" name="Rectangle 2"/>
          <p:cNvSpPr>
            <a:spLocks noGrp="1" noChangeArrowheads="1"/>
          </p:cNvSpPr>
          <p:nvPr>
            <p:ph type="title"/>
          </p:nvPr>
        </p:nvSpPr>
        <p:spPr/>
        <p:txBody>
          <a:bodyPr>
            <a:normAutofit fontScale="90000"/>
          </a:bodyPr>
          <a:lstStyle/>
          <a:p>
            <a:pPr eaLnBrk="1" hangingPunct="1"/>
            <a:r>
              <a:rPr lang="en-US" sz="4000" smtClean="0"/>
              <a:t>The t Distributions and </a:t>
            </a:r>
            <a:br>
              <a:rPr lang="en-US" sz="4000" smtClean="0"/>
            </a:br>
            <a:r>
              <a:rPr lang="en-US" sz="4000" smtClean="0"/>
              <a:t>Degrees of Freedom (cont.)</a:t>
            </a:r>
          </a:p>
        </p:txBody>
      </p:sp>
      <p:sp>
        <p:nvSpPr>
          <p:cNvPr id="16388" name="Rectangle 3"/>
          <p:cNvSpPr>
            <a:spLocks noGrp="1" noChangeArrowheads="1"/>
          </p:cNvSpPr>
          <p:nvPr>
            <p:ph type="body" idx="1"/>
          </p:nvPr>
        </p:nvSpPr>
        <p:spPr>
          <a:xfrm>
            <a:off x="457200" y="1600200"/>
            <a:ext cx="8229600" cy="4800600"/>
          </a:xfrm>
        </p:spPr>
        <p:txBody>
          <a:bodyPr/>
          <a:lstStyle/>
          <a:p>
            <a:pPr eaLnBrk="1" hangingPunct="1">
              <a:lnSpc>
                <a:spcPct val="80000"/>
              </a:lnSpc>
            </a:pPr>
            <a:r>
              <a:rPr lang="en-US" sz="2800" smtClean="0"/>
              <a:t>To evaluate the t statistic from a hypothesis test, you must select an </a:t>
            </a:r>
            <a:r>
              <a:rPr lang="en-US" sz="2800" smtClean="0">
                <a:latin typeface="Lucida Grande" pitchFamily="28" charset="0"/>
              </a:rPr>
              <a:t>α</a:t>
            </a:r>
            <a:r>
              <a:rPr lang="en-US" sz="2800" smtClean="0"/>
              <a:t> level, find the value of df for the t statistic, and consult the t distribution table.  </a:t>
            </a:r>
          </a:p>
          <a:p>
            <a:pPr eaLnBrk="1" hangingPunct="1">
              <a:lnSpc>
                <a:spcPct val="80000"/>
              </a:lnSpc>
            </a:pPr>
            <a:r>
              <a:rPr lang="en-US" sz="2800" smtClean="0"/>
              <a:t>If the obtained t statistic is larger than the critical value from the table, you can reject the null hypothesis.  </a:t>
            </a:r>
          </a:p>
          <a:p>
            <a:pPr eaLnBrk="1" hangingPunct="1">
              <a:lnSpc>
                <a:spcPct val="80000"/>
              </a:lnSpc>
            </a:pPr>
            <a:r>
              <a:rPr lang="en-US" sz="2800" smtClean="0"/>
              <a:t>In this case, you have demonstrated that the obtained difference between the data and the hypothesis (numerator of the ratio) is significantly larger than the difference that would be expected if there was no treatment effect (the standard error in the denominator).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noChangeArrowheads="1"/>
          </p:cNvPicPr>
          <p:nvPr/>
        </p:nvPicPr>
        <p:blipFill>
          <a:blip r:embed="rId2" cstate="print"/>
          <a:srcRect/>
          <a:stretch>
            <a:fillRect/>
          </a:stretch>
        </p:blipFill>
        <p:spPr bwMode="auto">
          <a:xfrm>
            <a:off x="1907705" y="1063726"/>
            <a:ext cx="5688632" cy="5579201"/>
          </a:xfrm>
          <a:prstGeom prst="rect">
            <a:avLst/>
          </a:prstGeom>
          <a:noFill/>
          <a:ln w="12700">
            <a:noFill/>
            <a:miter lim="800000"/>
            <a:headEnd/>
            <a:tailEnd/>
          </a:ln>
        </p:spPr>
      </p:pic>
      <p:sp>
        <p:nvSpPr>
          <p:cNvPr id="16387" name="Rectangle 2"/>
          <p:cNvSpPr>
            <a:spLocks/>
          </p:cNvSpPr>
          <p:nvPr/>
        </p:nvSpPr>
        <p:spPr bwMode="auto">
          <a:xfrm>
            <a:off x="3573463" y="846138"/>
            <a:ext cx="2371725" cy="276225"/>
          </a:xfrm>
          <a:prstGeom prst="rect">
            <a:avLst/>
          </a:prstGeom>
          <a:noFill/>
          <a:ln w="12700">
            <a:noFill/>
            <a:miter lim="800000"/>
            <a:headEnd/>
            <a:tailEnd/>
          </a:ln>
        </p:spPr>
        <p:txBody>
          <a:bodyPr wrap="none" lIns="0" tIns="0" rIns="0" bIns="0" anchor="ctr">
            <a:spAutoFit/>
          </a:bodyPr>
          <a:lstStyle/>
          <a:p>
            <a:r>
              <a:rPr lang="en-US" sz="1800" b="1"/>
              <a:t>Student’s t-Test Table</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r>
              <a:rPr lang="en-US" b="1" dirty="0" smtClean="0">
                <a:solidFill>
                  <a:srgbClr val="FF0000"/>
                </a:solidFill>
              </a:rPr>
              <a:t>Two Independent Samples t test for Comparing Two Means</a:t>
            </a:r>
            <a:br>
              <a:rPr lang="en-US" b="1" dirty="0" smtClean="0">
                <a:solidFill>
                  <a:srgbClr val="FF0000"/>
                </a:solidFill>
              </a:rPr>
            </a:br>
            <a:r>
              <a:rPr lang="en-US" b="1" dirty="0" smtClean="0">
                <a:solidFill>
                  <a:srgbClr val="FF0000"/>
                </a:solidFill>
              </a:rPr>
              <a:t/>
            </a:r>
            <a:br>
              <a:rPr lang="en-US" b="1" dirty="0" smtClean="0">
                <a:solidFill>
                  <a:srgbClr val="FF0000"/>
                </a:solidFill>
              </a:rPr>
            </a:br>
            <a:endParaRPr lang="sv-SE" dirty="0"/>
          </a:p>
        </p:txBody>
      </p:sp>
      <p:sp>
        <p:nvSpPr>
          <p:cNvPr id="3" name="Content Placeholder 2"/>
          <p:cNvSpPr>
            <a:spLocks noGrp="1"/>
          </p:cNvSpPr>
          <p:nvPr>
            <p:ph idx="1"/>
          </p:nvPr>
        </p:nvSpPr>
        <p:spPr/>
        <p:txBody>
          <a:bodyPr/>
          <a:lstStyle/>
          <a:p>
            <a:r>
              <a:rPr lang="en-US" b="1" dirty="0" smtClean="0"/>
              <a:t>Requirements</a:t>
            </a:r>
            <a:r>
              <a:rPr lang="en-US" dirty="0" smtClean="0"/>
              <a:t>: Two normally distributed but independent populations, σ is unknown.</a:t>
            </a:r>
          </a:p>
          <a:p>
            <a:r>
              <a:rPr lang="en-US" dirty="0" smtClean="0"/>
              <a:t>Degrees of freedom:   is the smaller of </a:t>
            </a:r>
            <a:r>
              <a:rPr lang="en-US" i="1" dirty="0" smtClean="0"/>
              <a:t>n</a:t>
            </a:r>
            <a:r>
              <a:rPr lang="en-US" dirty="0" smtClean="0"/>
              <a:t> </a:t>
            </a:r>
            <a:r>
              <a:rPr lang="en-US" baseline="-25000" dirty="0" smtClean="0"/>
              <a:t>1</a:t>
            </a:r>
            <a:r>
              <a:rPr lang="en-US" dirty="0" smtClean="0"/>
              <a:t>– 1 and </a:t>
            </a:r>
            <a:r>
              <a:rPr lang="en-US" i="1" dirty="0" smtClean="0"/>
              <a:t>n</a:t>
            </a:r>
            <a:r>
              <a:rPr lang="en-US" dirty="0" smtClean="0"/>
              <a:t> </a:t>
            </a:r>
            <a:r>
              <a:rPr lang="en-US" baseline="-25000" dirty="0" smtClean="0"/>
              <a:t>2</a:t>
            </a:r>
            <a:r>
              <a:rPr lang="en-US" dirty="0" smtClean="0"/>
              <a:t>– 1.</a:t>
            </a:r>
          </a:p>
          <a:p>
            <a:endParaRPr lang="sv-SE" dirty="0" smtClean="0"/>
          </a:p>
          <a:p>
            <a:endParaRPr lang="sv-SE"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Hypothesis testing </a:t>
            </a:r>
            <a:r>
              <a:rPr lang="en-US" dirty="0" smtClean="0"/>
              <a:t/>
            </a:r>
            <a:br>
              <a:rPr lang="en-US" dirty="0" smtClean="0"/>
            </a:br>
            <a:endParaRPr lang="sv-SE" dirty="0"/>
          </a:p>
        </p:txBody>
      </p:sp>
      <p:sp>
        <p:nvSpPr>
          <p:cNvPr id="3" name="Content Placeholder 2"/>
          <p:cNvSpPr>
            <a:spLocks noGrp="1"/>
          </p:cNvSpPr>
          <p:nvPr>
            <p:ph idx="1"/>
          </p:nvPr>
        </p:nvSpPr>
        <p:spPr>
          <a:xfrm>
            <a:off x="467544" y="1916832"/>
            <a:ext cx="8229600" cy="4525963"/>
          </a:xfrm>
        </p:spPr>
        <p:txBody>
          <a:bodyPr>
            <a:normAutofit fontScale="92500"/>
          </a:bodyPr>
          <a:lstStyle/>
          <a:p>
            <a:r>
              <a:rPr lang="en-US" b="1" dirty="0" smtClean="0"/>
              <a:t>Formula</a:t>
            </a:r>
            <a:r>
              <a:rPr lang="en-US" dirty="0" smtClean="0"/>
              <a:t>: </a:t>
            </a:r>
          </a:p>
          <a:p>
            <a:endParaRPr lang="en-US" dirty="0" smtClean="0"/>
          </a:p>
          <a:p>
            <a:endParaRPr lang="en-US" dirty="0" smtClean="0"/>
          </a:p>
          <a:p>
            <a:endParaRPr lang="en-US" dirty="0" smtClean="0"/>
          </a:p>
          <a:p>
            <a:r>
              <a:rPr lang="en-US" sz="2800" dirty="0" smtClean="0"/>
              <a:t>where      and       are the means of the two samples, Δ is the hypothesized difference between the population means (0 if testing for equal means), </a:t>
            </a:r>
            <a:r>
              <a:rPr lang="en-US" sz="2800" i="1" dirty="0" smtClean="0"/>
              <a:t>s</a:t>
            </a:r>
            <a:r>
              <a:rPr lang="en-US" sz="2800" baseline="-25000" dirty="0" smtClean="0"/>
              <a:t>1</a:t>
            </a:r>
            <a:r>
              <a:rPr lang="en-US" sz="2800" dirty="0" smtClean="0"/>
              <a:t> and </a:t>
            </a:r>
            <a:r>
              <a:rPr lang="en-US" sz="2800" i="1" dirty="0" smtClean="0"/>
              <a:t>s</a:t>
            </a:r>
            <a:r>
              <a:rPr lang="en-US" sz="2800" dirty="0" smtClean="0"/>
              <a:t> </a:t>
            </a:r>
            <a:r>
              <a:rPr lang="en-US" sz="2800" baseline="-25000" dirty="0" smtClean="0"/>
              <a:t>2</a:t>
            </a:r>
            <a:r>
              <a:rPr lang="en-US" sz="2800" dirty="0" smtClean="0"/>
              <a:t>are the standard deviations of the two samples, and </a:t>
            </a:r>
            <a:r>
              <a:rPr lang="en-US" sz="2800" i="1" dirty="0" smtClean="0"/>
              <a:t>n</a:t>
            </a:r>
            <a:r>
              <a:rPr lang="en-US" sz="2800" dirty="0" smtClean="0"/>
              <a:t> </a:t>
            </a:r>
            <a:r>
              <a:rPr lang="en-US" sz="2800" baseline="-25000" dirty="0" smtClean="0"/>
              <a:t>1</a:t>
            </a:r>
            <a:r>
              <a:rPr lang="en-US" sz="2800" dirty="0" smtClean="0"/>
              <a:t>and </a:t>
            </a:r>
            <a:r>
              <a:rPr lang="en-US" sz="2800" i="1" dirty="0" smtClean="0"/>
              <a:t>n</a:t>
            </a:r>
            <a:r>
              <a:rPr lang="en-US" sz="2800" dirty="0" smtClean="0"/>
              <a:t> </a:t>
            </a:r>
            <a:r>
              <a:rPr lang="en-US" sz="2800" baseline="-25000" dirty="0" smtClean="0"/>
              <a:t>2</a:t>
            </a:r>
            <a:r>
              <a:rPr lang="en-US" sz="2800" dirty="0" smtClean="0"/>
              <a:t>are the sizes of the two samples. </a:t>
            </a:r>
            <a:endParaRPr lang="sv-SE" dirty="0"/>
          </a:p>
        </p:txBody>
      </p:sp>
      <p:pic>
        <p:nvPicPr>
          <p:cNvPr id="137218" name="Picture 2" descr="equation"/>
          <p:cNvPicPr>
            <a:picLocks noChangeAspect="1" noChangeArrowheads="1"/>
          </p:cNvPicPr>
          <p:nvPr/>
        </p:nvPicPr>
        <p:blipFill>
          <a:blip r:embed="rId2" cstate="print"/>
          <a:srcRect/>
          <a:stretch>
            <a:fillRect/>
          </a:stretch>
        </p:blipFill>
        <p:spPr bwMode="auto">
          <a:xfrm>
            <a:off x="3203848" y="1628800"/>
            <a:ext cx="3960440" cy="2447463"/>
          </a:xfrm>
          <a:prstGeom prst="rect">
            <a:avLst/>
          </a:prstGeom>
          <a:noFill/>
        </p:spPr>
      </p:pic>
      <p:pic>
        <p:nvPicPr>
          <p:cNvPr id="137220" name="Picture 4" descr="equation"/>
          <p:cNvPicPr>
            <a:picLocks noChangeAspect="1" noChangeArrowheads="1"/>
          </p:cNvPicPr>
          <p:nvPr/>
        </p:nvPicPr>
        <p:blipFill>
          <a:blip r:embed="rId3" cstate="print"/>
          <a:srcRect/>
          <a:stretch>
            <a:fillRect/>
          </a:stretch>
        </p:blipFill>
        <p:spPr bwMode="auto">
          <a:xfrm>
            <a:off x="1835696" y="4149080"/>
            <a:ext cx="320799" cy="349963"/>
          </a:xfrm>
          <a:prstGeom prst="rect">
            <a:avLst/>
          </a:prstGeom>
          <a:noFill/>
        </p:spPr>
      </p:pic>
      <p:pic>
        <p:nvPicPr>
          <p:cNvPr id="137222" name="Picture 6" descr="equation"/>
          <p:cNvPicPr>
            <a:picLocks noChangeAspect="1" noChangeArrowheads="1"/>
          </p:cNvPicPr>
          <p:nvPr/>
        </p:nvPicPr>
        <p:blipFill>
          <a:blip r:embed="rId4" cstate="print"/>
          <a:srcRect/>
          <a:stretch>
            <a:fillRect/>
          </a:stretch>
        </p:blipFill>
        <p:spPr bwMode="auto">
          <a:xfrm>
            <a:off x="2771800" y="4221088"/>
            <a:ext cx="402332" cy="402332"/>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sv-SE" dirty="0"/>
          </a:p>
        </p:txBody>
      </p:sp>
      <p:sp>
        <p:nvSpPr>
          <p:cNvPr id="3" name="Content Placeholder 2"/>
          <p:cNvSpPr>
            <a:spLocks noGrp="1"/>
          </p:cNvSpPr>
          <p:nvPr>
            <p:ph idx="1"/>
          </p:nvPr>
        </p:nvSpPr>
        <p:spPr/>
        <p:txBody>
          <a:bodyPr>
            <a:normAutofit fontScale="92500" lnSpcReduction="20000"/>
          </a:bodyPr>
          <a:lstStyle/>
          <a:p>
            <a:r>
              <a:rPr lang="en-US" dirty="0" smtClean="0"/>
              <a:t>An experiment is conducted to determine whether intensive tutoring (covering a great deal of material in a fixed amount of time) is more effective than paced tutoring (covering less material in the same amount of time). Two randomly chosen groups are tutored separately and then administered proficiency tests. Use a significance level of α &lt; 0.05.</a:t>
            </a:r>
          </a:p>
          <a:p>
            <a:r>
              <a:rPr lang="en-US" dirty="0" smtClean="0"/>
              <a:t>Let μ </a:t>
            </a:r>
            <a:r>
              <a:rPr lang="en-US" baseline="-25000" dirty="0" smtClean="0"/>
              <a:t>1</a:t>
            </a:r>
            <a:r>
              <a:rPr lang="en-US" dirty="0" smtClean="0"/>
              <a:t> represent the population mean for the intensive tutoring group and μ </a:t>
            </a:r>
            <a:r>
              <a:rPr lang="en-US" baseline="-25000" dirty="0" smtClean="0"/>
              <a:t>2</a:t>
            </a:r>
            <a:r>
              <a:rPr lang="en-US" dirty="0" smtClean="0"/>
              <a:t>represent the population mean for the paced tutoring group.</a:t>
            </a:r>
          </a:p>
          <a:p>
            <a:endParaRPr lang="sv-SE"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 </a:t>
            </a:r>
            <a:endParaRPr lang="sv-SE" dirty="0"/>
          </a:p>
        </p:txBody>
      </p:sp>
      <p:sp>
        <p:nvSpPr>
          <p:cNvPr id="3" name="Content Placeholder 2"/>
          <p:cNvSpPr>
            <a:spLocks noGrp="1"/>
          </p:cNvSpPr>
          <p:nvPr>
            <p:ph idx="1"/>
          </p:nvPr>
        </p:nvSpPr>
        <p:spPr/>
        <p:txBody>
          <a:bodyPr/>
          <a:lstStyle/>
          <a:p>
            <a:r>
              <a:rPr lang="sv-SE" b="1" dirty="0" smtClean="0"/>
              <a:t>null hypothesis</a:t>
            </a:r>
            <a:r>
              <a:rPr lang="sv-SE" dirty="0" smtClean="0"/>
              <a:t>: </a:t>
            </a:r>
            <a:r>
              <a:rPr lang="sv-SE" i="1" dirty="0" smtClean="0"/>
              <a:t>H</a:t>
            </a:r>
            <a:r>
              <a:rPr lang="sv-SE" dirty="0" smtClean="0"/>
              <a:t> </a:t>
            </a:r>
            <a:r>
              <a:rPr lang="sv-SE" baseline="-25000" dirty="0" smtClean="0"/>
              <a:t>0</a:t>
            </a:r>
            <a:r>
              <a:rPr lang="sv-SE" dirty="0" smtClean="0"/>
              <a:t>: </a:t>
            </a:r>
            <a:r>
              <a:rPr lang="el-GR" dirty="0" smtClean="0"/>
              <a:t>μ </a:t>
            </a:r>
            <a:r>
              <a:rPr lang="el-GR" baseline="-25000" dirty="0" smtClean="0"/>
              <a:t>1</a:t>
            </a:r>
            <a:r>
              <a:rPr lang="el-GR" dirty="0" smtClean="0"/>
              <a:t> = μ </a:t>
            </a:r>
            <a:r>
              <a:rPr lang="el-GR" baseline="-25000" dirty="0" smtClean="0"/>
              <a:t>2</a:t>
            </a:r>
            <a:endParaRPr lang="el-GR" dirty="0" smtClean="0"/>
          </a:p>
          <a:p>
            <a:r>
              <a:rPr lang="sv-SE" dirty="0" smtClean="0"/>
              <a:t>or </a:t>
            </a:r>
            <a:r>
              <a:rPr lang="sv-SE" i="1" dirty="0" smtClean="0"/>
              <a:t>H</a:t>
            </a:r>
            <a:r>
              <a:rPr lang="sv-SE" dirty="0" smtClean="0"/>
              <a:t> </a:t>
            </a:r>
            <a:r>
              <a:rPr lang="sv-SE" baseline="-25000" dirty="0" smtClean="0"/>
              <a:t>0</a:t>
            </a:r>
            <a:r>
              <a:rPr lang="sv-SE" dirty="0" smtClean="0"/>
              <a:t>: </a:t>
            </a:r>
            <a:r>
              <a:rPr lang="el-GR" dirty="0" smtClean="0"/>
              <a:t>μ </a:t>
            </a:r>
            <a:r>
              <a:rPr lang="el-GR" baseline="-25000" dirty="0" smtClean="0"/>
              <a:t>1</a:t>
            </a:r>
            <a:r>
              <a:rPr lang="el-GR" dirty="0" smtClean="0"/>
              <a:t> – μ </a:t>
            </a:r>
            <a:r>
              <a:rPr lang="el-GR" baseline="-25000" dirty="0" smtClean="0"/>
              <a:t>2</a:t>
            </a:r>
            <a:r>
              <a:rPr lang="el-GR" dirty="0" smtClean="0"/>
              <a:t> = 0</a:t>
            </a:r>
          </a:p>
          <a:p>
            <a:r>
              <a:rPr lang="sv-SE" b="1" dirty="0" smtClean="0"/>
              <a:t>alternative hypothesis</a:t>
            </a:r>
            <a:r>
              <a:rPr lang="sv-SE" dirty="0" smtClean="0"/>
              <a:t>: </a:t>
            </a:r>
            <a:r>
              <a:rPr lang="sv-SE" i="1" dirty="0" smtClean="0"/>
              <a:t>H </a:t>
            </a:r>
            <a:r>
              <a:rPr lang="sv-SE" i="1" baseline="-25000" dirty="0" smtClean="0"/>
              <a:t>a</a:t>
            </a:r>
            <a:r>
              <a:rPr lang="sv-SE" i="1" dirty="0" smtClean="0"/>
              <a:t> </a:t>
            </a:r>
            <a:r>
              <a:rPr lang="sv-SE" dirty="0" smtClean="0"/>
              <a:t>: </a:t>
            </a:r>
            <a:r>
              <a:rPr lang="el-GR" dirty="0" smtClean="0"/>
              <a:t>μ </a:t>
            </a:r>
            <a:r>
              <a:rPr lang="el-GR" baseline="-25000" dirty="0" smtClean="0"/>
              <a:t>1</a:t>
            </a:r>
            <a:r>
              <a:rPr lang="el-GR" dirty="0" smtClean="0"/>
              <a:t> &gt; μ </a:t>
            </a:r>
            <a:r>
              <a:rPr lang="el-GR" baseline="-25000" dirty="0" smtClean="0"/>
              <a:t>2</a:t>
            </a:r>
            <a:endParaRPr lang="el-GR" dirty="0" smtClean="0"/>
          </a:p>
          <a:p>
            <a:r>
              <a:rPr lang="sv-SE" dirty="0" smtClean="0"/>
              <a:t>or: </a:t>
            </a:r>
            <a:r>
              <a:rPr lang="sv-SE" i="1" dirty="0" smtClean="0"/>
              <a:t>H </a:t>
            </a:r>
            <a:r>
              <a:rPr lang="sv-SE" i="1" baseline="-25000" dirty="0" smtClean="0"/>
              <a:t>a</a:t>
            </a:r>
            <a:r>
              <a:rPr lang="sv-SE" i="1" dirty="0" smtClean="0"/>
              <a:t> </a:t>
            </a:r>
            <a:r>
              <a:rPr lang="sv-SE" dirty="0" smtClean="0"/>
              <a:t>: </a:t>
            </a:r>
            <a:r>
              <a:rPr lang="el-GR" dirty="0" smtClean="0"/>
              <a:t>μ </a:t>
            </a:r>
            <a:r>
              <a:rPr lang="el-GR" baseline="-25000" dirty="0" smtClean="0"/>
              <a:t>1</a:t>
            </a:r>
            <a:r>
              <a:rPr lang="el-GR" dirty="0" smtClean="0"/>
              <a:t> – μ </a:t>
            </a:r>
            <a:r>
              <a:rPr lang="el-GR" baseline="-25000" dirty="0" smtClean="0"/>
              <a:t>2</a:t>
            </a:r>
            <a:r>
              <a:rPr lang="el-GR" dirty="0" smtClean="0"/>
              <a:t> &gt; 0</a:t>
            </a:r>
          </a:p>
          <a:p>
            <a:pPr>
              <a:buNone/>
            </a:pPr>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ar-SA"/>
              <a:t>Ahmed-Refat-ZU</a:t>
            </a:r>
            <a:endParaRPr lang="sv-SE"/>
          </a:p>
        </p:txBody>
      </p:sp>
      <p:sp>
        <p:nvSpPr>
          <p:cNvPr id="132098" name="Rectangle 2"/>
          <p:cNvSpPr>
            <a:spLocks noGrp="1" noChangeArrowheads="1"/>
          </p:cNvSpPr>
          <p:nvPr>
            <p:ph type="title"/>
          </p:nvPr>
        </p:nvSpPr>
        <p:spPr>
          <a:xfrm>
            <a:off x="685800" y="496888"/>
            <a:ext cx="7772400" cy="1368425"/>
          </a:xfrm>
          <a:ln w="57150">
            <a:solidFill>
              <a:srgbClr val="FF0066"/>
            </a:solidFill>
          </a:ln>
        </p:spPr>
        <p:txBody>
          <a:bodyPr/>
          <a:lstStyle/>
          <a:p>
            <a:pPr rtl="0"/>
            <a:r>
              <a:rPr lang="en-US" sz="4000" b="1" dirty="0">
                <a:cs typeface="Times New Roman" charset="0"/>
              </a:rPr>
              <a:t>General principles of significance tests</a:t>
            </a:r>
          </a:p>
        </p:txBody>
      </p:sp>
      <p:sp>
        <p:nvSpPr>
          <p:cNvPr id="132099" name="Rectangle 3"/>
          <p:cNvSpPr>
            <a:spLocks noGrp="1" noChangeArrowheads="1"/>
          </p:cNvSpPr>
          <p:nvPr>
            <p:ph type="body" idx="1"/>
          </p:nvPr>
        </p:nvSpPr>
        <p:spPr>
          <a:xfrm>
            <a:off x="467544" y="1916832"/>
            <a:ext cx="8229600" cy="4525963"/>
          </a:xfrm>
        </p:spPr>
        <p:txBody>
          <a:bodyPr/>
          <a:lstStyle/>
          <a:p>
            <a:pPr marL="609600" indent="-609600" algn="just" rtl="0">
              <a:buFontTx/>
              <a:buAutoNum type="arabicPeriod"/>
            </a:pPr>
            <a:r>
              <a:rPr lang="en-US" dirty="0">
                <a:cs typeface="Times New Roman" charset="0"/>
              </a:rPr>
              <a:t>set up a null hypothesis and its alternative.</a:t>
            </a:r>
          </a:p>
          <a:p>
            <a:pPr marL="609600" indent="-609600" algn="just" rtl="0">
              <a:buFontTx/>
              <a:buAutoNum type="arabicPeriod"/>
            </a:pPr>
            <a:r>
              <a:rPr lang="en-US" dirty="0">
                <a:cs typeface="Times New Roman" charset="0"/>
              </a:rPr>
              <a:t>find the value of the test statistic.</a:t>
            </a:r>
          </a:p>
          <a:p>
            <a:pPr marL="609600" indent="-609600" algn="just" rtl="0">
              <a:buFontTx/>
              <a:buAutoNum type="arabicPeriod"/>
            </a:pPr>
            <a:r>
              <a:rPr lang="en-US" dirty="0">
                <a:cs typeface="Times New Roman" charset="0"/>
              </a:rPr>
              <a:t>refer the value of the test statistic to a known distribution which it would follow if the null hypothesis was true.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organize the inputs we have</a:t>
            </a:r>
            <a:endParaRPr lang="sv-SE" dirty="0"/>
          </a:p>
        </p:txBody>
      </p:sp>
      <p:sp>
        <p:nvSpPr>
          <p:cNvPr id="3" name="Content Placeholder 2"/>
          <p:cNvSpPr>
            <a:spLocks noGrp="1"/>
          </p:cNvSpPr>
          <p:nvPr>
            <p:ph idx="1"/>
          </p:nvPr>
        </p:nvSpPr>
        <p:spPr/>
        <p:txBody>
          <a:bodyPr/>
          <a:lstStyle/>
          <a:p>
            <a:endParaRPr lang="sv-SE"/>
          </a:p>
        </p:txBody>
      </p:sp>
      <p:pic>
        <p:nvPicPr>
          <p:cNvPr id="79874" name="Picture 2" descr="http://www.cliffsnotes.com/math/statistics/univariate-inferential-tests/~/media/77BF8D625A7644E69918B4311AE569F2.ashx"/>
          <p:cNvPicPr>
            <a:picLocks noChangeAspect="1" noChangeArrowheads="1"/>
          </p:cNvPicPr>
          <p:nvPr/>
        </p:nvPicPr>
        <p:blipFill>
          <a:blip r:embed="rId2" cstate="print"/>
          <a:srcRect/>
          <a:stretch>
            <a:fillRect/>
          </a:stretch>
        </p:blipFill>
        <p:spPr bwMode="auto">
          <a:xfrm>
            <a:off x="755576" y="1700808"/>
            <a:ext cx="7292436" cy="4413846"/>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 value</a:t>
            </a:r>
            <a:endParaRPr lang="sv-SE" dirty="0"/>
          </a:p>
        </p:txBody>
      </p:sp>
      <p:pic>
        <p:nvPicPr>
          <p:cNvPr id="110594" name="Picture 2" descr="equation"/>
          <p:cNvPicPr>
            <a:picLocks noChangeAspect="1" noChangeArrowheads="1"/>
          </p:cNvPicPr>
          <p:nvPr/>
        </p:nvPicPr>
        <p:blipFill>
          <a:blip r:embed="rId3" cstate="print"/>
          <a:srcRect/>
          <a:stretch>
            <a:fillRect/>
          </a:stretch>
        </p:blipFill>
        <p:spPr bwMode="auto">
          <a:xfrm>
            <a:off x="793556" y="2060848"/>
            <a:ext cx="7935559" cy="144016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Testing the hypothesis</a:t>
            </a:r>
            <a:endParaRPr lang="sv-SE" dirty="0"/>
          </a:p>
        </p:txBody>
      </p:sp>
      <p:sp>
        <p:nvSpPr>
          <p:cNvPr id="3" name="Content Placeholder 2"/>
          <p:cNvSpPr>
            <a:spLocks noGrp="1"/>
          </p:cNvSpPr>
          <p:nvPr>
            <p:ph idx="1"/>
          </p:nvPr>
        </p:nvSpPr>
        <p:spPr/>
        <p:txBody>
          <a:bodyPr>
            <a:normAutofit fontScale="92500" lnSpcReduction="20000"/>
          </a:bodyPr>
          <a:lstStyle/>
          <a:p>
            <a:r>
              <a:rPr lang="en-US" dirty="0" smtClean="0"/>
              <a:t>The degrees of freedom parameter is the smaller of (12 – 1) and (10 – 1), or 9. </a:t>
            </a:r>
          </a:p>
          <a:p>
            <a:r>
              <a:rPr lang="en-US" dirty="0" smtClean="0"/>
              <a:t>Because this is a one‐tailed test, the alpha level (0.05) is not divided by two. </a:t>
            </a:r>
          </a:p>
          <a:p>
            <a:r>
              <a:rPr lang="en-US" dirty="0" smtClean="0"/>
              <a:t>The next step is to look up </a:t>
            </a:r>
            <a:r>
              <a:rPr lang="en-US" i="1" dirty="0" smtClean="0"/>
              <a:t>t</a:t>
            </a:r>
            <a:r>
              <a:rPr lang="en-US" dirty="0" smtClean="0"/>
              <a:t> </a:t>
            </a:r>
            <a:r>
              <a:rPr lang="en-US" baseline="-25000" dirty="0" smtClean="0"/>
              <a:t>.05,9</a:t>
            </a:r>
            <a:r>
              <a:rPr lang="en-US" dirty="0" smtClean="0"/>
              <a:t>in the </a:t>
            </a:r>
            <a:r>
              <a:rPr lang="en-US" i="1" dirty="0" smtClean="0"/>
              <a:t>t‐</a:t>
            </a:r>
            <a:r>
              <a:rPr lang="en-US" dirty="0" smtClean="0"/>
              <a:t>table, which gives a critical value of 1.833. The computed </a:t>
            </a:r>
            <a:r>
              <a:rPr lang="en-US" i="1" dirty="0" smtClean="0"/>
              <a:t>t</a:t>
            </a:r>
            <a:r>
              <a:rPr lang="en-US" dirty="0" smtClean="0"/>
              <a:t> of 1.166 does not exceed the tabled value, so the null hypothesis cannot be rejected.</a:t>
            </a:r>
          </a:p>
          <a:p>
            <a:r>
              <a:rPr lang="en-US" dirty="0" smtClean="0"/>
              <a:t>Our conclusion is: This test has not provided statistically significant evidence that intensive tutoring is superior to paced tutoring.</a:t>
            </a:r>
            <a:endParaRPr lang="sv-S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Paired Difference t-test</a:t>
            </a:r>
            <a:endParaRPr lang="sv-SE" b="1" dirty="0"/>
          </a:p>
        </p:txBody>
      </p:sp>
      <p:sp>
        <p:nvSpPr>
          <p:cNvPr id="3" name="Content Placeholder 2"/>
          <p:cNvSpPr>
            <a:spLocks noGrp="1"/>
          </p:cNvSpPr>
          <p:nvPr>
            <p:ph idx="1"/>
          </p:nvPr>
        </p:nvSpPr>
        <p:spPr/>
        <p:txBody>
          <a:bodyPr/>
          <a:lstStyle/>
          <a:p>
            <a:r>
              <a:rPr lang="en-US" b="1" dirty="0" smtClean="0"/>
              <a:t>Requirements</a:t>
            </a:r>
            <a:r>
              <a:rPr lang="en-US" dirty="0" smtClean="0"/>
              <a:t>: A set of paired observations from a normal population</a:t>
            </a:r>
          </a:p>
          <a:p>
            <a:r>
              <a:rPr lang="en-US" dirty="0" smtClean="0"/>
              <a:t>This </a:t>
            </a:r>
            <a:r>
              <a:rPr lang="en-US" i="1" dirty="0" smtClean="0"/>
              <a:t>t‐</a:t>
            </a:r>
            <a:r>
              <a:rPr lang="en-US" dirty="0" smtClean="0"/>
              <a:t>test compares one set of measurements with a second set from the same sample. It is often used to compare “before” and “after” scores in experiments to determine whether significant change has occurred.</a:t>
            </a:r>
            <a:endParaRPr lang="sv-SE"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Hypothesis testing</a:t>
            </a:r>
            <a:endParaRPr lang="sv-SE" dirty="0"/>
          </a:p>
        </p:txBody>
      </p:sp>
      <p:sp>
        <p:nvSpPr>
          <p:cNvPr id="3" name="Content Placeholder 2"/>
          <p:cNvSpPr>
            <a:spLocks noGrp="1"/>
          </p:cNvSpPr>
          <p:nvPr>
            <p:ph idx="1"/>
          </p:nvPr>
        </p:nvSpPr>
        <p:spPr/>
        <p:txBody>
          <a:bodyPr>
            <a:normAutofit fontScale="92500" lnSpcReduction="10000"/>
          </a:bodyPr>
          <a:lstStyle/>
          <a:p>
            <a:r>
              <a:rPr lang="en-US" b="1" dirty="0" smtClean="0"/>
              <a:t>Formula</a:t>
            </a:r>
            <a:r>
              <a:rPr lang="en-US" dirty="0" smtClean="0"/>
              <a:t>: </a:t>
            </a:r>
          </a:p>
          <a:p>
            <a:pPr>
              <a:buNone/>
            </a:pPr>
            <a:endParaRPr lang="en-US" dirty="0" smtClean="0"/>
          </a:p>
          <a:p>
            <a:pPr>
              <a:buNone/>
            </a:pPr>
            <a:endParaRPr lang="en-US" dirty="0" smtClean="0"/>
          </a:p>
          <a:p>
            <a:pPr>
              <a:buNone/>
            </a:pPr>
            <a:endParaRPr lang="en-US" dirty="0" smtClean="0"/>
          </a:p>
          <a:p>
            <a:r>
              <a:rPr lang="en-US" dirty="0" smtClean="0"/>
              <a:t>where    is the mean of the change scores, Δ is the hypothesized difference (0 if testing for equal means), </a:t>
            </a:r>
            <a:r>
              <a:rPr lang="en-US" i="1" dirty="0" smtClean="0"/>
              <a:t>s</a:t>
            </a:r>
            <a:r>
              <a:rPr lang="en-US" dirty="0" smtClean="0"/>
              <a:t> is the sample standard deviation of the differences, and </a:t>
            </a:r>
            <a:r>
              <a:rPr lang="en-US" i="1" dirty="0" smtClean="0"/>
              <a:t>n</a:t>
            </a:r>
            <a:r>
              <a:rPr lang="en-US" dirty="0" smtClean="0"/>
              <a:t> is the sample size. The number of degrees of freedom for the problem is </a:t>
            </a:r>
            <a:r>
              <a:rPr lang="en-US" i="1" dirty="0" smtClean="0"/>
              <a:t>n</a:t>
            </a:r>
            <a:r>
              <a:rPr lang="en-US" dirty="0" smtClean="0"/>
              <a:t> – 1.</a:t>
            </a:r>
          </a:p>
          <a:p>
            <a:endParaRPr lang="sv-SE" dirty="0"/>
          </a:p>
        </p:txBody>
      </p:sp>
      <p:pic>
        <p:nvPicPr>
          <p:cNvPr id="111618" name="Picture 2" descr="equation"/>
          <p:cNvPicPr>
            <a:picLocks noChangeAspect="1" noChangeArrowheads="1"/>
          </p:cNvPicPr>
          <p:nvPr/>
        </p:nvPicPr>
        <p:blipFill>
          <a:blip r:embed="rId2" cstate="print"/>
          <a:srcRect/>
          <a:stretch>
            <a:fillRect/>
          </a:stretch>
        </p:blipFill>
        <p:spPr bwMode="auto">
          <a:xfrm>
            <a:off x="3851920" y="1340768"/>
            <a:ext cx="2808312" cy="2256685"/>
          </a:xfrm>
          <a:prstGeom prst="rect">
            <a:avLst/>
          </a:prstGeom>
          <a:noFill/>
        </p:spPr>
      </p:pic>
      <p:pic>
        <p:nvPicPr>
          <p:cNvPr id="111620" name="Picture 4" descr="equation"/>
          <p:cNvPicPr>
            <a:picLocks noChangeAspect="1" noChangeArrowheads="1"/>
          </p:cNvPicPr>
          <p:nvPr/>
        </p:nvPicPr>
        <p:blipFill>
          <a:blip r:embed="rId3" cstate="print"/>
          <a:srcRect/>
          <a:stretch>
            <a:fillRect/>
          </a:stretch>
        </p:blipFill>
        <p:spPr bwMode="auto">
          <a:xfrm>
            <a:off x="1907704" y="3717032"/>
            <a:ext cx="220216" cy="247743"/>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Example 4</a:t>
            </a:r>
            <a:endParaRPr lang="sv-SE" dirty="0"/>
          </a:p>
        </p:txBody>
      </p:sp>
      <p:sp>
        <p:nvSpPr>
          <p:cNvPr id="3" name="Content Placeholder 2"/>
          <p:cNvSpPr>
            <a:spLocks noGrp="1"/>
          </p:cNvSpPr>
          <p:nvPr>
            <p:ph idx="1"/>
          </p:nvPr>
        </p:nvSpPr>
        <p:spPr/>
        <p:txBody>
          <a:bodyPr>
            <a:normAutofit lnSpcReduction="10000"/>
          </a:bodyPr>
          <a:lstStyle/>
          <a:p>
            <a:pPr>
              <a:buNone/>
            </a:pPr>
            <a:r>
              <a:rPr lang="en-US" dirty="0" smtClean="0"/>
              <a:t>     A farmer decides to try out a new fertilizer on a test plot containing 10 stalks of corn. Before applying the fertilizer, he measures the height of each stalk. Two weeks later, he measures the stalks again, being careful to match each stalk's new height to its previous one. The stalks would have grown an average of 6 inches during that time even without the fertilizer. Did the fertilizer help? Use a significance level of 0.05.</a:t>
            </a:r>
            <a:endParaRPr lang="sv-SE"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Hypothesis testing</a:t>
            </a:r>
            <a:endParaRPr lang="sv-SE" dirty="0"/>
          </a:p>
        </p:txBody>
      </p:sp>
      <p:sp>
        <p:nvSpPr>
          <p:cNvPr id="3" name="Content Placeholder 2"/>
          <p:cNvSpPr>
            <a:spLocks noGrp="1"/>
          </p:cNvSpPr>
          <p:nvPr>
            <p:ph idx="1"/>
          </p:nvPr>
        </p:nvSpPr>
        <p:spPr/>
        <p:txBody>
          <a:bodyPr/>
          <a:lstStyle/>
          <a:p>
            <a:r>
              <a:rPr lang="sv-SE" b="1" dirty="0" smtClean="0"/>
              <a:t>null hypothesis</a:t>
            </a:r>
            <a:r>
              <a:rPr lang="sv-SE" dirty="0" smtClean="0"/>
              <a:t>: </a:t>
            </a:r>
            <a:r>
              <a:rPr lang="sv-SE" i="1" dirty="0" smtClean="0"/>
              <a:t>H</a:t>
            </a:r>
            <a:r>
              <a:rPr lang="sv-SE" dirty="0" smtClean="0"/>
              <a:t> </a:t>
            </a:r>
            <a:r>
              <a:rPr lang="sv-SE" baseline="-25000" dirty="0" smtClean="0"/>
              <a:t>0</a:t>
            </a:r>
            <a:r>
              <a:rPr lang="sv-SE" dirty="0" smtClean="0"/>
              <a:t>: </a:t>
            </a:r>
            <a:r>
              <a:rPr lang="el-GR" dirty="0" smtClean="0"/>
              <a:t>μ = 6</a:t>
            </a:r>
          </a:p>
          <a:p>
            <a:r>
              <a:rPr lang="sv-SE" b="1" dirty="0" smtClean="0"/>
              <a:t>alternative hypothesis</a:t>
            </a:r>
            <a:r>
              <a:rPr lang="sv-SE" dirty="0" smtClean="0"/>
              <a:t>: </a:t>
            </a:r>
            <a:r>
              <a:rPr lang="sv-SE" i="1" dirty="0" smtClean="0"/>
              <a:t>H </a:t>
            </a:r>
            <a:r>
              <a:rPr lang="sv-SE" i="1" baseline="-25000" dirty="0" smtClean="0"/>
              <a:t>a</a:t>
            </a:r>
            <a:r>
              <a:rPr lang="sv-SE" i="1" dirty="0" smtClean="0"/>
              <a:t> </a:t>
            </a:r>
            <a:r>
              <a:rPr lang="sv-SE" dirty="0" smtClean="0"/>
              <a:t>: </a:t>
            </a:r>
            <a:r>
              <a:rPr lang="el-GR" dirty="0" smtClean="0"/>
              <a:t>μ &gt; 6</a:t>
            </a:r>
          </a:p>
          <a:p>
            <a:endParaRPr lang="sv-SE" dirty="0"/>
          </a:p>
        </p:txBody>
      </p:sp>
      <p:pic>
        <p:nvPicPr>
          <p:cNvPr id="116738" name="Picture 2" descr="http://www.cliffsnotes.com/math/statistics/univariate-inferential-tests/~/media/963068D35E744B299A65A18F47BD7A42.ashx"/>
          <p:cNvPicPr>
            <a:picLocks noChangeAspect="1" noChangeArrowheads="1"/>
          </p:cNvPicPr>
          <p:nvPr/>
        </p:nvPicPr>
        <p:blipFill>
          <a:blip r:embed="rId3" cstate="print"/>
          <a:srcRect/>
          <a:stretch>
            <a:fillRect/>
          </a:stretch>
        </p:blipFill>
        <p:spPr bwMode="auto">
          <a:xfrm>
            <a:off x="323528" y="3212976"/>
            <a:ext cx="8538986" cy="2613646"/>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Steps of calculation of t </a:t>
            </a:r>
            <a:endParaRPr lang="sv-SE" dirty="0"/>
          </a:p>
        </p:txBody>
      </p:sp>
      <p:sp>
        <p:nvSpPr>
          <p:cNvPr id="3" name="Content Placeholder 2"/>
          <p:cNvSpPr>
            <a:spLocks noGrp="1"/>
          </p:cNvSpPr>
          <p:nvPr>
            <p:ph idx="1"/>
          </p:nvPr>
        </p:nvSpPr>
        <p:spPr/>
        <p:txBody>
          <a:bodyPr/>
          <a:lstStyle/>
          <a:p>
            <a:r>
              <a:rPr lang="en-US" dirty="0" smtClean="0"/>
              <a:t>Subtract each stalk's “before” height from its “after” height to get the change score for each stalk; then compute the mean and standard deviation of the change scores and insert these into the formula.</a:t>
            </a:r>
            <a:endParaRPr lang="sv-SE"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2" descr="equation"/>
          <p:cNvPicPr>
            <a:picLocks noChangeAspect="1" noChangeArrowheads="1"/>
          </p:cNvPicPr>
          <p:nvPr/>
        </p:nvPicPr>
        <p:blipFill>
          <a:blip r:embed="rId2" cstate="print"/>
          <a:srcRect/>
          <a:stretch>
            <a:fillRect/>
          </a:stretch>
        </p:blipFill>
        <p:spPr bwMode="auto">
          <a:xfrm>
            <a:off x="251520" y="332656"/>
            <a:ext cx="2664296" cy="6257429"/>
          </a:xfrm>
          <a:prstGeom prst="rect">
            <a:avLst/>
          </a:prstGeom>
          <a:noFill/>
        </p:spPr>
      </p:pic>
      <p:pic>
        <p:nvPicPr>
          <p:cNvPr id="118788" name="Picture 4" descr="equation"/>
          <p:cNvPicPr>
            <a:picLocks noChangeAspect="1" noChangeArrowheads="1"/>
          </p:cNvPicPr>
          <p:nvPr/>
        </p:nvPicPr>
        <p:blipFill>
          <a:blip r:embed="rId3" cstate="print"/>
          <a:srcRect/>
          <a:stretch>
            <a:fillRect/>
          </a:stretch>
        </p:blipFill>
        <p:spPr bwMode="auto">
          <a:xfrm>
            <a:off x="2970786" y="2060848"/>
            <a:ext cx="6173214" cy="3096344"/>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Hyopothesis testing</a:t>
            </a:r>
            <a:endParaRPr lang="sv-SE" dirty="0"/>
          </a:p>
        </p:txBody>
      </p:sp>
      <p:sp>
        <p:nvSpPr>
          <p:cNvPr id="3" name="Content Placeholder 2"/>
          <p:cNvSpPr>
            <a:spLocks noGrp="1"/>
          </p:cNvSpPr>
          <p:nvPr>
            <p:ph idx="1"/>
          </p:nvPr>
        </p:nvSpPr>
        <p:spPr/>
        <p:txBody>
          <a:bodyPr>
            <a:normAutofit fontScale="85000" lnSpcReduction="20000"/>
          </a:bodyPr>
          <a:lstStyle/>
          <a:p>
            <a:r>
              <a:rPr lang="en-US" dirty="0" smtClean="0"/>
              <a:t>The problem has </a:t>
            </a:r>
            <a:r>
              <a:rPr lang="en-US" i="1" dirty="0" smtClean="0"/>
              <a:t>n</a:t>
            </a:r>
            <a:r>
              <a:rPr lang="en-US" dirty="0" smtClean="0"/>
              <a:t> – 1, or 10 – 1 = 9 degrees of freedom.</a:t>
            </a:r>
          </a:p>
          <a:p>
            <a:r>
              <a:rPr lang="en-US" dirty="0" smtClean="0"/>
              <a:t> The test is one‐tailed because you are asking only whether the fertilizer increases growth, not reduces it. The critical value from the </a:t>
            </a:r>
            <a:r>
              <a:rPr lang="en-US" i="1" dirty="0" smtClean="0"/>
              <a:t>t‐</a:t>
            </a:r>
            <a:r>
              <a:rPr lang="en-US" dirty="0" smtClean="0"/>
              <a:t>table for </a:t>
            </a:r>
            <a:r>
              <a:rPr lang="en-US" i="1" dirty="0" smtClean="0"/>
              <a:t>t</a:t>
            </a:r>
            <a:r>
              <a:rPr lang="en-US" dirty="0" smtClean="0"/>
              <a:t> </a:t>
            </a:r>
            <a:r>
              <a:rPr lang="en-US" baseline="-25000" dirty="0" smtClean="0"/>
              <a:t>.05,9</a:t>
            </a:r>
            <a:r>
              <a:rPr lang="en-US" dirty="0" smtClean="0"/>
              <a:t> is 1.833.</a:t>
            </a:r>
          </a:p>
          <a:p>
            <a:r>
              <a:rPr lang="en-US" dirty="0" smtClean="0"/>
              <a:t>Because the computed </a:t>
            </a:r>
            <a:r>
              <a:rPr lang="en-US" i="1" dirty="0" smtClean="0"/>
              <a:t>t‐</a:t>
            </a:r>
            <a:r>
              <a:rPr lang="en-US" dirty="0" smtClean="0"/>
              <a:t>value of 2.098 is larger than 1.833, the null hypothesis can be rejected. </a:t>
            </a:r>
          </a:p>
          <a:p>
            <a:r>
              <a:rPr lang="en-US" b="1" dirty="0" smtClean="0"/>
              <a:t>Conclusion: The test has provided evidence that the fertilizer caused the corn to grow more than if it had not been fertilized. The amount of actual increase was not large (1.36 inches over normal growth), but it was statistically significant.</a:t>
            </a:r>
          </a:p>
          <a:p>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ar-SA"/>
              <a:t>Ahmed-Refat-ZU</a:t>
            </a:r>
            <a:endParaRPr lang="sv-SE"/>
          </a:p>
        </p:txBody>
      </p:sp>
      <p:sp>
        <p:nvSpPr>
          <p:cNvPr id="166914" name="Rectangle 2"/>
          <p:cNvSpPr>
            <a:spLocks noGrp="1" noChangeArrowheads="1"/>
          </p:cNvSpPr>
          <p:nvPr>
            <p:ph type="title"/>
          </p:nvPr>
        </p:nvSpPr>
        <p:spPr>
          <a:xfrm>
            <a:off x="685800" y="496888"/>
            <a:ext cx="7772400" cy="1368425"/>
          </a:xfrm>
          <a:ln w="57150">
            <a:solidFill>
              <a:srgbClr val="FF0066"/>
            </a:solidFill>
          </a:ln>
        </p:spPr>
        <p:txBody>
          <a:bodyPr/>
          <a:lstStyle/>
          <a:p>
            <a:pPr rtl="0"/>
            <a:r>
              <a:rPr lang="en-US" sz="4000" b="1" dirty="0">
                <a:cs typeface="Times New Roman" charset="0"/>
              </a:rPr>
              <a:t>General principles of significance tests</a:t>
            </a:r>
          </a:p>
        </p:txBody>
      </p:sp>
      <p:sp>
        <p:nvSpPr>
          <p:cNvPr id="166915" name="Rectangle 3"/>
          <p:cNvSpPr>
            <a:spLocks noGrp="1" noChangeArrowheads="1"/>
          </p:cNvSpPr>
          <p:nvPr>
            <p:ph type="body" idx="1"/>
          </p:nvPr>
        </p:nvSpPr>
        <p:spPr>
          <a:xfrm>
            <a:off x="539552" y="1844824"/>
            <a:ext cx="8229600" cy="4525963"/>
          </a:xfrm>
        </p:spPr>
        <p:txBody>
          <a:bodyPr/>
          <a:lstStyle/>
          <a:p>
            <a:pPr algn="just" rtl="0">
              <a:buFontTx/>
              <a:buNone/>
            </a:pPr>
            <a:r>
              <a:rPr lang="en-US" dirty="0">
                <a:cs typeface="Times New Roman" charset="0"/>
              </a:rPr>
              <a:t> 4-conclude that the data are consistent or inconsistent with the null hypothesis.</a:t>
            </a:r>
          </a:p>
          <a:p>
            <a:pPr algn="just" rtl="0"/>
            <a:r>
              <a:rPr lang="en-US" dirty="0">
                <a:cs typeface="Times New Roman" charset="0"/>
              </a:rPr>
              <a:t>If the data are not consistent with the null hypotheses, the difference is said to be statistically significant. If the data are consistent with the null hypotheses it is said that we accept it i.e. statistically insignificant.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Chi-Square (X2)</a:t>
            </a:r>
            <a:br>
              <a:rPr lang="en-US" b="1" dirty="0" smtClean="0"/>
            </a:br>
            <a:endParaRPr lang="sv-SE" dirty="0"/>
          </a:p>
        </p:txBody>
      </p:sp>
      <p:sp>
        <p:nvSpPr>
          <p:cNvPr id="3" name="Content Placeholder 2"/>
          <p:cNvSpPr>
            <a:spLocks noGrp="1"/>
          </p:cNvSpPr>
          <p:nvPr>
            <p:ph idx="1"/>
          </p:nvPr>
        </p:nvSpPr>
        <p:spPr/>
        <p:txBody>
          <a:bodyPr>
            <a:normAutofit fontScale="92500" lnSpcReduction="10000"/>
          </a:bodyPr>
          <a:lstStyle/>
          <a:p>
            <a:r>
              <a:rPr lang="en-US" dirty="0" smtClean="0"/>
              <a:t>The statistical procedures that we have reviewed thus far are appropriate only for numerical variables. </a:t>
            </a:r>
          </a:p>
          <a:p>
            <a:r>
              <a:rPr lang="en-US" dirty="0" smtClean="0"/>
              <a:t>The </a:t>
            </a:r>
            <a:r>
              <a:rPr lang="en-US" b="1" dirty="0" smtClean="0"/>
              <a:t>chi‐square</a:t>
            </a:r>
            <a:r>
              <a:rPr lang="en-US" dirty="0" smtClean="0"/>
              <a:t> (χ </a:t>
            </a:r>
            <a:r>
              <a:rPr lang="en-US" baseline="30000" dirty="0" smtClean="0"/>
              <a:t>2</a:t>
            </a:r>
            <a:r>
              <a:rPr lang="en-US" dirty="0" smtClean="0"/>
              <a:t>) test can be used to evaluate a relationship between two categorical variables. It is one example of a </a:t>
            </a:r>
            <a:r>
              <a:rPr lang="en-US" b="1" dirty="0" smtClean="0"/>
              <a:t>nonparametric test</a:t>
            </a:r>
            <a:r>
              <a:rPr lang="en-US" dirty="0" smtClean="0"/>
              <a:t>.</a:t>
            </a:r>
          </a:p>
          <a:p>
            <a:r>
              <a:rPr lang="en-US" dirty="0" smtClean="0"/>
              <a:t>Nonparametric tests are used when assumptions about normal distribution in the population cannot be met. These tests are less powerful than parametric tests.</a:t>
            </a:r>
          </a:p>
          <a:p>
            <a:endParaRPr lang="sv-SE"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5 </a:t>
            </a:r>
            <a:endParaRPr lang="sv-SE" dirty="0"/>
          </a:p>
        </p:txBody>
      </p:sp>
      <p:sp>
        <p:nvSpPr>
          <p:cNvPr id="3" name="Content Placeholder 2"/>
          <p:cNvSpPr>
            <a:spLocks noGrp="1"/>
          </p:cNvSpPr>
          <p:nvPr>
            <p:ph idx="1"/>
          </p:nvPr>
        </p:nvSpPr>
        <p:spPr/>
        <p:txBody>
          <a:bodyPr>
            <a:normAutofit lnSpcReduction="10000"/>
          </a:bodyPr>
          <a:lstStyle/>
          <a:p>
            <a:r>
              <a:rPr lang="en-US" dirty="0" smtClean="0"/>
              <a:t>Suppose that 125</a:t>
            </a:r>
          </a:p>
          <a:p>
            <a:pPr>
              <a:buNone/>
            </a:pPr>
            <a:r>
              <a:rPr lang="en-US" dirty="0" smtClean="0"/>
              <a:t> children are shown </a:t>
            </a:r>
          </a:p>
          <a:p>
            <a:pPr>
              <a:buNone/>
            </a:pPr>
            <a:r>
              <a:rPr lang="en-US" dirty="0" smtClean="0"/>
              <a:t>three television </a:t>
            </a:r>
          </a:p>
          <a:p>
            <a:pPr>
              <a:buNone/>
            </a:pPr>
            <a:r>
              <a:rPr lang="en-US" dirty="0" smtClean="0"/>
              <a:t>commercials for</a:t>
            </a:r>
          </a:p>
          <a:p>
            <a:pPr>
              <a:buNone/>
            </a:pPr>
            <a:r>
              <a:rPr lang="en-US" dirty="0" smtClean="0"/>
              <a:t> breakfast cereal </a:t>
            </a:r>
          </a:p>
          <a:p>
            <a:pPr>
              <a:buNone/>
            </a:pPr>
            <a:r>
              <a:rPr lang="en-US" dirty="0" smtClean="0"/>
              <a:t>and are asked </a:t>
            </a:r>
          </a:p>
          <a:p>
            <a:pPr>
              <a:buNone/>
            </a:pPr>
            <a:r>
              <a:rPr lang="en-US" dirty="0" smtClean="0"/>
              <a:t>to pick which they liked best. The results are shown in Table 1:</a:t>
            </a:r>
            <a:endParaRPr lang="sv-SE" dirty="0"/>
          </a:p>
        </p:txBody>
      </p:sp>
      <p:pic>
        <p:nvPicPr>
          <p:cNvPr id="120834" name="Picture 2" descr="http://www.cliffsnotes.com/math/statistics/bivariate-relationships/~/media/6828712AEDE24A5BBD70800D5DB7C6A3.ashx"/>
          <p:cNvPicPr>
            <a:picLocks noChangeAspect="1" noChangeArrowheads="1"/>
          </p:cNvPicPr>
          <p:nvPr/>
        </p:nvPicPr>
        <p:blipFill>
          <a:blip r:embed="rId2" cstate="print"/>
          <a:srcRect/>
          <a:stretch>
            <a:fillRect/>
          </a:stretch>
        </p:blipFill>
        <p:spPr bwMode="auto">
          <a:xfrm>
            <a:off x="4499992" y="1640908"/>
            <a:ext cx="3744416" cy="4506553"/>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Calculation</a:t>
            </a:r>
            <a:endParaRPr lang="sv-SE" dirty="0"/>
          </a:p>
        </p:txBody>
      </p:sp>
      <p:sp>
        <p:nvSpPr>
          <p:cNvPr id="3" name="Content Placeholder 2"/>
          <p:cNvSpPr>
            <a:spLocks noGrp="1"/>
          </p:cNvSpPr>
          <p:nvPr>
            <p:ph idx="1"/>
          </p:nvPr>
        </p:nvSpPr>
        <p:spPr>
          <a:xfrm>
            <a:off x="251520" y="1600200"/>
            <a:ext cx="4320480" cy="4565103"/>
          </a:xfrm>
        </p:spPr>
        <p:txBody>
          <a:bodyPr>
            <a:normAutofit fontScale="77500" lnSpcReduction="20000"/>
          </a:bodyPr>
          <a:lstStyle/>
          <a:p>
            <a:r>
              <a:rPr lang="en-US" dirty="0" smtClean="0"/>
              <a:t>You would like to know if the choice of favorite commercial was related to whether the child was a boy or a girl or if these two variables are independent.</a:t>
            </a:r>
          </a:p>
          <a:p>
            <a:r>
              <a:rPr lang="en-US" dirty="0" smtClean="0"/>
              <a:t>The totals in the margins will allow you to determine the overall probability of (1) liking commercial A, B, or C, regardless of gender, and (2) being either a boy or a girl, regardless of favorite commercial.</a:t>
            </a:r>
            <a:endParaRPr lang="sv-SE" dirty="0"/>
          </a:p>
        </p:txBody>
      </p:sp>
      <p:pic>
        <p:nvPicPr>
          <p:cNvPr id="4" name="Picture 2" descr="http://www.cliffsnotes.com/math/statistics/bivariate-relationships/~/media/6828712AEDE24A5BBD70800D5DB7C6A3.ashx"/>
          <p:cNvPicPr>
            <a:picLocks noChangeAspect="1" noChangeArrowheads="1"/>
          </p:cNvPicPr>
          <p:nvPr/>
        </p:nvPicPr>
        <p:blipFill>
          <a:blip r:embed="rId2" cstate="print"/>
          <a:srcRect/>
          <a:stretch>
            <a:fillRect/>
          </a:stretch>
        </p:blipFill>
        <p:spPr bwMode="auto">
          <a:xfrm>
            <a:off x="4499992" y="1640908"/>
            <a:ext cx="3744416" cy="4506553"/>
          </a:xfrm>
          <a:prstGeom prst="rect">
            <a:avLst/>
          </a:prstGeo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Calculation</a:t>
            </a:r>
            <a:endParaRPr lang="sv-SE" dirty="0"/>
          </a:p>
        </p:txBody>
      </p:sp>
      <p:sp>
        <p:nvSpPr>
          <p:cNvPr id="3" name="Content Placeholder 2"/>
          <p:cNvSpPr>
            <a:spLocks noGrp="1"/>
          </p:cNvSpPr>
          <p:nvPr>
            <p:ph idx="1"/>
          </p:nvPr>
        </p:nvSpPr>
        <p:spPr>
          <a:xfrm>
            <a:off x="457200" y="1600200"/>
            <a:ext cx="4906888" cy="4925144"/>
          </a:xfrm>
        </p:spPr>
        <p:txBody>
          <a:bodyPr>
            <a:normAutofit fontScale="85000" lnSpcReduction="10000"/>
          </a:bodyPr>
          <a:lstStyle/>
          <a:p>
            <a:r>
              <a:rPr lang="en-US" dirty="0" smtClean="0"/>
              <a:t>If the two variables are independent, then you should be able to use these probabilities to predict approximately how many children should be in each cell. </a:t>
            </a:r>
          </a:p>
          <a:p>
            <a:r>
              <a:rPr lang="en-US" dirty="0" smtClean="0"/>
              <a:t>If the actual count is very different from the count that you would expect if the probabilities are independent, the two variables must be related.</a:t>
            </a:r>
            <a:endParaRPr lang="sv-SE" dirty="0"/>
          </a:p>
        </p:txBody>
      </p:sp>
      <p:pic>
        <p:nvPicPr>
          <p:cNvPr id="4" name="Picture 2" descr="http://www.cliffsnotes.com/math/statistics/bivariate-relationships/~/media/6828712AEDE24A5BBD70800D5DB7C6A3.ashx"/>
          <p:cNvPicPr>
            <a:picLocks noChangeAspect="1" noChangeArrowheads="1"/>
          </p:cNvPicPr>
          <p:nvPr/>
        </p:nvPicPr>
        <p:blipFill>
          <a:blip r:embed="rId2" cstate="print"/>
          <a:srcRect/>
          <a:stretch>
            <a:fillRect/>
          </a:stretch>
        </p:blipFill>
        <p:spPr bwMode="auto">
          <a:xfrm>
            <a:off x="5399584" y="1844824"/>
            <a:ext cx="3744416" cy="4506553"/>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5508104" cy="6597352"/>
          </a:xfrm>
        </p:spPr>
        <p:txBody>
          <a:bodyPr>
            <a:normAutofit fontScale="85000" lnSpcReduction="10000"/>
          </a:bodyPr>
          <a:lstStyle/>
          <a:p>
            <a:r>
              <a:rPr lang="en-US" dirty="0" smtClean="0"/>
              <a:t>The overall probability of a child in the sample being a boy is 75 ÷ 125 = 0.6. </a:t>
            </a:r>
          </a:p>
          <a:p>
            <a:r>
              <a:rPr lang="en-US" dirty="0" smtClean="0"/>
              <a:t>The overall probability of liking Commercial A is 42 ÷ 125 = 0.336. </a:t>
            </a:r>
          </a:p>
          <a:p>
            <a:r>
              <a:rPr lang="en-US" dirty="0" smtClean="0"/>
              <a:t>The multiplication rule states that the probability of both of two independent events occurring is the product of their two probabilities. </a:t>
            </a:r>
          </a:p>
          <a:p>
            <a:r>
              <a:rPr lang="en-US" dirty="0" smtClean="0"/>
              <a:t>Therefore, the probability of a child both being a boy and liking Commercial A is 0.6 × 0.336 = 0.202. </a:t>
            </a:r>
          </a:p>
          <a:p>
            <a:r>
              <a:rPr lang="en-US" dirty="0" smtClean="0"/>
              <a:t>The expected number of children in this cell, then, is 0.202 × 125 = 25.2.</a:t>
            </a:r>
            <a:endParaRPr lang="sv-SE" dirty="0"/>
          </a:p>
        </p:txBody>
      </p:sp>
      <p:pic>
        <p:nvPicPr>
          <p:cNvPr id="4" name="Picture 2" descr="http://www.cliffsnotes.com/math/statistics/bivariate-relationships/~/media/6828712AEDE24A5BBD70800D5DB7C6A3.ashx"/>
          <p:cNvPicPr>
            <a:picLocks noChangeAspect="1" noChangeArrowheads="1"/>
          </p:cNvPicPr>
          <p:nvPr/>
        </p:nvPicPr>
        <p:blipFill>
          <a:blip r:embed="rId2" cstate="print"/>
          <a:srcRect/>
          <a:stretch>
            <a:fillRect/>
          </a:stretch>
        </p:blipFill>
        <p:spPr bwMode="auto">
          <a:xfrm>
            <a:off x="5399584" y="908720"/>
            <a:ext cx="3744416" cy="4506553"/>
          </a:xfrm>
          <a:prstGeom prst="rect">
            <a:avLst/>
          </a:prstGeom>
          <a:noFill/>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19256" cy="2404864"/>
          </a:xfrm>
        </p:spPr>
        <p:txBody>
          <a:bodyPr>
            <a:normAutofit fontScale="77500" lnSpcReduction="20000"/>
          </a:bodyPr>
          <a:lstStyle/>
          <a:p>
            <a:r>
              <a:rPr lang="en-US" dirty="0" smtClean="0"/>
              <a:t>There is a faster way of computing the expected count for each cell: </a:t>
            </a:r>
          </a:p>
          <a:p>
            <a:r>
              <a:rPr lang="en-US" dirty="0" smtClean="0"/>
              <a:t>Multiply the row total by the column total and divide by </a:t>
            </a:r>
            <a:r>
              <a:rPr lang="en-US" i="1" dirty="0" smtClean="0"/>
              <a:t>n</a:t>
            </a:r>
            <a:r>
              <a:rPr lang="en-US" dirty="0" smtClean="0"/>
              <a:t>. The expected count for the first cell is, therefore, (75 × 42) ÷ 125 = 25.2. </a:t>
            </a:r>
          </a:p>
          <a:p>
            <a:r>
              <a:rPr lang="en-US" dirty="0" smtClean="0"/>
              <a:t>If you perform this operation for each cell, you get the expected counts (in parentheses) shown in Table 2.</a:t>
            </a:r>
            <a:endParaRPr lang="sv-SE" dirty="0"/>
          </a:p>
        </p:txBody>
      </p:sp>
      <p:pic>
        <p:nvPicPr>
          <p:cNvPr id="123906" name="Picture 2" descr="http://www.cliffsnotes.com/math/statistics/bivariate-relationships/~/media/EBEC9B944CC54297938AAC3CD06A8518.ashx"/>
          <p:cNvPicPr>
            <a:picLocks noChangeAspect="1" noChangeArrowheads="1"/>
          </p:cNvPicPr>
          <p:nvPr/>
        </p:nvPicPr>
        <p:blipFill>
          <a:blip r:embed="rId2" cstate="print"/>
          <a:srcRect/>
          <a:stretch>
            <a:fillRect/>
          </a:stretch>
        </p:blipFill>
        <p:spPr bwMode="auto">
          <a:xfrm>
            <a:off x="1259632" y="2834076"/>
            <a:ext cx="5976664" cy="3774737"/>
          </a:xfrm>
          <a:prstGeom prst="rect">
            <a:avLst/>
          </a:prstGeom>
          <a:noFill/>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dirty="0"/>
          </a:p>
        </p:txBody>
      </p:sp>
      <p:sp>
        <p:nvSpPr>
          <p:cNvPr id="3" name="Content Placeholder 2"/>
          <p:cNvSpPr>
            <a:spLocks noGrp="1"/>
          </p:cNvSpPr>
          <p:nvPr>
            <p:ph idx="1"/>
          </p:nvPr>
        </p:nvSpPr>
        <p:spPr/>
        <p:txBody>
          <a:bodyPr>
            <a:normAutofit fontScale="92500" lnSpcReduction="20000"/>
          </a:bodyPr>
          <a:lstStyle/>
          <a:p>
            <a:r>
              <a:rPr lang="en-US" dirty="0" smtClean="0"/>
              <a:t>The formula for χ </a:t>
            </a:r>
            <a:r>
              <a:rPr lang="en-US" baseline="30000" dirty="0" smtClean="0"/>
              <a:t>2</a:t>
            </a:r>
            <a:r>
              <a:rPr lang="en-US" dirty="0" smtClean="0"/>
              <a:t>, compares each cell's actual count to its expected count: </a:t>
            </a:r>
          </a:p>
          <a:p>
            <a:endParaRPr lang="en-US" dirty="0" smtClean="0"/>
          </a:p>
          <a:p>
            <a:endParaRPr lang="en-US" dirty="0" smtClean="0"/>
          </a:p>
          <a:p>
            <a:pPr>
              <a:buNone/>
            </a:pPr>
            <a:endParaRPr lang="en-US" dirty="0" smtClean="0"/>
          </a:p>
          <a:p>
            <a:r>
              <a:rPr lang="en-US" dirty="0" smtClean="0"/>
              <a:t>The formula describes an operation that is performed on each cell and which yields a number. When all the numbers are summed, the result is χ </a:t>
            </a:r>
            <a:r>
              <a:rPr lang="en-US" baseline="30000" dirty="0" smtClean="0"/>
              <a:t>2</a:t>
            </a:r>
            <a:r>
              <a:rPr lang="en-US" dirty="0" smtClean="0"/>
              <a:t>. Now, compute it for the six cells in the example: </a:t>
            </a:r>
          </a:p>
          <a:p>
            <a:endParaRPr lang="en-US" dirty="0" smtClean="0"/>
          </a:p>
          <a:p>
            <a:endParaRPr lang="sv-SE" dirty="0"/>
          </a:p>
        </p:txBody>
      </p:sp>
      <p:pic>
        <p:nvPicPr>
          <p:cNvPr id="128002" name="Picture 2" descr="equation"/>
          <p:cNvPicPr>
            <a:picLocks noChangeAspect="1" noChangeArrowheads="1"/>
          </p:cNvPicPr>
          <p:nvPr/>
        </p:nvPicPr>
        <p:blipFill>
          <a:blip r:embed="rId2" cstate="print"/>
          <a:srcRect/>
          <a:stretch>
            <a:fillRect/>
          </a:stretch>
        </p:blipFill>
        <p:spPr bwMode="auto">
          <a:xfrm>
            <a:off x="971600" y="2348880"/>
            <a:ext cx="5608970" cy="1163563"/>
          </a:xfrm>
          <a:prstGeom prst="rect">
            <a:avLst/>
          </a:prstGeo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cliffsnotes.com/math/statistics/bivariate-relationships/~/media/EBEC9B944CC54297938AAC3CD06A8518.ashx"/>
          <p:cNvPicPr>
            <a:picLocks noChangeAspect="1" noChangeArrowheads="1"/>
          </p:cNvPicPr>
          <p:nvPr/>
        </p:nvPicPr>
        <p:blipFill>
          <a:blip r:embed="rId2" cstate="print"/>
          <a:srcRect/>
          <a:stretch>
            <a:fillRect/>
          </a:stretch>
        </p:blipFill>
        <p:spPr bwMode="auto">
          <a:xfrm>
            <a:off x="1259632" y="2834076"/>
            <a:ext cx="5976664" cy="3774737"/>
          </a:xfrm>
          <a:prstGeom prst="rect">
            <a:avLst/>
          </a:prstGeom>
          <a:noFill/>
        </p:spPr>
      </p:pic>
      <p:pic>
        <p:nvPicPr>
          <p:cNvPr id="129026" name="Picture 2" descr="equation"/>
          <p:cNvPicPr>
            <a:picLocks noChangeAspect="1" noChangeArrowheads="1"/>
          </p:cNvPicPr>
          <p:nvPr/>
        </p:nvPicPr>
        <p:blipFill>
          <a:blip r:embed="rId3" cstate="print"/>
          <a:srcRect/>
          <a:stretch>
            <a:fillRect/>
          </a:stretch>
        </p:blipFill>
        <p:spPr bwMode="auto">
          <a:xfrm>
            <a:off x="1763688" y="260648"/>
            <a:ext cx="6356204" cy="2504599"/>
          </a:xfrm>
          <a:prstGeom prst="rect">
            <a:avLst/>
          </a:prstGeom>
          <a:noFill/>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sv-SE" dirty="0" smtClean="0"/>
              <a:t>Example 5</a:t>
            </a:r>
            <a:endParaRPr lang="sv-SE" dirty="0"/>
          </a:p>
        </p:txBody>
      </p:sp>
      <p:sp>
        <p:nvSpPr>
          <p:cNvPr id="3" name="Content Placeholder 2"/>
          <p:cNvSpPr>
            <a:spLocks noGrp="1"/>
          </p:cNvSpPr>
          <p:nvPr>
            <p:ph idx="1"/>
          </p:nvPr>
        </p:nvSpPr>
        <p:spPr>
          <a:xfrm>
            <a:off x="395536" y="1412776"/>
            <a:ext cx="8291264" cy="4713387"/>
          </a:xfrm>
        </p:spPr>
        <p:txBody>
          <a:bodyPr>
            <a:normAutofit fontScale="85000" lnSpcReduction="10000"/>
          </a:bodyPr>
          <a:lstStyle/>
          <a:p>
            <a:r>
              <a:rPr lang="en-US" dirty="0" smtClean="0"/>
              <a:t>The larger χ </a:t>
            </a:r>
            <a:r>
              <a:rPr lang="en-US" baseline="30000" dirty="0" smtClean="0"/>
              <a:t>2</a:t>
            </a:r>
            <a:r>
              <a:rPr lang="en-US" dirty="0" smtClean="0"/>
              <a:t>, the more likely that the variables are related; note that the cells that contribute the most to the resulting statistic are those in which the expected count is very different from the actual count.</a:t>
            </a:r>
          </a:p>
          <a:p>
            <a:r>
              <a:rPr lang="en-US" dirty="0" smtClean="0"/>
              <a:t>Chi‐square has a probability distribution, the critical values for which are listed in χ </a:t>
            </a:r>
            <a:r>
              <a:rPr lang="en-US" baseline="30000" dirty="0" smtClean="0"/>
              <a:t>2</a:t>
            </a:r>
            <a:r>
              <a:rPr lang="en-US" dirty="0" smtClean="0"/>
              <a:t>  Statistics Table.</a:t>
            </a:r>
          </a:p>
          <a:p>
            <a:r>
              <a:rPr lang="en-US" dirty="0" smtClean="0"/>
              <a:t>" As with the </a:t>
            </a:r>
            <a:r>
              <a:rPr lang="en-US" i="1" dirty="0" smtClean="0"/>
              <a:t>t‐</a:t>
            </a:r>
            <a:r>
              <a:rPr lang="en-US" dirty="0" smtClean="0"/>
              <a:t>distribution, χ </a:t>
            </a:r>
            <a:r>
              <a:rPr lang="en-US" baseline="30000" dirty="0" smtClean="0"/>
              <a:t>2</a:t>
            </a:r>
            <a:r>
              <a:rPr lang="en-US" dirty="0" smtClean="0"/>
              <a:t> has a degrees‐of‐freedom parameter, the formula for which is (number of rows – 1) × (number of columns – 1)</a:t>
            </a:r>
          </a:p>
          <a:p>
            <a:r>
              <a:rPr lang="en-US" dirty="0" smtClean="0"/>
              <a:t>or in your example: (2 – l) × (3 – 1) = 1 × 2 = 2</a:t>
            </a:r>
          </a:p>
          <a:p>
            <a:endParaRPr lang="sv-SE"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Conclusion</a:t>
            </a:r>
            <a:endParaRPr lang="sv-SE" dirty="0"/>
          </a:p>
        </p:txBody>
      </p:sp>
      <p:sp>
        <p:nvSpPr>
          <p:cNvPr id="3" name="Content Placeholder 2"/>
          <p:cNvSpPr>
            <a:spLocks noGrp="1"/>
          </p:cNvSpPr>
          <p:nvPr>
            <p:ph idx="1"/>
          </p:nvPr>
        </p:nvSpPr>
        <p:spPr/>
        <p:txBody>
          <a:bodyPr>
            <a:normAutofit fontScale="92500" lnSpcReduction="10000"/>
          </a:bodyPr>
          <a:lstStyle/>
          <a:p>
            <a:r>
              <a:rPr lang="en-US" dirty="0" smtClean="0"/>
              <a:t>Based on the table," a chi‐square of 9.097 with two degrees of freedom falls between the commonly used significance levels of 0.05 and 0.01.</a:t>
            </a:r>
          </a:p>
          <a:p>
            <a:r>
              <a:rPr lang="en-US" dirty="0" smtClean="0"/>
              <a:t> If you had specified an alpha of 0.05 for the test, you could, therefore, reject the null hypothesis that gender and favorite commercial are independent. </a:t>
            </a:r>
          </a:p>
          <a:p>
            <a:r>
              <a:rPr lang="en-US" dirty="0" smtClean="0"/>
              <a:t>At </a:t>
            </a:r>
            <a:r>
              <a:rPr lang="en-US" i="1" dirty="0" smtClean="0"/>
              <a:t>a</a:t>
            </a:r>
            <a:r>
              <a:rPr lang="en-US" dirty="0" smtClean="0"/>
              <a:t> = 0.01, however, you could not reject the null hypothesis.</a:t>
            </a:r>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ar-SA"/>
              <a:t>Ahmed-Refat-ZU</a:t>
            </a:r>
            <a:endParaRPr lang="sv-SE"/>
          </a:p>
        </p:txBody>
      </p:sp>
      <p:sp>
        <p:nvSpPr>
          <p:cNvPr id="167938" name="Rectangle 2"/>
          <p:cNvSpPr>
            <a:spLocks noGrp="1" noChangeArrowheads="1"/>
          </p:cNvSpPr>
          <p:nvPr>
            <p:ph type="title"/>
          </p:nvPr>
        </p:nvSpPr>
        <p:spPr>
          <a:xfrm>
            <a:off x="685800" y="496888"/>
            <a:ext cx="7772400" cy="1368425"/>
          </a:xfrm>
          <a:ln w="57150">
            <a:solidFill>
              <a:srgbClr val="FF0066"/>
            </a:solidFill>
          </a:ln>
        </p:spPr>
        <p:txBody>
          <a:bodyPr/>
          <a:lstStyle/>
          <a:p>
            <a:pPr rtl="0"/>
            <a:r>
              <a:rPr lang="en-US" sz="4000" b="1" dirty="0">
                <a:cs typeface="Times New Roman" charset="0"/>
              </a:rPr>
              <a:t>General principles of significance </a:t>
            </a:r>
            <a:r>
              <a:rPr lang="en-US" sz="4000" b="1" dirty="0">
                <a:solidFill>
                  <a:srgbClr val="FF0000"/>
                </a:solidFill>
                <a:cs typeface="Times New Roman" charset="0"/>
              </a:rPr>
              <a:t>tests P&lt;0.05</a:t>
            </a:r>
          </a:p>
        </p:txBody>
      </p:sp>
      <p:sp>
        <p:nvSpPr>
          <p:cNvPr id="167939" name="Rectangle 3"/>
          <p:cNvSpPr>
            <a:spLocks noGrp="1" noChangeArrowheads="1"/>
          </p:cNvSpPr>
          <p:nvPr>
            <p:ph type="body" idx="1"/>
          </p:nvPr>
        </p:nvSpPr>
        <p:spPr>
          <a:xfrm>
            <a:off x="611560" y="2132856"/>
            <a:ext cx="8229600" cy="4525963"/>
          </a:xfrm>
        </p:spPr>
        <p:txBody>
          <a:bodyPr/>
          <a:lstStyle/>
          <a:p>
            <a:pPr algn="just" rtl="0">
              <a:buFontTx/>
              <a:buNone/>
            </a:pPr>
            <a:r>
              <a:rPr lang="en-US" dirty="0">
                <a:cs typeface="Times New Roman" charset="0"/>
              </a:rPr>
              <a:t>    In medicine, we usually consider that differences are significant if the probability is less than 0.05. This means that if the null hypothesis is true, we shall make a wrong decision less than 5 in a hundred times</a:t>
            </a:r>
            <a:r>
              <a:rPr lang="en-US" dirty="0"/>
              <a:t>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Last </a:t>
            </a:r>
            <a:endParaRPr lang="sv-SE" dirty="0"/>
          </a:p>
        </p:txBody>
      </p:sp>
      <p:sp>
        <p:nvSpPr>
          <p:cNvPr id="3" name="Content Placeholder 2"/>
          <p:cNvSpPr>
            <a:spLocks noGrp="1"/>
          </p:cNvSpPr>
          <p:nvPr>
            <p:ph idx="1"/>
          </p:nvPr>
        </p:nvSpPr>
        <p:spPr/>
        <p:txBody>
          <a:bodyPr>
            <a:normAutofit fontScale="77500" lnSpcReduction="20000"/>
          </a:bodyPr>
          <a:lstStyle/>
          <a:p>
            <a:r>
              <a:rPr lang="en-US" dirty="0" smtClean="0"/>
              <a:t>The χ </a:t>
            </a:r>
            <a:r>
              <a:rPr lang="en-US" baseline="30000" dirty="0" smtClean="0"/>
              <a:t>2</a:t>
            </a:r>
            <a:r>
              <a:rPr lang="en-US" dirty="0" smtClean="0"/>
              <a:t> test does not allow you to conclude anything more specific than that there is some relationship in your sample between gender and commercial liked (at α = 0.05). Examining the observed versus expected counts in each cell might give you a clue as to the nature of the relationship and which levels of the variables are involved. For example, Commercial B appears to have been liked more by girls than boys. But χ </a:t>
            </a:r>
            <a:r>
              <a:rPr lang="en-US" baseline="30000" dirty="0" smtClean="0"/>
              <a:t>2</a:t>
            </a:r>
            <a:r>
              <a:rPr lang="en-US" dirty="0" smtClean="0"/>
              <a:t>tests only the very general null hypothesis that the two variables are independent.</a:t>
            </a:r>
          </a:p>
          <a:p>
            <a:r>
              <a:rPr lang="en-US" dirty="0" smtClean="0"/>
              <a:t>Sometimes a chi‐square test of homogeneity of populations is used. It is very similar to the test for independence. In fact the mechanics of these tests are identical. The real difference is in the design of the study and the sampling method.</a:t>
            </a:r>
          </a:p>
          <a:p>
            <a:endParaRPr lang="sv-SE"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noChangeArrowheads="1"/>
          </p:cNvPicPr>
          <p:nvPr/>
        </p:nvPicPr>
        <p:blipFill>
          <a:blip r:embed="rId2" cstate="print"/>
          <a:srcRect/>
          <a:stretch>
            <a:fillRect/>
          </a:stretch>
        </p:blipFill>
        <p:spPr bwMode="auto">
          <a:xfrm>
            <a:off x="1907705" y="1063726"/>
            <a:ext cx="5688632" cy="5579201"/>
          </a:xfrm>
          <a:prstGeom prst="rect">
            <a:avLst/>
          </a:prstGeom>
          <a:noFill/>
          <a:ln w="12700">
            <a:noFill/>
            <a:miter lim="800000"/>
            <a:headEnd/>
            <a:tailEnd/>
          </a:ln>
        </p:spPr>
      </p:pic>
      <p:sp>
        <p:nvSpPr>
          <p:cNvPr id="16387" name="Rectangle 2"/>
          <p:cNvSpPr>
            <a:spLocks/>
          </p:cNvSpPr>
          <p:nvPr/>
        </p:nvSpPr>
        <p:spPr bwMode="auto">
          <a:xfrm>
            <a:off x="3573463" y="846138"/>
            <a:ext cx="2371725" cy="276225"/>
          </a:xfrm>
          <a:prstGeom prst="rect">
            <a:avLst/>
          </a:prstGeom>
          <a:noFill/>
          <a:ln w="12700">
            <a:noFill/>
            <a:miter lim="800000"/>
            <a:headEnd/>
            <a:tailEnd/>
          </a:ln>
        </p:spPr>
        <p:txBody>
          <a:bodyPr wrap="none" lIns="0" tIns="0" rIns="0" bIns="0" anchor="ctr">
            <a:spAutoFit/>
          </a:bodyPr>
          <a:lstStyle/>
          <a:p>
            <a:r>
              <a:rPr lang="en-US" sz="1800" b="1"/>
              <a:t>Student’s t-Test Table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US" altLang="en-US" dirty="0" smtClean="0"/>
              <a:t>The t-test</a:t>
            </a:r>
          </a:p>
        </p:txBody>
      </p:sp>
      <p:sp>
        <p:nvSpPr>
          <p:cNvPr id="19459" name="Rectangle 3"/>
          <p:cNvSpPr>
            <a:spLocks noGrp="1" noChangeArrowheads="1"/>
          </p:cNvSpPr>
          <p:nvPr>
            <p:ph type="subTitle" idx="1"/>
          </p:nvPr>
        </p:nvSpPr>
        <p:spPr/>
        <p:txBody>
          <a:bodyPr/>
          <a:lstStyle/>
          <a:p>
            <a:r>
              <a:rPr lang="en-US" altLang="en-US" b="1" dirty="0" smtClean="0">
                <a:solidFill>
                  <a:srgbClr val="FF0000"/>
                </a:solidFill>
              </a:rPr>
              <a:t>Inferences about Population Means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dirty="0" smtClean="0"/>
              <a:t>TYPES OF DATA</a:t>
            </a:r>
          </a:p>
        </p:txBody>
      </p:sp>
      <p:sp>
        <p:nvSpPr>
          <p:cNvPr id="29699" name="Text Box 3"/>
          <p:cNvSpPr txBox="1">
            <a:spLocks noChangeArrowheads="1"/>
          </p:cNvSpPr>
          <p:nvPr/>
        </p:nvSpPr>
        <p:spPr bwMode="auto">
          <a:xfrm>
            <a:off x="3465513" y="2163763"/>
            <a:ext cx="1792287" cy="427037"/>
          </a:xfrm>
          <a:prstGeom prst="rect">
            <a:avLst/>
          </a:prstGeom>
          <a:noFill/>
          <a:ln w="12699">
            <a:noFill/>
            <a:miter lim="800000"/>
            <a:headEnd/>
            <a:tailEnd/>
          </a:ln>
        </p:spPr>
        <p:txBody>
          <a:bodyPr wrap="none">
            <a:spAutoFit/>
          </a:bodyPr>
          <a:lstStyle/>
          <a:p>
            <a:r>
              <a:rPr lang="en-GB" sz="2200" dirty="0"/>
              <a:t>VARIABLES</a:t>
            </a:r>
          </a:p>
        </p:txBody>
      </p:sp>
      <p:sp>
        <p:nvSpPr>
          <p:cNvPr id="29700" name="Text Box 4"/>
          <p:cNvSpPr txBox="1">
            <a:spLocks noChangeArrowheads="1"/>
          </p:cNvSpPr>
          <p:nvPr/>
        </p:nvSpPr>
        <p:spPr bwMode="auto">
          <a:xfrm>
            <a:off x="1524000" y="3078163"/>
            <a:ext cx="2347913" cy="427037"/>
          </a:xfrm>
          <a:prstGeom prst="rect">
            <a:avLst/>
          </a:prstGeom>
          <a:noFill/>
          <a:ln w="12699">
            <a:noFill/>
            <a:miter lim="800000"/>
            <a:headEnd/>
            <a:tailEnd/>
          </a:ln>
        </p:spPr>
        <p:txBody>
          <a:bodyPr wrap="none">
            <a:spAutoFit/>
          </a:bodyPr>
          <a:lstStyle/>
          <a:p>
            <a:r>
              <a:rPr lang="en-GB" sz="2200" dirty="0"/>
              <a:t>QUANTITATIVE</a:t>
            </a:r>
          </a:p>
        </p:txBody>
      </p:sp>
      <p:sp>
        <p:nvSpPr>
          <p:cNvPr id="29701" name="Text Box 5"/>
          <p:cNvSpPr txBox="1">
            <a:spLocks noChangeArrowheads="1"/>
          </p:cNvSpPr>
          <p:nvPr/>
        </p:nvSpPr>
        <p:spPr bwMode="auto">
          <a:xfrm>
            <a:off x="5105400" y="3078163"/>
            <a:ext cx="2120900" cy="427037"/>
          </a:xfrm>
          <a:prstGeom prst="rect">
            <a:avLst/>
          </a:prstGeom>
          <a:noFill/>
          <a:ln w="12699">
            <a:noFill/>
            <a:miter lim="800000"/>
            <a:headEnd/>
            <a:tailEnd/>
          </a:ln>
        </p:spPr>
        <p:txBody>
          <a:bodyPr wrap="none">
            <a:spAutoFit/>
          </a:bodyPr>
          <a:lstStyle/>
          <a:p>
            <a:r>
              <a:rPr lang="en-GB" sz="2200" dirty="0"/>
              <a:t>QUALITATIVE</a:t>
            </a:r>
          </a:p>
        </p:txBody>
      </p:sp>
      <p:sp>
        <p:nvSpPr>
          <p:cNvPr id="29702" name="Text Box 6"/>
          <p:cNvSpPr txBox="1">
            <a:spLocks noChangeArrowheads="1"/>
          </p:cNvSpPr>
          <p:nvPr/>
        </p:nvSpPr>
        <p:spPr bwMode="auto">
          <a:xfrm>
            <a:off x="838200" y="4495800"/>
            <a:ext cx="1595438" cy="1096963"/>
          </a:xfrm>
          <a:prstGeom prst="rect">
            <a:avLst/>
          </a:prstGeom>
          <a:noFill/>
          <a:ln w="12699">
            <a:noFill/>
            <a:miter lim="800000"/>
            <a:headEnd/>
            <a:tailEnd/>
          </a:ln>
        </p:spPr>
        <p:txBody>
          <a:bodyPr wrap="none">
            <a:spAutoFit/>
          </a:bodyPr>
          <a:lstStyle/>
          <a:p>
            <a:pPr algn="ctr"/>
            <a:r>
              <a:rPr lang="en-GB" sz="2200" dirty="0"/>
              <a:t>RATIO</a:t>
            </a:r>
          </a:p>
          <a:p>
            <a:pPr algn="ctr"/>
            <a:r>
              <a:rPr lang="en-GB" sz="2200" dirty="0">
                <a:solidFill>
                  <a:schemeClr val="folHlink"/>
                </a:solidFill>
              </a:rPr>
              <a:t>Pulse rate</a:t>
            </a:r>
          </a:p>
          <a:p>
            <a:pPr algn="ctr"/>
            <a:r>
              <a:rPr lang="en-GB" sz="2200" dirty="0">
                <a:solidFill>
                  <a:schemeClr val="folHlink"/>
                </a:solidFill>
              </a:rPr>
              <a:t>Height</a:t>
            </a:r>
          </a:p>
        </p:txBody>
      </p:sp>
      <p:sp>
        <p:nvSpPr>
          <p:cNvPr id="29703" name="Text Box 7"/>
          <p:cNvSpPr txBox="1">
            <a:spLocks noChangeArrowheads="1"/>
          </p:cNvSpPr>
          <p:nvPr/>
        </p:nvSpPr>
        <p:spPr bwMode="auto">
          <a:xfrm>
            <a:off x="2671763" y="4495800"/>
            <a:ext cx="1620837" cy="762000"/>
          </a:xfrm>
          <a:prstGeom prst="rect">
            <a:avLst/>
          </a:prstGeom>
          <a:noFill/>
          <a:ln w="12699">
            <a:noFill/>
            <a:miter lim="800000"/>
            <a:headEnd/>
            <a:tailEnd/>
          </a:ln>
        </p:spPr>
        <p:txBody>
          <a:bodyPr wrap="none">
            <a:spAutoFit/>
          </a:bodyPr>
          <a:lstStyle/>
          <a:p>
            <a:pPr algn="ctr"/>
            <a:r>
              <a:rPr lang="en-GB" sz="2200" dirty="0"/>
              <a:t>INTERVAL</a:t>
            </a:r>
          </a:p>
          <a:p>
            <a:pPr algn="ctr"/>
            <a:r>
              <a:rPr lang="en-GB" sz="2200" dirty="0">
                <a:solidFill>
                  <a:schemeClr val="folHlink"/>
                </a:solidFill>
              </a:rPr>
              <a:t>36</a:t>
            </a:r>
            <a:r>
              <a:rPr lang="en-GB" sz="2200" baseline="30000" dirty="0">
                <a:solidFill>
                  <a:schemeClr val="folHlink"/>
                </a:solidFill>
              </a:rPr>
              <a:t>o</a:t>
            </a:r>
            <a:r>
              <a:rPr lang="en-GB" sz="2200" dirty="0">
                <a:solidFill>
                  <a:schemeClr val="folHlink"/>
                </a:solidFill>
              </a:rPr>
              <a:t>-38</a:t>
            </a:r>
            <a:r>
              <a:rPr lang="en-GB" sz="2200" baseline="30000" dirty="0">
                <a:solidFill>
                  <a:schemeClr val="folHlink"/>
                </a:solidFill>
              </a:rPr>
              <a:t>o</a:t>
            </a:r>
            <a:r>
              <a:rPr lang="en-GB" sz="2200" dirty="0">
                <a:solidFill>
                  <a:schemeClr val="folHlink"/>
                </a:solidFill>
              </a:rPr>
              <a:t>C</a:t>
            </a:r>
          </a:p>
        </p:txBody>
      </p:sp>
      <p:sp>
        <p:nvSpPr>
          <p:cNvPr id="29704" name="Text Box 8"/>
          <p:cNvSpPr txBox="1">
            <a:spLocks noChangeArrowheads="1"/>
          </p:cNvSpPr>
          <p:nvPr/>
        </p:nvSpPr>
        <p:spPr bwMode="auto">
          <a:xfrm>
            <a:off x="4402138" y="4495800"/>
            <a:ext cx="1785937" cy="1096963"/>
          </a:xfrm>
          <a:prstGeom prst="rect">
            <a:avLst/>
          </a:prstGeom>
          <a:noFill/>
          <a:ln w="12699">
            <a:noFill/>
            <a:miter lim="800000"/>
            <a:headEnd/>
            <a:tailEnd/>
          </a:ln>
        </p:spPr>
        <p:txBody>
          <a:bodyPr wrap="none">
            <a:spAutoFit/>
          </a:bodyPr>
          <a:lstStyle/>
          <a:p>
            <a:pPr algn="ctr"/>
            <a:r>
              <a:rPr lang="en-GB" sz="2200" dirty="0"/>
              <a:t>ORDINAL</a:t>
            </a:r>
          </a:p>
          <a:p>
            <a:pPr algn="ctr"/>
            <a:r>
              <a:rPr lang="en-GB" sz="2200" dirty="0">
                <a:solidFill>
                  <a:schemeClr val="folHlink"/>
                </a:solidFill>
              </a:rPr>
              <a:t>Social class</a:t>
            </a:r>
          </a:p>
          <a:p>
            <a:pPr algn="ctr"/>
            <a:endParaRPr lang="en-GB" sz="2200" dirty="0">
              <a:solidFill>
                <a:schemeClr val="folHlink"/>
              </a:solidFill>
            </a:endParaRPr>
          </a:p>
        </p:txBody>
      </p:sp>
      <p:sp>
        <p:nvSpPr>
          <p:cNvPr id="29705" name="Text Box 9"/>
          <p:cNvSpPr txBox="1">
            <a:spLocks noChangeArrowheads="1"/>
          </p:cNvSpPr>
          <p:nvPr/>
        </p:nvSpPr>
        <p:spPr bwMode="auto">
          <a:xfrm>
            <a:off x="6356350" y="4495800"/>
            <a:ext cx="1566863" cy="1096963"/>
          </a:xfrm>
          <a:prstGeom prst="rect">
            <a:avLst/>
          </a:prstGeom>
          <a:noFill/>
          <a:ln w="12699">
            <a:noFill/>
            <a:miter lim="800000"/>
            <a:headEnd/>
            <a:tailEnd/>
          </a:ln>
        </p:spPr>
        <p:txBody>
          <a:bodyPr wrap="none">
            <a:spAutoFit/>
          </a:bodyPr>
          <a:lstStyle/>
          <a:p>
            <a:pPr algn="ctr"/>
            <a:r>
              <a:rPr lang="en-GB" sz="2200" dirty="0"/>
              <a:t>NOMINAL</a:t>
            </a:r>
          </a:p>
          <a:p>
            <a:pPr algn="ctr"/>
            <a:r>
              <a:rPr lang="en-GB" sz="2200" dirty="0">
                <a:solidFill>
                  <a:schemeClr val="folHlink"/>
                </a:solidFill>
              </a:rPr>
              <a:t>Gender</a:t>
            </a:r>
          </a:p>
          <a:p>
            <a:pPr algn="ctr"/>
            <a:r>
              <a:rPr lang="en-GB" sz="2200" dirty="0">
                <a:solidFill>
                  <a:schemeClr val="folHlink"/>
                </a:solidFill>
              </a:rPr>
              <a:t>Ethnicity</a:t>
            </a:r>
          </a:p>
        </p:txBody>
      </p:sp>
      <p:sp>
        <p:nvSpPr>
          <p:cNvPr id="29706" name="Line 10"/>
          <p:cNvSpPr>
            <a:spLocks noChangeShapeType="1"/>
          </p:cNvSpPr>
          <p:nvPr/>
        </p:nvSpPr>
        <p:spPr bwMode="auto">
          <a:xfrm flipH="1">
            <a:off x="3200400" y="2590800"/>
            <a:ext cx="1143000" cy="457200"/>
          </a:xfrm>
          <a:prstGeom prst="line">
            <a:avLst/>
          </a:prstGeom>
          <a:noFill/>
          <a:ln w="34925">
            <a:solidFill>
              <a:schemeClr val="folHlink"/>
            </a:solidFill>
            <a:round/>
            <a:headEnd/>
            <a:tailEnd type="triangle" w="med" len="med"/>
          </a:ln>
        </p:spPr>
        <p:txBody>
          <a:bodyPr/>
          <a:lstStyle/>
          <a:p>
            <a:endParaRPr lang="sv-SE"/>
          </a:p>
        </p:txBody>
      </p:sp>
      <p:sp>
        <p:nvSpPr>
          <p:cNvPr id="29707" name="Line 11"/>
          <p:cNvSpPr>
            <a:spLocks noChangeShapeType="1"/>
          </p:cNvSpPr>
          <p:nvPr/>
        </p:nvSpPr>
        <p:spPr bwMode="auto">
          <a:xfrm>
            <a:off x="4343400" y="2590800"/>
            <a:ext cx="1447800" cy="457200"/>
          </a:xfrm>
          <a:prstGeom prst="line">
            <a:avLst/>
          </a:prstGeom>
          <a:noFill/>
          <a:ln w="34925">
            <a:solidFill>
              <a:schemeClr val="folHlink"/>
            </a:solidFill>
            <a:round/>
            <a:headEnd/>
            <a:tailEnd type="triangle" w="med" len="med"/>
          </a:ln>
        </p:spPr>
        <p:txBody>
          <a:bodyPr/>
          <a:lstStyle/>
          <a:p>
            <a:endParaRPr lang="sv-SE"/>
          </a:p>
        </p:txBody>
      </p:sp>
      <p:sp>
        <p:nvSpPr>
          <p:cNvPr id="29708" name="Line 12"/>
          <p:cNvSpPr>
            <a:spLocks noChangeShapeType="1"/>
          </p:cNvSpPr>
          <p:nvPr/>
        </p:nvSpPr>
        <p:spPr bwMode="auto">
          <a:xfrm flipH="1">
            <a:off x="1752600" y="3505200"/>
            <a:ext cx="838200" cy="990600"/>
          </a:xfrm>
          <a:prstGeom prst="line">
            <a:avLst/>
          </a:prstGeom>
          <a:noFill/>
          <a:ln w="34925">
            <a:solidFill>
              <a:schemeClr val="folHlink"/>
            </a:solidFill>
            <a:round/>
            <a:headEnd/>
            <a:tailEnd type="triangle" w="med" len="med"/>
          </a:ln>
        </p:spPr>
        <p:txBody>
          <a:bodyPr/>
          <a:lstStyle/>
          <a:p>
            <a:endParaRPr lang="sv-SE"/>
          </a:p>
        </p:txBody>
      </p:sp>
      <p:sp>
        <p:nvSpPr>
          <p:cNvPr id="29709" name="Line 13"/>
          <p:cNvSpPr>
            <a:spLocks noChangeShapeType="1"/>
          </p:cNvSpPr>
          <p:nvPr/>
        </p:nvSpPr>
        <p:spPr bwMode="auto">
          <a:xfrm>
            <a:off x="2590800" y="3505200"/>
            <a:ext cx="838200" cy="990600"/>
          </a:xfrm>
          <a:prstGeom prst="line">
            <a:avLst/>
          </a:prstGeom>
          <a:noFill/>
          <a:ln w="34925">
            <a:solidFill>
              <a:schemeClr val="folHlink"/>
            </a:solidFill>
            <a:round/>
            <a:headEnd/>
            <a:tailEnd type="triangle" w="med" len="med"/>
          </a:ln>
        </p:spPr>
        <p:txBody>
          <a:bodyPr/>
          <a:lstStyle/>
          <a:p>
            <a:endParaRPr lang="sv-SE"/>
          </a:p>
        </p:txBody>
      </p:sp>
      <p:sp>
        <p:nvSpPr>
          <p:cNvPr id="29710" name="Line 14"/>
          <p:cNvSpPr>
            <a:spLocks noChangeShapeType="1"/>
          </p:cNvSpPr>
          <p:nvPr/>
        </p:nvSpPr>
        <p:spPr bwMode="auto">
          <a:xfrm flipH="1">
            <a:off x="5410200" y="3505200"/>
            <a:ext cx="838200" cy="990600"/>
          </a:xfrm>
          <a:prstGeom prst="line">
            <a:avLst/>
          </a:prstGeom>
          <a:noFill/>
          <a:ln w="34925">
            <a:solidFill>
              <a:schemeClr val="folHlink"/>
            </a:solidFill>
            <a:round/>
            <a:headEnd/>
            <a:tailEnd type="triangle" w="med" len="med"/>
          </a:ln>
        </p:spPr>
        <p:txBody>
          <a:bodyPr/>
          <a:lstStyle/>
          <a:p>
            <a:endParaRPr lang="sv-SE"/>
          </a:p>
        </p:txBody>
      </p:sp>
      <p:sp>
        <p:nvSpPr>
          <p:cNvPr id="29711" name="Line 15"/>
          <p:cNvSpPr>
            <a:spLocks noChangeShapeType="1"/>
          </p:cNvSpPr>
          <p:nvPr/>
        </p:nvSpPr>
        <p:spPr bwMode="auto">
          <a:xfrm>
            <a:off x="6248400" y="3505200"/>
            <a:ext cx="838200" cy="990600"/>
          </a:xfrm>
          <a:prstGeom prst="line">
            <a:avLst/>
          </a:prstGeom>
          <a:noFill/>
          <a:ln w="34925">
            <a:solidFill>
              <a:schemeClr val="folHlink"/>
            </a:solidFill>
            <a:round/>
            <a:headEnd/>
            <a:tailEnd type="triangle" w="med" len="med"/>
          </a:ln>
        </p:spPr>
        <p:txBody>
          <a:bodyPr/>
          <a:lstStyle/>
          <a:p>
            <a:endParaRPr lang="sv-SE"/>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Background</a:t>
            </a:r>
          </a:p>
        </p:txBody>
      </p:sp>
      <p:sp>
        <p:nvSpPr>
          <p:cNvPr id="21507" name="Content Placeholder 2"/>
          <p:cNvSpPr>
            <a:spLocks noGrp="1"/>
          </p:cNvSpPr>
          <p:nvPr>
            <p:ph idx="1"/>
          </p:nvPr>
        </p:nvSpPr>
        <p:spPr>
          <a:xfrm>
            <a:off x="467544" y="1412776"/>
            <a:ext cx="8229600" cy="4525963"/>
          </a:xfrm>
        </p:spPr>
        <p:txBody>
          <a:bodyPr>
            <a:noAutofit/>
          </a:bodyPr>
          <a:lstStyle/>
          <a:p>
            <a:r>
              <a:rPr lang="en-US" sz="3600" dirty="0" smtClean="0"/>
              <a:t>The t statistic allows researchers to use sample data to test hypotheses about an unknown population.  </a:t>
            </a:r>
            <a:endParaRPr lang="en-US" altLang="en-US" sz="3600" dirty="0" smtClean="0"/>
          </a:p>
          <a:p>
            <a:r>
              <a:rPr lang="en-US" altLang="en-US" sz="3600" dirty="0" smtClean="0"/>
              <a:t>Developed by Gossett for the quality control of beer.</a:t>
            </a:r>
          </a:p>
          <a:p>
            <a:r>
              <a:rPr lang="en-US" altLang="en-US" sz="3600" dirty="0" smtClean="0"/>
              <a:t>Comes in 3 varieties:</a:t>
            </a:r>
          </a:p>
          <a:p>
            <a:r>
              <a:rPr lang="en-US" altLang="en-US" sz="3600" dirty="0" smtClean="0"/>
              <a:t>Single sample t test , independent samples t test , and dependent samples t test  (paired t-test).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2018</Words>
  <Application>Microsoft Office PowerPoint</Application>
  <PresentationFormat>On-screen Show (4:3)</PresentationFormat>
  <Paragraphs>248</Paragraphs>
  <Slides>61</Slides>
  <Notes>9</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Inferential statistics</vt:lpstr>
      <vt:lpstr>Null and alternative hypotheses</vt:lpstr>
      <vt:lpstr>Hypothesis Testing</vt:lpstr>
      <vt:lpstr>General principles of significance tests</vt:lpstr>
      <vt:lpstr>General principles of significance tests</vt:lpstr>
      <vt:lpstr>General principles of significance tests P&lt;0.05</vt:lpstr>
      <vt:lpstr>The t-test</vt:lpstr>
      <vt:lpstr>TYPES OF DATA</vt:lpstr>
      <vt:lpstr>Background</vt:lpstr>
      <vt:lpstr>Slide 10</vt:lpstr>
      <vt:lpstr>Assumptions of t-Test</vt:lpstr>
      <vt:lpstr>Important guidelines</vt:lpstr>
      <vt:lpstr>One-Sample t-test </vt:lpstr>
      <vt:lpstr>Note</vt:lpstr>
      <vt:lpstr>Example 1</vt:lpstr>
      <vt:lpstr>One sample t-test</vt:lpstr>
      <vt:lpstr>Example 1</vt:lpstr>
      <vt:lpstr>Example 1</vt:lpstr>
      <vt:lpstr>Example 1</vt:lpstr>
      <vt:lpstr>Slide 20</vt:lpstr>
      <vt:lpstr>Example 1</vt:lpstr>
      <vt:lpstr>Example 2 </vt:lpstr>
      <vt:lpstr>Example 2</vt:lpstr>
      <vt:lpstr>Example 2</vt:lpstr>
      <vt:lpstr>Example 2</vt:lpstr>
      <vt:lpstr>Slide 26</vt:lpstr>
      <vt:lpstr>The t Statistic  </vt:lpstr>
      <vt:lpstr>The t Statistic</vt:lpstr>
      <vt:lpstr>The t Statistic  </vt:lpstr>
      <vt:lpstr>The t Statistic (cont.)</vt:lpstr>
      <vt:lpstr>The Estimated Standard Error and the t Statistic </vt:lpstr>
      <vt:lpstr>The Estimated Standard Error and the t Statistic (cont.)</vt:lpstr>
      <vt:lpstr>The t Distributions and  Degrees of Freedom (cont.)</vt:lpstr>
      <vt:lpstr>The t Distributions and  Degrees of Freedom (cont.)</vt:lpstr>
      <vt:lpstr>Slide 35</vt:lpstr>
      <vt:lpstr>Two Independent Samples t test for Comparing Two Means  </vt:lpstr>
      <vt:lpstr>Hypothesis testing  </vt:lpstr>
      <vt:lpstr>Example 3</vt:lpstr>
      <vt:lpstr>Hypothesis testing </vt:lpstr>
      <vt:lpstr>Let us organize the inputs we have</vt:lpstr>
      <vt:lpstr>Calculating t value</vt:lpstr>
      <vt:lpstr>Testing the hypothesis</vt:lpstr>
      <vt:lpstr>Paired Difference t-test</vt:lpstr>
      <vt:lpstr>Hypothesis testing</vt:lpstr>
      <vt:lpstr>Example 4</vt:lpstr>
      <vt:lpstr>Hypothesis testing</vt:lpstr>
      <vt:lpstr>Steps of calculation of t </vt:lpstr>
      <vt:lpstr>Slide 48</vt:lpstr>
      <vt:lpstr>Hyopothesis testing</vt:lpstr>
      <vt:lpstr>Chi-Square (X2) </vt:lpstr>
      <vt:lpstr>Example 5 </vt:lpstr>
      <vt:lpstr>Calculation</vt:lpstr>
      <vt:lpstr>Calculation</vt:lpstr>
      <vt:lpstr>Slide 54</vt:lpstr>
      <vt:lpstr>Slide 55</vt:lpstr>
      <vt:lpstr>Slide 56</vt:lpstr>
      <vt:lpstr>Slide 57</vt:lpstr>
      <vt:lpstr>Example 5</vt:lpstr>
      <vt:lpstr>Conclusion</vt:lpstr>
      <vt:lpstr>Last </vt:lpstr>
      <vt:lpstr>Slide 61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Hana</dc:creator>
  <cp:lastModifiedBy>Hana</cp:lastModifiedBy>
  <cp:revision>137</cp:revision>
  <dcterms:created xsi:type="dcterms:W3CDTF">2015-02-03T10:38:38Z</dcterms:created>
  <dcterms:modified xsi:type="dcterms:W3CDTF">2015-03-19T07:48:49Z</dcterms:modified>
</cp:coreProperties>
</file>