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8" r:id="rId3"/>
    <p:sldId id="296" r:id="rId4"/>
    <p:sldId id="257" r:id="rId5"/>
    <p:sldId id="258" r:id="rId6"/>
    <p:sldId id="297" r:id="rId7"/>
    <p:sldId id="259" r:id="rId8"/>
    <p:sldId id="260" r:id="rId9"/>
    <p:sldId id="291" r:id="rId10"/>
    <p:sldId id="261" r:id="rId11"/>
    <p:sldId id="298" r:id="rId12"/>
    <p:sldId id="262" r:id="rId13"/>
    <p:sldId id="299" r:id="rId14"/>
    <p:sldId id="282" r:id="rId15"/>
    <p:sldId id="263" r:id="rId16"/>
    <p:sldId id="300" r:id="rId17"/>
    <p:sldId id="290" r:id="rId18"/>
    <p:sldId id="265" r:id="rId19"/>
    <p:sldId id="270" r:id="rId20"/>
    <p:sldId id="301" r:id="rId21"/>
    <p:sldId id="273" r:id="rId22"/>
    <p:sldId id="275" r:id="rId23"/>
    <p:sldId id="276" r:id="rId24"/>
    <p:sldId id="284" r:id="rId25"/>
    <p:sldId id="302" r:id="rId26"/>
    <p:sldId id="292" r:id="rId27"/>
    <p:sldId id="288" r:id="rId28"/>
    <p:sldId id="303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E7"/>
  </p:clrMru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7772400" cy="1975104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 smtClean="0"/>
              <a:t>Pathology of the Female </a:t>
            </a:r>
            <a:r>
              <a:rPr lang="ar-JO" dirty="0" smtClean="0"/>
              <a:t> </a:t>
            </a:r>
            <a:r>
              <a:rPr lang="en-US" dirty="0" smtClean="0"/>
              <a:t>genital tract -2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Uterine Pathology</a:t>
            </a:r>
            <a:endParaRPr lang="ar-J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7772400" cy="5593560"/>
          </a:xfrm>
        </p:spPr>
        <p:txBody>
          <a:bodyPr>
            <a:noAutofit/>
          </a:bodyPr>
          <a:lstStyle/>
          <a:p>
            <a:pPr marL="365125" indent="0" algn="l" rtl="0">
              <a:buNone/>
            </a:pPr>
            <a:r>
              <a:rPr lang="en-US" sz="3200" dirty="0" smtClean="0"/>
              <a:t>in contrast to </a:t>
            </a:r>
            <a:r>
              <a:rPr lang="en-US" sz="3200" dirty="0" err="1" smtClean="0"/>
              <a:t>adenomyosis</a:t>
            </a:r>
            <a:r>
              <a:rPr lang="en-US" sz="3200" dirty="0" smtClean="0"/>
              <a:t>, </a:t>
            </a:r>
            <a:r>
              <a:rPr lang="en-US" sz="3200" b="1" dirty="0" smtClean="0"/>
              <a:t>endometriosis</a:t>
            </a:r>
            <a:r>
              <a:rPr lang="en-US" sz="3200" dirty="0" smtClean="0"/>
              <a:t> almost always contains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functionalis</a:t>
            </a:r>
            <a:r>
              <a:rPr lang="en-US" sz="3200" b="1" dirty="0" smtClean="0">
                <a:solidFill>
                  <a:srgbClr val="FF0000"/>
                </a:solidFill>
              </a:rPr>
              <a:t> endometrium</a:t>
            </a:r>
            <a:r>
              <a:rPr lang="en-US" sz="3200" b="1" dirty="0" smtClean="0"/>
              <a:t>,</a:t>
            </a:r>
            <a:r>
              <a:rPr lang="en-US" sz="3200" dirty="0" smtClean="0"/>
              <a:t> which undergoes </a:t>
            </a:r>
            <a:r>
              <a:rPr lang="en-US" sz="3200" b="1" u="sng" dirty="0" smtClean="0"/>
              <a:t>cyclic bleeding</a:t>
            </a:r>
            <a:r>
              <a:rPr lang="en-US" sz="3200" dirty="0" smtClean="0"/>
              <a:t>.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 Because </a:t>
            </a:r>
            <a:r>
              <a:rPr lang="en-US" sz="3200" dirty="0" smtClean="0"/>
              <a:t>blood collects in these </a:t>
            </a:r>
            <a:r>
              <a:rPr lang="en-US" sz="3200" dirty="0" smtClean="0"/>
              <a:t>foci</a:t>
            </a:r>
            <a:r>
              <a:rPr lang="en-US" sz="3200" dirty="0" smtClean="0"/>
              <a:t>, they usually appear grossly as red-blue to yellow-brown nodules or implants. They vary in size from microscopic to </a:t>
            </a:r>
            <a:r>
              <a:rPr lang="en-US" sz="3200" dirty="0" smtClean="0"/>
              <a:t>a few cm </a:t>
            </a:r>
            <a:r>
              <a:rPr lang="en-US" sz="3200" dirty="0" smtClean="0"/>
              <a:t>in diameter. </a:t>
            </a:r>
          </a:p>
          <a:p>
            <a:pPr algn="l" rtl="0"/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ENDOMETRIOSIS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/>
              <a:t>Consequences: widespread fibrosis, adherence of pelvic structures, sealing of the tubal </a:t>
            </a:r>
            <a:r>
              <a:rPr lang="en-US" sz="3600" dirty="0" err="1" smtClean="0"/>
              <a:t>fimbriated</a:t>
            </a:r>
            <a:r>
              <a:rPr lang="en-US" sz="3600" dirty="0" smtClean="0"/>
              <a:t> ends, and distortion of the oviducts and ovaries.</a:t>
            </a:r>
          </a:p>
          <a:p>
            <a:pPr algn="l" rtl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3600" dirty="0" smtClean="0"/>
              <a:t>The </a:t>
            </a:r>
            <a:r>
              <a:rPr lang="en-US" sz="3600" dirty="0" err="1" smtClean="0"/>
              <a:t>histologic</a:t>
            </a:r>
            <a:r>
              <a:rPr lang="en-US" sz="3600" dirty="0" smtClean="0"/>
              <a:t> diagnosis at all sites depends on finding two of the following three features within the lesions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r>
              <a:rPr lang="en-US" sz="3600" u="sng" dirty="0" smtClean="0">
                <a:solidFill>
                  <a:srgbClr val="FF0000"/>
                </a:solidFill>
              </a:rPr>
              <a:t>endometrial glands, endometrial </a:t>
            </a:r>
            <a:r>
              <a:rPr lang="en-US" sz="3600" u="sng" dirty="0" err="1" smtClean="0">
                <a:solidFill>
                  <a:srgbClr val="FF0000"/>
                </a:solidFill>
              </a:rPr>
              <a:t>stroma</a:t>
            </a:r>
            <a:r>
              <a:rPr lang="en-US" sz="3600" u="sng" dirty="0" smtClean="0">
                <a:solidFill>
                  <a:srgbClr val="FF0000"/>
                </a:solidFill>
              </a:rPr>
              <a:t>, or </a:t>
            </a:r>
            <a:r>
              <a:rPr lang="en-US" sz="3600" u="sng" dirty="0" err="1" smtClean="0">
                <a:solidFill>
                  <a:srgbClr val="FF0000"/>
                </a:solidFill>
              </a:rPr>
              <a:t>hemosiderin</a:t>
            </a:r>
            <a:r>
              <a:rPr lang="en-US" sz="3600" u="sng" dirty="0" smtClean="0">
                <a:solidFill>
                  <a:srgbClr val="FF0000"/>
                </a:solidFill>
              </a:rPr>
              <a:t> pigment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endParaRPr lang="ar-JO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10200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/>
              <a:t>The various causes of dysfunctional bleeding </a:t>
            </a:r>
            <a:r>
              <a:rPr lang="en-US" sz="2800" dirty="0" smtClean="0"/>
              <a:t>include among many causes:</a:t>
            </a:r>
            <a:endParaRPr lang="en-US" sz="2800" dirty="0" smtClean="0"/>
          </a:p>
          <a:p>
            <a:pPr algn="l" rtl="0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1- Failure of ovulation</a:t>
            </a:r>
            <a:r>
              <a:rPr lang="en-US" sz="3200" b="1" dirty="0" smtClean="0">
                <a:solidFill>
                  <a:srgbClr val="00B0F0"/>
                </a:solidFill>
              </a:rPr>
              <a:t>.</a:t>
            </a:r>
            <a:r>
              <a:rPr lang="en-US" sz="2800" dirty="0" smtClean="0">
                <a:solidFill>
                  <a:srgbClr val="00B0F0"/>
                </a:solidFill>
              </a:rPr>
              <a:t> </a:t>
            </a:r>
            <a:r>
              <a:rPr lang="en-US" sz="2800" dirty="0" smtClean="0"/>
              <a:t> </a:t>
            </a:r>
            <a:r>
              <a:rPr lang="en-US" sz="2800" u="sng" dirty="0" smtClean="0"/>
              <a:t>The most common </a:t>
            </a:r>
            <a:r>
              <a:rPr lang="en-US" sz="2800" dirty="0" smtClean="0"/>
              <a:t>cause of DUB. Causes:</a:t>
            </a:r>
          </a:p>
          <a:p>
            <a:pPr algn="l" rtl="0">
              <a:buFontTx/>
              <a:buChar char="-"/>
            </a:pPr>
            <a:r>
              <a:rPr lang="en-US" sz="2800" dirty="0" smtClean="0"/>
              <a:t>at </a:t>
            </a:r>
            <a:r>
              <a:rPr lang="en-US" sz="2800" dirty="0" smtClean="0"/>
              <a:t>both ends of reproductive life </a:t>
            </a:r>
          </a:p>
          <a:p>
            <a:pPr algn="l" rtl="0">
              <a:buFontTx/>
              <a:buChar char="-"/>
            </a:pPr>
            <a:r>
              <a:rPr lang="en-US" sz="2800" dirty="0" smtClean="0"/>
              <a:t>dysfunction of the hypothalamic-pituitary axis, adrenal, or thyroid</a:t>
            </a:r>
          </a:p>
          <a:p>
            <a:pPr algn="l" rtl="0">
              <a:buFontTx/>
              <a:buChar char="-"/>
            </a:pPr>
            <a:r>
              <a:rPr lang="en-US" sz="2800" dirty="0" smtClean="0"/>
              <a:t>ovarian tumor producing an excess of estrogen</a:t>
            </a:r>
          </a:p>
          <a:p>
            <a:pPr algn="l" rtl="0">
              <a:buFontTx/>
              <a:buChar char="-"/>
            </a:pPr>
            <a:r>
              <a:rPr lang="en-US" sz="2800" dirty="0" smtClean="0"/>
              <a:t> Malnutrition, obesity, debilitating disease; severe physical or emotional </a:t>
            </a:r>
            <a:r>
              <a:rPr lang="en-US" sz="2800" dirty="0" smtClean="0"/>
              <a:t>stress.</a:t>
            </a:r>
            <a:endParaRPr lang="en-US" sz="2800" dirty="0" smtClean="0"/>
          </a:p>
          <a:p>
            <a:pPr algn="l" rtl="0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DUB- Dysfunctional Uterine Bleeding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000" dirty="0" smtClean="0"/>
              <a:t>  </a:t>
            </a:r>
          </a:p>
          <a:p>
            <a:pPr algn="l">
              <a:buNone/>
            </a:pPr>
            <a:r>
              <a:rPr lang="en-US" sz="4000" dirty="0" smtClean="0"/>
              <a:t>2- </a:t>
            </a:r>
            <a:r>
              <a:rPr lang="en-US" sz="4000" b="1" dirty="0" err="1" smtClean="0">
                <a:solidFill>
                  <a:srgbClr val="C00000"/>
                </a:solidFill>
              </a:rPr>
              <a:t>Endomyometrial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disorders</a:t>
            </a:r>
            <a:r>
              <a:rPr lang="en-US" sz="4000" dirty="0" smtClean="0"/>
              <a:t>: including chronic </a:t>
            </a:r>
            <a:r>
              <a:rPr lang="en-US" sz="4000" dirty="0" err="1" smtClean="0"/>
              <a:t>endometritis</a:t>
            </a:r>
            <a:r>
              <a:rPr lang="en-US" sz="4000" dirty="0" smtClean="0"/>
              <a:t>, endometrial polyps, </a:t>
            </a:r>
            <a:r>
              <a:rPr lang="en-US" sz="4000" dirty="0" err="1" smtClean="0"/>
              <a:t>submucosal</a:t>
            </a:r>
            <a:r>
              <a:rPr lang="en-US" sz="4000" dirty="0" smtClean="0"/>
              <a:t> </a:t>
            </a:r>
            <a:r>
              <a:rPr lang="en-US" sz="4000" dirty="0" err="1" smtClean="0"/>
              <a:t>leiomyomas</a:t>
            </a:r>
            <a:r>
              <a:rPr lang="en-US" sz="4000" dirty="0" smtClean="0"/>
              <a:t>, endometrial hyperplasia and cancers.</a:t>
            </a:r>
          </a:p>
          <a:p>
            <a:pPr algn="l" rtl="0"/>
            <a:endParaRPr lang="ar-JO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195" y="838201"/>
          <a:ext cx="6629405" cy="590744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133605"/>
                <a:gridCol w="4495800"/>
              </a:tblGrid>
              <a:tr h="25966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/>
                        <a:t>Age Group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399" marR="6399" marT="6399" marB="6399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Cause(s)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399" marR="6399" marT="6399" marB="6399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0075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Prepuberty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8532" marR="8532" marT="8532" marB="8532">
                    <a:solidFill>
                      <a:srgbClr val="F1F1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800" b="1" dirty="0"/>
                        <a:t>Precocious puberty (hypothalamic, pituitary, or ovarian origin)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8532" marR="8532" marT="8532" marB="8532">
                    <a:solidFill>
                      <a:srgbClr val="FFFF00"/>
                    </a:solidFill>
                  </a:tcPr>
                </a:tc>
              </a:tr>
              <a:tr h="263986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/>
                        <a:t>Adolescence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8532" marR="8532" marT="8532" marB="8532">
                    <a:solidFill>
                      <a:srgbClr val="F1F1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Anovulatory</a:t>
                      </a:r>
                      <a:r>
                        <a:rPr lang="en-US" sz="1800" b="1" dirty="0"/>
                        <a:t> cycle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8532" marR="8532" marT="8532" marB="8532">
                    <a:solidFill>
                      <a:srgbClr val="FFFF00"/>
                    </a:solidFill>
                  </a:tcPr>
                </a:tc>
              </a:tr>
              <a:tr h="1589976"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/>
                        <a:t>Reproductive age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/>
                        <a:t> 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8532" marR="8532" marT="8532" marB="8532">
                    <a:solidFill>
                      <a:srgbClr val="F1F1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Complications of pregnancy (abortion, </a:t>
                      </a:r>
                      <a:r>
                        <a:rPr lang="en-US" sz="1800" b="1" dirty="0" err="1"/>
                        <a:t>trophoblastic</a:t>
                      </a:r>
                      <a:r>
                        <a:rPr lang="en-US" sz="1800" b="1" dirty="0"/>
                        <a:t> disease, ectopic pregnancy)</a:t>
                      </a:r>
                      <a:br>
                        <a:rPr lang="en-US" sz="1800" b="1" dirty="0"/>
                      </a:br>
                      <a:r>
                        <a:rPr lang="en-US" sz="1800" b="1" dirty="0"/>
                        <a:t>Organic lesions (</a:t>
                      </a:r>
                      <a:r>
                        <a:rPr lang="en-US" sz="1800" b="1" dirty="0" err="1"/>
                        <a:t>leiomyoma</a:t>
                      </a:r>
                      <a:r>
                        <a:rPr lang="en-US" sz="1800" b="1" dirty="0"/>
                        <a:t>, </a:t>
                      </a:r>
                      <a:r>
                        <a:rPr lang="en-US" sz="1800" b="1" dirty="0" err="1"/>
                        <a:t>adenomyosis</a:t>
                      </a:r>
                      <a:r>
                        <a:rPr lang="en-US" sz="1800" b="1" dirty="0"/>
                        <a:t>, polyps, endometrial hyperplasia, carcinoma)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8532" marR="8532" marT="8532" marB="8532">
                    <a:solidFill>
                      <a:srgbClr val="FFFF00"/>
                    </a:solidFill>
                  </a:tcPr>
                </a:tc>
              </a:tr>
              <a:tr h="925201">
                <a:tc vMerge="1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8532" marR="8532" marT="8532" marB="8532">
                    <a:solidFill>
                      <a:srgbClr val="F1F1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Anovulatory</a:t>
                      </a:r>
                      <a:r>
                        <a:rPr lang="en-US" sz="1800" b="1" dirty="0"/>
                        <a:t> cycle</a:t>
                      </a:r>
                      <a:br>
                        <a:rPr lang="en-US" sz="1800" b="1" dirty="0"/>
                      </a:br>
                      <a:r>
                        <a:rPr lang="en-US" sz="1800" b="1" dirty="0" err="1"/>
                        <a:t>Ovulatory</a:t>
                      </a:r>
                      <a:r>
                        <a:rPr lang="en-US" sz="1800" b="1" dirty="0"/>
                        <a:t> dysfunctional bleeding (e.g., inadequate </a:t>
                      </a:r>
                      <a:r>
                        <a:rPr lang="en-US" sz="1800" b="1" dirty="0" err="1"/>
                        <a:t>luteal</a:t>
                      </a:r>
                      <a:r>
                        <a:rPr lang="en-US" sz="1800" b="1" dirty="0"/>
                        <a:t> phase)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8532" marR="8532" marT="8532" marB="8532">
                    <a:solidFill>
                      <a:srgbClr val="FFFF00"/>
                    </a:solidFill>
                  </a:tcPr>
                </a:tc>
              </a:tr>
              <a:tr h="10041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Perimenopause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8532" marR="8532" marT="8532" marB="8532">
                    <a:solidFill>
                      <a:srgbClr val="F1F1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Anovulatory</a:t>
                      </a:r>
                      <a:r>
                        <a:rPr lang="en-US" sz="1800" b="1" dirty="0"/>
                        <a:t> cycle</a:t>
                      </a:r>
                      <a:br>
                        <a:rPr lang="en-US" sz="1800" b="1" dirty="0"/>
                      </a:br>
                      <a:r>
                        <a:rPr lang="en-US" sz="1800" b="1" dirty="0"/>
                        <a:t>Irregular shedding</a:t>
                      </a:r>
                      <a:br>
                        <a:rPr lang="en-US" sz="1800" b="1" dirty="0"/>
                      </a:br>
                      <a:r>
                        <a:rPr lang="en-US" sz="1800" b="1" dirty="0"/>
                        <a:t>Organic lesions (carcinoma, hyperplasia, polyps)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8532" marR="8532" marT="8532" marB="8532">
                    <a:solidFill>
                      <a:srgbClr val="FFFF00"/>
                    </a:solidFill>
                  </a:tcPr>
                </a:tc>
              </a:tr>
              <a:tr h="607281"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Postmenopause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/>
                        <a:t> 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8532" marR="8532" marT="8532" marB="8532">
                    <a:solidFill>
                      <a:srgbClr val="F1F1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800" b="1" dirty="0"/>
                        <a:t>Organic lesions (carcinoma, hyperplasia, polyps)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8532" marR="8532" marT="8532" marB="8532">
                    <a:solidFill>
                      <a:srgbClr val="FFFF00"/>
                    </a:solidFill>
                  </a:tcPr>
                </a:tc>
              </a:tr>
              <a:tr h="263986">
                <a:tc vMerge="1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8532" marR="8532" marT="8532" marB="8532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800" b="1" dirty="0"/>
                        <a:t>Endometrial atrophy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8532" marR="8532" marT="8532" marB="8532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14400" y="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Dysfunctional Uterine Bleeding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334000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/>
              <a:t>A prolonged or marked excess of </a:t>
            </a:r>
            <a:r>
              <a:rPr lang="en-US" sz="3200" b="1" dirty="0" smtClean="0"/>
              <a:t>estrogen</a:t>
            </a:r>
            <a:r>
              <a:rPr lang="en-US" sz="3200" dirty="0" smtClean="0"/>
              <a:t> relative to progestin </a:t>
            </a: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exaggerated </a:t>
            </a:r>
            <a:r>
              <a:rPr lang="en-US" sz="3200" dirty="0" smtClean="0"/>
              <a:t>endometrial proliferation (</a:t>
            </a:r>
            <a:r>
              <a:rPr lang="en-US" sz="3200" dirty="0" smtClean="0"/>
              <a:t>hyperplasia</a:t>
            </a:r>
            <a:endParaRPr lang="en-US" sz="3200" dirty="0" smtClean="0"/>
          </a:p>
          <a:p>
            <a:pPr algn="l" rtl="0"/>
            <a:r>
              <a:rPr lang="en-US" sz="3200" dirty="0" smtClean="0"/>
              <a:t> The severity of hyperplasia is classified based on architectural crowding and cytologic </a:t>
            </a:r>
            <a:r>
              <a:rPr lang="en-US" sz="3200" dirty="0" err="1" smtClean="0"/>
              <a:t>atypia</a:t>
            </a:r>
            <a:r>
              <a:rPr lang="en-US" sz="3200" dirty="0" smtClean="0"/>
              <a:t>, ranging from:</a:t>
            </a:r>
          </a:p>
          <a:p>
            <a:pPr algn="l" rtl="0">
              <a:buNone/>
            </a:pPr>
            <a:r>
              <a:rPr lang="en-US" sz="3200" dirty="0" smtClean="0"/>
              <a:t> 1- Simple hyperplasia </a:t>
            </a:r>
          </a:p>
          <a:p>
            <a:pPr algn="l" rtl="0">
              <a:buNone/>
            </a:pPr>
            <a:r>
              <a:rPr lang="en-US" sz="3200" dirty="0" smtClean="0"/>
              <a:t>2- Complex </a:t>
            </a:r>
            <a:r>
              <a:rPr lang="en-US" sz="3200" dirty="0" smtClean="0"/>
              <a:t>hyperplasia</a:t>
            </a:r>
            <a:endParaRPr lang="en-US" sz="3200" dirty="0" smtClean="0"/>
          </a:p>
          <a:p>
            <a:pPr algn="l" rtl="0">
              <a:buNone/>
            </a:pPr>
            <a:r>
              <a:rPr lang="en-US" sz="3200" dirty="0" smtClean="0"/>
              <a:t>3- Atypical hyperplasia</a:t>
            </a:r>
            <a:r>
              <a:rPr lang="en-US" sz="3200" dirty="0" smtClean="0"/>
              <a:t>.</a:t>
            </a: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Endometrial Hyperplasia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dirty="0" smtClean="0"/>
              <a:t>It may eventually give rise to carcinoma. </a:t>
            </a:r>
          </a:p>
          <a:p>
            <a:pPr algn="l" rtl="0"/>
            <a:r>
              <a:rPr lang="en-US" sz="4000" dirty="0" smtClean="0"/>
              <a:t>Simple hyperplasia carries a negligible risk, while </a:t>
            </a:r>
            <a:r>
              <a:rPr lang="en-US" sz="4000" dirty="0" smtClean="0"/>
              <a:t>atypical </a:t>
            </a:r>
            <a:r>
              <a:rPr lang="en-US" sz="4000" dirty="0" smtClean="0"/>
              <a:t>hyperplasia </a:t>
            </a:r>
            <a:r>
              <a:rPr lang="en-US" sz="4000" dirty="0" smtClean="0"/>
              <a:t>has </a:t>
            </a:r>
            <a:r>
              <a:rPr lang="en-US" sz="4000" dirty="0" smtClean="0"/>
              <a:t>a 20% risk of developing endometrial carcinoma</a:t>
            </a:r>
          </a:p>
          <a:p>
            <a:pPr algn="l" rtl="0"/>
            <a:endParaRPr lang="ar-JO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Endometrial</a:t>
            </a:r>
            <a:r>
              <a:rPr lang="en-US" b="1" dirty="0" smtClean="0"/>
              <a:t> </a:t>
            </a:r>
            <a:r>
              <a:rPr lang="en-US" sz="4900" b="1" dirty="0" smtClean="0"/>
              <a:t>Hyperplasia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sreen\Desktop\showimage (1).jpg"/>
          <p:cNvPicPr>
            <a:picLocks noChangeAspect="1" noChangeArrowheads="1"/>
          </p:cNvPicPr>
          <p:nvPr/>
        </p:nvPicPr>
        <p:blipFill>
          <a:blip r:embed="rId2" cstate="print"/>
          <a:srcRect l="10976" r="12195"/>
          <a:stretch>
            <a:fillRect/>
          </a:stretch>
        </p:blipFill>
        <p:spPr bwMode="auto">
          <a:xfrm>
            <a:off x="3352800" y="95250"/>
            <a:ext cx="4800600" cy="666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762000"/>
            <a:ext cx="3127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Simple hyperplasia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124200"/>
            <a:ext cx="352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Complex Hyperplasia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238690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Atypical Hyperplasia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3200" b="1" dirty="0" smtClean="0"/>
              <a:t>Endometrial Polyps</a:t>
            </a:r>
            <a:endParaRPr lang="en-US" sz="3200" dirty="0" smtClean="0"/>
          </a:p>
          <a:p>
            <a:pPr algn="l" rtl="0"/>
            <a:r>
              <a:rPr lang="en-US" sz="3200" dirty="0" smtClean="0"/>
              <a:t>These are sessile or </a:t>
            </a:r>
            <a:r>
              <a:rPr lang="en-US" sz="3200" dirty="0" err="1" smtClean="0"/>
              <a:t>pedunculated</a:t>
            </a:r>
            <a:r>
              <a:rPr lang="en-US" sz="3200" dirty="0" smtClean="0"/>
              <a:t> lesions that are 0.5 to 3 cm in diameter. </a:t>
            </a:r>
          </a:p>
          <a:p>
            <a:pPr algn="l" rtl="0"/>
            <a:r>
              <a:rPr lang="en-US" sz="3200" dirty="0" smtClean="0"/>
              <a:t> </a:t>
            </a:r>
            <a:r>
              <a:rPr lang="en-US" sz="3200" dirty="0" err="1" smtClean="0"/>
              <a:t>Histologically</a:t>
            </a:r>
            <a:r>
              <a:rPr lang="en-US" sz="3200" dirty="0" smtClean="0"/>
              <a:t> they are composed of endometrial </a:t>
            </a:r>
            <a:r>
              <a:rPr lang="en-US" sz="3200" dirty="0" err="1" smtClean="0"/>
              <a:t>cystically</a:t>
            </a:r>
            <a:r>
              <a:rPr lang="en-US" sz="3200" dirty="0" smtClean="0"/>
              <a:t> dilated glands, with small muscular arteries and fibrotic </a:t>
            </a:r>
            <a:r>
              <a:rPr lang="en-US" sz="3200" dirty="0" err="1" smtClean="0"/>
              <a:t>stroma</a:t>
            </a:r>
            <a:r>
              <a:rPr lang="en-US" sz="3200" dirty="0" smtClean="0"/>
              <a:t>.</a:t>
            </a:r>
          </a:p>
          <a:p>
            <a:pPr algn="l" rtl="0"/>
            <a:r>
              <a:rPr lang="en-US" sz="3200" dirty="0" smtClean="0"/>
              <a:t>Benign tumors with no risk of endometrial cancer.</a:t>
            </a:r>
          </a:p>
          <a:p>
            <a:pPr algn="l" rtl="0"/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219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TUMORS OF THE ENDOMETRIUM </a:t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943600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 smtClean="0"/>
              <a:t>Endometrial carcinoma is the most frequent cancer </a:t>
            </a:r>
            <a:r>
              <a:rPr lang="en-US" sz="2800" b="1" dirty="0" smtClean="0"/>
              <a:t>in </a:t>
            </a:r>
            <a:r>
              <a:rPr lang="en-US" sz="2800" b="1" dirty="0" smtClean="0"/>
              <a:t>the female genital tract.</a:t>
            </a:r>
          </a:p>
          <a:p>
            <a:pPr algn="l" rtl="0"/>
            <a:r>
              <a:rPr lang="en-US" sz="2800" dirty="0" smtClean="0"/>
              <a:t>most </a:t>
            </a:r>
            <a:r>
              <a:rPr lang="en-US" sz="2800" dirty="0" smtClean="0"/>
              <a:t>frequently in 50s and </a:t>
            </a:r>
            <a:r>
              <a:rPr lang="en-US" sz="2800" dirty="0" smtClean="0"/>
              <a:t>60s.</a:t>
            </a:r>
            <a:endParaRPr lang="en-US" sz="2800" dirty="0" smtClean="0"/>
          </a:p>
          <a:p>
            <a:pPr algn="l" rtl="0"/>
            <a:r>
              <a:rPr lang="en-US" sz="2800" dirty="0" smtClean="0"/>
              <a:t>two </a:t>
            </a:r>
            <a:r>
              <a:rPr lang="en-US" sz="2800" dirty="0" smtClean="0"/>
              <a:t>clinical settings in which endometrial carcinomas arise: </a:t>
            </a:r>
          </a:p>
          <a:p>
            <a:pPr marL="582930" indent="-514350" algn="l" rtl="0">
              <a:buAutoNum type="arabicParenR"/>
            </a:pPr>
            <a:r>
              <a:rPr lang="en-US" sz="2800" dirty="0" smtClean="0"/>
              <a:t>in </a:t>
            </a:r>
            <a:r>
              <a:rPr lang="en-US" sz="2800" dirty="0" err="1" smtClean="0"/>
              <a:t>perimenopausal</a:t>
            </a:r>
            <a:r>
              <a:rPr lang="en-US" sz="2800" dirty="0" smtClean="0"/>
              <a:t> women with estrogen excess </a:t>
            </a:r>
          </a:p>
          <a:p>
            <a:pPr marL="582930" indent="-514350" algn="l" rtl="0">
              <a:buAutoNum type="arabicParenR"/>
            </a:pPr>
            <a:r>
              <a:rPr lang="en-US" sz="2800" dirty="0" smtClean="0"/>
              <a:t>in older women with endometrial atrophy. </a:t>
            </a:r>
          </a:p>
          <a:p>
            <a:pPr marL="582930" indent="-514350" algn="l" rtl="0"/>
            <a:r>
              <a:rPr lang="en-US" sz="2800" dirty="0" smtClean="0"/>
              <a:t>These scenarios are correlated with differences in histology: </a:t>
            </a:r>
            <a:r>
              <a:rPr lang="en-US" sz="2800" b="1" i="1" u="sng" dirty="0" err="1" smtClean="0"/>
              <a:t>endometrioid</a:t>
            </a:r>
            <a:r>
              <a:rPr lang="en-US" sz="2800" dirty="0" smtClean="0"/>
              <a:t> and </a:t>
            </a:r>
            <a:r>
              <a:rPr lang="en-US" sz="2800" b="1" i="1" u="sng" dirty="0" smtClean="0"/>
              <a:t>serous carcinoma</a:t>
            </a:r>
            <a:r>
              <a:rPr lang="en-US" sz="2800" dirty="0" smtClean="0"/>
              <a:t> of the endometrium, respectively.</a:t>
            </a:r>
          </a:p>
          <a:p>
            <a:pPr marL="582930" indent="-514350" algn="l" rtl="0"/>
            <a:endParaRPr lang="en-US" sz="28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Endometrial Carcinoma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772400" cy="5867400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 Inflammation of the endometrium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Endometritis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) is seen as part of:</a:t>
            </a:r>
          </a:p>
          <a:p>
            <a:pPr algn="l" rtl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1- pelvic inflammatory disease (PID</a:t>
            </a:r>
          </a:p>
          <a:p>
            <a:pPr algn="l" rtl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2-retained products of conception subsequent to miscarriage or delivery</a:t>
            </a:r>
          </a:p>
          <a:p>
            <a:pPr algn="l" rtl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3- foreign body such as an intrauterine device (IUCD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Endometritis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is classified as acute or chronic based on whether there is a predominant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neutrophilic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lymphoplasmacytic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response</a:t>
            </a:r>
          </a:p>
          <a:p>
            <a:pPr algn="l" rtl="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ENDOMETRITIS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ar-JO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dirty="0" smtClean="0"/>
              <a:t>termed</a:t>
            </a:r>
            <a:r>
              <a:rPr lang="en-US" sz="2800" dirty="0" smtClean="0"/>
              <a:t> </a:t>
            </a:r>
            <a:r>
              <a:rPr lang="en-US" sz="2800" i="1" dirty="0" err="1" smtClean="0"/>
              <a:t>endometrioid</a:t>
            </a:r>
            <a:r>
              <a:rPr lang="en-US" sz="2800" dirty="0" smtClean="0"/>
              <a:t>  because </a:t>
            </a:r>
            <a:r>
              <a:rPr lang="en-US" sz="2800" dirty="0" smtClean="0"/>
              <a:t>of similarity </a:t>
            </a:r>
            <a:r>
              <a:rPr lang="en-US" sz="2800" dirty="0" smtClean="0"/>
              <a:t>to normal endometrium.</a:t>
            </a:r>
          </a:p>
          <a:p>
            <a:pPr algn="l" rtl="0"/>
            <a:r>
              <a:rPr lang="en-US" sz="2800" dirty="0" smtClean="0"/>
              <a:t>risk </a:t>
            </a:r>
            <a:r>
              <a:rPr lang="en-US" sz="2800" dirty="0" smtClean="0"/>
              <a:t>factors: </a:t>
            </a:r>
            <a:r>
              <a:rPr lang="en-US" sz="2800" b="1" u="sng" dirty="0" smtClean="0"/>
              <a:t>Obesity</a:t>
            </a:r>
            <a:r>
              <a:rPr lang="en-US" sz="2800" b="1" dirty="0" smtClean="0"/>
              <a:t>; Diabetes; Hypertension</a:t>
            </a:r>
            <a:r>
              <a:rPr lang="en-US" sz="2800" dirty="0" smtClean="0"/>
              <a:t> (mostly an association and not a true risk factor); </a:t>
            </a:r>
            <a:r>
              <a:rPr lang="en-US" sz="2800" b="1" u="sng" dirty="0" smtClean="0"/>
              <a:t>Infertility</a:t>
            </a:r>
            <a:r>
              <a:rPr lang="en-US" sz="2800" b="1" dirty="0" smtClean="0"/>
              <a:t>; </a:t>
            </a:r>
            <a:r>
              <a:rPr lang="en-US" sz="2800" b="1" u="sng" dirty="0" smtClean="0"/>
              <a:t>Prolonged estrogen replacement therapy</a:t>
            </a:r>
            <a:r>
              <a:rPr lang="en-US" sz="2800" b="1" dirty="0" smtClean="0"/>
              <a:t>; </a:t>
            </a:r>
            <a:r>
              <a:rPr lang="en-US" sz="2800" b="1" u="sng" dirty="0" smtClean="0"/>
              <a:t>Estrogen-secreting ovarian tumors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dirty="0" smtClean="0"/>
              <a:t>Many of these risk factors are the same as those for endometrial hyperplasia</a:t>
            </a:r>
          </a:p>
          <a:p>
            <a:pPr algn="l" rtl="0"/>
            <a:r>
              <a:rPr lang="en-US" sz="2800" i="1" dirty="0" smtClean="0"/>
              <a:t>The </a:t>
            </a:r>
            <a:r>
              <a:rPr lang="en-US" sz="2800" b="1" i="1" u="sng" dirty="0" smtClean="0"/>
              <a:t>precancerous </a:t>
            </a:r>
            <a:r>
              <a:rPr lang="en-US" sz="2800" i="1" dirty="0" smtClean="0"/>
              <a:t>lesion is atypical endometrial hyperplasia</a:t>
            </a:r>
            <a:r>
              <a:rPr lang="en-US" sz="2800" dirty="0" smtClean="0"/>
              <a:t> </a:t>
            </a:r>
            <a:endParaRPr lang="en-US" sz="2800" dirty="0" smtClean="0"/>
          </a:p>
          <a:p>
            <a:pPr algn="l" rtl="0"/>
            <a:r>
              <a:rPr lang="en-US" sz="2800" dirty="0" smtClean="0"/>
              <a:t>Mutations in </a:t>
            </a:r>
            <a:r>
              <a:rPr lang="en-US" sz="2800" dirty="0" smtClean="0">
                <a:solidFill>
                  <a:srgbClr val="C00000"/>
                </a:solidFill>
              </a:rPr>
              <a:t>DNA </a:t>
            </a:r>
            <a:r>
              <a:rPr lang="en-US" sz="2800" b="1" dirty="0" smtClean="0">
                <a:solidFill>
                  <a:srgbClr val="C00000"/>
                </a:solidFill>
              </a:rPr>
              <a:t>mismatch repair genes </a:t>
            </a:r>
            <a:r>
              <a:rPr lang="en-US" sz="2800" dirty="0" smtClean="0"/>
              <a:t>and </a:t>
            </a:r>
            <a:r>
              <a:rPr lang="en-US" sz="2800" b="1" i="1" dirty="0" smtClean="0">
                <a:solidFill>
                  <a:srgbClr val="C00000"/>
                </a:solidFill>
              </a:rPr>
              <a:t>PTEN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6" algn="l" rtl="1">
              <a:spcBef>
                <a:spcPct val="0"/>
              </a:spcBef>
            </a:pPr>
            <a:r>
              <a:rPr lang="en-US" sz="3600" b="1" dirty="0" err="1" smtClean="0"/>
              <a:t>Endometrioid</a:t>
            </a:r>
            <a:r>
              <a:rPr lang="en-US" sz="3600" b="1" dirty="0" smtClean="0"/>
              <a:t> carcinoma:</a:t>
            </a:r>
            <a:br>
              <a:rPr lang="en-US" sz="3600" b="1" dirty="0" smtClean="0"/>
            </a:br>
            <a:endParaRPr lang="ar-JO" sz="36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288760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smtClean="0"/>
              <a:t>It typically arises in a background of </a:t>
            </a:r>
            <a:r>
              <a:rPr lang="en-US" sz="3600" b="1" dirty="0" smtClean="0"/>
              <a:t>atrophy</a:t>
            </a:r>
            <a:r>
              <a:rPr lang="en-US" sz="3600" dirty="0" smtClean="0"/>
              <a:t>, </a:t>
            </a:r>
            <a:r>
              <a:rPr lang="en-US" sz="3600" dirty="0" smtClean="0"/>
              <a:t>(</a:t>
            </a:r>
            <a:r>
              <a:rPr lang="en-US" sz="4000" b="1" dirty="0" smtClean="0">
                <a:solidFill>
                  <a:srgbClr val="C00000"/>
                </a:solidFill>
              </a:rPr>
              <a:t>no relation with endometrial hyperplasia).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3600" b="1" dirty="0" smtClean="0">
                <a:solidFill>
                  <a:srgbClr val="C00000"/>
                </a:solidFill>
              </a:rPr>
              <a:t>nearly all cases have mutations in the </a:t>
            </a:r>
            <a:r>
              <a:rPr lang="en-US" sz="3600" b="1" i="1" dirty="0" smtClean="0">
                <a:solidFill>
                  <a:srgbClr val="C00000"/>
                </a:solidFill>
              </a:rPr>
              <a:t>p53</a:t>
            </a:r>
            <a:r>
              <a:rPr lang="en-US" sz="3600" b="1" dirty="0" smtClean="0">
                <a:solidFill>
                  <a:srgbClr val="C00000"/>
                </a:solidFill>
              </a:rPr>
              <a:t> tumor suppressor gene</a:t>
            </a:r>
            <a:r>
              <a:rPr lang="en-US" sz="3600" dirty="0" smtClean="0"/>
              <a:t>.</a:t>
            </a:r>
          </a:p>
          <a:p>
            <a:pPr algn="l" rtl="0"/>
            <a:r>
              <a:rPr lang="en-US" sz="3600" dirty="0" smtClean="0"/>
              <a:t> </a:t>
            </a:r>
            <a:r>
              <a:rPr lang="en-US" sz="3600" dirty="0" smtClean="0"/>
              <a:t>Mutations in DNA mismatch repair genes and </a:t>
            </a:r>
            <a:r>
              <a:rPr lang="en-US" sz="3600" i="1" dirty="0" smtClean="0"/>
              <a:t>PTEN</a:t>
            </a:r>
            <a:r>
              <a:rPr lang="en-US" sz="3600" dirty="0" smtClean="0"/>
              <a:t> are </a:t>
            </a:r>
            <a:r>
              <a:rPr lang="en-US" sz="3600" dirty="0" smtClean="0">
                <a:solidFill>
                  <a:srgbClr val="C00000"/>
                </a:solidFill>
              </a:rPr>
              <a:t>rare</a:t>
            </a:r>
            <a:r>
              <a:rPr lang="en-US" sz="3600" dirty="0" smtClean="0"/>
              <a:t> in serous carcinoma; </a:t>
            </a:r>
            <a:endParaRPr lang="en-US" sz="3600" dirty="0" smtClean="0"/>
          </a:p>
          <a:p>
            <a:pPr algn="l" rtl="0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914400"/>
          </a:xfrm>
        </p:spPr>
        <p:txBody>
          <a:bodyPr/>
          <a:lstStyle/>
          <a:p>
            <a:r>
              <a:rPr lang="en-US" u="sng" dirty="0" smtClean="0"/>
              <a:t>Serous carcinoma</a:t>
            </a:r>
            <a:endParaRPr lang="en-US" u="sn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tor\Desktop\showimageCAEQC2OY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7315200" cy="66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838200"/>
            <a:ext cx="1614545" cy="646331"/>
          </a:xfrm>
          <a:prstGeom prst="rect">
            <a:avLst/>
          </a:prstGeom>
          <a:solidFill>
            <a:srgbClr val="F1F1E7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en-US" b="1" dirty="0" err="1" smtClean="0"/>
              <a:t>Endometrioid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carcinoma</a:t>
            </a:r>
            <a:endParaRPr lang="ar-JO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382869"/>
            <a:ext cx="1238480" cy="646331"/>
          </a:xfrm>
          <a:prstGeom prst="rect">
            <a:avLst/>
          </a:prstGeom>
          <a:solidFill>
            <a:srgbClr val="F1F1E7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en-US" b="1" dirty="0" smtClean="0"/>
              <a:t>Serous  </a:t>
            </a:r>
          </a:p>
          <a:p>
            <a:r>
              <a:rPr lang="en-US" b="1" dirty="0" smtClean="0"/>
              <a:t>carcinoma</a:t>
            </a:r>
            <a:endParaRPr lang="ar-JO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3429000"/>
            <a:ext cx="5437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en-US" b="1" dirty="0" smtClean="0"/>
              <a:t>p53</a:t>
            </a:r>
            <a:endParaRPr lang="ar-JO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5060160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err="1" smtClean="0">
                <a:solidFill>
                  <a:srgbClr val="C00000"/>
                </a:solidFill>
              </a:rPr>
              <a:t>Endometrioid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carcinoma</a:t>
            </a:r>
            <a:r>
              <a:rPr lang="en-US" sz="3600" dirty="0" smtClean="0"/>
              <a:t>: </a:t>
            </a:r>
            <a:r>
              <a:rPr lang="en-US" sz="3600" dirty="0" smtClean="0"/>
              <a:t>5-year survival </a:t>
            </a:r>
            <a:r>
              <a:rPr lang="en-US" sz="3600" dirty="0" smtClean="0"/>
              <a:t>rate for  </a:t>
            </a:r>
            <a:r>
              <a:rPr lang="en-US" sz="3600" dirty="0" smtClean="0"/>
              <a:t>stage </a:t>
            </a:r>
            <a:r>
              <a:rPr lang="en-US" sz="3600" dirty="0" smtClean="0"/>
              <a:t>I </a:t>
            </a:r>
            <a:r>
              <a:rPr lang="en-US" sz="3600" dirty="0" smtClean="0"/>
              <a:t>90</a:t>
            </a:r>
            <a:r>
              <a:rPr lang="en-US" sz="3600" dirty="0" smtClean="0"/>
              <a:t>%; this rate drops to 30% to 50% in stage II and to less than 20% in stages III and IV.</a:t>
            </a:r>
          </a:p>
          <a:p>
            <a:pPr algn="l" rtl="0"/>
            <a:r>
              <a:rPr lang="en-US" sz="3600" dirty="0" smtClean="0">
                <a:solidFill>
                  <a:srgbClr val="C00000"/>
                </a:solidFill>
              </a:rPr>
              <a:t>serous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carcinomas: </a:t>
            </a:r>
            <a:r>
              <a:rPr lang="en-US" sz="3600" dirty="0" smtClean="0"/>
              <a:t>strongly </a:t>
            </a:r>
            <a:r>
              <a:rPr lang="en-US" sz="3600" dirty="0" smtClean="0"/>
              <a:t>dependent on the </a:t>
            </a:r>
            <a:r>
              <a:rPr lang="en-US" sz="3600" dirty="0" smtClean="0"/>
              <a:t>spread of </a:t>
            </a:r>
            <a:r>
              <a:rPr lang="en-US" sz="3600" dirty="0" smtClean="0"/>
              <a:t>tumor, as determined by operative staging with peritoneal cytology. </a:t>
            </a:r>
            <a:r>
              <a:rPr lang="en-US" sz="3600" dirty="0" smtClean="0"/>
              <a:t>Generally worse prognosis than </a:t>
            </a:r>
            <a:r>
              <a:rPr lang="en-US" sz="3600" dirty="0" err="1" smtClean="0"/>
              <a:t>endometrioid</a:t>
            </a:r>
            <a:r>
              <a:rPr lang="en-US" sz="3600" dirty="0" smtClean="0"/>
              <a:t> ca.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Prognosis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715000"/>
          </a:xfrm>
        </p:spPr>
        <p:txBody>
          <a:bodyPr>
            <a:noAutofit/>
          </a:bodyPr>
          <a:lstStyle/>
          <a:p>
            <a:pPr algn="l" rtl="0"/>
            <a:r>
              <a:rPr lang="en-US" sz="3600" b="1" u="sng" dirty="0" err="1" smtClean="0"/>
              <a:t>Lieomyomas</a:t>
            </a:r>
            <a:r>
              <a:rPr lang="en-US" sz="2800" b="1" u="sng" dirty="0" smtClean="0"/>
              <a:t> </a:t>
            </a:r>
          </a:p>
          <a:p>
            <a:pPr algn="l" rtl="0"/>
            <a:r>
              <a:rPr lang="en-US" sz="2800" b="1" dirty="0" smtClean="0"/>
              <a:t>Benign tumors arise from the smooth muscle cells in the </a:t>
            </a:r>
            <a:r>
              <a:rPr lang="en-US" sz="2400" b="1" dirty="0" err="1" smtClean="0"/>
              <a:t>myometrium</a:t>
            </a:r>
            <a:r>
              <a:rPr lang="en-US" sz="2800" b="1" dirty="0" smtClean="0"/>
              <a:t>, </a:t>
            </a:r>
            <a:r>
              <a:rPr lang="en-US" sz="2800" b="1" dirty="0" smtClean="0"/>
              <a:t>(a.k.a</a:t>
            </a:r>
            <a:r>
              <a:rPr lang="en-US" sz="2800" b="1" dirty="0" smtClean="0"/>
              <a:t>. </a:t>
            </a:r>
            <a:r>
              <a:rPr lang="en-US" sz="2800" b="1" i="1" dirty="0" smtClean="0"/>
              <a:t>fibroids).</a:t>
            </a:r>
            <a:r>
              <a:rPr lang="en-US" sz="2800" b="1" dirty="0" smtClean="0"/>
              <a:t> </a:t>
            </a:r>
          </a:p>
          <a:p>
            <a:pPr algn="l" rtl="0"/>
            <a:r>
              <a:rPr lang="en-US" sz="2800" b="1" dirty="0" smtClean="0"/>
              <a:t>the most common benign tumor in females </a:t>
            </a:r>
            <a:r>
              <a:rPr lang="en-US" sz="2800" b="1" dirty="0" smtClean="0"/>
              <a:t>(30</a:t>
            </a:r>
            <a:r>
              <a:rPr lang="en-US" sz="2800" b="1" dirty="0" smtClean="0"/>
              <a:t>% - 50% of women </a:t>
            </a:r>
            <a:r>
              <a:rPr lang="en-US" sz="2800" b="1" dirty="0" smtClean="0"/>
              <a:t>in </a:t>
            </a:r>
            <a:r>
              <a:rPr lang="en-US" sz="2800" b="1" dirty="0" smtClean="0"/>
              <a:t>reproductive life). </a:t>
            </a:r>
          </a:p>
          <a:p>
            <a:pPr algn="l" rtl="0"/>
            <a:r>
              <a:rPr lang="en-US" sz="2800" b="1" dirty="0" smtClean="0"/>
              <a:t>Estrogen-dependent, </a:t>
            </a:r>
            <a:r>
              <a:rPr lang="en-US" sz="2800" b="1" dirty="0" smtClean="0"/>
              <a:t>they shrink </a:t>
            </a:r>
            <a:r>
              <a:rPr lang="en-US" sz="2800" b="1" dirty="0" smtClean="0"/>
              <a:t>post-</a:t>
            </a:r>
            <a:r>
              <a:rPr lang="en-US" sz="2800" b="1" dirty="0" err="1" smtClean="0"/>
              <a:t>menopausally</a:t>
            </a:r>
            <a:r>
              <a:rPr lang="en-US" sz="2800" b="1" dirty="0" smtClean="0"/>
              <a:t>. </a:t>
            </a:r>
          </a:p>
          <a:p>
            <a:pPr algn="l" rtl="0"/>
            <a:r>
              <a:rPr lang="en-US" sz="3200" b="1" dirty="0" smtClean="0"/>
              <a:t>Macroscopically:  circumscribed, firm gray-white masses with  whorled cut surface.</a:t>
            </a:r>
          </a:p>
          <a:p>
            <a:pPr algn="l" rtl="0"/>
            <a:endParaRPr lang="en-US" sz="3200" b="1" dirty="0" smtClean="0"/>
          </a:p>
          <a:p>
            <a:pPr algn="l" rtl="0"/>
            <a:endParaRPr lang="en-US" sz="32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Tumors of the </a:t>
            </a:r>
            <a:r>
              <a:rPr lang="en-US" b="1" dirty="0" err="1" smtClean="0"/>
              <a:t>myometrium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b="1" dirty="0" smtClean="0"/>
              <a:t>Location in </a:t>
            </a:r>
            <a:r>
              <a:rPr lang="en-US" sz="2800" b="1" dirty="0" err="1" smtClean="0"/>
              <a:t>myometrium</a:t>
            </a:r>
            <a:r>
              <a:rPr lang="en-US" sz="2800" b="1" dirty="0" smtClean="0"/>
              <a:t>: </a:t>
            </a:r>
            <a:r>
              <a:rPr lang="en-US" sz="2800" b="1" dirty="0" smtClean="0"/>
              <a:t>(intramural),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submucosal</a:t>
            </a:r>
            <a:r>
              <a:rPr lang="en-US" sz="2800" b="1" dirty="0" smtClean="0"/>
              <a:t>), </a:t>
            </a:r>
            <a:r>
              <a:rPr lang="en-US" sz="2800" b="1" dirty="0" smtClean="0"/>
              <a:t>or directly beneath the </a:t>
            </a:r>
            <a:r>
              <a:rPr lang="en-US" sz="2800" b="1" dirty="0" err="1" smtClean="0"/>
              <a:t>serosa</a:t>
            </a:r>
            <a:r>
              <a:rPr lang="en-US" sz="2800" b="1" dirty="0" smtClean="0"/>
              <a:t> (subserosal</a:t>
            </a:r>
            <a:r>
              <a:rPr lang="en-US" sz="2800" b="1" dirty="0" smtClean="0"/>
              <a:t>). Usually very </a:t>
            </a:r>
            <a:r>
              <a:rPr lang="en-US" sz="2800" b="1" smtClean="0"/>
              <a:t>well demarcated.</a:t>
            </a:r>
            <a:endParaRPr lang="en-US" sz="2800" b="1" dirty="0" smtClean="0"/>
          </a:p>
          <a:p>
            <a:pPr algn="l" rtl="0"/>
            <a:r>
              <a:rPr lang="en-US" sz="2800" b="1" dirty="0" smtClean="0"/>
              <a:t>may develop foci of hemorrhage and cystic softening, and after menopause they may become </a:t>
            </a:r>
            <a:r>
              <a:rPr lang="en-US" sz="2800" b="1" dirty="0" smtClean="0"/>
              <a:t>calcified</a:t>
            </a:r>
            <a:r>
              <a:rPr lang="en-US" sz="2800" b="1" dirty="0" smtClean="0"/>
              <a:t>.</a:t>
            </a:r>
          </a:p>
          <a:p>
            <a:pPr algn="l" rtl="0"/>
            <a:r>
              <a:rPr lang="en-US" sz="2800" b="1" dirty="0" smtClean="0"/>
              <a:t>Clinically</a:t>
            </a:r>
            <a:r>
              <a:rPr lang="en-US" sz="2800" b="1" dirty="0" smtClean="0"/>
              <a:t>: may be entirely asymptomatic; menorrhagia; a dragging sensation. </a:t>
            </a:r>
          </a:p>
          <a:p>
            <a:pPr algn="l" rtl="0"/>
            <a:r>
              <a:rPr lang="en-US" sz="2800" b="1" dirty="0" err="1" smtClean="0"/>
              <a:t>leiomyomas</a:t>
            </a:r>
            <a:r>
              <a:rPr lang="en-US" sz="2800" b="1" dirty="0" smtClean="0"/>
              <a:t> almost never transform into sarcomas, and the presence of multiple lesions </a:t>
            </a:r>
            <a:r>
              <a:rPr lang="en-US" sz="2800" b="1" i="1" u="sng" dirty="0" smtClean="0"/>
              <a:t>does not </a:t>
            </a:r>
            <a:r>
              <a:rPr lang="en-US" sz="2800" b="1" dirty="0" smtClean="0"/>
              <a:t>increase the risk of harboring a malignancy.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4400" u="sng" dirty="0" err="1" smtClean="0"/>
              <a:t>Lieomyomas</a:t>
            </a:r>
            <a:r>
              <a:rPr lang="en-US" sz="3600" u="sng" dirty="0" smtClean="0"/>
              <a:t> </a:t>
            </a:r>
            <a:br>
              <a:rPr lang="en-US" sz="3600" u="sng" dirty="0" smtClean="0"/>
            </a:br>
            <a:endParaRPr lang="ar-JO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图20-31"/>
          <p:cNvPicPr>
            <a:picLocks noChangeAspect="1" noChangeArrowheads="1"/>
          </p:cNvPicPr>
          <p:nvPr/>
        </p:nvPicPr>
        <p:blipFill>
          <a:blip r:embed="rId2" cstate="print"/>
          <a:srcRect l="3386" t="1291" r="11179"/>
          <a:stretch>
            <a:fillRect/>
          </a:stretch>
        </p:blipFill>
        <p:spPr bwMode="auto">
          <a:xfrm>
            <a:off x="76200" y="249237"/>
            <a:ext cx="29718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图20-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3088" y="228600"/>
            <a:ext cx="2982912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图20-32"/>
          <p:cNvPicPr>
            <a:picLocks noChangeAspect="1" noChangeArrowheads="1"/>
          </p:cNvPicPr>
          <p:nvPr/>
        </p:nvPicPr>
        <p:blipFill>
          <a:blip r:embed="rId4" cstate="print"/>
          <a:srcRect l="14845" r="8260"/>
          <a:stretch>
            <a:fillRect/>
          </a:stretch>
        </p:blipFill>
        <p:spPr bwMode="auto">
          <a:xfrm>
            <a:off x="6161088" y="228600"/>
            <a:ext cx="2982912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图20-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399" y="3124200"/>
            <a:ext cx="54864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/>
              <a:t>Malignant counterpart. Typically </a:t>
            </a:r>
            <a:r>
              <a:rPr lang="en-US" sz="3600" dirty="0" smtClean="0"/>
              <a:t>arise de </a:t>
            </a:r>
            <a:r>
              <a:rPr lang="en-US" sz="3600" dirty="0" smtClean="0"/>
              <a:t>novo, </a:t>
            </a:r>
            <a:r>
              <a:rPr lang="en-US" sz="4000" dirty="0" smtClean="0"/>
              <a:t>not from </a:t>
            </a:r>
            <a:r>
              <a:rPr lang="en-US" sz="3600" dirty="0" smtClean="0"/>
              <a:t>preexisting </a:t>
            </a:r>
            <a:r>
              <a:rPr lang="en-US" sz="3600" dirty="0" err="1" smtClean="0"/>
              <a:t>leiomyomas</a:t>
            </a:r>
            <a:r>
              <a:rPr lang="en-US" sz="3600" dirty="0" smtClean="0"/>
              <a:t>. </a:t>
            </a:r>
          </a:p>
          <a:p>
            <a:pPr algn="l" rtl="0"/>
            <a:r>
              <a:rPr lang="en-US" sz="3600" dirty="0" smtClean="0"/>
              <a:t>They are almost always solitary tumors, in contrast to the frequently multiple </a:t>
            </a:r>
            <a:r>
              <a:rPr lang="en-US" sz="3600" dirty="0" err="1" smtClean="0"/>
              <a:t>leiomyomas</a:t>
            </a:r>
            <a:r>
              <a:rPr lang="en-US" sz="3600" dirty="0" smtClean="0"/>
              <a:t>.</a:t>
            </a:r>
          </a:p>
          <a:p>
            <a:pPr algn="l" rtl="0"/>
            <a:r>
              <a:rPr lang="en-US" sz="3600" dirty="0" smtClean="0"/>
              <a:t>They are frequently soft, hemorrhagic, and necrotic</a:t>
            </a:r>
            <a:r>
              <a:rPr lang="en-US" sz="3600" dirty="0" smtClean="0"/>
              <a:t>. Have infiltrative borders. </a:t>
            </a:r>
            <a:endParaRPr lang="en-US" sz="3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Lieomyosarcoma 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The </a:t>
            </a:r>
            <a:r>
              <a:rPr lang="en-US" sz="2800" dirty="0" smtClean="0"/>
              <a:t>diagnostic features of </a:t>
            </a:r>
            <a:r>
              <a:rPr lang="en-US" sz="2800" dirty="0" err="1" smtClean="0"/>
              <a:t>leiomyosarcoma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rgbClr val="C00000"/>
                </a:solidFill>
              </a:rPr>
              <a:t>coagulative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necrosis</a:t>
            </a:r>
            <a:r>
              <a:rPr lang="en-US" sz="2800" b="1" dirty="0" smtClean="0"/>
              <a:t>, </a:t>
            </a:r>
            <a:r>
              <a:rPr lang="en-US" sz="2800" b="1" dirty="0" err="1" smtClean="0">
                <a:solidFill>
                  <a:srgbClr val="C00000"/>
                </a:solidFill>
              </a:rPr>
              <a:t>cytologic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atypia</a:t>
            </a:r>
            <a:r>
              <a:rPr lang="en-US" sz="2800" b="1" dirty="0" smtClean="0"/>
              <a:t>, and </a:t>
            </a:r>
            <a:r>
              <a:rPr lang="en-US" sz="2800" b="1" dirty="0" smtClean="0">
                <a:solidFill>
                  <a:srgbClr val="C00000"/>
                </a:solidFill>
              </a:rPr>
              <a:t>mitotic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activity</a:t>
            </a:r>
            <a:r>
              <a:rPr lang="en-US" sz="2800" dirty="0" smtClean="0"/>
              <a:t>. </a:t>
            </a:r>
          </a:p>
          <a:p>
            <a:pPr algn="l" rtl="0"/>
            <a:r>
              <a:rPr lang="en-US" sz="2800" b="1" dirty="0" smtClean="0"/>
              <a:t>Recurrence</a:t>
            </a:r>
            <a:r>
              <a:rPr lang="en-US" sz="2800" dirty="0" smtClean="0"/>
              <a:t> after removal is common, and many </a:t>
            </a:r>
            <a:r>
              <a:rPr lang="en-US" sz="2800" b="1" dirty="0" smtClean="0"/>
              <a:t>metastasize</a:t>
            </a:r>
            <a:r>
              <a:rPr lang="en-US" sz="2800" dirty="0" smtClean="0"/>
              <a:t>, typically to the lungs, yielding a 5-year survival rate of 40%.</a:t>
            </a:r>
          </a:p>
          <a:p>
            <a:pPr algn="l" rtl="0"/>
            <a:r>
              <a:rPr lang="en-US" sz="2800" dirty="0" smtClean="0"/>
              <a:t>The more </a:t>
            </a:r>
            <a:r>
              <a:rPr lang="en-US" sz="2800" dirty="0" err="1" smtClean="0"/>
              <a:t>anaplastic</a:t>
            </a:r>
            <a:r>
              <a:rPr lang="en-US" sz="2800" dirty="0" smtClean="0"/>
              <a:t> tumors have a poorer outlook than the better differentiated lesions</a:t>
            </a:r>
          </a:p>
          <a:p>
            <a:pPr algn="l" rtl="0"/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Lieomyosarcoma </a:t>
            </a: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图20-46"/>
          <p:cNvPicPr>
            <a:picLocks noChangeAspect="1" noChangeArrowheads="1"/>
          </p:cNvPicPr>
          <p:nvPr/>
        </p:nvPicPr>
        <p:blipFill>
          <a:blip r:embed="rId2" cstate="print"/>
          <a:srcRect b="5104"/>
          <a:stretch>
            <a:fillRect/>
          </a:stretch>
        </p:blipFill>
        <p:spPr bwMode="auto">
          <a:xfrm>
            <a:off x="304800" y="228600"/>
            <a:ext cx="365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4038600" y="152400"/>
            <a:ext cx="4572000" cy="6096000"/>
            <a:chOff x="152400" y="152400"/>
            <a:chExt cx="8763000" cy="6553200"/>
          </a:xfrm>
        </p:grpSpPr>
        <p:pic>
          <p:nvPicPr>
            <p:cNvPr id="12" name="Picture 11" descr="npo0000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52400"/>
              <a:ext cx="4343400" cy="3257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" name="Picture 4" descr="图20-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152400"/>
              <a:ext cx="4343400" cy="325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C:\Documents and Settings\Nisheen\My Documents\power point nisreen\myometrium\malignant\leiomyosarcoma s11-8798 a12\P8010075.JPG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152400" y="3429000"/>
              <a:ext cx="43434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 descr="C:\Documents and Settings\Nisheen\My Documents\power point nisreen\myometrium\malignant\leiomyosarcoma KS11-503 a7\P4260043.JPG"/>
            <p:cNvPicPr>
              <a:picLocks noChangeAspect="1" noChangeArrowheads="1"/>
            </p:cNvPicPr>
            <p:nvPr/>
          </p:nvPicPr>
          <p:blipFill>
            <a:blip r:embed="rId6" cstate="print">
              <a:lum contrast="40000"/>
            </a:blip>
            <a:srcRect/>
            <a:stretch>
              <a:fillRect/>
            </a:stretch>
          </p:blipFill>
          <p:spPr bwMode="auto">
            <a:xfrm>
              <a:off x="4572000" y="3429000"/>
              <a:ext cx="43434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Clinically: fever, abdominal pain, menstrual abnormalities, infertility and ectopic pregnancy due to damage to the fallopian tubes. </a:t>
            </a: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Occasional causes: tuberculosis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granulomatous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endometritis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frequently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tuberculous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salpingitis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peritonitis. It is common in countries where tuberculosis is endemic.</a:t>
            </a:r>
          </a:p>
          <a:p>
            <a:pPr algn="l" rtl="0"/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ENDOMETRITIS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ar-JO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13636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Nests of endometrial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glands, or both, are found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embedded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myometrium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between the muscle bundles.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uterine wall is thickened and the uterus is enlarged.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 these glands derive from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stratum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basalis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endometrium, they do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undergo cyclical bleeding.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adenomyosis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may produce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menorrhagia, dysmenorrhea, and pelvic pain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before the onset of menstruation.</a:t>
            </a:r>
          </a:p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ADENOMYOSIS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772400" cy="5105400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/>
              <a:t>characterized by endometrial glands and </a:t>
            </a:r>
            <a:r>
              <a:rPr lang="en-US" sz="3600" dirty="0" err="1" smtClean="0"/>
              <a:t>stroma</a:t>
            </a:r>
            <a:r>
              <a:rPr lang="en-US" sz="3600" dirty="0" smtClean="0"/>
              <a:t> in a location </a:t>
            </a:r>
            <a:r>
              <a:rPr lang="en-US" sz="4000" b="1" dirty="0" smtClean="0">
                <a:solidFill>
                  <a:srgbClr val="FF0000"/>
                </a:solidFill>
              </a:rPr>
              <a:t>outside the uterus</a:t>
            </a:r>
            <a:r>
              <a:rPr lang="en-US" sz="3600" dirty="0" smtClean="0"/>
              <a:t>. </a:t>
            </a:r>
          </a:p>
          <a:p>
            <a:pPr algn="l" rtl="0"/>
            <a:r>
              <a:rPr lang="en-US" sz="3600" dirty="0" smtClean="0"/>
              <a:t>10% of women in </a:t>
            </a:r>
            <a:r>
              <a:rPr lang="en-US" sz="3600" dirty="0" smtClean="0"/>
              <a:t>reproductive years;  half </a:t>
            </a:r>
            <a:r>
              <a:rPr lang="en-US" sz="3600" dirty="0" smtClean="0"/>
              <a:t>of women </a:t>
            </a:r>
            <a:r>
              <a:rPr lang="en-US" sz="3600" dirty="0" smtClean="0"/>
              <a:t>with infertility</a:t>
            </a:r>
            <a:r>
              <a:rPr lang="en-US" sz="3600" dirty="0" smtClean="0"/>
              <a:t>.</a:t>
            </a:r>
          </a:p>
          <a:p>
            <a:pPr algn="l" rtl="0"/>
            <a:r>
              <a:rPr lang="en-US" sz="3600" dirty="0" smtClean="0"/>
              <a:t>dysmenorrhea</a:t>
            </a:r>
            <a:r>
              <a:rPr lang="en-US" sz="3600" dirty="0" smtClean="0"/>
              <a:t>, and pelvic pain, and may present as a pelvic mass filled with degenerating blood (</a:t>
            </a:r>
            <a:r>
              <a:rPr lang="en-US" sz="3600" dirty="0" smtClean="0">
                <a:solidFill>
                  <a:srgbClr val="FF0000"/>
                </a:solidFill>
              </a:rPr>
              <a:t>chocolate cyst</a:t>
            </a:r>
            <a:r>
              <a:rPr lang="en-US" sz="3600" dirty="0" smtClean="0"/>
              <a:t>). </a:t>
            </a:r>
          </a:p>
          <a:p>
            <a:pPr algn="l" rtl="0">
              <a:buNone/>
            </a:pPr>
            <a:endParaRPr lang="en-US" sz="3600" dirty="0" smtClean="0"/>
          </a:p>
          <a:p>
            <a:pPr algn="l" rtl="0">
              <a:buNone/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ENDOMETRIOSIS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/>
              <a:t>multifocal </a:t>
            </a:r>
            <a:r>
              <a:rPr lang="en-US" sz="3600" dirty="0" smtClean="0"/>
              <a:t>and may involve multiple tissues in the pelvis (ovaries, pouch of Douglas, uterine ligaments, tubes, and </a:t>
            </a:r>
            <a:r>
              <a:rPr lang="en-US" sz="3600" dirty="0" err="1" smtClean="0"/>
              <a:t>rectovaginal</a:t>
            </a:r>
            <a:r>
              <a:rPr lang="en-US" sz="3600" dirty="0" smtClean="0"/>
              <a:t> septum).</a:t>
            </a:r>
          </a:p>
          <a:p>
            <a:pPr algn="l" rtl="0"/>
            <a:r>
              <a:rPr lang="en-US" sz="3600" dirty="0" smtClean="0"/>
              <a:t>Sometimes more </a:t>
            </a:r>
            <a:r>
              <a:rPr lang="en-US" sz="3600" dirty="0" smtClean="0"/>
              <a:t>remote sites include the peritoneal cavity and </a:t>
            </a:r>
            <a:r>
              <a:rPr lang="en-US" sz="3600" dirty="0" smtClean="0"/>
              <a:t>the </a:t>
            </a:r>
            <a:r>
              <a:rPr lang="en-US" sz="3600" dirty="0" smtClean="0"/>
              <a:t>umbilicus and uncommonly lymph nodes, lungs, and even heart, skeletal muscle, or bone</a:t>
            </a:r>
            <a:endParaRPr lang="ar-JO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tor\Desktop\showimageCAWS82Z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2317" y="1481138"/>
            <a:ext cx="6559365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“Chocolate“ cyst in an ovary</a:t>
            </a:r>
            <a:endParaRPr lang="ar-J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772400" cy="5517360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/>
              <a:t>Three possibilities have been invoked to explain the origin of endometriosis lesions: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The </a:t>
            </a:r>
            <a:r>
              <a:rPr lang="en-US" sz="2800" b="1" i="1" dirty="0" smtClean="0">
                <a:solidFill>
                  <a:srgbClr val="FF0000"/>
                </a:solidFill>
              </a:rPr>
              <a:t>regurgitation theory</a:t>
            </a:r>
            <a:r>
              <a:rPr lang="en-US" sz="2800" i="1" dirty="0" smtClean="0"/>
              <a:t>,</a:t>
            </a:r>
            <a:r>
              <a:rPr lang="en-US" sz="2800" dirty="0" smtClean="0"/>
              <a:t> currently the most accepted, proposes menstrual backflow through the fallopian tubes with subsequent implantation</a:t>
            </a:r>
            <a:r>
              <a:rPr lang="en-US" sz="2800" dirty="0" smtClean="0"/>
              <a:t>..</a:t>
            </a:r>
            <a:endParaRPr lang="en-US" sz="28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The 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metaplastic</a:t>
            </a:r>
            <a:r>
              <a:rPr lang="en-US" sz="2800" b="1" i="1" dirty="0" smtClean="0">
                <a:solidFill>
                  <a:srgbClr val="FF0000"/>
                </a:solidFill>
              </a:rPr>
              <a:t> theory</a:t>
            </a:r>
            <a:r>
              <a:rPr lang="en-US" sz="2800" dirty="0" smtClean="0"/>
              <a:t> proposes endometrial differentiation of </a:t>
            </a:r>
            <a:r>
              <a:rPr lang="en-US" sz="2800" dirty="0" err="1" smtClean="0"/>
              <a:t>coelomic</a:t>
            </a:r>
            <a:r>
              <a:rPr lang="en-US" sz="2800" dirty="0" smtClean="0"/>
              <a:t> epithelium, which is the origin of the endometrium itself.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b="1" i="1" dirty="0" smtClean="0">
                <a:solidFill>
                  <a:srgbClr val="FF0000"/>
                </a:solidFill>
              </a:rPr>
              <a:t>vascular</a:t>
            </a:r>
            <a:r>
              <a:rPr lang="en-US" sz="2800" b="1" dirty="0" smtClean="0"/>
              <a:t> or </a:t>
            </a:r>
            <a:r>
              <a:rPr lang="en-US" sz="2800" b="1" i="1" dirty="0" smtClean="0">
                <a:solidFill>
                  <a:srgbClr val="FF0000"/>
                </a:solidFill>
              </a:rPr>
              <a:t>lymphatic dissemination theory</a:t>
            </a:r>
            <a:r>
              <a:rPr lang="en-US" sz="2800" dirty="0" smtClean="0"/>
              <a:t> has been invoked to explain </a:t>
            </a:r>
            <a:r>
              <a:rPr lang="en-US" sz="2800" dirty="0" err="1" smtClean="0"/>
              <a:t>extrapelvic</a:t>
            </a:r>
            <a:r>
              <a:rPr lang="en-US" sz="2800" dirty="0" smtClean="0"/>
              <a:t> or </a:t>
            </a:r>
            <a:r>
              <a:rPr lang="en-US" sz="2800" dirty="0" err="1" smtClean="0"/>
              <a:t>intranodal</a:t>
            </a:r>
            <a:r>
              <a:rPr lang="en-US" sz="2800" dirty="0" smtClean="0"/>
              <a:t> implants.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ENDOMETRIOSIS- Pathogenesis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sreen\Desktop\show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612" y="95250"/>
            <a:ext cx="6300788" cy="6667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990600"/>
            <a:ext cx="2362200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 Conceivably, all pathways are valid in individual instances.</a:t>
            </a:r>
          </a:p>
          <a:p>
            <a:endParaRPr lang="ar-JO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299</TotalTime>
  <Words>842</Words>
  <Application>Microsoft Office PowerPoint</Application>
  <PresentationFormat>On-screen Show (4:3)</PresentationFormat>
  <Paragraphs>124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Pathology of the Female  genital tract -2  Uterine Pathology</vt:lpstr>
      <vt:lpstr>ENDOMETRITIS </vt:lpstr>
      <vt:lpstr>ENDOMETRITIS </vt:lpstr>
      <vt:lpstr>ADENOMYOSIS  </vt:lpstr>
      <vt:lpstr>ENDOMETRIOSIS </vt:lpstr>
      <vt:lpstr>Slide 6</vt:lpstr>
      <vt:lpstr>“Chocolate“ cyst in an ovary</vt:lpstr>
      <vt:lpstr>ENDOMETRIOSIS- Pathogenesis </vt:lpstr>
      <vt:lpstr>Slide 9</vt:lpstr>
      <vt:lpstr>ENDOMETRIOSIS </vt:lpstr>
      <vt:lpstr>Slide 11</vt:lpstr>
      <vt:lpstr> DUB- Dysfunctional Uterine Bleeding</vt:lpstr>
      <vt:lpstr>Slide 13</vt:lpstr>
      <vt:lpstr>Slide 14</vt:lpstr>
      <vt:lpstr>Endometrial Hyperplasia </vt:lpstr>
      <vt:lpstr>Endometrial Hyperplasia </vt:lpstr>
      <vt:lpstr>Slide 17</vt:lpstr>
      <vt:lpstr>TUMORS OF THE ENDOMETRIUM  </vt:lpstr>
      <vt:lpstr>Endometrial Carcinoma </vt:lpstr>
      <vt:lpstr>Endometrioid carcinoma: </vt:lpstr>
      <vt:lpstr>Serous carcinoma</vt:lpstr>
      <vt:lpstr>Slide 22</vt:lpstr>
      <vt:lpstr>Prognosis </vt:lpstr>
      <vt:lpstr>Tumors of the myometrium </vt:lpstr>
      <vt:lpstr>Lieomyomas  </vt:lpstr>
      <vt:lpstr>Slide 26</vt:lpstr>
      <vt:lpstr>Lieomyosarcoma </vt:lpstr>
      <vt:lpstr>Lieomyosarcoma 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the Female  genital tract -2</dc:title>
  <dc:creator/>
  <cp:lastModifiedBy>Administrator</cp:lastModifiedBy>
  <cp:revision>42</cp:revision>
  <dcterms:created xsi:type="dcterms:W3CDTF">2006-08-16T00:00:00Z</dcterms:created>
  <dcterms:modified xsi:type="dcterms:W3CDTF">2016-04-19T07:31:49Z</dcterms:modified>
</cp:coreProperties>
</file>