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8E5-080C-48EC-9F80-523FD0DF9CBE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EB04-6F23-4FE3-9445-AB72E4BCF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8E5-080C-48EC-9F80-523FD0DF9CBE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EB04-6F23-4FE3-9445-AB72E4BCF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8E5-080C-48EC-9F80-523FD0DF9CBE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EB04-6F23-4FE3-9445-AB72E4BCF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8E5-080C-48EC-9F80-523FD0DF9CBE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EB04-6F23-4FE3-9445-AB72E4BCF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8E5-080C-48EC-9F80-523FD0DF9CBE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EB04-6F23-4FE3-9445-AB72E4BCF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8E5-080C-48EC-9F80-523FD0DF9CBE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EB04-6F23-4FE3-9445-AB72E4BCF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8E5-080C-48EC-9F80-523FD0DF9CBE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EB04-6F23-4FE3-9445-AB72E4BCF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8E5-080C-48EC-9F80-523FD0DF9CBE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EB04-6F23-4FE3-9445-AB72E4BCF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8E5-080C-48EC-9F80-523FD0DF9CBE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EB04-6F23-4FE3-9445-AB72E4BCF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8E5-080C-48EC-9F80-523FD0DF9CBE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EB04-6F23-4FE3-9445-AB72E4BCF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08E5-080C-48EC-9F80-523FD0DF9CBE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EB04-6F23-4FE3-9445-AB72E4BCF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508E5-080C-48EC-9F80-523FD0DF9CBE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6EB04-6F23-4FE3-9445-AB72E4BCFF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Fertilization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2. Resumption of the second meiotic division.</a:t>
            </a:r>
          </a:p>
          <a:p>
            <a:endParaRPr lang="en-US" dirty="0" smtClean="0"/>
          </a:p>
          <a:p>
            <a:r>
              <a:rPr lang="en-US" dirty="0"/>
              <a:t>The </a:t>
            </a:r>
            <a:r>
              <a:rPr lang="en-US" dirty="0" err="1"/>
              <a:t>oocyte</a:t>
            </a:r>
            <a:r>
              <a:rPr lang="en-US" dirty="0"/>
              <a:t> finishes its </a:t>
            </a:r>
            <a:r>
              <a:rPr lang="en-US" dirty="0" smtClean="0"/>
              <a:t>second meiotic </a:t>
            </a:r>
            <a:r>
              <a:rPr lang="en-US" dirty="0"/>
              <a:t>division immediately after entry of the spermatozoon.</a:t>
            </a:r>
          </a:p>
          <a:p>
            <a:endParaRPr lang="en-US" dirty="0" smtClean="0"/>
          </a:p>
          <a:p>
            <a:r>
              <a:rPr lang="en-US" dirty="0" smtClean="0"/>
              <a:t>One of </a:t>
            </a:r>
            <a:r>
              <a:rPr lang="en-US" dirty="0"/>
              <a:t>the daughter cells, which receives hardly any cytoplasm, is known </a:t>
            </a:r>
            <a:r>
              <a:rPr lang="en-US" dirty="0" smtClean="0"/>
              <a:t>as the </a:t>
            </a:r>
            <a:r>
              <a:rPr lang="en-US" b="1" dirty="0"/>
              <a:t>second polar body; the other daughter cell is the definitive </a:t>
            </a:r>
            <a:r>
              <a:rPr lang="en-US" b="1" dirty="0" err="1"/>
              <a:t>oocyte</a:t>
            </a:r>
            <a:r>
              <a:rPr lang="en-US" b="1" dirty="0"/>
              <a:t>.</a:t>
            </a:r>
          </a:p>
          <a:p>
            <a:endParaRPr lang="en-US" dirty="0" smtClean="0"/>
          </a:p>
          <a:p>
            <a:r>
              <a:rPr lang="en-US" dirty="0"/>
              <a:t>Its chromosomes (22+X) arrange themselves in a vesicular </a:t>
            </a:r>
            <a:r>
              <a:rPr lang="en-US" dirty="0" smtClean="0"/>
              <a:t>nucleus known </a:t>
            </a:r>
            <a:r>
              <a:rPr lang="en-US" dirty="0"/>
              <a:t>as the </a:t>
            </a:r>
            <a:r>
              <a:rPr lang="en-US" b="1" dirty="0"/>
              <a:t>female </a:t>
            </a:r>
            <a:r>
              <a:rPr lang="en-US" b="1" dirty="0" err="1"/>
              <a:t>pronucleus</a:t>
            </a:r>
            <a:endParaRPr lang="en-US" b="1" dirty="0"/>
          </a:p>
          <a:p>
            <a:endParaRPr lang="en-US" dirty="0"/>
          </a:p>
        </p:txBody>
      </p:sp>
      <p:pic>
        <p:nvPicPr>
          <p:cNvPr id="11266" name="Picture 2" descr="http://images.tutorvista.com/content/reproduction-in-animals/fertilization-proces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057400"/>
            <a:ext cx="333375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502920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3. Metabolic activation of the egg.</a:t>
            </a:r>
          </a:p>
          <a:p>
            <a:endParaRPr lang="en-US" dirty="0" smtClean="0"/>
          </a:p>
          <a:p>
            <a:r>
              <a:rPr lang="en-US" dirty="0"/>
              <a:t>The activating factor is probably </a:t>
            </a:r>
            <a:r>
              <a:rPr lang="en-US" dirty="0" smtClean="0"/>
              <a:t>carried by </a:t>
            </a:r>
            <a:r>
              <a:rPr lang="en-US" dirty="0"/>
              <a:t>the spermatozoon</a:t>
            </a:r>
          </a:p>
          <a:p>
            <a:endParaRPr lang="en-US" dirty="0" smtClean="0"/>
          </a:p>
          <a:p>
            <a:r>
              <a:rPr lang="en-US" dirty="0" err="1"/>
              <a:t>Postfusion</a:t>
            </a:r>
            <a:r>
              <a:rPr lang="en-US" dirty="0"/>
              <a:t> activation may be considered </a:t>
            </a:r>
            <a:r>
              <a:rPr lang="en-US" dirty="0" smtClean="0"/>
              <a:t>to encompass </a:t>
            </a:r>
            <a:r>
              <a:rPr lang="en-US" dirty="0"/>
              <a:t>the initial cellular and molecular events associated with </a:t>
            </a:r>
            <a:r>
              <a:rPr lang="en-US" dirty="0" smtClean="0"/>
              <a:t>early embryogenesis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/>
              <a:t>The spermatozoon, meanwhile, moves forward until it lies close to </a:t>
            </a:r>
            <a:r>
              <a:rPr lang="en-US" dirty="0" smtClean="0"/>
              <a:t>the female </a:t>
            </a:r>
            <a:r>
              <a:rPr lang="en-US" dirty="0" err="1"/>
              <a:t>pronucleus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/>
              <a:t>Its nucleus becomes swollen and forms the </a:t>
            </a:r>
            <a:r>
              <a:rPr lang="en-US" b="1" dirty="0"/>
              <a:t>male </a:t>
            </a:r>
            <a:r>
              <a:rPr lang="en-US" b="1" dirty="0" err="1"/>
              <a:t>pronucleus</a:t>
            </a:r>
            <a:endParaRPr lang="en-US" b="1" dirty="0"/>
          </a:p>
          <a:p>
            <a:endParaRPr lang="en-US" dirty="0" smtClean="0"/>
          </a:p>
          <a:p>
            <a:r>
              <a:rPr lang="en-US" dirty="0"/>
              <a:t>the tail detaches and degenerates.</a:t>
            </a:r>
          </a:p>
          <a:p>
            <a:endParaRPr lang="en-US" dirty="0" smtClean="0"/>
          </a:p>
          <a:p>
            <a:r>
              <a:rPr lang="en-US" dirty="0"/>
              <a:t>Morphologically, the </a:t>
            </a:r>
            <a:r>
              <a:rPr lang="en-US" dirty="0" smtClean="0"/>
              <a:t>male and </a:t>
            </a:r>
            <a:r>
              <a:rPr lang="en-US" dirty="0"/>
              <a:t>female </a:t>
            </a:r>
            <a:r>
              <a:rPr lang="en-US" dirty="0" err="1"/>
              <a:t>pronuclei</a:t>
            </a:r>
            <a:r>
              <a:rPr lang="en-US" dirty="0"/>
              <a:t> are indistinguishable, and eventually, they come </a:t>
            </a:r>
            <a:r>
              <a:rPr lang="en-US" dirty="0" smtClean="0"/>
              <a:t>into close </a:t>
            </a:r>
            <a:r>
              <a:rPr lang="en-US" dirty="0"/>
              <a:t>contact and lose their nuclear envelopes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667000"/>
            <a:ext cx="21431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During growth </a:t>
            </a:r>
            <a:r>
              <a:rPr lang="en-US" dirty="0" smtClean="0"/>
              <a:t>of male </a:t>
            </a:r>
            <a:r>
              <a:rPr lang="en-US" dirty="0"/>
              <a:t>and female </a:t>
            </a:r>
            <a:r>
              <a:rPr lang="en-US" dirty="0" err="1"/>
              <a:t>pronuclei</a:t>
            </a:r>
            <a:r>
              <a:rPr lang="en-US" dirty="0"/>
              <a:t> (both haploid), each </a:t>
            </a:r>
            <a:r>
              <a:rPr lang="en-US" dirty="0" err="1"/>
              <a:t>pronucleus</a:t>
            </a:r>
            <a:r>
              <a:rPr lang="en-US" dirty="0"/>
              <a:t> must replicate </a:t>
            </a:r>
            <a:r>
              <a:rPr lang="en-US" dirty="0" smtClean="0"/>
              <a:t>its DNA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/>
              <a:t>If it does not, each cell of the two-cell zygote has only half of the </a:t>
            </a:r>
            <a:r>
              <a:rPr lang="en-US" dirty="0" smtClean="0"/>
              <a:t>normal amount </a:t>
            </a:r>
            <a:r>
              <a:rPr lang="en-US" dirty="0"/>
              <a:t>of DNA.</a:t>
            </a:r>
          </a:p>
          <a:p>
            <a:endParaRPr lang="en-US" dirty="0" smtClean="0"/>
          </a:p>
          <a:p>
            <a:r>
              <a:rPr lang="en-US" dirty="0"/>
              <a:t>Immediately after DNA synthesis, chromosomes organize </a:t>
            </a:r>
            <a:r>
              <a:rPr lang="en-US" dirty="0" smtClean="0"/>
              <a:t>on the </a:t>
            </a:r>
            <a:r>
              <a:rPr lang="en-US" dirty="0"/>
              <a:t>spindle in preparation for a normal mitotic division.</a:t>
            </a:r>
          </a:p>
          <a:p>
            <a:endParaRPr lang="en-US" dirty="0" smtClean="0"/>
          </a:p>
          <a:p>
            <a:r>
              <a:rPr lang="en-US" dirty="0"/>
              <a:t>The 23 maternal </a:t>
            </a:r>
            <a:r>
              <a:rPr lang="en-US" dirty="0" smtClean="0"/>
              <a:t>and 23 </a:t>
            </a:r>
            <a:r>
              <a:rPr lang="en-US" dirty="0"/>
              <a:t>paternal (double) chromosomes split longitudinally at the </a:t>
            </a:r>
            <a:r>
              <a:rPr lang="en-US" dirty="0" err="1"/>
              <a:t>centromere</a:t>
            </a:r>
            <a:r>
              <a:rPr lang="en-US" dirty="0"/>
              <a:t>, </a:t>
            </a:r>
            <a:r>
              <a:rPr lang="en-US" dirty="0" smtClean="0"/>
              <a:t>and sister </a:t>
            </a:r>
            <a:r>
              <a:rPr lang="en-US" dirty="0" err="1"/>
              <a:t>chromatids</a:t>
            </a:r>
            <a:r>
              <a:rPr lang="en-US" dirty="0"/>
              <a:t> move to opposite poles, providing each cell of the </a:t>
            </a:r>
            <a:r>
              <a:rPr lang="en-US" dirty="0" smtClean="0"/>
              <a:t>zygote with </a:t>
            </a:r>
            <a:r>
              <a:rPr lang="en-US" dirty="0"/>
              <a:t>the normal diploid number of chromosomes and DNA</a:t>
            </a:r>
          </a:p>
          <a:p>
            <a:endParaRPr lang="en-US" dirty="0" smtClean="0"/>
          </a:p>
          <a:p>
            <a:r>
              <a:rPr lang="en-US" dirty="0"/>
              <a:t>As sister </a:t>
            </a:r>
            <a:r>
              <a:rPr lang="en-US" dirty="0" err="1"/>
              <a:t>chromatids</a:t>
            </a:r>
            <a:r>
              <a:rPr lang="en-US" dirty="0"/>
              <a:t> move to opposite poles, a deep furrow appears on </a:t>
            </a:r>
            <a:r>
              <a:rPr lang="en-US" dirty="0" smtClean="0"/>
              <a:t>the surface </a:t>
            </a:r>
            <a:r>
              <a:rPr lang="en-US" dirty="0"/>
              <a:t>of the cell, gradually dividing the cytoplasm into two parts</a:t>
            </a:r>
          </a:p>
          <a:p>
            <a:endParaRPr lang="en-US" dirty="0"/>
          </a:p>
        </p:txBody>
      </p:sp>
      <p:pic>
        <p:nvPicPr>
          <p:cNvPr id="10242" name="Picture 2" descr="http://upload.wikimedia.org/wikipedia/commons/thumb/b/b5/Gray8.png/400px-Gray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81200"/>
            <a:ext cx="3810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esults of 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main results of fertilization are as follows: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/>
              <a:t>Restoration of the diploid number of chromosomes, half from the </a:t>
            </a:r>
            <a:r>
              <a:rPr lang="en-US" b="1" dirty="0" smtClean="0"/>
              <a:t>father </a:t>
            </a:r>
            <a:r>
              <a:rPr lang="en-US" dirty="0" smtClean="0"/>
              <a:t>and </a:t>
            </a:r>
            <a:r>
              <a:rPr lang="en-US" dirty="0"/>
              <a:t>half from the mother. </a:t>
            </a:r>
            <a:endParaRPr lang="en-US" dirty="0" smtClean="0"/>
          </a:p>
          <a:p>
            <a:r>
              <a:rPr lang="en-US" dirty="0" smtClean="0"/>
              <a:t>Hence</a:t>
            </a:r>
            <a:r>
              <a:rPr lang="en-US" dirty="0"/>
              <a:t>, the zygote contains a new </a:t>
            </a:r>
            <a:r>
              <a:rPr lang="en-US" dirty="0" smtClean="0"/>
              <a:t>combination of </a:t>
            </a:r>
            <a:r>
              <a:rPr lang="en-US" dirty="0"/>
              <a:t>chromosomes different from both parents.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/>
              <a:t>Determination of the sex of the new individual. </a:t>
            </a:r>
            <a:endParaRPr lang="en-US" b="1" dirty="0" smtClean="0"/>
          </a:p>
          <a:p>
            <a:r>
              <a:rPr lang="en-US" b="1" dirty="0" smtClean="0"/>
              <a:t>An </a:t>
            </a:r>
            <a:r>
              <a:rPr lang="en-US" b="1" dirty="0"/>
              <a:t>X-carrying </a:t>
            </a:r>
            <a:r>
              <a:rPr lang="en-US" b="1" dirty="0" smtClean="0"/>
              <a:t>sperm </a:t>
            </a:r>
            <a:r>
              <a:rPr lang="en-US" dirty="0" smtClean="0"/>
              <a:t>produces </a:t>
            </a:r>
            <a:r>
              <a:rPr lang="en-US" dirty="0"/>
              <a:t>a female (XX) embryo, and a Y-carrying sperm produces a </a:t>
            </a:r>
            <a:r>
              <a:rPr lang="en-US" dirty="0" smtClean="0"/>
              <a:t>male (XY</a:t>
            </a:r>
            <a:r>
              <a:rPr lang="en-US" dirty="0"/>
              <a:t>) embryo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Hence, the chromosomal sex of the embryo is </a:t>
            </a:r>
            <a:r>
              <a:rPr lang="en-US" dirty="0" smtClean="0"/>
              <a:t>determined at </a:t>
            </a:r>
            <a:r>
              <a:rPr lang="en-US" dirty="0"/>
              <a:t>fertilization.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/>
              <a:t>Initiation of cleavage. </a:t>
            </a:r>
            <a:endParaRPr lang="en-US" b="1" dirty="0" smtClean="0"/>
          </a:p>
          <a:p>
            <a:r>
              <a:rPr lang="en-US" b="1" dirty="0" smtClean="0"/>
              <a:t>Without </a:t>
            </a:r>
            <a:r>
              <a:rPr lang="en-US" b="1" dirty="0"/>
              <a:t>fertilization, the </a:t>
            </a:r>
            <a:r>
              <a:rPr lang="en-US" b="1" dirty="0" err="1"/>
              <a:t>oocyte</a:t>
            </a:r>
            <a:r>
              <a:rPr lang="en-US" b="1" dirty="0"/>
              <a:t> usually </a:t>
            </a:r>
            <a:r>
              <a:rPr lang="en-US" b="1" dirty="0" smtClean="0"/>
              <a:t>degenerates </a:t>
            </a:r>
            <a:r>
              <a:rPr lang="en-US" dirty="0" smtClean="0"/>
              <a:t>24 </a:t>
            </a:r>
            <a:r>
              <a:rPr lang="en-US" dirty="0"/>
              <a:t>hours after ovulation.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Cleavage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Once the zygote has reached the two-cell stage, it undergoes a series of </a:t>
            </a:r>
            <a:r>
              <a:rPr lang="en-US" dirty="0" smtClean="0"/>
              <a:t>mitotic divisions</a:t>
            </a:r>
            <a:r>
              <a:rPr lang="en-US" dirty="0"/>
              <a:t>, increasing the numbers of cells.</a:t>
            </a:r>
          </a:p>
          <a:p>
            <a:endParaRPr lang="en-US" dirty="0" smtClean="0"/>
          </a:p>
          <a:p>
            <a:r>
              <a:rPr lang="en-US" dirty="0"/>
              <a:t>These cells, which become </a:t>
            </a:r>
            <a:r>
              <a:rPr lang="en-US" dirty="0" smtClean="0"/>
              <a:t>smaller with </a:t>
            </a:r>
            <a:r>
              <a:rPr lang="en-US" dirty="0"/>
              <a:t>each cleavage division, are known as </a:t>
            </a:r>
            <a:r>
              <a:rPr lang="en-US" b="1" dirty="0" err="1"/>
              <a:t>blastomeres</a:t>
            </a:r>
            <a:endParaRPr lang="en-US" b="1" dirty="0"/>
          </a:p>
          <a:p>
            <a:endParaRPr lang="en-US" dirty="0" smtClean="0"/>
          </a:p>
          <a:p>
            <a:r>
              <a:rPr lang="en-US" dirty="0"/>
              <a:t>Until </a:t>
            </a:r>
            <a:r>
              <a:rPr lang="en-US" dirty="0" smtClean="0"/>
              <a:t>the eight-cell </a:t>
            </a:r>
            <a:r>
              <a:rPr lang="en-US" dirty="0"/>
              <a:t>stage, they form a loosely arranged clump</a:t>
            </a:r>
          </a:p>
          <a:p>
            <a:endParaRPr lang="en-US" dirty="0" smtClean="0"/>
          </a:p>
          <a:p>
            <a:r>
              <a:rPr lang="en-US" dirty="0"/>
              <a:t>However, </a:t>
            </a:r>
            <a:r>
              <a:rPr lang="en-US" dirty="0" smtClean="0"/>
              <a:t>after the </a:t>
            </a:r>
            <a:r>
              <a:rPr lang="en-US" dirty="0"/>
              <a:t>third cleavage, </a:t>
            </a:r>
            <a:r>
              <a:rPr lang="en-US" dirty="0" err="1"/>
              <a:t>blastomeres</a:t>
            </a:r>
            <a:r>
              <a:rPr lang="en-US" dirty="0"/>
              <a:t> maximize their contact with each other, </a:t>
            </a:r>
            <a:r>
              <a:rPr lang="en-US" dirty="0" smtClean="0"/>
              <a:t>forming a </a:t>
            </a:r>
            <a:r>
              <a:rPr lang="en-US" dirty="0"/>
              <a:t>compact ball of cells held together by tight junctions</a:t>
            </a:r>
          </a:p>
          <a:p>
            <a:endParaRPr lang="en-US" dirty="0" smtClean="0"/>
          </a:p>
          <a:p>
            <a:r>
              <a:rPr lang="en-US" dirty="0" smtClean="0"/>
              <a:t>This process</a:t>
            </a:r>
            <a:r>
              <a:rPr lang="en-US" dirty="0"/>
              <a:t>, </a:t>
            </a:r>
            <a:r>
              <a:rPr lang="en-US" b="1" dirty="0"/>
              <a:t>compaction, segregates inner cells, which communicate </a:t>
            </a:r>
            <a:r>
              <a:rPr lang="en-US" b="1" dirty="0" smtClean="0"/>
              <a:t>extensively </a:t>
            </a:r>
            <a:r>
              <a:rPr lang="en-US" dirty="0" smtClean="0"/>
              <a:t>by </a:t>
            </a:r>
            <a:r>
              <a:rPr lang="en-US" dirty="0"/>
              <a:t>gap junctions, </a:t>
            </a:r>
            <a:r>
              <a:rPr lang="en-US" dirty="0" err="1"/>
              <a:t>fromouter</a:t>
            </a:r>
            <a:r>
              <a:rPr lang="en-US" dirty="0"/>
              <a:t> cells.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76400"/>
            <a:ext cx="16287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91000"/>
            <a:ext cx="15335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Approximately 3 days after fertilization, </a:t>
            </a:r>
            <a:r>
              <a:rPr lang="en-US" dirty="0" smtClean="0"/>
              <a:t>cells of </a:t>
            </a:r>
            <a:r>
              <a:rPr lang="en-US" dirty="0"/>
              <a:t>the compacted embryo divide again to form a 16-cell </a:t>
            </a:r>
            <a:r>
              <a:rPr lang="en-US" b="1" dirty="0" err="1"/>
              <a:t>morula</a:t>
            </a:r>
            <a:r>
              <a:rPr lang="en-US" b="1" dirty="0"/>
              <a:t> (mulberry).</a:t>
            </a:r>
          </a:p>
          <a:p>
            <a:endParaRPr lang="en-US" dirty="0" smtClean="0"/>
          </a:p>
          <a:p>
            <a:r>
              <a:rPr lang="en-US" dirty="0"/>
              <a:t>Inner cells of the </a:t>
            </a:r>
            <a:r>
              <a:rPr lang="en-US" dirty="0" err="1"/>
              <a:t>morula</a:t>
            </a:r>
            <a:r>
              <a:rPr lang="en-US" dirty="0"/>
              <a:t> constitute the </a:t>
            </a:r>
            <a:r>
              <a:rPr lang="en-US" b="1" dirty="0"/>
              <a:t>inner cell mass, and surrounding </a:t>
            </a:r>
            <a:r>
              <a:rPr lang="en-US" b="1" dirty="0" smtClean="0"/>
              <a:t>cells </a:t>
            </a:r>
            <a:r>
              <a:rPr lang="en-US" dirty="0" smtClean="0"/>
              <a:t>compose </a:t>
            </a:r>
            <a:r>
              <a:rPr lang="en-US" dirty="0"/>
              <a:t>the </a:t>
            </a:r>
            <a:r>
              <a:rPr lang="en-US" b="1" dirty="0"/>
              <a:t>outer cell mass.</a:t>
            </a:r>
          </a:p>
          <a:p>
            <a:endParaRPr lang="en-US" dirty="0" smtClean="0"/>
          </a:p>
          <a:p>
            <a:r>
              <a:rPr lang="en-US" dirty="0"/>
              <a:t>The inner cell mass gives rise to tissues of </a:t>
            </a:r>
            <a:r>
              <a:rPr lang="en-US" dirty="0" smtClean="0"/>
              <a:t>the </a:t>
            </a:r>
            <a:r>
              <a:rPr lang="en-US" b="1" dirty="0" smtClean="0"/>
              <a:t>embryo </a:t>
            </a:r>
            <a:r>
              <a:rPr lang="en-US" b="1" dirty="0"/>
              <a:t>proper, and the outer cell mass forms the </a:t>
            </a:r>
            <a:r>
              <a:rPr lang="en-US" b="1" dirty="0" err="1"/>
              <a:t>trophoblast</a:t>
            </a:r>
            <a:r>
              <a:rPr lang="en-US" b="1" dirty="0"/>
              <a:t>, which </a:t>
            </a:r>
            <a:r>
              <a:rPr lang="en-US" b="1" dirty="0" smtClean="0"/>
              <a:t>later </a:t>
            </a:r>
            <a:r>
              <a:rPr lang="en-US" dirty="0" smtClean="0"/>
              <a:t>contributes </a:t>
            </a:r>
            <a:r>
              <a:rPr lang="en-US" dirty="0"/>
              <a:t>to the </a:t>
            </a:r>
            <a:r>
              <a:rPr lang="en-US" b="1" dirty="0"/>
              <a:t>placenta.</a:t>
            </a:r>
          </a:p>
          <a:p>
            <a:endParaRPr lang="en-US" dirty="0"/>
          </a:p>
        </p:txBody>
      </p:sp>
      <p:pic>
        <p:nvPicPr>
          <p:cNvPr id="8194" name="Picture 2" descr="http://ridge.icu.ac.jp/biobk/humdev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81200"/>
            <a:ext cx="30099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Blastocyst</a:t>
            </a:r>
            <a:r>
              <a:rPr lang="en-US" b="1" dirty="0"/>
              <a:t> </a:t>
            </a:r>
            <a:r>
              <a:rPr lang="en-US" b="1" dirty="0" smtClean="0"/>
              <a:t>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About the time the </a:t>
            </a:r>
            <a:r>
              <a:rPr lang="en-US" dirty="0" err="1"/>
              <a:t>morula</a:t>
            </a:r>
            <a:r>
              <a:rPr lang="en-US" dirty="0"/>
              <a:t> enters the uterine cavity, fluid begins to </a:t>
            </a:r>
            <a:r>
              <a:rPr lang="en-US" dirty="0" smtClean="0"/>
              <a:t>penetrate through </a:t>
            </a:r>
            <a:r>
              <a:rPr lang="en-US" dirty="0"/>
              <a:t>the </a:t>
            </a:r>
            <a:r>
              <a:rPr lang="en-US" dirty="0" err="1"/>
              <a:t>zona</a:t>
            </a:r>
            <a:r>
              <a:rPr lang="en-US" dirty="0"/>
              <a:t> </a:t>
            </a:r>
            <a:r>
              <a:rPr lang="en-US" dirty="0" err="1"/>
              <a:t>pellucida</a:t>
            </a:r>
            <a:r>
              <a:rPr lang="en-US" dirty="0"/>
              <a:t> into the intercellular spaces of the inner cell mass.</a:t>
            </a:r>
          </a:p>
          <a:p>
            <a:endParaRPr lang="en-US" dirty="0" smtClean="0"/>
          </a:p>
          <a:p>
            <a:r>
              <a:rPr lang="en-US" dirty="0"/>
              <a:t>Gradually the intercellular spaces become confluent, and finally a single </a:t>
            </a:r>
            <a:r>
              <a:rPr lang="en-US" dirty="0" smtClean="0"/>
              <a:t>cavity, the </a:t>
            </a:r>
            <a:r>
              <a:rPr lang="en-US" b="1" dirty="0" err="1"/>
              <a:t>blastocele</a:t>
            </a:r>
            <a:r>
              <a:rPr lang="en-US" b="1" dirty="0"/>
              <a:t>, forms</a:t>
            </a:r>
          </a:p>
          <a:p>
            <a:endParaRPr lang="en-US" dirty="0" smtClean="0"/>
          </a:p>
          <a:p>
            <a:r>
              <a:rPr lang="en-US" dirty="0"/>
              <a:t>At this time, the embryo is </a:t>
            </a:r>
            <a:r>
              <a:rPr lang="en-US" dirty="0" smtClean="0"/>
              <a:t>a </a:t>
            </a:r>
            <a:r>
              <a:rPr lang="en-US" b="1" dirty="0" err="1" smtClean="0"/>
              <a:t>blastocyst</a:t>
            </a:r>
            <a:endParaRPr lang="en-US" b="1" dirty="0"/>
          </a:p>
          <a:p>
            <a:endParaRPr lang="en-US" dirty="0" smtClean="0"/>
          </a:p>
          <a:p>
            <a:r>
              <a:rPr lang="en-US" dirty="0"/>
              <a:t>Cells of the inner cell mass, now called the </a:t>
            </a:r>
            <a:r>
              <a:rPr lang="en-US" b="1" dirty="0" err="1"/>
              <a:t>embryoblast</a:t>
            </a:r>
            <a:r>
              <a:rPr lang="en-US" b="1" dirty="0"/>
              <a:t>, are </a:t>
            </a:r>
            <a:r>
              <a:rPr lang="en-US" b="1" dirty="0" smtClean="0"/>
              <a:t>at </a:t>
            </a:r>
            <a:r>
              <a:rPr lang="en-US" dirty="0" smtClean="0"/>
              <a:t>one </a:t>
            </a:r>
            <a:r>
              <a:rPr lang="en-US" dirty="0"/>
              <a:t>pole, and those of the outer cell mass, or </a:t>
            </a:r>
            <a:r>
              <a:rPr lang="en-US" b="1" dirty="0" err="1"/>
              <a:t>trophoblast</a:t>
            </a:r>
            <a:r>
              <a:rPr lang="en-US" b="1" dirty="0"/>
              <a:t>, flatten and </a:t>
            </a:r>
            <a:r>
              <a:rPr lang="en-US" b="1" dirty="0" smtClean="0"/>
              <a:t>form </a:t>
            </a:r>
            <a:r>
              <a:rPr lang="en-US" dirty="0" smtClean="0"/>
              <a:t>the </a:t>
            </a:r>
            <a:r>
              <a:rPr lang="en-US" dirty="0"/>
              <a:t>epithelial wall of the </a:t>
            </a:r>
            <a:r>
              <a:rPr lang="en-US" dirty="0" err="1"/>
              <a:t>blastocyst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The </a:t>
            </a:r>
            <a:r>
              <a:rPr lang="en-US" dirty="0" err="1"/>
              <a:t>zona</a:t>
            </a:r>
            <a:r>
              <a:rPr lang="en-US" dirty="0"/>
              <a:t> </a:t>
            </a:r>
            <a:r>
              <a:rPr lang="en-US" dirty="0" err="1" smtClean="0"/>
              <a:t>pellucida</a:t>
            </a:r>
            <a:r>
              <a:rPr lang="en-US" dirty="0" smtClean="0"/>
              <a:t> has </a:t>
            </a:r>
            <a:r>
              <a:rPr lang="en-US" dirty="0"/>
              <a:t>disappeared, allowing implantation to begin.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44196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In the human, </a:t>
            </a:r>
            <a:r>
              <a:rPr lang="en-US" dirty="0" err="1"/>
              <a:t>trophoblastic</a:t>
            </a:r>
            <a:r>
              <a:rPr lang="en-US" dirty="0"/>
              <a:t> cells over the </a:t>
            </a:r>
            <a:r>
              <a:rPr lang="en-US" dirty="0" err="1"/>
              <a:t>embryoblast</a:t>
            </a:r>
            <a:r>
              <a:rPr lang="en-US" dirty="0"/>
              <a:t> pole begin to </a:t>
            </a:r>
            <a:r>
              <a:rPr lang="en-US" dirty="0" smtClean="0"/>
              <a:t>penetrate between </a:t>
            </a:r>
            <a:r>
              <a:rPr lang="en-US" dirty="0"/>
              <a:t>the epithelial cells of the uterine mucosa about the sixth day</a:t>
            </a:r>
          </a:p>
          <a:p>
            <a:endParaRPr lang="en-US" dirty="0" smtClean="0"/>
          </a:p>
          <a:p>
            <a:r>
              <a:rPr lang="en-US" dirty="0"/>
              <a:t>Attachment and invasion of the </a:t>
            </a:r>
            <a:r>
              <a:rPr lang="en-US" dirty="0" err="1"/>
              <a:t>trophoblast</a:t>
            </a:r>
            <a:r>
              <a:rPr lang="en-US" dirty="0"/>
              <a:t> involve </a:t>
            </a:r>
            <a:r>
              <a:rPr lang="en-US" dirty="0" err="1"/>
              <a:t>integrins</a:t>
            </a:r>
            <a:r>
              <a:rPr lang="en-US" dirty="0"/>
              <a:t>, </a:t>
            </a:r>
            <a:r>
              <a:rPr lang="en-US" dirty="0" smtClean="0"/>
              <a:t>expressed by </a:t>
            </a:r>
            <a:r>
              <a:rPr lang="en-US" dirty="0"/>
              <a:t>the </a:t>
            </a:r>
            <a:r>
              <a:rPr lang="en-US" dirty="0" err="1"/>
              <a:t>trophoblast</a:t>
            </a:r>
            <a:r>
              <a:rPr lang="en-US" dirty="0"/>
              <a:t>, and the extracellular matrix molecules </a:t>
            </a:r>
            <a:r>
              <a:rPr lang="en-US" dirty="0" err="1"/>
              <a:t>laminin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fibronectin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err="1"/>
              <a:t>Integrin</a:t>
            </a:r>
            <a:r>
              <a:rPr lang="en-US" dirty="0"/>
              <a:t> receptors for </a:t>
            </a:r>
            <a:r>
              <a:rPr lang="en-US" dirty="0" err="1"/>
              <a:t>laminin</a:t>
            </a:r>
            <a:r>
              <a:rPr lang="en-US" dirty="0"/>
              <a:t> promote attachment, while </a:t>
            </a:r>
            <a:r>
              <a:rPr lang="en-US" dirty="0" smtClean="0"/>
              <a:t>those for </a:t>
            </a:r>
            <a:r>
              <a:rPr lang="en-US" dirty="0" err="1"/>
              <a:t>fibronectin</a:t>
            </a:r>
            <a:r>
              <a:rPr lang="en-US" dirty="0"/>
              <a:t> stimulate migration.</a:t>
            </a:r>
          </a:p>
          <a:p>
            <a:endParaRPr lang="en-US" dirty="0" smtClean="0"/>
          </a:p>
          <a:p>
            <a:r>
              <a:rPr lang="en-US" dirty="0"/>
              <a:t>These molecules also interact along </a:t>
            </a:r>
            <a:r>
              <a:rPr lang="en-US" dirty="0" smtClean="0"/>
              <a:t>signal transduction </a:t>
            </a:r>
            <a:r>
              <a:rPr lang="en-US" dirty="0"/>
              <a:t>pathways to regulate </a:t>
            </a:r>
            <a:r>
              <a:rPr lang="en-US" dirty="0" err="1"/>
              <a:t>trophoblast</a:t>
            </a:r>
            <a:r>
              <a:rPr lang="en-US" dirty="0"/>
              <a:t> differentiation so that </a:t>
            </a:r>
            <a:r>
              <a:rPr lang="en-US" dirty="0" smtClean="0"/>
              <a:t>implantation is </a:t>
            </a:r>
            <a:r>
              <a:rPr lang="en-US" dirty="0"/>
              <a:t>the result of mutual </a:t>
            </a:r>
            <a:r>
              <a:rPr lang="en-US" dirty="0" err="1"/>
              <a:t>trophoblastic</a:t>
            </a:r>
            <a:r>
              <a:rPr lang="en-US" dirty="0"/>
              <a:t> and endometrial action.</a:t>
            </a:r>
          </a:p>
          <a:p>
            <a:endParaRPr lang="en-US" dirty="0" smtClean="0"/>
          </a:p>
          <a:p>
            <a:r>
              <a:rPr lang="en-US" dirty="0"/>
              <a:t>Hence, by </a:t>
            </a:r>
            <a:r>
              <a:rPr lang="en-US" dirty="0" smtClean="0"/>
              <a:t>the end </a:t>
            </a:r>
            <a:r>
              <a:rPr lang="en-US" dirty="0"/>
              <a:t>of the first week of development, the human zygote has passed </a:t>
            </a:r>
            <a:r>
              <a:rPr lang="en-US" dirty="0" smtClean="0"/>
              <a:t>through the </a:t>
            </a:r>
            <a:r>
              <a:rPr lang="en-US" dirty="0" err="1"/>
              <a:t>morula</a:t>
            </a:r>
            <a:r>
              <a:rPr lang="en-US" dirty="0"/>
              <a:t> and </a:t>
            </a:r>
            <a:r>
              <a:rPr lang="en-US" dirty="0" err="1"/>
              <a:t>blastocyst</a:t>
            </a:r>
            <a:r>
              <a:rPr lang="en-US" dirty="0"/>
              <a:t> stages and has begun implantation in the </a:t>
            </a:r>
            <a:r>
              <a:rPr lang="en-US" dirty="0" smtClean="0"/>
              <a:t>uterine mucosa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7172" name="Picture 4" descr="http://www.lifenews.com/wp-content/uploads/2011/12/impla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57400"/>
            <a:ext cx="3952875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51054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Fertilization, the process by which male and female gametes fuse, occurs in </a:t>
            </a:r>
            <a:r>
              <a:rPr lang="en-US" dirty="0" smtClean="0"/>
              <a:t>the </a:t>
            </a:r>
            <a:r>
              <a:rPr lang="en-US" b="1" dirty="0" err="1" smtClean="0"/>
              <a:t>ampullary</a:t>
            </a:r>
            <a:r>
              <a:rPr lang="en-US" b="1" dirty="0" smtClean="0"/>
              <a:t> </a:t>
            </a:r>
            <a:r>
              <a:rPr lang="en-US" b="1" dirty="0"/>
              <a:t>region of the uterine tube.</a:t>
            </a:r>
          </a:p>
          <a:p>
            <a:endParaRPr lang="en-US" dirty="0" smtClean="0"/>
          </a:p>
          <a:p>
            <a:r>
              <a:rPr lang="en-US" dirty="0"/>
              <a:t>This is the widest part of the tube </a:t>
            </a:r>
            <a:r>
              <a:rPr lang="en-US" dirty="0" smtClean="0"/>
              <a:t>and is </a:t>
            </a:r>
            <a:r>
              <a:rPr lang="en-US" dirty="0"/>
              <a:t>close to the ovary</a:t>
            </a:r>
          </a:p>
          <a:p>
            <a:endParaRPr lang="en-US" dirty="0" smtClean="0"/>
          </a:p>
          <a:p>
            <a:r>
              <a:rPr lang="en-US" dirty="0"/>
              <a:t>Spermatozoa may remain viable in the </a:t>
            </a:r>
            <a:r>
              <a:rPr lang="en-US" dirty="0" smtClean="0"/>
              <a:t>female reproductive </a:t>
            </a:r>
            <a:r>
              <a:rPr lang="en-US" dirty="0"/>
              <a:t>tract for several days.</a:t>
            </a:r>
          </a:p>
          <a:p>
            <a:endParaRPr lang="en-US" dirty="0" smtClean="0"/>
          </a:p>
          <a:p>
            <a:r>
              <a:rPr lang="en-US" dirty="0"/>
              <a:t>Only 1% of sperm deposited in the vagina enter the cervix, where </a:t>
            </a:r>
            <a:r>
              <a:rPr lang="en-US" dirty="0" smtClean="0"/>
              <a:t>they may </a:t>
            </a:r>
            <a:r>
              <a:rPr lang="en-US" dirty="0"/>
              <a:t>survive for many hours</a:t>
            </a:r>
          </a:p>
          <a:p>
            <a:endParaRPr lang="en-US" dirty="0" smtClean="0"/>
          </a:p>
          <a:p>
            <a:r>
              <a:rPr lang="en-US" dirty="0"/>
              <a:t>Movement of sperm from the cervix to the </a:t>
            </a:r>
            <a:r>
              <a:rPr lang="en-US" dirty="0" smtClean="0"/>
              <a:t>oviduct is </a:t>
            </a:r>
            <a:r>
              <a:rPr lang="en-US" dirty="0"/>
              <a:t>accomplished primarily by their own propulsion, although they may be </a:t>
            </a:r>
            <a:r>
              <a:rPr lang="en-US" dirty="0" smtClean="0"/>
              <a:t>assisted by </a:t>
            </a:r>
            <a:r>
              <a:rPr lang="en-US" dirty="0"/>
              <a:t>movements of fluids created by uterine cilia.</a:t>
            </a:r>
          </a:p>
          <a:p>
            <a:endParaRPr lang="en-US" dirty="0" smtClean="0"/>
          </a:p>
          <a:p>
            <a:r>
              <a:rPr lang="en-US" dirty="0"/>
              <a:t>The trip from </a:t>
            </a:r>
            <a:r>
              <a:rPr lang="en-US" dirty="0" smtClean="0"/>
              <a:t>cervix to </a:t>
            </a:r>
            <a:r>
              <a:rPr lang="en-US" dirty="0"/>
              <a:t>oviduct requires a minimum of 2 to 7 hours, and after reaching the </a:t>
            </a:r>
            <a:r>
              <a:rPr lang="en-US" dirty="0" smtClean="0"/>
              <a:t>isthmus, sperm </a:t>
            </a:r>
            <a:r>
              <a:rPr lang="en-US" dirty="0"/>
              <a:t>become less motile and cease their migration</a:t>
            </a:r>
          </a:p>
          <a:p>
            <a:endParaRPr lang="en-US" dirty="0"/>
          </a:p>
        </p:txBody>
      </p:sp>
      <p:pic>
        <p:nvPicPr>
          <p:cNvPr id="1028" name="Picture 4" descr="http://bioethics.georgetown.edu/pcbe/images/sc_images/fertiliz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2962275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At ovulation, </a:t>
            </a:r>
            <a:r>
              <a:rPr lang="en-US" dirty="0" smtClean="0"/>
              <a:t>sperm again </a:t>
            </a:r>
            <a:r>
              <a:rPr lang="en-US" dirty="0"/>
              <a:t>become motile, perhaps because of </a:t>
            </a:r>
            <a:r>
              <a:rPr lang="en-US" dirty="0" err="1"/>
              <a:t>chemoattractants</a:t>
            </a:r>
            <a:r>
              <a:rPr lang="en-US" dirty="0"/>
              <a:t> produced by </a:t>
            </a:r>
            <a:r>
              <a:rPr lang="en-US" dirty="0" smtClean="0"/>
              <a:t>cumulus cells </a:t>
            </a:r>
            <a:r>
              <a:rPr lang="en-US" dirty="0"/>
              <a:t>surrounding the egg, and swim to the </a:t>
            </a:r>
            <a:r>
              <a:rPr lang="en-US" dirty="0" err="1"/>
              <a:t>ampulla</a:t>
            </a:r>
            <a:r>
              <a:rPr lang="en-US" dirty="0"/>
              <a:t> where </a:t>
            </a:r>
            <a:r>
              <a:rPr lang="en-US" dirty="0" smtClean="0"/>
              <a:t>fertilization usually </a:t>
            </a:r>
            <a:r>
              <a:rPr lang="en-US" dirty="0"/>
              <a:t>occurs</a:t>
            </a:r>
          </a:p>
          <a:p>
            <a:endParaRPr lang="en-US" dirty="0" smtClean="0"/>
          </a:p>
          <a:p>
            <a:r>
              <a:rPr lang="en-US" dirty="0"/>
              <a:t>Spermatozoa are not able to fertilize the </a:t>
            </a:r>
            <a:r>
              <a:rPr lang="en-US" dirty="0" err="1"/>
              <a:t>oocyte</a:t>
            </a:r>
            <a:r>
              <a:rPr lang="en-US" dirty="0"/>
              <a:t> </a:t>
            </a:r>
            <a:r>
              <a:rPr lang="en-US" dirty="0" smtClean="0"/>
              <a:t>immediately upon </a:t>
            </a:r>
            <a:r>
              <a:rPr lang="en-US" dirty="0"/>
              <a:t>arrival in the female genital tract but must undergo</a:t>
            </a:r>
          </a:p>
          <a:p>
            <a:endParaRPr lang="en-US" dirty="0" smtClean="0"/>
          </a:p>
          <a:p>
            <a:r>
              <a:rPr lang="en-US" dirty="0"/>
              <a:t>(</a:t>
            </a:r>
            <a:r>
              <a:rPr lang="en-US" i="1" dirty="0"/>
              <a:t>a) </a:t>
            </a:r>
            <a:r>
              <a:rPr lang="en-US" b="1" i="1" dirty="0" err="1"/>
              <a:t>capacitation</a:t>
            </a:r>
            <a:r>
              <a:rPr lang="en-US" b="1" i="1" dirty="0"/>
              <a:t> and</a:t>
            </a:r>
          </a:p>
          <a:p>
            <a:r>
              <a:rPr lang="en-US" dirty="0"/>
              <a:t>(</a:t>
            </a:r>
            <a:r>
              <a:rPr lang="en-US" i="1" dirty="0"/>
              <a:t>b) the </a:t>
            </a:r>
            <a:r>
              <a:rPr lang="en-US" b="1" i="1" dirty="0" err="1"/>
              <a:t>acrosome</a:t>
            </a:r>
            <a:r>
              <a:rPr lang="en-US" b="1" i="1" dirty="0"/>
              <a:t> reaction to acquire this capability.</a:t>
            </a:r>
          </a:p>
          <a:p>
            <a:endParaRPr lang="en-US" dirty="0"/>
          </a:p>
        </p:txBody>
      </p:sp>
      <p:pic>
        <p:nvPicPr>
          <p:cNvPr id="17410" name="Picture 2" descr="http://www.fertilityindia.com/images/Fertilization-and-Implant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00200"/>
            <a:ext cx="2095500" cy="2362200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495800"/>
            <a:ext cx="2362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799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err="1"/>
              <a:t>Capacitation</a:t>
            </a:r>
            <a:r>
              <a:rPr lang="en-US" b="1" dirty="0"/>
              <a:t> is a period of conditioning in the female reproductive </a:t>
            </a:r>
            <a:r>
              <a:rPr lang="en-US" b="1" dirty="0" smtClean="0"/>
              <a:t>tract </a:t>
            </a:r>
            <a:r>
              <a:rPr lang="en-US" dirty="0" smtClean="0"/>
              <a:t>that </a:t>
            </a:r>
            <a:r>
              <a:rPr lang="en-US" dirty="0"/>
              <a:t>in the human lasts approximately 7 hours</a:t>
            </a:r>
          </a:p>
          <a:p>
            <a:endParaRPr lang="en-US" dirty="0" smtClean="0"/>
          </a:p>
          <a:p>
            <a:r>
              <a:rPr lang="en-US" dirty="0"/>
              <a:t>Much of this </a:t>
            </a:r>
            <a:r>
              <a:rPr lang="en-US" dirty="0" smtClean="0"/>
              <a:t>conditioning, which </a:t>
            </a:r>
            <a:r>
              <a:rPr lang="en-US" dirty="0"/>
              <a:t>occurs in the uterine tube, entails epithelial interactions between </a:t>
            </a:r>
            <a:r>
              <a:rPr lang="en-US" dirty="0" smtClean="0"/>
              <a:t>the sperm </a:t>
            </a:r>
            <a:r>
              <a:rPr lang="en-US" dirty="0"/>
              <a:t>and mucosal surface of the tube</a:t>
            </a:r>
          </a:p>
          <a:p>
            <a:endParaRPr lang="en-US" dirty="0" smtClean="0"/>
          </a:p>
          <a:p>
            <a:r>
              <a:rPr lang="en-US" dirty="0"/>
              <a:t>During this time a glycoprotein </a:t>
            </a:r>
            <a:r>
              <a:rPr lang="en-US" dirty="0" smtClean="0"/>
              <a:t>coat and </a:t>
            </a:r>
            <a:r>
              <a:rPr lang="en-US" dirty="0"/>
              <a:t>seminal plasma proteins are removed from the plasma membrane </a:t>
            </a:r>
            <a:r>
              <a:rPr lang="en-US" dirty="0" smtClean="0"/>
              <a:t>that overlies </a:t>
            </a:r>
            <a:r>
              <a:rPr lang="en-US" dirty="0"/>
              <a:t>the </a:t>
            </a:r>
            <a:r>
              <a:rPr lang="en-US" dirty="0" err="1"/>
              <a:t>acrosomal</a:t>
            </a:r>
            <a:r>
              <a:rPr lang="en-US" dirty="0"/>
              <a:t> region of the spermatozoa.</a:t>
            </a:r>
          </a:p>
          <a:p>
            <a:endParaRPr lang="en-US" dirty="0" smtClean="0"/>
          </a:p>
          <a:p>
            <a:r>
              <a:rPr lang="en-US" dirty="0"/>
              <a:t>Only capacitated sperm </a:t>
            </a:r>
            <a:r>
              <a:rPr lang="en-US" dirty="0" smtClean="0"/>
              <a:t>can pass </a:t>
            </a:r>
            <a:r>
              <a:rPr lang="en-US" dirty="0"/>
              <a:t>through the corona cells and undergo the </a:t>
            </a:r>
            <a:r>
              <a:rPr lang="en-US" dirty="0" err="1"/>
              <a:t>acrosome</a:t>
            </a:r>
            <a:r>
              <a:rPr lang="en-US" dirty="0"/>
              <a:t> reaction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b="1" dirty="0" err="1" smtClean="0"/>
              <a:t>acrosome</a:t>
            </a:r>
            <a:r>
              <a:rPr lang="en-US" b="1" dirty="0" smtClean="0"/>
              <a:t> reaction, which occurs after binding to the </a:t>
            </a:r>
            <a:r>
              <a:rPr lang="en-US" b="1" dirty="0" err="1" smtClean="0"/>
              <a:t>zona</a:t>
            </a:r>
            <a:r>
              <a:rPr lang="en-US" b="1" dirty="0" smtClean="0"/>
              <a:t> </a:t>
            </a:r>
            <a:r>
              <a:rPr lang="en-US" b="1" dirty="0" err="1" smtClean="0"/>
              <a:t>pellucida</a:t>
            </a:r>
            <a:r>
              <a:rPr lang="en-US" b="1" dirty="0" smtClean="0"/>
              <a:t>, </a:t>
            </a:r>
            <a:r>
              <a:rPr lang="en-US" dirty="0" smtClean="0"/>
              <a:t>is induced by </a:t>
            </a:r>
            <a:r>
              <a:rPr lang="en-US" dirty="0" err="1" smtClean="0"/>
              <a:t>zona</a:t>
            </a:r>
            <a:r>
              <a:rPr lang="en-US" dirty="0" smtClean="0"/>
              <a:t> proteins</a:t>
            </a:r>
          </a:p>
          <a:p>
            <a:endParaRPr lang="en-US" dirty="0" smtClean="0"/>
          </a:p>
          <a:p>
            <a:r>
              <a:rPr lang="en-US" dirty="0" smtClean="0"/>
              <a:t>This reaction culminates in the release of enzymes needed to penetrate the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pellucida</a:t>
            </a:r>
            <a:r>
              <a:rPr lang="en-US" dirty="0" smtClean="0"/>
              <a:t>, including </a:t>
            </a:r>
            <a:r>
              <a:rPr lang="en-US" dirty="0" err="1" smtClean="0"/>
              <a:t>acrosin</a:t>
            </a:r>
            <a:r>
              <a:rPr lang="en-US" dirty="0" smtClean="0"/>
              <a:t> and </a:t>
            </a:r>
            <a:r>
              <a:rPr lang="en-US" dirty="0" err="1" smtClean="0"/>
              <a:t>trypsin</a:t>
            </a:r>
            <a:r>
              <a:rPr lang="en-US" dirty="0" smtClean="0"/>
              <a:t>-like substances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phases of fertilization include</a:t>
            </a:r>
          </a:p>
          <a:p>
            <a:endParaRPr lang="en-US" dirty="0" smtClean="0"/>
          </a:p>
          <a:p>
            <a:r>
              <a:rPr lang="en-US" dirty="0"/>
              <a:t>phase 1, penetration of the corona </a:t>
            </a:r>
            <a:r>
              <a:rPr lang="en-US" dirty="0" err="1"/>
              <a:t>radiata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phase 2, penetration of the </a:t>
            </a:r>
            <a:r>
              <a:rPr lang="en-US" dirty="0" err="1"/>
              <a:t>zona</a:t>
            </a:r>
            <a:r>
              <a:rPr lang="en-US" dirty="0"/>
              <a:t> </a:t>
            </a:r>
            <a:r>
              <a:rPr lang="en-US" dirty="0" err="1"/>
              <a:t>pellucida</a:t>
            </a:r>
            <a:r>
              <a:rPr lang="en-US" dirty="0"/>
              <a:t>;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phase 3, fusion of </a:t>
            </a:r>
            <a:r>
              <a:rPr lang="en-US" dirty="0" smtClean="0"/>
              <a:t>the </a:t>
            </a:r>
            <a:r>
              <a:rPr lang="en-US" dirty="0" err="1" smtClean="0"/>
              <a:t>oocyte</a:t>
            </a:r>
            <a:r>
              <a:rPr lang="en-US" dirty="0" smtClean="0"/>
              <a:t> </a:t>
            </a:r>
            <a:r>
              <a:rPr lang="en-US" dirty="0"/>
              <a:t>and sperm cell membranes.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057400"/>
            <a:ext cx="30575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1: PENETRATION OF THE CORONA </a:t>
            </a:r>
            <a:r>
              <a:rPr lang="en-US" dirty="0" smtClean="0"/>
              <a:t>RADIATA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Of the 200 to 300 million spermatozoa deposited in the female genital </a:t>
            </a:r>
            <a:r>
              <a:rPr lang="en-US" dirty="0" smtClean="0"/>
              <a:t>tract, only </a:t>
            </a:r>
            <a:r>
              <a:rPr lang="en-US" dirty="0"/>
              <a:t>300 to 500 reach the site of fertilization.</a:t>
            </a:r>
          </a:p>
          <a:p>
            <a:endParaRPr lang="en-US" dirty="0" smtClean="0"/>
          </a:p>
          <a:p>
            <a:r>
              <a:rPr lang="en-US" dirty="0"/>
              <a:t>Only one of these fertilizes </a:t>
            </a:r>
            <a:r>
              <a:rPr lang="en-US" dirty="0" smtClean="0"/>
              <a:t>the egg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It is thought that the others aid the fertilizing sperm in penetrating </a:t>
            </a:r>
            <a:r>
              <a:rPr lang="en-US" dirty="0" smtClean="0"/>
              <a:t>the barriers </a:t>
            </a:r>
            <a:r>
              <a:rPr lang="en-US" dirty="0"/>
              <a:t>protecting the female gamete.</a:t>
            </a:r>
          </a:p>
          <a:p>
            <a:endParaRPr lang="en-US" dirty="0" smtClean="0"/>
          </a:p>
          <a:p>
            <a:r>
              <a:rPr lang="en-US" dirty="0"/>
              <a:t>Capacitated sperm pass freely </a:t>
            </a:r>
            <a:r>
              <a:rPr lang="en-US" dirty="0" smtClean="0"/>
              <a:t>through corona </a:t>
            </a:r>
            <a:r>
              <a:rPr lang="en-US" dirty="0"/>
              <a:t>cells</a:t>
            </a:r>
          </a:p>
          <a:p>
            <a:endParaRPr lang="en-US" dirty="0"/>
          </a:p>
        </p:txBody>
      </p:sp>
      <p:pic>
        <p:nvPicPr>
          <p:cNvPr id="14338" name="Picture 2" descr="http://www.bio.davidson.edu/Courses/Molbio/MolStudents/spring2005/Dresser/sperm%20and%20egg%20fu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752600"/>
            <a:ext cx="329565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2: PENETRATION OF THE ZONA </a:t>
            </a:r>
            <a:r>
              <a:rPr lang="en-US" dirty="0" smtClean="0"/>
              <a:t>PELLUCIDA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5300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zona</a:t>
            </a:r>
            <a:r>
              <a:rPr lang="en-US" dirty="0"/>
              <a:t> is a glycoprotein shell surrounding the egg that facilitates and </a:t>
            </a:r>
            <a:r>
              <a:rPr lang="en-US" dirty="0" smtClean="0"/>
              <a:t>maintains sperm </a:t>
            </a:r>
            <a:r>
              <a:rPr lang="en-US" dirty="0"/>
              <a:t>binding and induces the </a:t>
            </a:r>
            <a:r>
              <a:rPr lang="en-US" dirty="0" err="1"/>
              <a:t>acrosome</a:t>
            </a:r>
            <a:r>
              <a:rPr lang="en-US" dirty="0"/>
              <a:t> reaction</a:t>
            </a:r>
          </a:p>
          <a:p>
            <a:endParaRPr lang="en-US" dirty="0" smtClean="0"/>
          </a:p>
          <a:p>
            <a:r>
              <a:rPr lang="en-US" dirty="0"/>
              <a:t>Both binding and </a:t>
            </a:r>
            <a:r>
              <a:rPr lang="en-US" dirty="0" smtClean="0"/>
              <a:t>the </a:t>
            </a:r>
            <a:r>
              <a:rPr lang="en-US" dirty="0" err="1" smtClean="0"/>
              <a:t>acrosome</a:t>
            </a:r>
            <a:r>
              <a:rPr lang="en-US" dirty="0" smtClean="0"/>
              <a:t> </a:t>
            </a:r>
            <a:r>
              <a:rPr lang="en-US" dirty="0"/>
              <a:t>reaction are mediated by the </a:t>
            </a:r>
            <a:r>
              <a:rPr lang="en-US" dirty="0" err="1"/>
              <a:t>ligand</a:t>
            </a:r>
            <a:r>
              <a:rPr lang="en-US" dirty="0"/>
              <a:t> ZP3, a </a:t>
            </a:r>
            <a:r>
              <a:rPr lang="en-US" dirty="0" err="1"/>
              <a:t>zona</a:t>
            </a:r>
            <a:r>
              <a:rPr lang="en-US" dirty="0"/>
              <a:t> protein.</a:t>
            </a:r>
          </a:p>
          <a:p>
            <a:endParaRPr lang="en-US" dirty="0" smtClean="0"/>
          </a:p>
          <a:p>
            <a:r>
              <a:rPr lang="en-US" dirty="0" smtClean="0"/>
              <a:t>Release of </a:t>
            </a:r>
            <a:r>
              <a:rPr lang="en-US" dirty="0" err="1"/>
              <a:t>acrosomal</a:t>
            </a:r>
            <a:r>
              <a:rPr lang="en-US" dirty="0"/>
              <a:t> enzymes (</a:t>
            </a:r>
            <a:r>
              <a:rPr lang="en-US" dirty="0" err="1"/>
              <a:t>acrosin</a:t>
            </a:r>
            <a:r>
              <a:rPr lang="en-US" dirty="0"/>
              <a:t>) allows sperm to penetrate the </a:t>
            </a:r>
            <a:r>
              <a:rPr lang="en-US" dirty="0" err="1"/>
              <a:t>zona</a:t>
            </a:r>
            <a:r>
              <a:rPr lang="en-US" dirty="0"/>
              <a:t>, </a:t>
            </a:r>
            <a:r>
              <a:rPr lang="en-US" dirty="0" smtClean="0"/>
              <a:t>thereby coming </a:t>
            </a:r>
            <a:r>
              <a:rPr lang="en-US" dirty="0"/>
              <a:t>in contact with the plasma membrane of the </a:t>
            </a:r>
            <a:r>
              <a:rPr lang="en-US" dirty="0" err="1"/>
              <a:t>oocyte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Permeability of </a:t>
            </a:r>
            <a:r>
              <a:rPr lang="en-US" dirty="0"/>
              <a:t>the </a:t>
            </a:r>
            <a:r>
              <a:rPr lang="en-US" dirty="0" err="1"/>
              <a:t>zona</a:t>
            </a:r>
            <a:r>
              <a:rPr lang="en-US" dirty="0"/>
              <a:t> </a:t>
            </a:r>
            <a:r>
              <a:rPr lang="en-US" dirty="0" err="1"/>
              <a:t>pellucida</a:t>
            </a:r>
            <a:r>
              <a:rPr lang="en-US" dirty="0"/>
              <a:t> changes when the head of the sperm </a:t>
            </a:r>
            <a:r>
              <a:rPr lang="en-US" dirty="0" smtClean="0"/>
              <a:t>comes in </a:t>
            </a:r>
            <a:r>
              <a:rPr lang="en-US" dirty="0"/>
              <a:t>contact with the </a:t>
            </a:r>
            <a:r>
              <a:rPr lang="en-US" dirty="0" err="1"/>
              <a:t>oocyte</a:t>
            </a:r>
            <a:r>
              <a:rPr lang="en-US" dirty="0"/>
              <a:t> surface</a:t>
            </a:r>
          </a:p>
          <a:p>
            <a:endParaRPr lang="en-US" dirty="0" smtClean="0"/>
          </a:p>
          <a:p>
            <a:r>
              <a:rPr lang="en-US" dirty="0"/>
              <a:t>This contact results in release of </a:t>
            </a:r>
            <a:r>
              <a:rPr lang="en-US" dirty="0" err="1" smtClean="0"/>
              <a:t>lysosomal</a:t>
            </a:r>
            <a:r>
              <a:rPr lang="en-US" dirty="0" smtClean="0"/>
              <a:t> </a:t>
            </a:r>
            <a:r>
              <a:rPr lang="en-US" dirty="0"/>
              <a:t>enzymes from cortical granules lining the plasma membrane of the </a:t>
            </a:r>
            <a:r>
              <a:rPr lang="en-US" dirty="0" err="1"/>
              <a:t>oocyte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/>
              <a:t>In turn, these enzymes alter properties of the </a:t>
            </a:r>
            <a:r>
              <a:rPr lang="en-US" dirty="0" err="1"/>
              <a:t>zona</a:t>
            </a:r>
            <a:r>
              <a:rPr lang="en-US" dirty="0"/>
              <a:t> </a:t>
            </a:r>
            <a:r>
              <a:rPr lang="en-US" dirty="0" err="1"/>
              <a:t>pellucida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en-US" b="1" dirty="0" err="1"/>
              <a:t>zona</a:t>
            </a:r>
            <a:r>
              <a:rPr lang="en-US" b="1" dirty="0"/>
              <a:t> </a:t>
            </a:r>
            <a:r>
              <a:rPr lang="en-US" b="1" dirty="0" smtClean="0"/>
              <a:t>reaction) </a:t>
            </a:r>
            <a:r>
              <a:rPr lang="en-US" dirty="0" smtClean="0"/>
              <a:t>to </a:t>
            </a:r>
            <a:r>
              <a:rPr lang="en-US" dirty="0"/>
              <a:t>prevent sperm penetration and inactivate species-specific receptor sites </a:t>
            </a:r>
            <a:r>
              <a:rPr lang="en-US" dirty="0" smtClean="0"/>
              <a:t>for spermatozoa </a:t>
            </a:r>
            <a:r>
              <a:rPr lang="en-US" dirty="0"/>
              <a:t>on the </a:t>
            </a:r>
            <a:r>
              <a:rPr lang="en-US" dirty="0" err="1"/>
              <a:t>zona</a:t>
            </a:r>
            <a:r>
              <a:rPr lang="en-US" dirty="0"/>
              <a:t> surface</a:t>
            </a:r>
          </a:p>
          <a:p>
            <a:endParaRPr lang="en-US" dirty="0" smtClean="0"/>
          </a:p>
          <a:p>
            <a:r>
              <a:rPr lang="en-US" dirty="0"/>
              <a:t>Other spermatozoa have been found </a:t>
            </a:r>
            <a:r>
              <a:rPr lang="en-US" dirty="0" smtClean="0"/>
              <a:t>embedded in </a:t>
            </a:r>
            <a:r>
              <a:rPr lang="en-US" dirty="0"/>
              <a:t>the </a:t>
            </a:r>
            <a:r>
              <a:rPr lang="en-US" dirty="0" err="1"/>
              <a:t>zona</a:t>
            </a:r>
            <a:r>
              <a:rPr lang="en-US" dirty="0"/>
              <a:t> </a:t>
            </a:r>
            <a:r>
              <a:rPr lang="en-US" dirty="0" err="1"/>
              <a:t>pellucida</a:t>
            </a:r>
            <a:r>
              <a:rPr lang="en-US" dirty="0"/>
              <a:t>, but only one seems to be able to penetrate the </a:t>
            </a:r>
            <a:r>
              <a:rPr lang="en-US" dirty="0" err="1"/>
              <a:t>oocyte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314" name="Picture 2" descr="http://upload.wikimedia.org/wikipedia/commons/thumb/8/83/Acrosome_reaction_diagram_en.svg/400px-Acrosome_reaction_diagram_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812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3: FUSION OF THE OOCYTE AND</a:t>
            </a:r>
            <a:br>
              <a:rPr lang="en-US" dirty="0"/>
            </a:br>
            <a:r>
              <a:rPr lang="en-US" dirty="0"/>
              <a:t>SPERM CELL </a:t>
            </a:r>
            <a:r>
              <a:rPr lang="en-US" dirty="0" smtClean="0"/>
              <a:t>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0292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The initial adhesion of sperm to the </a:t>
            </a:r>
            <a:r>
              <a:rPr lang="en-US" dirty="0" err="1"/>
              <a:t>oocyte</a:t>
            </a:r>
            <a:r>
              <a:rPr lang="en-US" dirty="0"/>
              <a:t> is mediated in part by the </a:t>
            </a:r>
            <a:r>
              <a:rPr lang="en-US" dirty="0" smtClean="0"/>
              <a:t>interaction of </a:t>
            </a:r>
            <a:r>
              <a:rPr lang="en-US" dirty="0" err="1"/>
              <a:t>integrins</a:t>
            </a:r>
            <a:r>
              <a:rPr lang="en-US" dirty="0"/>
              <a:t> on the </a:t>
            </a:r>
            <a:r>
              <a:rPr lang="en-US" dirty="0" err="1"/>
              <a:t>oocyte</a:t>
            </a:r>
            <a:r>
              <a:rPr lang="en-US" dirty="0"/>
              <a:t> and their </a:t>
            </a:r>
            <a:r>
              <a:rPr lang="en-US" dirty="0" err="1"/>
              <a:t>ligands</a:t>
            </a:r>
            <a:r>
              <a:rPr lang="en-US" dirty="0"/>
              <a:t>, </a:t>
            </a:r>
            <a:r>
              <a:rPr lang="en-US" dirty="0" err="1"/>
              <a:t>disintegrins</a:t>
            </a:r>
            <a:r>
              <a:rPr lang="en-US" dirty="0"/>
              <a:t>, on sperm.</a:t>
            </a:r>
          </a:p>
          <a:p>
            <a:endParaRPr lang="en-US" dirty="0" smtClean="0"/>
          </a:p>
          <a:p>
            <a:r>
              <a:rPr lang="en-US" dirty="0" smtClean="0"/>
              <a:t>After adhesion</a:t>
            </a:r>
            <a:r>
              <a:rPr lang="en-US" dirty="0"/>
              <a:t>, the plasma membranes of the sperm and egg fuse</a:t>
            </a:r>
          </a:p>
          <a:p>
            <a:endParaRPr lang="en-US" dirty="0" smtClean="0"/>
          </a:p>
          <a:p>
            <a:r>
              <a:rPr lang="en-US" dirty="0" smtClean="0"/>
              <a:t>Because the </a:t>
            </a:r>
            <a:r>
              <a:rPr lang="en-US" dirty="0"/>
              <a:t>plasma membrane covering the </a:t>
            </a:r>
            <a:r>
              <a:rPr lang="en-US" dirty="0" err="1"/>
              <a:t>acrosomal</a:t>
            </a:r>
            <a:r>
              <a:rPr lang="en-US" dirty="0"/>
              <a:t> head cap disappears during </a:t>
            </a:r>
            <a:r>
              <a:rPr lang="en-US" dirty="0" smtClean="0"/>
              <a:t>the </a:t>
            </a:r>
            <a:r>
              <a:rPr lang="en-US" dirty="0" err="1" smtClean="0"/>
              <a:t>acrosome</a:t>
            </a:r>
            <a:r>
              <a:rPr lang="en-US" dirty="0" smtClean="0"/>
              <a:t> </a:t>
            </a:r>
            <a:r>
              <a:rPr lang="en-US" dirty="0"/>
              <a:t>reaction, actual fusion is accomplished between the </a:t>
            </a:r>
            <a:r>
              <a:rPr lang="en-US" dirty="0" err="1"/>
              <a:t>oocyte</a:t>
            </a:r>
            <a:r>
              <a:rPr lang="en-US" dirty="0"/>
              <a:t> </a:t>
            </a:r>
            <a:r>
              <a:rPr lang="en-US" dirty="0" smtClean="0"/>
              <a:t>membrane and </a:t>
            </a:r>
            <a:r>
              <a:rPr lang="en-US" dirty="0"/>
              <a:t>the membrane that covers the posterior region of the sperm head</a:t>
            </a:r>
          </a:p>
          <a:p>
            <a:endParaRPr lang="en-US" dirty="0" smtClean="0"/>
          </a:p>
          <a:p>
            <a:r>
              <a:rPr lang="en-US" dirty="0"/>
              <a:t>In the human, both the head and tail of the spermatozoon enter </a:t>
            </a:r>
            <a:r>
              <a:rPr lang="en-US" dirty="0" smtClean="0"/>
              <a:t>the cytoplasm </a:t>
            </a:r>
            <a:r>
              <a:rPr lang="en-US" dirty="0"/>
              <a:t>of the </a:t>
            </a:r>
            <a:r>
              <a:rPr lang="en-US" dirty="0" err="1"/>
              <a:t>oocyte</a:t>
            </a:r>
            <a:r>
              <a:rPr lang="en-US" dirty="0"/>
              <a:t>, but the plasma membrane is left behind on the </a:t>
            </a:r>
            <a:r>
              <a:rPr lang="en-US" dirty="0" err="1" smtClean="0"/>
              <a:t>oocyte</a:t>
            </a:r>
            <a:r>
              <a:rPr lang="en-US" dirty="0" smtClean="0"/>
              <a:t> surface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828800"/>
            <a:ext cx="31051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51054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As soon as the spermatozoon has entered the </a:t>
            </a:r>
            <a:r>
              <a:rPr lang="en-US" dirty="0" err="1"/>
              <a:t>oocyte</a:t>
            </a:r>
            <a:r>
              <a:rPr lang="en-US" dirty="0"/>
              <a:t>, the egg </a:t>
            </a:r>
            <a:r>
              <a:rPr lang="en-US" dirty="0" smtClean="0"/>
              <a:t>responds in </a:t>
            </a:r>
            <a:r>
              <a:rPr lang="en-US" dirty="0"/>
              <a:t>three ways:</a:t>
            </a:r>
          </a:p>
          <a:p>
            <a:endParaRPr lang="en-US" dirty="0" smtClean="0"/>
          </a:p>
          <a:p>
            <a:r>
              <a:rPr lang="en-US" b="1" dirty="0"/>
              <a:t>1. Cortical and </a:t>
            </a:r>
            <a:r>
              <a:rPr lang="en-US" b="1" dirty="0" err="1"/>
              <a:t>zona</a:t>
            </a:r>
            <a:r>
              <a:rPr lang="en-US" b="1" dirty="0"/>
              <a:t> reactions. As a result of the release of cortical </a:t>
            </a:r>
            <a:r>
              <a:rPr lang="en-US" b="1" dirty="0" err="1" smtClean="0"/>
              <a:t>oocyte</a:t>
            </a:r>
            <a:r>
              <a:rPr lang="en-US" b="1" dirty="0" smtClean="0"/>
              <a:t> </a:t>
            </a:r>
            <a:r>
              <a:rPr lang="en-US" dirty="0" smtClean="0"/>
              <a:t>granules</a:t>
            </a:r>
            <a:r>
              <a:rPr lang="en-US" dirty="0"/>
              <a:t>, which contain </a:t>
            </a:r>
            <a:r>
              <a:rPr lang="en-US" dirty="0" err="1"/>
              <a:t>lysosomal</a:t>
            </a:r>
            <a:r>
              <a:rPr lang="en-US" dirty="0"/>
              <a:t> enzymes</a:t>
            </a:r>
          </a:p>
          <a:p>
            <a:endParaRPr lang="en-US" dirty="0" smtClean="0"/>
          </a:p>
          <a:p>
            <a:r>
              <a:rPr lang="en-US" dirty="0"/>
              <a:t>(</a:t>
            </a:r>
            <a:r>
              <a:rPr lang="en-US" i="1" dirty="0"/>
              <a:t>a) the </a:t>
            </a:r>
            <a:r>
              <a:rPr lang="en-US" i="1" dirty="0" err="1"/>
              <a:t>oocyte</a:t>
            </a:r>
            <a:r>
              <a:rPr lang="en-US" i="1" dirty="0"/>
              <a:t> </a:t>
            </a:r>
            <a:r>
              <a:rPr lang="en-US" i="1" dirty="0" smtClean="0"/>
              <a:t>membrane </a:t>
            </a:r>
            <a:r>
              <a:rPr lang="en-US" dirty="0" smtClean="0"/>
              <a:t>becomes </a:t>
            </a:r>
            <a:r>
              <a:rPr lang="en-US" dirty="0"/>
              <a:t>impenetrable to other spermatozoa</a:t>
            </a:r>
          </a:p>
          <a:p>
            <a:endParaRPr lang="en-US" dirty="0" smtClean="0"/>
          </a:p>
          <a:p>
            <a:r>
              <a:rPr lang="en-US" dirty="0"/>
              <a:t>(</a:t>
            </a:r>
            <a:r>
              <a:rPr lang="en-US" i="1" dirty="0"/>
              <a:t>b) the </a:t>
            </a:r>
            <a:r>
              <a:rPr lang="en-US" i="1" dirty="0" err="1"/>
              <a:t>zona</a:t>
            </a:r>
            <a:r>
              <a:rPr lang="en-US" i="1" dirty="0"/>
              <a:t> </a:t>
            </a:r>
            <a:r>
              <a:rPr lang="en-US" i="1" dirty="0" err="1" smtClean="0"/>
              <a:t>pellucida</a:t>
            </a:r>
            <a:r>
              <a:rPr lang="en-US" i="1" dirty="0" smtClean="0"/>
              <a:t> </a:t>
            </a:r>
            <a:r>
              <a:rPr lang="en-US" dirty="0" smtClean="0"/>
              <a:t>alters </a:t>
            </a:r>
            <a:r>
              <a:rPr lang="en-US" dirty="0"/>
              <a:t>its structure and composition to prevent sperm binding </a:t>
            </a:r>
            <a:r>
              <a:rPr lang="en-US" dirty="0" smtClean="0"/>
              <a:t>and penetration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/>
              <a:t>These reactions prevent </a:t>
            </a:r>
            <a:r>
              <a:rPr lang="en-US" dirty="0" err="1"/>
              <a:t>polyspermy</a:t>
            </a:r>
            <a:r>
              <a:rPr lang="en-US" dirty="0"/>
              <a:t> (penetration of </a:t>
            </a:r>
            <a:r>
              <a:rPr lang="en-US" dirty="0" smtClean="0"/>
              <a:t>more than </a:t>
            </a:r>
            <a:r>
              <a:rPr lang="en-US" dirty="0"/>
              <a:t>one spermatozoon into the </a:t>
            </a:r>
            <a:r>
              <a:rPr lang="en-US" dirty="0" err="1"/>
              <a:t>oocyte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pic>
        <p:nvPicPr>
          <p:cNvPr id="12290" name="Picture 2" descr="http://www.tarleton.edu/Departments/anatomy/fertil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05000"/>
            <a:ext cx="379095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1550</Words>
  <Application>Microsoft Office PowerPoint</Application>
  <PresentationFormat>On-screen Show (4:3)</PresentationFormat>
  <Paragraphs>150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Fertilization</vt:lpstr>
      <vt:lpstr>Slide 2</vt:lpstr>
      <vt:lpstr>Slide 3</vt:lpstr>
      <vt:lpstr>Slide 4</vt:lpstr>
      <vt:lpstr>Slide 5</vt:lpstr>
      <vt:lpstr>PHASE 1: PENETRATION OF THE CORONA RADIATA</vt:lpstr>
      <vt:lpstr>PHASE 2: PENETRATION OF THE ZONA PELLUCIDA</vt:lpstr>
      <vt:lpstr>PHASE 3: FUSION OF THE OOCYTE AND SPERM CELL MEMBRANES</vt:lpstr>
      <vt:lpstr>Slide 9</vt:lpstr>
      <vt:lpstr>Slide 10</vt:lpstr>
      <vt:lpstr>Slide 11</vt:lpstr>
      <vt:lpstr>Slide 12</vt:lpstr>
      <vt:lpstr>Results of fertilization</vt:lpstr>
      <vt:lpstr>Cleavage</vt:lpstr>
      <vt:lpstr>Slide 15</vt:lpstr>
      <vt:lpstr>Blastocyst Formation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Fertilization</dc:title>
  <dc:creator>user</dc:creator>
  <cp:lastModifiedBy>user</cp:lastModifiedBy>
  <cp:revision>22</cp:revision>
  <dcterms:created xsi:type="dcterms:W3CDTF">2012-03-07T04:35:09Z</dcterms:created>
  <dcterms:modified xsi:type="dcterms:W3CDTF">2012-03-07T05:46:38Z</dcterms:modified>
</cp:coreProperties>
</file>