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bin" ContentType="application/vnd.openxmlformats-officedocument.oleObject"/>
  <Override PartName="/ppt/notesSlides/notesSlide68.xml" ContentType="application/vnd.openxmlformats-officedocument.presentationml.notesSlide+xml"/>
  <Default Extension="png" ContentType="image/png"/>
  <Override PartName="/ppt/notesSlides/notesSlide79.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Default Extension="vml" ContentType="application/vnd.openxmlformats-officedocument.vmlDrawing"/>
  <Override PartName="/ppt/comments/comment1.xml" ContentType="application/vnd.openxmlformats-officedocument.presentationml.comments+xml"/>
  <Override PartName="/ppt/slides/slide89.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87.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wmf" ContentType="image/x-wmf"/>
  <Override PartName="/ppt/notesSlides/notesSlide65.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notesSlides/notesSlide88.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notesSlides/notesSlide89.xml" ContentType="application/vnd.openxmlformats-officedocument.presentationml.notesSlide+xml"/>
  <Override PartName="/ppt/slides/slide29.xml" ContentType="application/vnd.openxmlformats-officedocument.presentationml.slide+xml"/>
  <Override PartName="/ppt/slides/slide76.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notesSlides/notesSlide5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notesMasterIdLst>
    <p:notesMasterId r:id="rId92"/>
  </p:notesMasterIdLst>
  <p:sldIdLst>
    <p:sldId id="687" r:id="rId2"/>
    <p:sldId id="659" r:id="rId3"/>
    <p:sldId id="660" r:id="rId4"/>
    <p:sldId id="685" r:id="rId5"/>
    <p:sldId id="662" r:id="rId6"/>
    <p:sldId id="663" r:id="rId7"/>
    <p:sldId id="686" r:id="rId8"/>
    <p:sldId id="652" r:id="rId9"/>
    <p:sldId id="653" r:id="rId10"/>
    <p:sldId id="654" r:id="rId11"/>
    <p:sldId id="655" r:id="rId12"/>
    <p:sldId id="656" r:id="rId13"/>
    <p:sldId id="657" r:id="rId14"/>
    <p:sldId id="658" r:id="rId15"/>
    <p:sldId id="626" r:id="rId16"/>
    <p:sldId id="627" r:id="rId17"/>
    <p:sldId id="628" r:id="rId18"/>
    <p:sldId id="629" r:id="rId19"/>
    <p:sldId id="630" r:id="rId20"/>
    <p:sldId id="631" r:id="rId21"/>
    <p:sldId id="632" r:id="rId22"/>
    <p:sldId id="634" r:id="rId23"/>
    <p:sldId id="664" r:id="rId24"/>
    <p:sldId id="620" r:id="rId25"/>
    <p:sldId id="365" r:id="rId26"/>
    <p:sldId id="364" r:id="rId27"/>
    <p:sldId id="380" r:id="rId28"/>
    <p:sldId id="618" r:id="rId29"/>
    <p:sldId id="374" r:id="rId30"/>
    <p:sldId id="556" r:id="rId31"/>
    <p:sldId id="557" r:id="rId32"/>
    <p:sldId id="541" r:id="rId33"/>
    <p:sldId id="621" r:id="rId34"/>
    <p:sldId id="542" r:id="rId35"/>
    <p:sldId id="624" r:id="rId36"/>
    <p:sldId id="622" r:id="rId37"/>
    <p:sldId id="623" r:id="rId38"/>
    <p:sldId id="456" r:id="rId39"/>
    <p:sldId id="676" r:id="rId40"/>
    <p:sldId id="677" r:id="rId41"/>
    <p:sldId id="678" r:id="rId42"/>
    <p:sldId id="558" r:id="rId43"/>
    <p:sldId id="559" r:id="rId44"/>
    <p:sldId id="669" r:id="rId45"/>
    <p:sldId id="666" r:id="rId46"/>
    <p:sldId id="667" r:id="rId47"/>
    <p:sldId id="668" r:id="rId48"/>
    <p:sldId id="460" r:id="rId49"/>
    <p:sldId id="680" r:id="rId50"/>
    <p:sldId id="681" r:id="rId51"/>
    <p:sldId id="682" r:id="rId52"/>
    <p:sldId id="462" r:id="rId53"/>
    <p:sldId id="463" r:id="rId54"/>
    <p:sldId id="464" r:id="rId55"/>
    <p:sldId id="683" r:id="rId56"/>
    <p:sldId id="465" r:id="rId57"/>
    <p:sldId id="684" r:id="rId58"/>
    <p:sldId id="466" r:id="rId59"/>
    <p:sldId id="467" r:id="rId60"/>
    <p:sldId id="469" r:id="rId61"/>
    <p:sldId id="490" r:id="rId62"/>
    <p:sldId id="491" r:id="rId63"/>
    <p:sldId id="492" r:id="rId64"/>
    <p:sldId id="493" r:id="rId65"/>
    <p:sldId id="494" r:id="rId66"/>
    <p:sldId id="495" r:id="rId67"/>
    <p:sldId id="496" r:id="rId68"/>
    <p:sldId id="497" r:id="rId69"/>
    <p:sldId id="498" r:id="rId70"/>
    <p:sldId id="499" r:id="rId71"/>
    <p:sldId id="500" r:id="rId72"/>
    <p:sldId id="501" r:id="rId73"/>
    <p:sldId id="502" r:id="rId74"/>
    <p:sldId id="504" r:id="rId75"/>
    <p:sldId id="675" r:id="rId76"/>
    <p:sldId id="505" r:id="rId77"/>
    <p:sldId id="506" r:id="rId78"/>
    <p:sldId id="507" r:id="rId79"/>
    <p:sldId id="508" r:id="rId80"/>
    <p:sldId id="512" r:id="rId81"/>
    <p:sldId id="513" r:id="rId82"/>
    <p:sldId id="516" r:id="rId83"/>
    <p:sldId id="598" r:id="rId84"/>
    <p:sldId id="599" r:id="rId85"/>
    <p:sldId id="600" r:id="rId86"/>
    <p:sldId id="601" r:id="rId87"/>
    <p:sldId id="602" r:id="rId88"/>
    <p:sldId id="517" r:id="rId89"/>
    <p:sldId id="679" r:id="rId90"/>
    <p:sldId id="539" r:id="rId9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y Johnson" initials="KA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FF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autoAdjust="0"/>
    <p:restoredTop sz="94660"/>
  </p:normalViewPr>
  <p:slideViewPr>
    <p:cSldViewPr>
      <p:cViewPr varScale="1">
        <p:scale>
          <a:sx n="65" d="100"/>
          <a:sy n="65" d="100"/>
        </p:scale>
        <p:origin x="-1336"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450"/>
    </p:cViewPr>
  </p:sorterViewPr>
  <p:notesViewPr>
    <p:cSldViewPr>
      <p:cViewPr varScale="1">
        <p:scale>
          <a:sx n="59" d="100"/>
          <a:sy n="59" d="100"/>
        </p:scale>
        <p:origin x="-1788"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07-02-21T11:37:49.140" idx="1">
    <p:pos x="5715" y="2874"/>
    <p:text>cut it down</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65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2365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962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365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65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2365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219ACA2-FA2A-4579-BCF5-859F198471D3}" type="slidenum">
              <a:rPr lang="ar-SA"/>
              <a:pPr>
                <a:defRPr/>
              </a:pPr>
              <a:t>‹#›</a:t>
            </a:fld>
            <a:endParaRPr lang="en-US"/>
          </a:p>
        </p:txBody>
      </p:sp>
    </p:spTree>
    <p:extLst>
      <p:ext uri="{BB962C8B-B14F-4D97-AF65-F5344CB8AC3E}">
        <p14:creationId xmlns="" xmlns:p14="http://schemas.microsoft.com/office/powerpoint/2010/main" val="24623291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F5F8040D-7FFF-4A1F-8807-C4DAB0F9E364}" type="slidenum">
              <a:rPr lang="en-US" smtClean="0"/>
              <a:pPr/>
              <a:t>23</a:t>
            </a:fld>
            <a:endParaRPr lang="en-US" smtClean="0"/>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C35DD74E-9439-4E29-9158-E0A9FF05C40E}" type="slidenum">
              <a:rPr lang="ar-SA" smtClean="0"/>
              <a:pPr/>
              <a:t>32</a:t>
            </a:fld>
            <a:endParaRPr lang="en-US" smtClean="0"/>
          </a:p>
        </p:txBody>
      </p:sp>
      <p:sp>
        <p:nvSpPr>
          <p:cNvPr id="9830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B604B4F1-C3B3-44CF-AA30-1FD88A237EA4}" type="slidenum">
              <a:rPr lang="ar-SA" sz="1200">
                <a:latin typeface="Times New Roman" pitchFamily="18" charset="0"/>
              </a:rPr>
              <a:pPr algn="r" rtl="1" eaLnBrk="1" hangingPunct="1"/>
              <a:t>32</a:t>
            </a:fld>
            <a:endParaRPr lang="en-US" sz="1200">
              <a:latin typeface="Times New Roman" pitchFamily="18" charset="0"/>
            </a:endParaRPr>
          </a:p>
        </p:txBody>
      </p:sp>
      <p:sp>
        <p:nvSpPr>
          <p:cNvPr id="98308" name="Rectangle 2"/>
          <p:cNvSpPr>
            <a:spLocks noGrp="1" noRot="1" noChangeAspect="1" noChangeArrowheads="1" noTextEdit="1"/>
          </p:cNvSpPr>
          <p:nvPr>
            <p:ph type="sldImg"/>
          </p:nvPr>
        </p:nvSpPr>
        <p:spPr>
          <a:ln/>
        </p:spPr>
      </p:sp>
      <p:sp>
        <p:nvSpPr>
          <p:cNvPr id="98309"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33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836B43D2-2BB4-4630-B0B1-DE71C8C6F9B9}" type="slidenum">
              <a:rPr lang="ar-SA" smtClean="0"/>
              <a:pPr/>
              <a:t>34</a:t>
            </a:fld>
            <a:endParaRPr lang="en-US" smtClean="0"/>
          </a:p>
        </p:txBody>
      </p:sp>
      <p:sp>
        <p:nvSpPr>
          <p:cNvPr id="9933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39BFE364-37E9-4546-965C-FD3DF1DDD7E4}" type="slidenum">
              <a:rPr lang="ar-SA" sz="1200">
                <a:latin typeface="Times New Roman" pitchFamily="18" charset="0"/>
              </a:rPr>
              <a:pPr algn="r" rtl="1" eaLnBrk="1" hangingPunct="1"/>
              <a:t>34</a:t>
            </a:fld>
            <a:endParaRPr lang="en-US" sz="1200">
              <a:latin typeface="Times New Roman" pitchFamily="18" charset="0"/>
            </a:endParaRPr>
          </a:p>
        </p:txBody>
      </p:sp>
      <p:sp>
        <p:nvSpPr>
          <p:cNvPr id="99332" name="Rectangle 2"/>
          <p:cNvSpPr>
            <a:spLocks noGrp="1" noRot="1" noChangeAspect="1" noChangeArrowheads="1" noTextEdit="1"/>
          </p:cNvSpPr>
          <p:nvPr>
            <p:ph type="sldImg"/>
          </p:nvPr>
        </p:nvSpPr>
        <p:spPr>
          <a:ln/>
        </p:spPr>
      </p:sp>
      <p:sp>
        <p:nvSpPr>
          <p:cNvPr id="99333"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26902D8C-ADB5-45F9-ABF2-91654FC3C394}" type="slidenum">
              <a:rPr lang="ar-SA" smtClean="0"/>
              <a:pPr/>
              <a:t>35</a:t>
            </a:fld>
            <a:endParaRPr lang="en-US" smtClean="0"/>
          </a:p>
        </p:txBody>
      </p:sp>
      <p:sp>
        <p:nvSpPr>
          <p:cNvPr id="10035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0B9CD8AA-6B17-4707-8C5D-ED98924C86DC}" type="slidenum">
              <a:rPr lang="ar-SA" sz="1200">
                <a:latin typeface="Times New Roman" pitchFamily="18" charset="0"/>
              </a:rPr>
              <a:pPr algn="r" rtl="1" eaLnBrk="1" hangingPunct="1"/>
              <a:t>35</a:t>
            </a:fld>
            <a:endParaRPr lang="en-US" sz="1200">
              <a:latin typeface="Times New Roman" pitchFamily="18" charset="0"/>
            </a:endParaRPr>
          </a:p>
        </p:txBody>
      </p:sp>
      <p:sp>
        <p:nvSpPr>
          <p:cNvPr id="100356" name="Rectangle 2"/>
          <p:cNvSpPr>
            <a:spLocks noGrp="1" noRot="1" noChangeAspect="1" noChangeArrowheads="1" noTextEdit="1"/>
          </p:cNvSpPr>
          <p:nvPr>
            <p:ph type="sldImg"/>
          </p:nvPr>
        </p:nvSpPr>
        <p:spPr>
          <a:ln/>
        </p:spPr>
      </p:sp>
      <p:sp>
        <p:nvSpPr>
          <p:cNvPr id="100357"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36</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37</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A462F204-532A-4FE1-A066-B085A6A8C595}" type="slidenum">
              <a:rPr lang="ar-SA" smtClean="0"/>
              <a:pPr/>
              <a:t>38</a:t>
            </a:fld>
            <a:endParaRPr lang="en-US" smtClean="0"/>
          </a:p>
        </p:txBody>
      </p:sp>
      <p:sp>
        <p:nvSpPr>
          <p:cNvPr id="10137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0295AA99-4550-4DF0-8434-00976134EDD3}" type="slidenum">
              <a:rPr lang="ar-SA" sz="1200">
                <a:latin typeface="Times New Roman" pitchFamily="18" charset="0"/>
              </a:rPr>
              <a:pPr algn="r" rtl="1" eaLnBrk="1" hangingPunct="1"/>
              <a:t>38</a:t>
            </a:fld>
            <a:endParaRPr lang="en-US" sz="1200">
              <a:latin typeface="Times New Roman" pitchFamily="18" charset="0"/>
            </a:endParaRPr>
          </a:p>
        </p:txBody>
      </p:sp>
      <p:sp>
        <p:nvSpPr>
          <p:cNvPr id="101380" name="Rectangle 2"/>
          <p:cNvSpPr>
            <a:spLocks noGrp="1" noRot="1" noChangeAspect="1" noChangeArrowheads="1" noTextEdit="1"/>
          </p:cNvSpPr>
          <p:nvPr>
            <p:ph type="sldImg"/>
          </p:nvPr>
        </p:nvSpPr>
        <p:spPr>
          <a:ln/>
        </p:spPr>
      </p:sp>
      <p:sp>
        <p:nvSpPr>
          <p:cNvPr id="101381"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39</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46B86722-175B-4C0A-8F66-148A09DF31C4}" type="slidenum">
              <a:rPr lang="ar-SA" smtClean="0"/>
              <a:pPr/>
              <a:t>40</a:t>
            </a:fld>
            <a:endParaRPr lang="en-US" smtClean="0"/>
          </a:p>
        </p:txBody>
      </p:sp>
      <p:sp>
        <p:nvSpPr>
          <p:cNvPr id="10240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00BF6833-CBFC-458F-B4EE-318F565D5D76}" type="slidenum">
              <a:rPr lang="ar-SA" sz="1200">
                <a:latin typeface="Times New Roman" pitchFamily="18" charset="0"/>
              </a:rPr>
              <a:pPr algn="r" rtl="1" eaLnBrk="1" hangingPunct="1"/>
              <a:t>40</a:t>
            </a:fld>
            <a:endParaRPr lang="en-US" sz="1200">
              <a:latin typeface="Times New Roman" pitchFamily="18" charset="0"/>
            </a:endParaRPr>
          </a:p>
        </p:txBody>
      </p:sp>
      <p:sp>
        <p:nvSpPr>
          <p:cNvPr id="102404" name="Rectangle 2"/>
          <p:cNvSpPr>
            <a:spLocks noGrp="1" noRot="1" noChangeAspect="1" noChangeArrowheads="1" noTextEdit="1"/>
          </p:cNvSpPr>
          <p:nvPr>
            <p:ph type="sldImg"/>
          </p:nvPr>
        </p:nvSpPr>
        <p:spPr>
          <a:ln/>
        </p:spPr>
      </p:sp>
      <p:sp>
        <p:nvSpPr>
          <p:cNvPr id="102405"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5</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82554FCA-B743-4C72-A119-C620793B0E12}" type="slidenum">
              <a:rPr lang="ar-SA" smtClean="0"/>
              <a:pPr/>
              <a:t>41</a:t>
            </a:fld>
            <a:endParaRPr lang="en-US" smtClean="0"/>
          </a:p>
        </p:txBody>
      </p:sp>
      <p:sp>
        <p:nvSpPr>
          <p:cNvPr id="10342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CEA2C885-AEF6-48BD-A6A3-E2DE92524AA2}" type="slidenum">
              <a:rPr lang="ar-SA" sz="1200">
                <a:latin typeface="Times New Roman" pitchFamily="18" charset="0"/>
              </a:rPr>
              <a:pPr algn="r" rtl="1" eaLnBrk="1" hangingPunct="1"/>
              <a:t>41</a:t>
            </a:fld>
            <a:endParaRPr lang="en-US" sz="1200">
              <a:latin typeface="Times New Roman" pitchFamily="18" charset="0"/>
            </a:endParaRPr>
          </a:p>
        </p:txBody>
      </p:sp>
      <p:sp>
        <p:nvSpPr>
          <p:cNvPr id="103428" name="Rectangle 2"/>
          <p:cNvSpPr>
            <a:spLocks noGrp="1" noRot="1" noChangeAspect="1" noChangeArrowheads="1" noTextEdit="1"/>
          </p:cNvSpPr>
          <p:nvPr>
            <p:ph type="sldImg"/>
          </p:nvPr>
        </p:nvSpPr>
        <p:spPr>
          <a:ln/>
        </p:spPr>
      </p:sp>
      <p:sp>
        <p:nvSpPr>
          <p:cNvPr id="103429"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42</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43</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44</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45</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46</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47</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B0FD69E5-DF69-41C0-9F04-081B4C5C95F4}" type="slidenum">
              <a:rPr lang="ar-SA" smtClean="0"/>
              <a:pPr/>
              <a:t>48</a:t>
            </a:fld>
            <a:endParaRPr lang="en-US" smtClean="0"/>
          </a:p>
        </p:txBody>
      </p:sp>
      <p:sp>
        <p:nvSpPr>
          <p:cNvPr id="104451" name="Slide Image Placeholder 1"/>
          <p:cNvSpPr>
            <a:spLocks noGrp="1" noRot="1" noChangeAspect="1" noTextEdit="1"/>
          </p:cNvSpPr>
          <p:nvPr>
            <p:ph type="sldImg"/>
          </p:nvPr>
        </p:nvSpPr>
        <p:spPr>
          <a:ln/>
        </p:spPr>
      </p:sp>
      <p:sp>
        <p:nvSpPr>
          <p:cNvPr id="104452" name="Notes Placeholder 2"/>
          <p:cNvSpPr>
            <a:spLocks noGrp="1"/>
          </p:cNvSpPr>
          <p:nvPr>
            <p:ph type="body" idx="1"/>
          </p:nvPr>
        </p:nvSpPr>
        <p:spPr>
          <a:noFill/>
          <a:ln/>
        </p:spPr>
        <p:txBody>
          <a:bodyPr/>
          <a:lstStyle/>
          <a:p>
            <a:pPr eaLnBrk="1" hangingPunct="1"/>
            <a:endParaRPr lang="ar-JO" smtClean="0"/>
          </a:p>
        </p:txBody>
      </p:sp>
      <p:sp>
        <p:nvSpPr>
          <p:cNvPr id="104453"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4E905FA2-9925-4963-9648-4D3A68AD03DD}" type="slidenum">
              <a:rPr lang="ar-SA" sz="1200">
                <a:latin typeface="Times New Roman" pitchFamily="18" charset="0"/>
              </a:rPr>
              <a:pPr algn="r" rtl="1" eaLnBrk="1" hangingPunct="1"/>
              <a:t>48</a:t>
            </a:fld>
            <a:endParaRPr lang="en-US" sz="1200">
              <a:latin typeface="Times New Roman" pitchFamily="18"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49</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50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6</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51</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D94967FA-B215-43BD-8049-9E496A13A0E9}" type="slidenum">
              <a:rPr lang="ar-SA" smtClean="0"/>
              <a:pPr/>
              <a:t>52</a:t>
            </a:fld>
            <a:endParaRPr lang="en-US" smtClean="0"/>
          </a:p>
        </p:txBody>
      </p:sp>
      <p:sp>
        <p:nvSpPr>
          <p:cNvPr id="10649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74E75685-08BD-46FB-98CC-8BD39B75B0B7}" type="slidenum">
              <a:rPr lang="ar-SA" sz="1200">
                <a:latin typeface="Times New Roman" pitchFamily="18" charset="0"/>
              </a:rPr>
              <a:pPr algn="r" rtl="1" eaLnBrk="1" hangingPunct="1"/>
              <a:t>52</a:t>
            </a:fld>
            <a:endParaRPr lang="en-US" sz="1200">
              <a:latin typeface="Times New Roman" pitchFamily="18" charset="0"/>
            </a:endParaRPr>
          </a:p>
        </p:txBody>
      </p:sp>
      <p:sp>
        <p:nvSpPr>
          <p:cNvPr id="106500" name="Rectangle 2"/>
          <p:cNvSpPr>
            <a:spLocks noGrp="1" noRot="1" noChangeAspect="1" noChangeArrowheads="1" noTextEdit="1"/>
          </p:cNvSpPr>
          <p:nvPr>
            <p:ph type="sldImg"/>
          </p:nvPr>
        </p:nvSpPr>
        <p:spPr>
          <a:xfrm>
            <a:off x="1144588" y="685800"/>
            <a:ext cx="4572000" cy="3429000"/>
          </a:xfrm>
          <a:ln/>
        </p:spPr>
      </p:sp>
      <p:sp>
        <p:nvSpPr>
          <p:cNvPr id="106501"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8EC73B48-EEEA-4C97-846C-393CC7D852AC}" type="slidenum">
              <a:rPr lang="ar-SA" smtClean="0"/>
              <a:pPr/>
              <a:t>53</a:t>
            </a:fld>
            <a:endParaRPr lang="en-US" smtClean="0"/>
          </a:p>
        </p:txBody>
      </p:sp>
      <p:sp>
        <p:nvSpPr>
          <p:cNvPr id="10752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B688CB19-8A7A-41B9-9EB8-CE5B3A62F66F}" type="slidenum">
              <a:rPr lang="ar-SA" sz="1200">
                <a:latin typeface="Times New Roman" pitchFamily="18" charset="0"/>
              </a:rPr>
              <a:pPr algn="r" rtl="1" eaLnBrk="1" hangingPunct="1"/>
              <a:t>53</a:t>
            </a:fld>
            <a:endParaRPr lang="en-US" sz="1200">
              <a:latin typeface="Times New Roman" pitchFamily="18" charset="0"/>
            </a:endParaRPr>
          </a:p>
        </p:txBody>
      </p:sp>
      <p:sp>
        <p:nvSpPr>
          <p:cNvPr id="107524" name="Rectangle 2"/>
          <p:cNvSpPr>
            <a:spLocks noGrp="1" noRot="1" noChangeAspect="1" noChangeArrowheads="1" noTextEdit="1"/>
          </p:cNvSpPr>
          <p:nvPr>
            <p:ph type="sldImg"/>
          </p:nvPr>
        </p:nvSpPr>
        <p:spPr>
          <a:xfrm>
            <a:off x="1144588" y="685800"/>
            <a:ext cx="4572000" cy="3429000"/>
          </a:xfrm>
          <a:ln/>
        </p:spPr>
      </p:sp>
      <p:sp>
        <p:nvSpPr>
          <p:cNvPr id="107525" name="Rectangle 3"/>
          <p:cNvSpPr>
            <a:spLocks noGrp="1" noChangeArrowheads="1"/>
          </p:cNvSpPr>
          <p:nvPr>
            <p:ph type="body" idx="1"/>
          </p:nvPr>
        </p:nvSpPr>
        <p:spPr>
          <a:xfrm>
            <a:off x="914400" y="4343400"/>
            <a:ext cx="5029200" cy="4114800"/>
          </a:xfrm>
          <a:noFill/>
          <a:ln/>
        </p:spPr>
        <p:txBody>
          <a:bodyPr/>
          <a:lstStyle/>
          <a:p>
            <a:pPr eaLnBrk="1" hangingPunct="1"/>
            <a:r>
              <a:rPr lang="en-US" sz="1000" smtClean="0"/>
              <a:t>Onunaku pg 3</a:t>
            </a:r>
          </a:p>
          <a:p>
            <a:pPr eaLnBrk="1" hangingPunct="1"/>
            <a:r>
              <a:rPr lang="en-US" sz="1000" smtClean="0"/>
              <a:t>Huang, pg 1 </a:t>
            </a:r>
            <a:endParaRPr lang="en-US" sz="1000" smtClean="0">
              <a:hlinkClick r:id="" action="ppaction://noaction"/>
            </a:endParaRPr>
          </a:p>
          <a:p>
            <a:pPr eaLnBrk="1" hangingPunct="1"/>
            <a:r>
              <a:rPr lang="de-DE" sz="1000" smtClean="0"/>
              <a:t>R.S.Kahn, P.H. Wise, J.A. Finkelstein, H.H. Bernstein ( CHECK) et al. </a:t>
            </a:r>
            <a:r>
              <a:rPr lang="en-US" sz="1000" smtClean="0"/>
              <a:t>The scope of umet maternal health needs in pediatric settings. Pediatrics, 103:576-581</a:t>
            </a:r>
            <a:endParaRPr lang="en-US" sz="1000" smtClean="0">
              <a:hlinkClick r:id="" action="ppaction://noaction"/>
            </a:endParaRPr>
          </a:p>
          <a:p>
            <a:pPr eaLnBrk="1" hangingPunct="1"/>
            <a:r>
              <a:rPr lang="en-US" sz="1000" smtClean="0"/>
              <a:t>Issacs</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66351C05-62AC-4EB0-9090-BB9160BA1B44}" type="slidenum">
              <a:rPr lang="ar-SA" smtClean="0"/>
              <a:pPr/>
              <a:t>54</a:t>
            </a:fld>
            <a:endParaRPr lang="en-US" smtClean="0"/>
          </a:p>
        </p:txBody>
      </p:sp>
      <p:sp>
        <p:nvSpPr>
          <p:cNvPr id="10854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77B7813B-401F-4A97-AA13-AB0F4B4D2792}" type="slidenum">
              <a:rPr lang="ar-SA" sz="1200">
                <a:latin typeface="Times New Roman" pitchFamily="18" charset="0"/>
              </a:rPr>
              <a:pPr algn="r" rtl="1" eaLnBrk="1" hangingPunct="1"/>
              <a:t>54</a:t>
            </a:fld>
            <a:endParaRPr lang="en-US" sz="1200">
              <a:latin typeface="Times New Roman" pitchFamily="18" charset="0"/>
            </a:endParaRPr>
          </a:p>
        </p:txBody>
      </p:sp>
      <p:sp>
        <p:nvSpPr>
          <p:cNvPr id="108548" name="Rectangle 2"/>
          <p:cNvSpPr>
            <a:spLocks noGrp="1" noRot="1" noChangeAspect="1" noChangeArrowheads="1" noTextEdit="1"/>
          </p:cNvSpPr>
          <p:nvPr>
            <p:ph type="sldImg"/>
          </p:nvPr>
        </p:nvSpPr>
        <p:spPr>
          <a:ln/>
        </p:spPr>
      </p:sp>
      <p:sp>
        <p:nvSpPr>
          <p:cNvPr id="108549"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55</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1B79FC3B-A588-4E03-ADA1-1F402603ED07}" type="slidenum">
              <a:rPr lang="ar-SA" smtClean="0"/>
              <a:pPr/>
              <a:t>56</a:t>
            </a:fld>
            <a:endParaRPr lang="en-US" smtClean="0"/>
          </a:p>
        </p:txBody>
      </p:sp>
      <p:sp>
        <p:nvSpPr>
          <p:cNvPr id="10957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E723E0FF-AD42-4F65-B3E7-BFEE2288FD58}" type="slidenum">
              <a:rPr lang="ar-SA" sz="1200">
                <a:latin typeface="Times New Roman" pitchFamily="18" charset="0"/>
              </a:rPr>
              <a:pPr algn="r" rtl="1" eaLnBrk="1" hangingPunct="1"/>
              <a:t>56</a:t>
            </a:fld>
            <a:endParaRPr lang="en-US" sz="1200">
              <a:latin typeface="Times New Roman" pitchFamily="18" charset="0"/>
            </a:endParaRPr>
          </a:p>
        </p:txBody>
      </p:sp>
      <p:sp>
        <p:nvSpPr>
          <p:cNvPr id="109572" name="Rectangle 2"/>
          <p:cNvSpPr>
            <a:spLocks noGrp="1" noRot="1" noChangeAspect="1" noChangeArrowheads="1" noTextEdit="1"/>
          </p:cNvSpPr>
          <p:nvPr>
            <p:ph type="sldImg"/>
          </p:nvPr>
        </p:nvSpPr>
        <p:spPr>
          <a:ln/>
        </p:spPr>
      </p:sp>
      <p:sp>
        <p:nvSpPr>
          <p:cNvPr id="109573"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A772A483-72FB-4D75-993C-1E60F9F15784}" type="slidenum">
              <a:rPr lang="ar-SA" smtClean="0"/>
              <a:pPr/>
              <a:t>57</a:t>
            </a:fld>
            <a:endParaRPr lang="en-US" smtClean="0"/>
          </a:p>
        </p:txBody>
      </p:sp>
      <p:sp>
        <p:nvSpPr>
          <p:cNvPr id="11469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1F40D919-4AF4-41F8-9701-3F85D93EC097}" type="slidenum">
              <a:rPr lang="ar-SA" sz="1200">
                <a:latin typeface="Times New Roman" pitchFamily="18" charset="0"/>
              </a:rPr>
              <a:pPr algn="r" rtl="1" eaLnBrk="1" hangingPunct="1"/>
              <a:t>57</a:t>
            </a:fld>
            <a:endParaRPr lang="en-US" sz="1200">
              <a:latin typeface="Times New Roman" pitchFamily="18" charset="0"/>
            </a:endParaRPr>
          </a:p>
        </p:txBody>
      </p:sp>
      <p:sp>
        <p:nvSpPr>
          <p:cNvPr id="114692" name="Rectangle 2"/>
          <p:cNvSpPr>
            <a:spLocks noGrp="1" noRot="1" noChangeAspect="1" noChangeArrowheads="1" noTextEdit="1"/>
          </p:cNvSpPr>
          <p:nvPr>
            <p:ph type="sldImg"/>
          </p:nvPr>
        </p:nvSpPr>
        <p:spPr>
          <a:ln/>
        </p:spPr>
      </p:sp>
      <p:sp>
        <p:nvSpPr>
          <p:cNvPr id="114693"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BE243828-BCDF-45C2-9638-04290AB1FDB9}" type="slidenum">
              <a:rPr lang="ar-SA" smtClean="0"/>
              <a:pPr/>
              <a:t>58</a:t>
            </a:fld>
            <a:endParaRPr lang="en-US" smtClean="0"/>
          </a:p>
        </p:txBody>
      </p:sp>
      <p:sp>
        <p:nvSpPr>
          <p:cNvPr id="11059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06BD9249-FDCD-4E59-B36B-A2DD398C7983}" type="slidenum">
              <a:rPr lang="ar-SA" sz="1200">
                <a:latin typeface="Times New Roman" pitchFamily="18" charset="0"/>
              </a:rPr>
              <a:pPr algn="r" rtl="1" eaLnBrk="1" hangingPunct="1"/>
              <a:t>58</a:t>
            </a:fld>
            <a:endParaRPr lang="en-US" sz="1200">
              <a:latin typeface="Times New Roman" pitchFamily="18" charset="0"/>
            </a:endParaRPr>
          </a:p>
        </p:txBody>
      </p:sp>
      <p:sp>
        <p:nvSpPr>
          <p:cNvPr id="110596" name="Rectangle 2"/>
          <p:cNvSpPr>
            <a:spLocks noGrp="1" noRot="1" noChangeAspect="1" noChangeArrowheads="1" noTextEdit="1"/>
          </p:cNvSpPr>
          <p:nvPr>
            <p:ph type="sldImg"/>
          </p:nvPr>
        </p:nvSpPr>
        <p:spPr>
          <a:ln/>
        </p:spPr>
      </p:sp>
      <p:sp>
        <p:nvSpPr>
          <p:cNvPr id="110597"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7C1C83F6-AEFF-45F2-A8A8-53B315A9FF5F}" type="slidenum">
              <a:rPr lang="ar-SA" smtClean="0"/>
              <a:pPr/>
              <a:t>59</a:t>
            </a:fld>
            <a:endParaRPr lang="en-US" smtClean="0"/>
          </a:p>
        </p:txBody>
      </p:sp>
      <p:sp>
        <p:nvSpPr>
          <p:cNvPr id="11161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D80498A2-0EB5-4321-80C7-AC906DFB8313}" type="slidenum">
              <a:rPr lang="ar-SA" sz="1200">
                <a:latin typeface="Times New Roman" pitchFamily="18" charset="0"/>
              </a:rPr>
              <a:pPr algn="r" rtl="1" eaLnBrk="1" hangingPunct="1"/>
              <a:t>59</a:t>
            </a:fld>
            <a:endParaRPr lang="en-US" sz="1200">
              <a:latin typeface="Times New Roman" pitchFamily="18" charset="0"/>
            </a:endParaRPr>
          </a:p>
        </p:txBody>
      </p:sp>
      <p:sp>
        <p:nvSpPr>
          <p:cNvPr id="111620" name="Rectangle 2"/>
          <p:cNvSpPr>
            <a:spLocks noGrp="1" noRot="1" noChangeAspect="1" noChangeArrowheads="1" noTextEdit="1"/>
          </p:cNvSpPr>
          <p:nvPr>
            <p:ph type="sldImg"/>
          </p:nvPr>
        </p:nvSpPr>
        <p:spPr>
          <a:ln/>
        </p:spPr>
      </p:sp>
      <p:sp>
        <p:nvSpPr>
          <p:cNvPr id="111621"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42083607-58DD-475C-BB54-5C6593DC74C2}" type="slidenum">
              <a:rPr lang="ar-SA" smtClean="0"/>
              <a:pPr/>
              <a:t>60</a:t>
            </a:fld>
            <a:endParaRPr lang="en-US" smtClean="0"/>
          </a:p>
        </p:txBody>
      </p:sp>
      <p:sp>
        <p:nvSpPr>
          <p:cNvPr id="11366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BDD5D5D7-068D-46A6-830E-33822FD9634A}" type="slidenum">
              <a:rPr lang="ar-SA" sz="1200">
                <a:latin typeface="Times New Roman" pitchFamily="18" charset="0"/>
              </a:rPr>
              <a:pPr algn="r" rtl="1" eaLnBrk="1" hangingPunct="1"/>
              <a:t>60</a:t>
            </a:fld>
            <a:endParaRPr lang="en-US" sz="1200">
              <a:latin typeface="Times New Roman" pitchFamily="18" charset="0"/>
            </a:endParaRPr>
          </a:p>
        </p:txBody>
      </p:sp>
      <p:sp>
        <p:nvSpPr>
          <p:cNvPr id="113668" name="Rectangle 2"/>
          <p:cNvSpPr>
            <a:spLocks noGrp="1" noRot="1" noChangeAspect="1" noChangeArrowheads="1" noTextEdit="1"/>
          </p:cNvSpPr>
          <p:nvPr>
            <p:ph type="sldImg"/>
          </p:nvPr>
        </p:nvSpPr>
        <p:spPr>
          <a:ln/>
        </p:spPr>
      </p:sp>
      <p:sp>
        <p:nvSpPr>
          <p:cNvPr id="113669"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7</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94B13B62-B97D-4351-86F8-B3D3A9C35DC0}" type="slidenum">
              <a:rPr lang="ar-SA" smtClean="0"/>
              <a:pPr/>
              <a:t>61</a:t>
            </a:fld>
            <a:endParaRPr lang="en-US" smtClean="0"/>
          </a:p>
        </p:txBody>
      </p:sp>
      <p:sp>
        <p:nvSpPr>
          <p:cNvPr id="11571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02819C79-AB19-4AFB-97DC-2BE1C9C60167}" type="slidenum">
              <a:rPr lang="ar-SA" sz="1200">
                <a:latin typeface="Times New Roman" pitchFamily="18" charset="0"/>
              </a:rPr>
              <a:pPr algn="r" rtl="1" eaLnBrk="1" hangingPunct="1"/>
              <a:t>61</a:t>
            </a:fld>
            <a:endParaRPr lang="en-US" sz="1200">
              <a:latin typeface="Times New Roman" pitchFamily="18" charset="0"/>
            </a:endParaRPr>
          </a:p>
        </p:txBody>
      </p:sp>
      <p:sp>
        <p:nvSpPr>
          <p:cNvPr id="115716" name="Rectangle 2"/>
          <p:cNvSpPr>
            <a:spLocks noGrp="1" noRot="1" noChangeAspect="1" noChangeArrowheads="1" noTextEdit="1"/>
          </p:cNvSpPr>
          <p:nvPr>
            <p:ph type="sldImg"/>
          </p:nvPr>
        </p:nvSpPr>
        <p:spPr>
          <a:ln/>
        </p:spPr>
      </p:sp>
      <p:sp>
        <p:nvSpPr>
          <p:cNvPr id="115717"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AB867152-093F-4382-9172-016458B2CBF9}" type="slidenum">
              <a:rPr lang="ar-SA" smtClean="0"/>
              <a:pPr/>
              <a:t>62</a:t>
            </a:fld>
            <a:endParaRPr lang="en-US" smtClean="0"/>
          </a:p>
        </p:txBody>
      </p:sp>
      <p:sp>
        <p:nvSpPr>
          <p:cNvPr id="11673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1B60B076-5685-4741-965F-2D2BC5A8AF93}" type="slidenum">
              <a:rPr lang="ar-SA" sz="1200">
                <a:latin typeface="Times New Roman" pitchFamily="18" charset="0"/>
              </a:rPr>
              <a:pPr algn="r" rtl="1" eaLnBrk="1" hangingPunct="1"/>
              <a:t>62</a:t>
            </a:fld>
            <a:endParaRPr lang="en-US" sz="1200">
              <a:latin typeface="Times New Roman" pitchFamily="18" charset="0"/>
            </a:endParaRPr>
          </a:p>
        </p:txBody>
      </p:sp>
      <p:sp>
        <p:nvSpPr>
          <p:cNvPr id="116740" name="Rectangle 2"/>
          <p:cNvSpPr>
            <a:spLocks noGrp="1" noRot="1" noChangeAspect="1" noChangeArrowheads="1" noTextEdit="1"/>
          </p:cNvSpPr>
          <p:nvPr>
            <p:ph type="sldImg"/>
          </p:nvPr>
        </p:nvSpPr>
        <p:spPr>
          <a:ln/>
        </p:spPr>
      </p:sp>
      <p:sp>
        <p:nvSpPr>
          <p:cNvPr id="116741"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91B3525A-9C2E-4824-8793-DF1098068339}" type="slidenum">
              <a:rPr lang="ar-SA" smtClean="0"/>
              <a:pPr/>
              <a:t>63</a:t>
            </a:fld>
            <a:endParaRPr lang="en-US" smtClean="0"/>
          </a:p>
        </p:txBody>
      </p:sp>
      <p:sp>
        <p:nvSpPr>
          <p:cNvPr id="11776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CF220815-6C12-4694-B412-4316524E2D5F}" type="slidenum">
              <a:rPr lang="ar-SA" sz="1200">
                <a:latin typeface="Times New Roman" pitchFamily="18" charset="0"/>
              </a:rPr>
              <a:pPr algn="r" rtl="1" eaLnBrk="1" hangingPunct="1"/>
              <a:t>63</a:t>
            </a:fld>
            <a:endParaRPr lang="en-US" sz="1200">
              <a:latin typeface="Times New Roman" pitchFamily="18" charset="0"/>
            </a:endParaRPr>
          </a:p>
        </p:txBody>
      </p:sp>
      <p:sp>
        <p:nvSpPr>
          <p:cNvPr id="117764" name="Rectangle 2"/>
          <p:cNvSpPr>
            <a:spLocks noGrp="1" noRot="1" noChangeAspect="1" noChangeArrowheads="1" noTextEdit="1"/>
          </p:cNvSpPr>
          <p:nvPr>
            <p:ph type="sldImg"/>
          </p:nvPr>
        </p:nvSpPr>
        <p:spPr>
          <a:ln/>
        </p:spPr>
      </p:sp>
      <p:sp>
        <p:nvSpPr>
          <p:cNvPr id="117765"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14CDEF8A-A5A5-4FA8-B83B-9707048AFDF2}" type="slidenum">
              <a:rPr lang="ar-SA" smtClean="0"/>
              <a:pPr/>
              <a:t>64</a:t>
            </a:fld>
            <a:endParaRPr lang="en-US" smtClean="0"/>
          </a:p>
        </p:txBody>
      </p:sp>
      <p:sp>
        <p:nvSpPr>
          <p:cNvPr id="11878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B585181D-7454-4BA9-A031-288125B8123D}" type="slidenum">
              <a:rPr lang="ar-SA" sz="1200">
                <a:latin typeface="Times New Roman" pitchFamily="18" charset="0"/>
              </a:rPr>
              <a:pPr algn="r" rtl="1" eaLnBrk="1" hangingPunct="1"/>
              <a:t>64</a:t>
            </a:fld>
            <a:endParaRPr lang="en-US" sz="1200">
              <a:latin typeface="Times New Roman" pitchFamily="18" charset="0"/>
            </a:endParaRPr>
          </a:p>
        </p:txBody>
      </p:sp>
      <p:sp>
        <p:nvSpPr>
          <p:cNvPr id="118788" name="Rectangle 2"/>
          <p:cNvSpPr>
            <a:spLocks noGrp="1" noRot="1" noChangeAspect="1" noChangeArrowheads="1" noTextEdit="1"/>
          </p:cNvSpPr>
          <p:nvPr>
            <p:ph type="sldImg"/>
          </p:nvPr>
        </p:nvSpPr>
        <p:spPr>
          <a:ln/>
        </p:spPr>
      </p:sp>
      <p:sp>
        <p:nvSpPr>
          <p:cNvPr id="118789"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1C6FBC47-1C89-4528-A6DB-717C22CE3972}" type="slidenum">
              <a:rPr lang="ar-SA" smtClean="0"/>
              <a:pPr/>
              <a:t>65</a:t>
            </a:fld>
            <a:endParaRPr lang="en-US" smtClean="0"/>
          </a:p>
        </p:txBody>
      </p:sp>
      <p:sp>
        <p:nvSpPr>
          <p:cNvPr id="11981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9B3FB151-700B-446B-8296-345698845ADC}" type="slidenum">
              <a:rPr lang="ar-SA" sz="1200">
                <a:latin typeface="Times New Roman" pitchFamily="18" charset="0"/>
              </a:rPr>
              <a:pPr algn="r" rtl="1" eaLnBrk="1" hangingPunct="1"/>
              <a:t>65</a:t>
            </a:fld>
            <a:endParaRPr lang="en-US" sz="1200">
              <a:latin typeface="Times New Roman" pitchFamily="18" charset="0"/>
            </a:endParaRPr>
          </a:p>
        </p:txBody>
      </p:sp>
      <p:sp>
        <p:nvSpPr>
          <p:cNvPr id="119812" name="Rectangle 2"/>
          <p:cNvSpPr>
            <a:spLocks noGrp="1" noRot="1" noChangeAspect="1" noChangeArrowheads="1" noTextEdit="1"/>
          </p:cNvSpPr>
          <p:nvPr>
            <p:ph type="sldImg"/>
          </p:nvPr>
        </p:nvSpPr>
        <p:spPr>
          <a:ln/>
        </p:spPr>
      </p:sp>
      <p:sp>
        <p:nvSpPr>
          <p:cNvPr id="119813"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2E58339A-4A1E-4881-878F-8F83F1A3DC9F}" type="slidenum">
              <a:rPr lang="ar-SA" smtClean="0"/>
              <a:pPr/>
              <a:t>66</a:t>
            </a:fld>
            <a:endParaRPr lang="en-US" smtClean="0"/>
          </a:p>
        </p:txBody>
      </p:sp>
      <p:sp>
        <p:nvSpPr>
          <p:cNvPr id="12083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AF40D14E-166B-4D4F-9097-5F2C39324BC0}" type="slidenum">
              <a:rPr lang="ar-SA" sz="1200">
                <a:latin typeface="Times New Roman" pitchFamily="18" charset="0"/>
              </a:rPr>
              <a:pPr algn="r" rtl="1" eaLnBrk="1" hangingPunct="1"/>
              <a:t>66</a:t>
            </a:fld>
            <a:endParaRPr lang="en-US" sz="1200">
              <a:latin typeface="Times New Roman" pitchFamily="18" charset="0"/>
            </a:endParaRPr>
          </a:p>
        </p:txBody>
      </p:sp>
      <p:sp>
        <p:nvSpPr>
          <p:cNvPr id="120836" name="Rectangle 2"/>
          <p:cNvSpPr>
            <a:spLocks noGrp="1" noRot="1" noChangeAspect="1" noChangeArrowheads="1" noTextEdit="1"/>
          </p:cNvSpPr>
          <p:nvPr>
            <p:ph type="sldImg"/>
          </p:nvPr>
        </p:nvSpPr>
        <p:spPr>
          <a:ln/>
        </p:spPr>
      </p:sp>
      <p:sp>
        <p:nvSpPr>
          <p:cNvPr id="120837"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2A24772C-E117-4F2A-946B-1DCAB2505419}" type="slidenum">
              <a:rPr lang="ar-SA" smtClean="0"/>
              <a:pPr/>
              <a:t>67</a:t>
            </a:fld>
            <a:endParaRPr lang="en-US" smtClean="0"/>
          </a:p>
        </p:txBody>
      </p:sp>
      <p:sp>
        <p:nvSpPr>
          <p:cNvPr id="121859" name="Slide Image Placeholder 1"/>
          <p:cNvSpPr>
            <a:spLocks noGrp="1" noRot="1" noChangeAspect="1" noTextEdit="1"/>
          </p:cNvSpPr>
          <p:nvPr>
            <p:ph type="sldImg"/>
          </p:nvPr>
        </p:nvSpPr>
        <p:spPr>
          <a:ln/>
        </p:spPr>
      </p:sp>
      <p:sp>
        <p:nvSpPr>
          <p:cNvPr id="121860" name="Notes Placeholder 2"/>
          <p:cNvSpPr>
            <a:spLocks noGrp="1"/>
          </p:cNvSpPr>
          <p:nvPr>
            <p:ph type="body" idx="1"/>
          </p:nvPr>
        </p:nvSpPr>
        <p:spPr>
          <a:noFill/>
          <a:ln/>
        </p:spPr>
        <p:txBody>
          <a:bodyPr/>
          <a:lstStyle/>
          <a:p>
            <a:pPr eaLnBrk="1" hangingPunct="1"/>
            <a:endParaRPr lang="ar-JO" smtClean="0"/>
          </a:p>
        </p:txBody>
      </p:sp>
      <p:sp>
        <p:nvSpPr>
          <p:cNvPr id="12186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5A71A65F-4678-4A5C-B57B-F768C2B26E1A}" type="slidenum">
              <a:rPr lang="ar-SA" sz="1200">
                <a:latin typeface="Times New Roman" pitchFamily="18" charset="0"/>
              </a:rPr>
              <a:pPr algn="r" rtl="1" eaLnBrk="1" hangingPunct="1"/>
              <a:t>67</a:t>
            </a:fld>
            <a:endParaRPr lang="en-US" sz="1200">
              <a:latin typeface="Times New Roman" pitchFamily="18" charset="0"/>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5921BF31-46AE-4CC3-8559-10133DB7628B}" type="slidenum">
              <a:rPr lang="ar-SA" smtClean="0"/>
              <a:pPr/>
              <a:t>68</a:t>
            </a:fld>
            <a:endParaRPr lang="en-US" smtClean="0"/>
          </a:p>
        </p:txBody>
      </p:sp>
      <p:sp>
        <p:nvSpPr>
          <p:cNvPr id="12288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02037F2E-E4E1-47CC-87A0-910641B13B24}" type="slidenum">
              <a:rPr lang="ar-SA" sz="1200">
                <a:latin typeface="Times New Roman" pitchFamily="18" charset="0"/>
              </a:rPr>
              <a:pPr algn="r" rtl="1" eaLnBrk="1" hangingPunct="1"/>
              <a:t>68</a:t>
            </a:fld>
            <a:endParaRPr lang="en-US" sz="1200">
              <a:latin typeface="Times New Roman" pitchFamily="18" charset="0"/>
            </a:endParaRPr>
          </a:p>
        </p:txBody>
      </p:sp>
      <p:sp>
        <p:nvSpPr>
          <p:cNvPr id="122884" name="Rectangle 2"/>
          <p:cNvSpPr>
            <a:spLocks noGrp="1" noRot="1" noChangeAspect="1" noChangeArrowheads="1" noTextEdit="1"/>
          </p:cNvSpPr>
          <p:nvPr>
            <p:ph type="sldImg"/>
          </p:nvPr>
        </p:nvSpPr>
        <p:spPr>
          <a:ln/>
        </p:spPr>
      </p:sp>
      <p:sp>
        <p:nvSpPr>
          <p:cNvPr id="122885"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32E94936-DAD6-4A84-A62C-DE08F7E24A94}" type="slidenum">
              <a:rPr lang="ar-SA" smtClean="0"/>
              <a:pPr/>
              <a:t>69</a:t>
            </a:fld>
            <a:endParaRPr lang="en-US" smtClean="0"/>
          </a:p>
        </p:txBody>
      </p:sp>
      <p:sp>
        <p:nvSpPr>
          <p:cNvPr id="12390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4043B81B-C38C-4159-98E0-AE6B82D7FB70}" type="slidenum">
              <a:rPr lang="ar-SA" sz="1200">
                <a:latin typeface="Times New Roman" pitchFamily="18" charset="0"/>
              </a:rPr>
              <a:pPr algn="r" rtl="1" eaLnBrk="1" hangingPunct="1"/>
              <a:t>69</a:t>
            </a:fld>
            <a:endParaRPr lang="en-US" sz="1200">
              <a:latin typeface="Times New Roman" pitchFamily="18" charset="0"/>
            </a:endParaRPr>
          </a:p>
        </p:txBody>
      </p:sp>
      <p:sp>
        <p:nvSpPr>
          <p:cNvPr id="12390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116DC8D4-C376-40BA-A0E0-32AC6CCEA862}" type="slidenum">
              <a:rPr lang="ar-SA" sz="1200"/>
              <a:pPr algn="r" rtl="1" eaLnBrk="1" hangingPunct="1"/>
              <a:t>69</a:t>
            </a:fld>
            <a:endParaRPr lang="en-US" sz="1200"/>
          </a:p>
        </p:txBody>
      </p:sp>
      <p:sp>
        <p:nvSpPr>
          <p:cNvPr id="123909" name="Rectangle 2"/>
          <p:cNvSpPr>
            <a:spLocks noGrp="1" noRot="1" noChangeAspect="1" noChangeArrowheads="1" noTextEdit="1"/>
          </p:cNvSpPr>
          <p:nvPr>
            <p:ph type="sldImg"/>
          </p:nvPr>
        </p:nvSpPr>
        <p:spPr>
          <a:ln/>
        </p:spPr>
      </p:sp>
      <p:sp>
        <p:nvSpPr>
          <p:cNvPr id="123910"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p:spPr>
        <p:txBody>
          <a:bodyPr/>
          <a:lstStyle/>
          <a:p>
            <a:fld id="{680AA9E3-F40E-4452-A5D5-D3479CD5CB74}" type="slidenum">
              <a:rPr lang="ar-SA" smtClean="0"/>
              <a:pPr/>
              <a:t>70</a:t>
            </a:fld>
            <a:endParaRPr lang="en-US" smtClean="0"/>
          </a:p>
        </p:txBody>
      </p:sp>
      <p:sp>
        <p:nvSpPr>
          <p:cNvPr id="12493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FC6D84A3-72A3-4B89-9D18-6329CC1BDC35}" type="slidenum">
              <a:rPr lang="ar-SA" sz="1200">
                <a:latin typeface="Times New Roman" pitchFamily="18" charset="0"/>
              </a:rPr>
              <a:pPr algn="r" rtl="1" eaLnBrk="1" hangingPunct="1"/>
              <a:t>70</a:t>
            </a:fld>
            <a:endParaRPr lang="en-US" sz="1200">
              <a:latin typeface="Times New Roman" pitchFamily="18" charset="0"/>
            </a:endParaRPr>
          </a:p>
        </p:txBody>
      </p:sp>
      <p:sp>
        <p:nvSpPr>
          <p:cNvPr id="12493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B16796A4-700A-4DE9-B9EF-0A6BA5D32A1A}" type="slidenum">
              <a:rPr lang="ar-SA" sz="1200"/>
              <a:pPr algn="r" rtl="1" eaLnBrk="1" hangingPunct="1"/>
              <a:t>70</a:t>
            </a:fld>
            <a:endParaRPr lang="en-US" sz="1200"/>
          </a:p>
        </p:txBody>
      </p:sp>
      <p:sp>
        <p:nvSpPr>
          <p:cNvPr id="124933" name="Rectangle 2"/>
          <p:cNvSpPr>
            <a:spLocks noGrp="1" noRot="1" noChangeAspect="1" noChangeArrowheads="1" noTextEdit="1"/>
          </p:cNvSpPr>
          <p:nvPr>
            <p:ph type="sldImg"/>
          </p:nvPr>
        </p:nvSpPr>
        <p:spPr>
          <a:ln/>
        </p:spPr>
      </p:sp>
      <p:sp>
        <p:nvSpPr>
          <p:cNvPr id="124934"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8</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1D45E40D-D6CB-498F-877D-8CE78A554964}" type="slidenum">
              <a:rPr lang="ar-SA" smtClean="0"/>
              <a:pPr/>
              <a:t>71</a:t>
            </a:fld>
            <a:endParaRPr lang="en-US" smtClean="0"/>
          </a:p>
        </p:txBody>
      </p:sp>
      <p:sp>
        <p:nvSpPr>
          <p:cNvPr id="12595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F49AF2E8-272F-4610-8637-65F54B0D70C3}" type="slidenum">
              <a:rPr lang="ar-SA" sz="1200">
                <a:latin typeface="Times New Roman" pitchFamily="18" charset="0"/>
              </a:rPr>
              <a:pPr algn="r" rtl="1" eaLnBrk="1" hangingPunct="1"/>
              <a:t>71</a:t>
            </a:fld>
            <a:endParaRPr lang="en-US" sz="1200">
              <a:latin typeface="Times New Roman" pitchFamily="18" charset="0"/>
            </a:endParaRPr>
          </a:p>
        </p:txBody>
      </p:sp>
      <p:sp>
        <p:nvSpPr>
          <p:cNvPr id="12595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7080B7CA-FF65-4B01-B22E-1C7BDE9A87F2}" type="slidenum">
              <a:rPr lang="ar-SA" sz="1200"/>
              <a:pPr algn="r" rtl="1" eaLnBrk="1" hangingPunct="1"/>
              <a:t>71</a:t>
            </a:fld>
            <a:endParaRPr lang="en-US" sz="1200"/>
          </a:p>
        </p:txBody>
      </p:sp>
      <p:sp>
        <p:nvSpPr>
          <p:cNvPr id="125957" name="Rectangle 2"/>
          <p:cNvSpPr>
            <a:spLocks noGrp="1" noRot="1" noChangeAspect="1" noChangeArrowheads="1" noTextEdit="1"/>
          </p:cNvSpPr>
          <p:nvPr>
            <p:ph type="sldImg"/>
          </p:nvPr>
        </p:nvSpPr>
        <p:spPr>
          <a:ln/>
        </p:spPr>
      </p:sp>
      <p:sp>
        <p:nvSpPr>
          <p:cNvPr id="125958"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4C576C00-4F7F-4310-B943-0313B4B87B52}" type="slidenum">
              <a:rPr lang="ar-SA" smtClean="0"/>
              <a:pPr/>
              <a:t>72</a:t>
            </a:fld>
            <a:endParaRPr lang="en-US" smtClean="0"/>
          </a:p>
        </p:txBody>
      </p:sp>
      <p:sp>
        <p:nvSpPr>
          <p:cNvPr id="12697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B4E2F79F-8D04-4C2B-B2AB-C2A618410D8D}" type="slidenum">
              <a:rPr lang="ar-SA" sz="1200">
                <a:latin typeface="Times New Roman" pitchFamily="18" charset="0"/>
              </a:rPr>
              <a:pPr algn="r" rtl="1" eaLnBrk="1" hangingPunct="1"/>
              <a:t>72</a:t>
            </a:fld>
            <a:endParaRPr lang="en-US" sz="1200">
              <a:latin typeface="Times New Roman" pitchFamily="18" charset="0"/>
            </a:endParaRPr>
          </a:p>
        </p:txBody>
      </p:sp>
      <p:sp>
        <p:nvSpPr>
          <p:cNvPr id="12698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D1B3CAC0-9EE1-4C31-9FF8-5B345C819897}" type="slidenum">
              <a:rPr lang="ar-SA" sz="1200"/>
              <a:pPr algn="r" rtl="1" eaLnBrk="1" hangingPunct="1"/>
              <a:t>72</a:t>
            </a:fld>
            <a:endParaRPr lang="en-US" sz="1200"/>
          </a:p>
        </p:txBody>
      </p:sp>
      <p:sp>
        <p:nvSpPr>
          <p:cNvPr id="126981" name="Rectangle 2"/>
          <p:cNvSpPr>
            <a:spLocks noGrp="1" noRot="1" noChangeAspect="1" noChangeArrowheads="1" noTextEdit="1"/>
          </p:cNvSpPr>
          <p:nvPr>
            <p:ph type="sldImg"/>
          </p:nvPr>
        </p:nvSpPr>
        <p:spPr>
          <a:ln/>
        </p:spPr>
      </p:sp>
      <p:sp>
        <p:nvSpPr>
          <p:cNvPr id="126982"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7FD63774-000E-48CB-9E07-3C0974FC2898}" type="slidenum">
              <a:rPr lang="ar-SA" smtClean="0"/>
              <a:pPr/>
              <a:t>73</a:t>
            </a:fld>
            <a:endParaRPr lang="en-US" smtClean="0"/>
          </a:p>
        </p:txBody>
      </p:sp>
      <p:sp>
        <p:nvSpPr>
          <p:cNvPr id="12800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CD0901A7-8C85-48A7-9EC4-60BE614E312F}" type="slidenum">
              <a:rPr lang="ar-SA" sz="1200">
                <a:latin typeface="Times New Roman" pitchFamily="18" charset="0"/>
              </a:rPr>
              <a:pPr algn="r" rtl="1" eaLnBrk="1" hangingPunct="1"/>
              <a:t>73</a:t>
            </a:fld>
            <a:endParaRPr lang="en-US" sz="1200">
              <a:latin typeface="Times New Roman" pitchFamily="18" charset="0"/>
            </a:endParaRPr>
          </a:p>
        </p:txBody>
      </p:sp>
      <p:sp>
        <p:nvSpPr>
          <p:cNvPr id="12800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B9CA27CB-932C-4E04-9F14-7E2D0208C0D9}" type="slidenum">
              <a:rPr lang="ar-SA" sz="1200"/>
              <a:pPr algn="r" rtl="1" eaLnBrk="1" hangingPunct="1"/>
              <a:t>73</a:t>
            </a:fld>
            <a:endParaRPr lang="en-US" sz="1200"/>
          </a:p>
        </p:txBody>
      </p:sp>
      <p:sp>
        <p:nvSpPr>
          <p:cNvPr id="128005" name="Rectangle 2"/>
          <p:cNvSpPr>
            <a:spLocks noGrp="1" noRot="1" noChangeAspect="1" noChangeArrowheads="1" noTextEdit="1"/>
          </p:cNvSpPr>
          <p:nvPr>
            <p:ph type="sldImg"/>
          </p:nvPr>
        </p:nvSpPr>
        <p:spPr>
          <a:ln/>
        </p:spPr>
      </p:sp>
      <p:sp>
        <p:nvSpPr>
          <p:cNvPr id="128006"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42662534-2A16-4BFC-8DC9-62DB6027199A}" type="slidenum">
              <a:rPr lang="ar-SA" smtClean="0"/>
              <a:pPr/>
              <a:t>74</a:t>
            </a:fld>
            <a:endParaRPr lang="en-US" smtClean="0"/>
          </a:p>
        </p:txBody>
      </p:sp>
      <p:sp>
        <p:nvSpPr>
          <p:cNvPr id="13005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337576C1-29DD-41C6-886C-8E07B57A86D1}" type="slidenum">
              <a:rPr lang="ar-SA" sz="1200">
                <a:latin typeface="Times New Roman" pitchFamily="18" charset="0"/>
              </a:rPr>
              <a:pPr algn="r" rtl="1" eaLnBrk="1" hangingPunct="1"/>
              <a:t>74</a:t>
            </a:fld>
            <a:endParaRPr lang="en-US" sz="1200">
              <a:latin typeface="Times New Roman" pitchFamily="18" charset="0"/>
            </a:endParaRPr>
          </a:p>
        </p:txBody>
      </p:sp>
      <p:sp>
        <p:nvSpPr>
          <p:cNvPr id="13005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F1B11E97-25C8-49B8-8760-E345E96C1815}" type="slidenum">
              <a:rPr lang="ar-SA" sz="1200"/>
              <a:pPr algn="r" rtl="1" eaLnBrk="1" hangingPunct="1"/>
              <a:t>74</a:t>
            </a:fld>
            <a:endParaRPr lang="en-US" sz="1200"/>
          </a:p>
        </p:txBody>
      </p:sp>
      <p:sp>
        <p:nvSpPr>
          <p:cNvPr id="130053" name="Rectangle 2"/>
          <p:cNvSpPr>
            <a:spLocks noGrp="1" noRot="1" noChangeAspect="1" noChangeArrowheads="1" noTextEdit="1"/>
          </p:cNvSpPr>
          <p:nvPr>
            <p:ph type="sldImg"/>
          </p:nvPr>
        </p:nvSpPr>
        <p:spPr>
          <a:ln/>
        </p:spPr>
      </p:sp>
      <p:sp>
        <p:nvSpPr>
          <p:cNvPr id="130054" name="Rectangle 3"/>
          <p:cNvSpPr>
            <a:spLocks noGrp="1" noChangeArrowheads="1"/>
          </p:cNvSpPr>
          <p:nvPr>
            <p:ph type="body" idx="1"/>
          </p:nvPr>
        </p:nvSpPr>
        <p:spPr>
          <a:noFill/>
          <a:ln/>
        </p:spPr>
        <p:txBody>
          <a:bodyPr/>
          <a:lstStyle/>
          <a:p>
            <a:pPr eaLnBrk="1" hangingPunct="1"/>
            <a:endParaRPr lang="ar-JO" dirty="0"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C79F8B9A-329B-44B2-998A-33786A519F76}" type="slidenum">
              <a:rPr lang="ar-SA" smtClean="0"/>
              <a:pPr/>
              <a:t>75</a:t>
            </a:fld>
            <a:endParaRPr lang="en-US" smtClean="0"/>
          </a:p>
        </p:txBody>
      </p:sp>
      <p:sp>
        <p:nvSpPr>
          <p:cNvPr id="12902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11E7DEB5-6BB7-45ED-B1A5-3E1DD024ECEC}" type="slidenum">
              <a:rPr lang="ar-SA" sz="1200">
                <a:latin typeface="Times New Roman" pitchFamily="18" charset="0"/>
              </a:rPr>
              <a:pPr algn="r" rtl="1" eaLnBrk="1" hangingPunct="1"/>
              <a:t>75</a:t>
            </a:fld>
            <a:endParaRPr lang="en-US" sz="1200">
              <a:latin typeface="Times New Roman" pitchFamily="18" charset="0"/>
            </a:endParaRPr>
          </a:p>
        </p:txBody>
      </p:sp>
      <p:sp>
        <p:nvSpPr>
          <p:cNvPr id="12902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27934112-B58C-4A6C-BA68-3C7C693B081B}" type="slidenum">
              <a:rPr lang="ar-SA" sz="1200"/>
              <a:pPr algn="r" rtl="1" eaLnBrk="1" hangingPunct="1"/>
              <a:t>75</a:t>
            </a:fld>
            <a:endParaRPr lang="en-US" sz="1200"/>
          </a:p>
        </p:txBody>
      </p:sp>
      <p:sp>
        <p:nvSpPr>
          <p:cNvPr id="129029" name="Rectangle 2"/>
          <p:cNvSpPr>
            <a:spLocks noGrp="1" noRot="1" noChangeAspect="1" noChangeArrowheads="1" noTextEdit="1"/>
          </p:cNvSpPr>
          <p:nvPr>
            <p:ph type="sldImg"/>
          </p:nvPr>
        </p:nvSpPr>
        <p:spPr>
          <a:ln/>
        </p:spPr>
      </p:sp>
      <p:sp>
        <p:nvSpPr>
          <p:cNvPr id="129030"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D9666296-57C3-4944-AFE7-3C3250367FF3}" type="slidenum">
              <a:rPr lang="ar-SA" smtClean="0"/>
              <a:pPr/>
              <a:t>76</a:t>
            </a:fld>
            <a:endParaRPr lang="en-US" smtClean="0"/>
          </a:p>
        </p:txBody>
      </p:sp>
      <p:sp>
        <p:nvSpPr>
          <p:cNvPr id="13107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D3FFBD30-9586-4B1F-92F2-3C17D100D946}" type="slidenum">
              <a:rPr lang="ar-SA" sz="1200">
                <a:latin typeface="Times New Roman" pitchFamily="18" charset="0"/>
              </a:rPr>
              <a:pPr algn="r" rtl="1" eaLnBrk="1" hangingPunct="1"/>
              <a:t>76</a:t>
            </a:fld>
            <a:endParaRPr lang="en-US" sz="1200">
              <a:latin typeface="Times New Roman" pitchFamily="18" charset="0"/>
            </a:endParaRPr>
          </a:p>
        </p:txBody>
      </p:sp>
      <p:sp>
        <p:nvSpPr>
          <p:cNvPr id="13107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CC495E65-FB92-40BD-A5D7-DCB7539F1214}" type="slidenum">
              <a:rPr lang="ar-SA" sz="1200"/>
              <a:pPr algn="r" rtl="1" eaLnBrk="1" hangingPunct="1"/>
              <a:t>76</a:t>
            </a:fld>
            <a:endParaRPr lang="en-US" sz="1200"/>
          </a:p>
        </p:txBody>
      </p:sp>
      <p:sp>
        <p:nvSpPr>
          <p:cNvPr id="131077" name="Rectangle 2"/>
          <p:cNvSpPr>
            <a:spLocks noGrp="1" noRot="1" noChangeAspect="1" noChangeArrowheads="1" noTextEdit="1"/>
          </p:cNvSpPr>
          <p:nvPr>
            <p:ph type="sldImg"/>
          </p:nvPr>
        </p:nvSpPr>
        <p:spPr>
          <a:ln/>
        </p:spPr>
      </p:sp>
      <p:sp>
        <p:nvSpPr>
          <p:cNvPr id="131078"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DE6FDAEA-88AF-450B-9544-9A5C51F8BC53}" type="slidenum">
              <a:rPr lang="ar-SA" smtClean="0"/>
              <a:pPr/>
              <a:t>77</a:t>
            </a:fld>
            <a:endParaRPr lang="en-US" smtClean="0"/>
          </a:p>
        </p:txBody>
      </p:sp>
      <p:sp>
        <p:nvSpPr>
          <p:cNvPr id="13209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29345348-7489-4195-AADD-2BFCF6623C03}" type="slidenum">
              <a:rPr lang="ar-SA" sz="1200">
                <a:latin typeface="Times New Roman" pitchFamily="18" charset="0"/>
              </a:rPr>
              <a:pPr algn="r" rtl="1" eaLnBrk="1" hangingPunct="1"/>
              <a:t>77</a:t>
            </a:fld>
            <a:endParaRPr lang="en-US" sz="1200">
              <a:latin typeface="Times New Roman" pitchFamily="18" charset="0"/>
            </a:endParaRPr>
          </a:p>
        </p:txBody>
      </p:sp>
      <p:sp>
        <p:nvSpPr>
          <p:cNvPr id="13210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4106DF27-2E8E-41A5-A76C-98671D37EB39}" type="slidenum">
              <a:rPr lang="ar-SA" sz="1200"/>
              <a:pPr algn="r" rtl="1" eaLnBrk="1" hangingPunct="1"/>
              <a:t>77</a:t>
            </a:fld>
            <a:endParaRPr lang="en-US" sz="1200"/>
          </a:p>
        </p:txBody>
      </p:sp>
      <p:sp>
        <p:nvSpPr>
          <p:cNvPr id="132101" name="Rectangle 2"/>
          <p:cNvSpPr>
            <a:spLocks noGrp="1" noRot="1" noChangeAspect="1" noChangeArrowheads="1" noTextEdit="1"/>
          </p:cNvSpPr>
          <p:nvPr>
            <p:ph type="sldImg"/>
          </p:nvPr>
        </p:nvSpPr>
        <p:spPr>
          <a:ln/>
        </p:spPr>
      </p:sp>
      <p:sp>
        <p:nvSpPr>
          <p:cNvPr id="132102"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D248D0DA-C743-4832-AA47-D02F060C3DFC}" type="slidenum">
              <a:rPr lang="ar-SA" smtClean="0"/>
              <a:pPr/>
              <a:t>78</a:t>
            </a:fld>
            <a:endParaRPr lang="en-US" smtClean="0"/>
          </a:p>
        </p:txBody>
      </p:sp>
      <p:sp>
        <p:nvSpPr>
          <p:cNvPr id="13312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390C2A74-4339-4D75-A821-070037A58A26}" type="slidenum">
              <a:rPr lang="ar-SA" sz="1200">
                <a:latin typeface="Times New Roman" pitchFamily="18" charset="0"/>
              </a:rPr>
              <a:pPr algn="r" rtl="1" eaLnBrk="1" hangingPunct="1"/>
              <a:t>78</a:t>
            </a:fld>
            <a:endParaRPr lang="en-US" sz="1200">
              <a:latin typeface="Times New Roman" pitchFamily="18" charset="0"/>
            </a:endParaRPr>
          </a:p>
        </p:txBody>
      </p:sp>
      <p:sp>
        <p:nvSpPr>
          <p:cNvPr id="133124"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B56CF37B-FFB7-4C80-AB4C-83559CF27483}" type="slidenum">
              <a:rPr lang="ar-SA" sz="1200"/>
              <a:pPr algn="r" rtl="1" eaLnBrk="1" hangingPunct="1"/>
              <a:t>78</a:t>
            </a:fld>
            <a:endParaRPr lang="en-US" sz="1200"/>
          </a:p>
        </p:txBody>
      </p:sp>
      <p:sp>
        <p:nvSpPr>
          <p:cNvPr id="133125" name="Rectangle 2"/>
          <p:cNvSpPr>
            <a:spLocks noGrp="1" noRot="1" noChangeAspect="1" noChangeArrowheads="1" noTextEdit="1"/>
          </p:cNvSpPr>
          <p:nvPr>
            <p:ph type="sldImg"/>
          </p:nvPr>
        </p:nvSpPr>
        <p:spPr>
          <a:ln/>
        </p:spPr>
      </p:sp>
      <p:sp>
        <p:nvSpPr>
          <p:cNvPr id="133126"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CEDDCECF-F888-4700-90AF-9B86CE477BA4}" type="slidenum">
              <a:rPr lang="ar-SA" smtClean="0"/>
              <a:pPr/>
              <a:t>79</a:t>
            </a:fld>
            <a:endParaRPr lang="en-US" smtClean="0"/>
          </a:p>
        </p:txBody>
      </p:sp>
      <p:sp>
        <p:nvSpPr>
          <p:cNvPr id="134147"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B03C3789-538A-441E-AF53-31133133C2D3}" type="slidenum">
              <a:rPr lang="ar-SA" sz="1200">
                <a:latin typeface="Times New Roman" pitchFamily="18" charset="0"/>
              </a:rPr>
              <a:pPr algn="r" rtl="1" eaLnBrk="1" hangingPunct="1"/>
              <a:t>79</a:t>
            </a:fld>
            <a:endParaRPr lang="en-US" sz="1200">
              <a:latin typeface="Times New Roman" pitchFamily="18" charset="0"/>
            </a:endParaRPr>
          </a:p>
        </p:txBody>
      </p:sp>
      <p:sp>
        <p:nvSpPr>
          <p:cNvPr id="134148"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0685990D-3140-4A6B-9445-31F37748EE18}" type="slidenum">
              <a:rPr lang="ar-SA" sz="1200"/>
              <a:pPr algn="r" rtl="1" eaLnBrk="1" hangingPunct="1"/>
              <a:t>79</a:t>
            </a:fld>
            <a:endParaRPr lang="en-US" sz="1200"/>
          </a:p>
        </p:txBody>
      </p:sp>
      <p:sp>
        <p:nvSpPr>
          <p:cNvPr id="134149" name="Rectangle 2"/>
          <p:cNvSpPr>
            <a:spLocks noGrp="1" noRot="1" noChangeAspect="1" noChangeArrowheads="1" noTextEdit="1"/>
          </p:cNvSpPr>
          <p:nvPr>
            <p:ph type="sldImg"/>
          </p:nvPr>
        </p:nvSpPr>
        <p:spPr>
          <a:ln/>
        </p:spPr>
      </p:sp>
      <p:sp>
        <p:nvSpPr>
          <p:cNvPr id="134150"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p:spPr>
        <p:txBody>
          <a:bodyPr/>
          <a:lstStyle/>
          <a:p>
            <a:fld id="{894E7729-BE7A-45C7-9A56-F3503B6C54E5}" type="slidenum">
              <a:rPr lang="ar-SA" smtClean="0"/>
              <a:pPr/>
              <a:t>80</a:t>
            </a:fld>
            <a:endParaRPr lang="en-US" smtClean="0"/>
          </a:p>
        </p:txBody>
      </p:sp>
      <p:sp>
        <p:nvSpPr>
          <p:cNvPr id="13619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C17C7D9B-FF4C-49F5-A9DA-683E2CDD500F}" type="slidenum">
              <a:rPr lang="ar-SA" sz="1200">
                <a:latin typeface="Times New Roman" pitchFamily="18" charset="0"/>
              </a:rPr>
              <a:pPr algn="r" rtl="1" eaLnBrk="1" hangingPunct="1"/>
              <a:t>80</a:t>
            </a:fld>
            <a:endParaRPr lang="en-US" sz="1200">
              <a:latin typeface="Times New Roman" pitchFamily="18" charset="0"/>
            </a:endParaRPr>
          </a:p>
        </p:txBody>
      </p:sp>
      <p:sp>
        <p:nvSpPr>
          <p:cNvPr id="136196" name="Slide Image Placeholder 1"/>
          <p:cNvSpPr>
            <a:spLocks noGrp="1" noRot="1" noChangeAspect="1" noTextEdit="1"/>
          </p:cNvSpPr>
          <p:nvPr>
            <p:ph type="sldImg"/>
          </p:nvPr>
        </p:nvSpPr>
        <p:spPr>
          <a:ln/>
        </p:spPr>
      </p:sp>
      <p:sp>
        <p:nvSpPr>
          <p:cNvPr id="136197" name="Notes Placeholder 2"/>
          <p:cNvSpPr>
            <a:spLocks noGrp="1"/>
          </p:cNvSpPr>
          <p:nvPr>
            <p:ph type="body" idx="1"/>
          </p:nvPr>
        </p:nvSpPr>
        <p:spPr>
          <a:noFill/>
          <a:ln/>
        </p:spPr>
        <p:txBody>
          <a:bodyPr/>
          <a:lstStyle/>
          <a:p>
            <a:pPr eaLnBrk="1" hangingPunct="1"/>
            <a:endParaRPr lang="ar-JO" smtClean="0"/>
          </a:p>
        </p:txBody>
      </p:sp>
      <p:sp>
        <p:nvSpPr>
          <p:cNvPr id="13619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CE10B7D3-3A7F-4330-A0EE-798C89AF8326}" type="slidenum">
              <a:rPr lang="ar-SA" sz="1200"/>
              <a:pPr algn="r" rtl="1" eaLnBrk="1" hangingPunct="1"/>
              <a:t>80</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9</a:t>
            </a:fld>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p:spPr>
        <p:txBody>
          <a:bodyPr/>
          <a:lstStyle/>
          <a:p>
            <a:fld id="{8CB61A68-F97A-4F35-A3A0-2992FFB0AFB9}" type="slidenum">
              <a:rPr lang="ar-SA" smtClean="0"/>
              <a:pPr/>
              <a:t>81</a:t>
            </a:fld>
            <a:endParaRPr lang="en-US" smtClean="0"/>
          </a:p>
        </p:txBody>
      </p:sp>
      <p:sp>
        <p:nvSpPr>
          <p:cNvPr id="13721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1C578A9A-BFCF-4F8A-B594-7DC6D359911D}" type="slidenum">
              <a:rPr lang="ar-SA" sz="1200">
                <a:latin typeface="Times New Roman" pitchFamily="18" charset="0"/>
              </a:rPr>
              <a:pPr algn="r" rtl="1" eaLnBrk="1" hangingPunct="1"/>
              <a:t>81</a:t>
            </a:fld>
            <a:endParaRPr lang="en-US" sz="1200">
              <a:latin typeface="Times New Roman" pitchFamily="18" charset="0"/>
            </a:endParaRPr>
          </a:p>
        </p:txBody>
      </p:sp>
      <p:sp>
        <p:nvSpPr>
          <p:cNvPr id="137220"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C87BE25C-B6D2-4DCC-B24B-054E33C8109A}" type="slidenum">
              <a:rPr lang="ar-SA" sz="1200"/>
              <a:pPr algn="r" rtl="1" eaLnBrk="1" hangingPunct="1"/>
              <a:t>81</a:t>
            </a:fld>
            <a:endParaRPr lang="en-US" sz="1200"/>
          </a:p>
        </p:txBody>
      </p:sp>
      <p:sp>
        <p:nvSpPr>
          <p:cNvPr id="137221" name="Rectangle 2"/>
          <p:cNvSpPr>
            <a:spLocks noGrp="1" noRot="1" noChangeAspect="1" noChangeArrowheads="1" noTextEdit="1"/>
          </p:cNvSpPr>
          <p:nvPr>
            <p:ph type="sldImg"/>
          </p:nvPr>
        </p:nvSpPr>
        <p:spPr>
          <a:ln/>
        </p:spPr>
      </p:sp>
      <p:sp>
        <p:nvSpPr>
          <p:cNvPr id="137222"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p:spPr>
        <p:txBody>
          <a:bodyPr/>
          <a:lstStyle/>
          <a:p>
            <a:fld id="{52B4974C-8EE7-4545-98C2-628C6114CA2D}" type="slidenum">
              <a:rPr lang="ar-SA" smtClean="0"/>
              <a:pPr/>
              <a:t>82</a:t>
            </a:fld>
            <a:endParaRPr lang="en-US" smtClean="0"/>
          </a:p>
        </p:txBody>
      </p:sp>
      <p:sp>
        <p:nvSpPr>
          <p:cNvPr id="14029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AC1668BA-76FE-4E41-8BE1-8347AB2C04D0}" type="slidenum">
              <a:rPr lang="ar-SA" sz="1200">
                <a:latin typeface="Times New Roman" pitchFamily="18" charset="0"/>
              </a:rPr>
              <a:pPr algn="r" rtl="1" eaLnBrk="1" hangingPunct="1"/>
              <a:t>82</a:t>
            </a:fld>
            <a:endParaRPr lang="en-US" sz="1200">
              <a:latin typeface="Times New Roman" pitchFamily="18" charset="0"/>
            </a:endParaRPr>
          </a:p>
        </p:txBody>
      </p:sp>
      <p:sp>
        <p:nvSpPr>
          <p:cNvPr id="14029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1FA75FC8-D318-4EFD-A26B-87572945F607}" type="slidenum">
              <a:rPr lang="ar-SA" sz="1200"/>
              <a:pPr algn="r" rtl="1" eaLnBrk="1" hangingPunct="1"/>
              <a:t>82</a:t>
            </a:fld>
            <a:endParaRPr lang="en-US" sz="1200"/>
          </a:p>
        </p:txBody>
      </p:sp>
      <p:sp>
        <p:nvSpPr>
          <p:cNvPr id="140293" name="Rectangle 2"/>
          <p:cNvSpPr>
            <a:spLocks noGrp="1" noRot="1" noChangeAspect="1" noChangeArrowheads="1" noTextEdit="1"/>
          </p:cNvSpPr>
          <p:nvPr>
            <p:ph type="sldImg"/>
          </p:nvPr>
        </p:nvSpPr>
        <p:spPr>
          <a:ln/>
        </p:spPr>
      </p:sp>
      <p:sp>
        <p:nvSpPr>
          <p:cNvPr id="140294"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83</a:t>
            </a:fld>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84</a:t>
            </a:fld>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85</a:t>
            </a:fld>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86</a:t>
            </a:fld>
            <a:endParaRPr 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87</a:t>
            </a:fld>
            <a:endParaRPr 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p:spPr>
        <p:txBody>
          <a:bodyPr/>
          <a:lstStyle/>
          <a:p>
            <a:fld id="{70A55A89-BCC5-4BA4-A7C3-BDF632603BD7}" type="slidenum">
              <a:rPr lang="ar-SA" smtClean="0"/>
              <a:pPr/>
              <a:t>88</a:t>
            </a:fld>
            <a:endParaRPr lang="en-US" smtClean="0"/>
          </a:p>
        </p:txBody>
      </p:sp>
      <p:sp>
        <p:nvSpPr>
          <p:cNvPr id="14131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312E370A-D434-445D-A233-F856D9B02C1C}" type="slidenum">
              <a:rPr lang="ar-SA" sz="1200">
                <a:latin typeface="Times New Roman" pitchFamily="18" charset="0"/>
              </a:rPr>
              <a:pPr algn="r" rtl="1" eaLnBrk="1" hangingPunct="1"/>
              <a:t>88</a:t>
            </a:fld>
            <a:endParaRPr lang="en-US" sz="1200">
              <a:latin typeface="Times New Roman" pitchFamily="18" charset="0"/>
            </a:endParaRPr>
          </a:p>
        </p:txBody>
      </p:sp>
      <p:sp>
        <p:nvSpPr>
          <p:cNvPr id="14131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48C620B8-6E39-4625-BCF9-BB5AABAC3873}" type="slidenum">
              <a:rPr lang="ar-SA" sz="1200"/>
              <a:pPr algn="r" rtl="1" eaLnBrk="1" hangingPunct="1"/>
              <a:t>88</a:t>
            </a:fld>
            <a:endParaRPr lang="en-US" sz="1200"/>
          </a:p>
        </p:txBody>
      </p:sp>
      <p:sp>
        <p:nvSpPr>
          <p:cNvPr id="141317" name="Rectangle 2"/>
          <p:cNvSpPr>
            <a:spLocks noGrp="1" noRot="1" noChangeAspect="1" noChangeArrowheads="1" noTextEdit="1"/>
          </p:cNvSpPr>
          <p:nvPr>
            <p:ph type="sldImg"/>
          </p:nvPr>
        </p:nvSpPr>
        <p:spPr>
          <a:ln/>
        </p:spPr>
      </p:sp>
      <p:sp>
        <p:nvSpPr>
          <p:cNvPr id="141318"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89</a:t>
            </a:fld>
            <a:endParaRPr 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84F70982-4C0A-4DFE-A4D3-7E705A3D6AC2}" type="slidenum">
              <a:rPr lang="ar-SA" smtClean="0"/>
              <a:pPr/>
              <a:t>90</a:t>
            </a:fld>
            <a:endParaRPr lang="en-US" smtClean="0"/>
          </a:p>
        </p:txBody>
      </p:sp>
      <p:sp>
        <p:nvSpPr>
          <p:cNvPr id="14233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rtl="1" eaLnBrk="1" hangingPunct="1"/>
            <a:fld id="{3D54F0B7-9111-40CC-9B42-C90D28971F0A}" type="slidenum">
              <a:rPr lang="ar-SA" sz="1200">
                <a:latin typeface="Times New Roman" pitchFamily="18" charset="0"/>
              </a:rPr>
              <a:pPr algn="r" rtl="1" eaLnBrk="1" hangingPunct="1"/>
              <a:t>90</a:t>
            </a:fld>
            <a:endParaRPr lang="en-US" sz="1200">
              <a:latin typeface="Times New Roman" pitchFamily="18" charset="0"/>
            </a:endParaRPr>
          </a:p>
        </p:txBody>
      </p:sp>
      <p:sp>
        <p:nvSpPr>
          <p:cNvPr id="142340" name="Rectangle 2"/>
          <p:cNvSpPr>
            <a:spLocks noGrp="1" noRot="1" noChangeAspect="1" noChangeArrowheads="1" noTextEdit="1"/>
          </p:cNvSpPr>
          <p:nvPr>
            <p:ph type="sldImg"/>
          </p:nvPr>
        </p:nvSpPr>
        <p:spPr>
          <a:ln/>
        </p:spPr>
      </p:sp>
      <p:sp>
        <p:nvSpPr>
          <p:cNvPr id="142341" name="Rectangle 3"/>
          <p:cNvSpPr>
            <a:spLocks noGrp="1" noChangeArrowheads="1"/>
          </p:cNvSpPr>
          <p:nvPr>
            <p:ph type="body" idx="1"/>
          </p:nvPr>
        </p:nvSpPr>
        <p:spPr>
          <a:noFill/>
          <a:ln/>
        </p:spPr>
        <p:txBody>
          <a:bodyPr/>
          <a:lstStyle/>
          <a:p>
            <a:pPr eaLnBrk="1" hangingPunct="1"/>
            <a:endParaRPr lang="ar-JO"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2219ACA2-FA2A-4579-BCF5-859F198471D3}" type="slidenum">
              <a:rPr lang="ar-SA"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ar-JO"/>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ar-JO"/>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ar-JO"/>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ar-JO"/>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ar-JO"/>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ar-JO"/>
              </a:p>
            </p:txBody>
          </p:sp>
          <p:sp>
            <p:nvSpPr>
              <p:cNvPr id="62" name="Freeform 10"/>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ar-JO"/>
              </a:p>
            </p:txBody>
          </p:sp>
          <p:sp>
            <p:nvSpPr>
              <p:cNvPr id="63" name="Freeform 11"/>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ar-JO"/>
              </a:p>
            </p:txBody>
          </p:sp>
          <p:sp>
            <p:nvSpPr>
              <p:cNvPr id="64" name="Freeform 12"/>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ar-JO"/>
              </a:p>
            </p:txBody>
          </p:sp>
          <p:sp>
            <p:nvSpPr>
              <p:cNvPr id="65" name="Freeform 13"/>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ar-JO"/>
              </a:p>
            </p:txBody>
          </p:sp>
          <p:sp>
            <p:nvSpPr>
              <p:cNvPr id="66" name="Freeform 14"/>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ar-JO"/>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ar-JO"/>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ar-JO"/>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ar-JO"/>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ar-JO"/>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ar-JO"/>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ar-JO"/>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ar-JO"/>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ar-JO"/>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ar-JO"/>
              </a:p>
            </p:txBody>
          </p:sp>
          <p:sp>
            <p:nvSpPr>
              <p:cNvPr id="47" name="Freeform 25"/>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ar-JO"/>
              </a:p>
            </p:txBody>
          </p:sp>
          <p:sp>
            <p:nvSpPr>
              <p:cNvPr id="48" name="Freeform 26"/>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ar-JO"/>
              </a:p>
            </p:txBody>
          </p:sp>
          <p:sp>
            <p:nvSpPr>
              <p:cNvPr id="49" name="Freeform 27"/>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ar-JO"/>
              </a:p>
            </p:txBody>
          </p:sp>
          <p:sp>
            <p:nvSpPr>
              <p:cNvPr id="50" name="Freeform 28"/>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ar-JO"/>
              </a:p>
            </p:txBody>
          </p:sp>
          <p:sp>
            <p:nvSpPr>
              <p:cNvPr id="51" name="Freeform 29"/>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ar-JO"/>
              </a:p>
            </p:txBody>
          </p:sp>
          <p:sp>
            <p:nvSpPr>
              <p:cNvPr id="52" name="Freeform 30"/>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ar-JO"/>
              </a:p>
            </p:txBody>
          </p:sp>
          <p:sp>
            <p:nvSpPr>
              <p:cNvPr id="53" name="Freeform 31"/>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ar-JO"/>
              </a:p>
            </p:txBody>
          </p:sp>
          <p:sp>
            <p:nvSpPr>
              <p:cNvPr id="54" name="Freeform 32"/>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ar-JO"/>
              </a:p>
            </p:txBody>
          </p:sp>
          <p:sp>
            <p:nvSpPr>
              <p:cNvPr id="55" name="Freeform 33"/>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ar-JO"/>
              </a:p>
            </p:txBody>
          </p:sp>
          <p:sp>
            <p:nvSpPr>
              <p:cNvPr id="56" name="Freeform 34"/>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ar-JO"/>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ar-JO"/>
              </a:p>
            </p:txBody>
          </p:sp>
          <p:sp>
            <p:nvSpPr>
              <p:cNvPr id="23" name="Freeform 37"/>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ar-JO"/>
              </a:p>
            </p:txBody>
          </p:sp>
          <p:sp>
            <p:nvSpPr>
              <p:cNvPr id="24" name="Freeform 38"/>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ar-JO"/>
              </a:p>
            </p:txBody>
          </p:sp>
          <p:sp>
            <p:nvSpPr>
              <p:cNvPr id="25" name="Freeform 39"/>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ar-JO"/>
              </a:p>
            </p:txBody>
          </p:sp>
          <p:sp>
            <p:nvSpPr>
              <p:cNvPr id="26" name="Freeform 40"/>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ar-JO"/>
              </a:p>
            </p:txBody>
          </p:sp>
          <p:sp>
            <p:nvSpPr>
              <p:cNvPr id="27" name="Freeform 41"/>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ar-JO"/>
              </a:p>
            </p:txBody>
          </p:sp>
          <p:sp>
            <p:nvSpPr>
              <p:cNvPr id="28" name="Freeform 42"/>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ar-JO"/>
              </a:p>
            </p:txBody>
          </p:sp>
          <p:sp>
            <p:nvSpPr>
              <p:cNvPr id="29" name="Freeform 43"/>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ar-JO"/>
              </a:p>
            </p:txBody>
          </p:sp>
          <p:sp>
            <p:nvSpPr>
              <p:cNvPr id="30" name="Freeform 44"/>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ar-JO"/>
              </a:p>
            </p:txBody>
          </p:sp>
          <p:sp>
            <p:nvSpPr>
              <p:cNvPr id="31" name="Freeform 45"/>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ar-JO"/>
              </a:p>
            </p:txBody>
          </p:sp>
          <p:sp>
            <p:nvSpPr>
              <p:cNvPr id="32" name="Freeform 46"/>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ar-JO"/>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ar-JO"/>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ar-JO"/>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ar-JO"/>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ar-JO"/>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ar-JO"/>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ar-JO"/>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ar-JO"/>
              </a:p>
            </p:txBody>
          </p:sp>
          <p:sp>
            <p:nvSpPr>
              <p:cNvPr id="11" name="Freeform 55"/>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ar-JO"/>
              </a:p>
            </p:txBody>
          </p:sp>
          <p:sp>
            <p:nvSpPr>
              <p:cNvPr id="12" name="Freeform 56"/>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ar-JO"/>
              </a:p>
            </p:txBody>
          </p:sp>
          <p:sp>
            <p:nvSpPr>
              <p:cNvPr id="13" name="Freeform 57"/>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ar-JO"/>
              </a:p>
            </p:txBody>
          </p:sp>
          <p:sp>
            <p:nvSpPr>
              <p:cNvPr id="14" name="Freeform 58"/>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ar-JO"/>
              </a:p>
            </p:txBody>
          </p:sp>
          <p:sp>
            <p:nvSpPr>
              <p:cNvPr id="15" name="Freeform 59"/>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ar-JO"/>
              </a:p>
            </p:txBody>
          </p:sp>
          <p:sp>
            <p:nvSpPr>
              <p:cNvPr id="16" name="Freeform 60"/>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ar-JO"/>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ar-JO"/>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ar-JO"/>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ar-JO"/>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ar-JO"/>
                </a:p>
              </p:txBody>
            </p:sp>
          </p:grpSp>
        </p:grpSp>
      </p:grpSp>
      <p:sp>
        <p:nvSpPr>
          <p:cNvPr id="262210" name="Rectangle 66"/>
          <p:cNvSpPr>
            <a:spLocks noGrp="1" noChangeArrowheads="1"/>
          </p:cNvSpPr>
          <p:nvPr>
            <p:ph type="ctrTitle" sz="quarter"/>
          </p:nvPr>
        </p:nvSpPr>
        <p:spPr>
          <a:xfrm>
            <a:off x="685800" y="1692275"/>
            <a:ext cx="7772400" cy="1736725"/>
          </a:xfrm>
        </p:spPr>
        <p:txBody>
          <a:bodyPr anchor="b"/>
          <a:lstStyle>
            <a:lvl1pPr>
              <a:defRPr/>
            </a:lvl1pPr>
          </a:lstStyle>
          <a:p>
            <a:r>
              <a:rPr lang="en-US"/>
              <a:t>Click to edit Master title style</a:t>
            </a:r>
          </a:p>
        </p:txBody>
      </p:sp>
      <p:sp>
        <p:nvSpPr>
          <p:cNvPr id="262211"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n-US"/>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039F5667-509A-4E29-AA6E-F6571C613AC1}"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3ABBD09C-73D6-492E-BE6F-DCC3085812BA}"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1FF147D3-E8BE-4947-B14C-F20F56411DFD}"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392B10CF-A554-4D4E-A0EE-185F14248EEC}"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BC641EC0-262A-4145-80DE-6D932130259A}"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9E059043-D0D3-4B5F-BD9B-A5AAABCCCC64}"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56AE74BB-9FE2-4158-934F-6E3796DD94EA}"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539A36FF-975A-4EED-BA30-1C7AE663BF42}"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56ED9673-783B-48D0-B5D7-C607AFFDE522}"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BEB71BCD-E106-4DD0-9545-9B3F746CF25A}"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JO"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D6BDAA9B-4E4C-4EB2-B369-3AD88DB967D0}"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1122" name="Freeform 2"/>
          <p:cNvSpPr>
            <a:spLocks/>
          </p:cNvSpPr>
          <p:nvPr/>
        </p:nvSpPr>
        <p:spPr bwMode="hidden">
          <a:xfrm>
            <a:off x="6627813" y="6429375"/>
            <a:ext cx="285750" cy="209550"/>
          </a:xfrm>
          <a:custGeom>
            <a:avLst/>
            <a:gdLst/>
            <a:ahLst/>
            <a:cxnLst>
              <a:cxn ang="0">
                <a:pos x="0" y="132"/>
              </a:cxn>
              <a:cxn ang="0">
                <a:pos x="29" y="132"/>
              </a:cxn>
              <a:cxn ang="0">
                <a:pos x="77" y="108"/>
              </a:cxn>
              <a:cxn ang="0">
                <a:pos x="119" y="78"/>
              </a:cxn>
              <a:cxn ang="0">
                <a:pos x="155" y="48"/>
              </a:cxn>
              <a:cxn ang="0">
                <a:pos x="179" y="12"/>
              </a:cxn>
              <a:cxn ang="0">
                <a:pos x="173" y="6"/>
              </a:cxn>
              <a:cxn ang="0">
                <a:pos x="167" y="0"/>
              </a:cxn>
              <a:cxn ang="0">
                <a:pos x="137" y="42"/>
              </a:cxn>
              <a:cxn ang="0">
                <a:pos x="101" y="78"/>
              </a:cxn>
              <a:cxn ang="0">
                <a:pos x="53" y="108"/>
              </a:cxn>
              <a:cxn ang="0">
                <a:pos x="0" y="132"/>
              </a:cxn>
              <a:cxn ang="0">
                <a:pos x="0" y="132"/>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w="9525">
            <a:noFill/>
            <a:round/>
            <a:headEnd/>
            <a:tailEnd/>
          </a:ln>
        </p:spPr>
        <p:txBody>
          <a:bodyPr/>
          <a:lstStyle/>
          <a:p>
            <a:pPr>
              <a:defRPr/>
            </a:pPr>
            <a:endParaRPr lang="ar-JO"/>
          </a:p>
        </p:txBody>
      </p:sp>
      <p:grpSp>
        <p:nvGrpSpPr>
          <p:cNvPr id="2051" name="Group 3"/>
          <p:cNvGrpSpPr>
            <a:grpSpLocks/>
          </p:cNvGrpSpPr>
          <p:nvPr/>
        </p:nvGrpSpPr>
        <p:grpSpPr bwMode="auto">
          <a:xfrm>
            <a:off x="3175" y="4267200"/>
            <a:ext cx="9140825" cy="2590800"/>
            <a:chOff x="2" y="2688"/>
            <a:chExt cx="5758" cy="1632"/>
          </a:xfrm>
        </p:grpSpPr>
        <p:sp>
          <p:nvSpPr>
            <p:cNvPr id="261124" name="Freeform 4"/>
            <p:cNvSpPr>
              <a:spLocks/>
            </p:cNvSpPr>
            <p:nvPr/>
          </p:nvSpPr>
          <p:spPr bwMode="hidden">
            <a:xfrm>
              <a:off x="2" y="2688"/>
              <a:ext cx="5758" cy="1632"/>
            </a:xfrm>
            <a:custGeom>
              <a:avLst/>
              <a:gdLst/>
              <a:ahLst/>
              <a:cxnLst>
                <a:cxn ang="0">
                  <a:pos x="5740" y="4316"/>
                </a:cxn>
                <a:cxn ang="0">
                  <a:pos x="0" y="4316"/>
                </a:cxn>
                <a:cxn ang="0">
                  <a:pos x="0" y="0"/>
                </a:cxn>
                <a:cxn ang="0">
                  <a:pos x="5740" y="0"/>
                </a:cxn>
                <a:cxn ang="0">
                  <a:pos x="5740" y="4316"/>
                </a:cxn>
                <a:cxn ang="0">
                  <a:pos x="5740" y="4316"/>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ar-JO"/>
            </a:p>
          </p:txBody>
        </p:sp>
        <p:grpSp>
          <p:nvGrpSpPr>
            <p:cNvPr id="2058" name="Group 5"/>
            <p:cNvGrpSpPr>
              <a:grpSpLocks/>
            </p:cNvGrpSpPr>
            <p:nvPr userDrawn="1"/>
          </p:nvGrpSpPr>
          <p:grpSpPr bwMode="auto">
            <a:xfrm>
              <a:off x="3528" y="3715"/>
              <a:ext cx="792" cy="521"/>
              <a:chOff x="3527" y="3715"/>
              <a:chExt cx="792" cy="521"/>
            </a:xfrm>
          </p:grpSpPr>
          <p:sp>
            <p:nvSpPr>
              <p:cNvPr id="261126"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w="9525">
                <a:noFill/>
                <a:round/>
                <a:headEnd/>
                <a:tailEnd/>
              </a:ln>
              <a:effectLst/>
            </p:spPr>
            <p:txBody>
              <a:bodyPr/>
              <a:lstStyle/>
              <a:p>
                <a:pPr>
                  <a:defRPr/>
                </a:pPr>
                <a:endParaRPr lang="ar-JO"/>
              </a:p>
            </p:txBody>
          </p:sp>
          <p:sp>
            <p:nvSpPr>
              <p:cNvPr id="261127"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w="9525">
                <a:noFill/>
                <a:round/>
                <a:headEnd/>
                <a:tailEnd/>
              </a:ln>
              <a:effectLst/>
            </p:spPr>
            <p:txBody>
              <a:bodyPr/>
              <a:lstStyle/>
              <a:p>
                <a:pPr>
                  <a:defRPr/>
                </a:pPr>
                <a:endParaRPr lang="ar-JO"/>
              </a:p>
            </p:txBody>
          </p:sp>
          <p:sp>
            <p:nvSpPr>
              <p:cNvPr id="261128"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ar-JO"/>
              </a:p>
            </p:txBody>
          </p:sp>
          <p:sp>
            <p:nvSpPr>
              <p:cNvPr id="261129"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ar-JO"/>
              </a:p>
            </p:txBody>
          </p:sp>
          <p:sp>
            <p:nvSpPr>
              <p:cNvPr id="261130"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ar-JO"/>
              </a:p>
            </p:txBody>
          </p:sp>
          <p:sp>
            <p:nvSpPr>
              <p:cNvPr id="261131" name="Freeform 11"/>
              <p:cNvSpPr>
                <a:spLocks/>
              </p:cNvSpPr>
              <p:nvPr/>
            </p:nvSpPr>
            <p:spPr bwMode="hidden">
              <a:xfrm>
                <a:off x="3575" y="3715"/>
                <a:ext cx="383" cy="161"/>
              </a:xfrm>
              <a:custGeom>
                <a:avLst/>
                <a:gdLst/>
                <a:ahLst/>
                <a:cxnLst>
                  <a:cxn ang="0">
                    <a:pos x="376" y="12"/>
                  </a:cxn>
                  <a:cxn ang="0">
                    <a:pos x="257" y="24"/>
                  </a:cxn>
                  <a:cxn ang="0">
                    <a:pos x="149" y="54"/>
                  </a:cxn>
                  <a:cxn ang="0">
                    <a:pos x="101" y="77"/>
                  </a:cxn>
                  <a:cxn ang="0">
                    <a:pos x="59" y="101"/>
                  </a:cxn>
                  <a:cxn ang="0">
                    <a:pos x="24" y="131"/>
                  </a:cxn>
                  <a:cxn ang="0">
                    <a:pos x="0" y="161"/>
                  </a:cxn>
                  <a:cxn ang="0">
                    <a:pos x="0" y="137"/>
                  </a:cxn>
                  <a:cxn ang="0">
                    <a:pos x="29" y="107"/>
                  </a:cxn>
                  <a:cxn ang="0">
                    <a:pos x="65" y="83"/>
                  </a:cxn>
                  <a:cxn ang="0">
                    <a:pos x="155" y="36"/>
                  </a:cxn>
                  <a:cxn ang="0">
                    <a:pos x="257" y="12"/>
                  </a:cxn>
                  <a:cxn ang="0">
                    <a:pos x="376" y="0"/>
                  </a:cxn>
                  <a:cxn ang="0">
                    <a:pos x="376" y="0"/>
                  </a:cxn>
                  <a:cxn ang="0">
                    <a:pos x="382" y="0"/>
                  </a:cxn>
                  <a:cxn ang="0">
                    <a:pos x="382" y="12"/>
                  </a:cxn>
                  <a:cxn ang="0">
                    <a:pos x="376" y="12"/>
                  </a:cxn>
                  <a:cxn ang="0">
                    <a:pos x="376" y="12"/>
                  </a:cxn>
                  <a:cxn ang="0">
                    <a:pos x="376" y="12"/>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w="9525">
                <a:noFill/>
                <a:round/>
                <a:headEnd/>
                <a:tailEnd/>
              </a:ln>
            </p:spPr>
            <p:txBody>
              <a:bodyPr/>
              <a:lstStyle/>
              <a:p>
                <a:pPr>
                  <a:defRPr/>
                </a:pPr>
                <a:endParaRPr lang="ar-JO"/>
              </a:p>
            </p:txBody>
          </p:sp>
          <p:sp>
            <p:nvSpPr>
              <p:cNvPr id="261132" name="Freeform 12"/>
              <p:cNvSpPr>
                <a:spLocks/>
              </p:cNvSpPr>
              <p:nvPr/>
            </p:nvSpPr>
            <p:spPr bwMode="hidden">
              <a:xfrm>
                <a:off x="3695" y="4170"/>
                <a:ext cx="444" cy="66"/>
              </a:xfrm>
              <a:custGeom>
                <a:avLst/>
                <a:gdLst/>
                <a:ahLst/>
                <a:cxnLst>
                  <a:cxn ang="0">
                    <a:pos x="257" y="54"/>
                  </a:cxn>
                  <a:cxn ang="0">
                    <a:pos x="353" y="48"/>
                  </a:cxn>
                  <a:cxn ang="0">
                    <a:pos x="443" y="24"/>
                  </a:cxn>
                  <a:cxn ang="0">
                    <a:pos x="443" y="36"/>
                  </a:cxn>
                  <a:cxn ang="0">
                    <a:pos x="353" y="60"/>
                  </a:cxn>
                  <a:cxn ang="0">
                    <a:pos x="257" y="66"/>
                  </a:cxn>
                  <a:cxn ang="0">
                    <a:pos x="186" y="60"/>
                  </a:cxn>
                  <a:cxn ang="0">
                    <a:pos x="120" y="48"/>
                  </a:cxn>
                  <a:cxn ang="0">
                    <a:pos x="60" y="36"/>
                  </a:cxn>
                  <a:cxn ang="0">
                    <a:pos x="0" y="12"/>
                  </a:cxn>
                  <a:cxn ang="0">
                    <a:pos x="0" y="0"/>
                  </a:cxn>
                  <a:cxn ang="0">
                    <a:pos x="54" y="24"/>
                  </a:cxn>
                  <a:cxn ang="0">
                    <a:pos x="120" y="36"/>
                  </a:cxn>
                  <a:cxn ang="0">
                    <a:pos x="186" y="48"/>
                  </a:cxn>
                  <a:cxn ang="0">
                    <a:pos x="257" y="54"/>
                  </a:cxn>
                  <a:cxn ang="0">
                    <a:pos x="257" y="54"/>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w="9525">
                <a:noFill/>
                <a:round/>
                <a:headEnd/>
                <a:tailEnd/>
              </a:ln>
            </p:spPr>
            <p:txBody>
              <a:bodyPr/>
              <a:lstStyle/>
              <a:p>
                <a:pPr>
                  <a:defRPr/>
                </a:pPr>
                <a:endParaRPr lang="ar-JO"/>
              </a:p>
            </p:txBody>
          </p:sp>
          <p:sp>
            <p:nvSpPr>
              <p:cNvPr id="261133" name="Freeform 13"/>
              <p:cNvSpPr>
                <a:spLocks/>
              </p:cNvSpPr>
              <p:nvPr/>
            </p:nvSpPr>
            <p:spPr bwMode="hidden">
              <a:xfrm>
                <a:off x="3527" y="3906"/>
                <a:ext cx="89" cy="216"/>
              </a:xfrm>
              <a:custGeom>
                <a:avLst/>
                <a:gdLst/>
                <a:ahLst/>
                <a:cxnLst>
                  <a:cxn ang="0">
                    <a:pos x="12" y="66"/>
                  </a:cxn>
                  <a:cxn ang="0">
                    <a:pos x="18" y="108"/>
                  </a:cxn>
                  <a:cxn ang="0">
                    <a:pos x="36" y="144"/>
                  </a:cxn>
                  <a:cxn ang="0">
                    <a:pos x="60" y="180"/>
                  </a:cxn>
                  <a:cxn ang="0">
                    <a:pos x="89" y="216"/>
                  </a:cxn>
                  <a:cxn ang="0">
                    <a:pos x="72" y="216"/>
                  </a:cxn>
                  <a:cxn ang="0">
                    <a:pos x="42" y="180"/>
                  </a:cxn>
                  <a:cxn ang="0">
                    <a:pos x="18" y="144"/>
                  </a:cxn>
                  <a:cxn ang="0">
                    <a:pos x="6" y="108"/>
                  </a:cxn>
                  <a:cxn ang="0">
                    <a:pos x="0" y="66"/>
                  </a:cxn>
                  <a:cxn ang="0">
                    <a:pos x="0" y="30"/>
                  </a:cxn>
                  <a:cxn ang="0">
                    <a:pos x="12" y="0"/>
                  </a:cxn>
                  <a:cxn ang="0">
                    <a:pos x="30" y="0"/>
                  </a:cxn>
                  <a:cxn ang="0">
                    <a:pos x="18" y="30"/>
                  </a:cxn>
                  <a:cxn ang="0">
                    <a:pos x="12" y="66"/>
                  </a:cxn>
                  <a:cxn ang="0">
                    <a:pos x="12" y="66"/>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ar-JO"/>
              </a:p>
            </p:txBody>
          </p:sp>
          <p:sp>
            <p:nvSpPr>
              <p:cNvPr id="261134" name="Freeform 14"/>
              <p:cNvSpPr>
                <a:spLocks/>
              </p:cNvSpPr>
              <p:nvPr/>
            </p:nvSpPr>
            <p:spPr bwMode="hidden">
              <a:xfrm>
                <a:off x="3569" y="3745"/>
                <a:ext cx="750" cy="461"/>
              </a:xfrm>
              <a:custGeom>
                <a:avLst/>
                <a:gdLst/>
                <a:ahLst/>
                <a:cxnLst>
                  <a:cxn ang="0">
                    <a:pos x="382" y="443"/>
                  </a:cxn>
                  <a:cxn ang="0">
                    <a:pos x="311" y="437"/>
                  </a:cxn>
                  <a:cxn ang="0">
                    <a:pos x="245" y="425"/>
                  </a:cxn>
                  <a:cxn ang="0">
                    <a:pos x="185" y="407"/>
                  </a:cxn>
                  <a:cxn ang="0">
                    <a:pos x="131" y="383"/>
                  </a:cxn>
                  <a:cxn ang="0">
                    <a:pos x="83" y="347"/>
                  </a:cxn>
                  <a:cxn ang="0">
                    <a:pos x="53" y="311"/>
                  </a:cxn>
                  <a:cxn ang="0">
                    <a:pos x="30" y="269"/>
                  </a:cxn>
                  <a:cxn ang="0">
                    <a:pos x="24" y="227"/>
                  </a:cxn>
                  <a:cxn ang="0">
                    <a:pos x="30" y="185"/>
                  </a:cxn>
                  <a:cxn ang="0">
                    <a:pos x="53" y="143"/>
                  </a:cxn>
                  <a:cxn ang="0">
                    <a:pos x="83" y="107"/>
                  </a:cxn>
                  <a:cxn ang="0">
                    <a:pos x="131" y="77"/>
                  </a:cxn>
                  <a:cxn ang="0">
                    <a:pos x="185" y="47"/>
                  </a:cxn>
                  <a:cxn ang="0">
                    <a:pos x="245" y="30"/>
                  </a:cxn>
                  <a:cxn ang="0">
                    <a:pos x="311" y="18"/>
                  </a:cxn>
                  <a:cxn ang="0">
                    <a:pos x="382" y="12"/>
                  </a:cxn>
                  <a:cxn ang="0">
                    <a:pos x="478" y="18"/>
                  </a:cxn>
                  <a:cxn ang="0">
                    <a:pos x="562" y="41"/>
                  </a:cxn>
                  <a:cxn ang="0">
                    <a:pos x="562" y="36"/>
                  </a:cxn>
                  <a:cxn ang="0">
                    <a:pos x="562" y="30"/>
                  </a:cxn>
                  <a:cxn ang="0">
                    <a:pos x="478" y="6"/>
                  </a:cxn>
                  <a:cxn ang="0">
                    <a:pos x="382" y="0"/>
                  </a:cxn>
                  <a:cxn ang="0">
                    <a:pos x="305" y="6"/>
                  </a:cxn>
                  <a:cxn ang="0">
                    <a:pos x="233" y="18"/>
                  </a:cxn>
                  <a:cxn ang="0">
                    <a:pos x="167" y="41"/>
                  </a:cxn>
                  <a:cxn ang="0">
                    <a:pos x="113" y="65"/>
                  </a:cxn>
                  <a:cxn ang="0">
                    <a:pos x="65" y="101"/>
                  </a:cxn>
                  <a:cxn ang="0">
                    <a:pos x="30" y="137"/>
                  </a:cxn>
                  <a:cxn ang="0">
                    <a:pos x="6" y="179"/>
                  </a:cxn>
                  <a:cxn ang="0">
                    <a:pos x="0" y="227"/>
                  </a:cxn>
                  <a:cxn ang="0">
                    <a:pos x="6" y="275"/>
                  </a:cxn>
                  <a:cxn ang="0">
                    <a:pos x="30" y="317"/>
                  </a:cxn>
                  <a:cxn ang="0">
                    <a:pos x="65" y="359"/>
                  </a:cxn>
                  <a:cxn ang="0">
                    <a:pos x="113" y="395"/>
                  </a:cxn>
                  <a:cxn ang="0">
                    <a:pos x="167" y="419"/>
                  </a:cxn>
                  <a:cxn ang="0">
                    <a:pos x="233" y="443"/>
                  </a:cxn>
                  <a:cxn ang="0">
                    <a:pos x="305" y="455"/>
                  </a:cxn>
                  <a:cxn ang="0">
                    <a:pos x="382" y="461"/>
                  </a:cxn>
                  <a:cxn ang="0">
                    <a:pos x="448" y="455"/>
                  </a:cxn>
                  <a:cxn ang="0">
                    <a:pos x="508" y="449"/>
                  </a:cxn>
                  <a:cxn ang="0">
                    <a:pos x="609" y="413"/>
                  </a:cxn>
                  <a:cxn ang="0">
                    <a:pos x="657" y="389"/>
                  </a:cxn>
                  <a:cxn ang="0">
                    <a:pos x="693" y="359"/>
                  </a:cxn>
                  <a:cxn ang="0">
                    <a:pos x="723" y="329"/>
                  </a:cxn>
                  <a:cxn ang="0">
                    <a:pos x="747" y="293"/>
                  </a:cxn>
                  <a:cxn ang="0">
                    <a:pos x="741" y="287"/>
                  </a:cxn>
                  <a:cxn ang="0">
                    <a:pos x="729" y="281"/>
                  </a:cxn>
                  <a:cxn ang="0">
                    <a:pos x="711" y="317"/>
                  </a:cxn>
                  <a:cxn ang="0">
                    <a:pos x="681" y="347"/>
                  </a:cxn>
                  <a:cxn ang="0">
                    <a:pos x="645" y="377"/>
                  </a:cxn>
                  <a:cxn ang="0">
                    <a:pos x="604" y="401"/>
                  </a:cxn>
                  <a:cxn ang="0">
                    <a:pos x="502" y="431"/>
                  </a:cxn>
                  <a:cxn ang="0">
                    <a:pos x="442" y="443"/>
                  </a:cxn>
                  <a:cxn ang="0">
                    <a:pos x="382" y="443"/>
                  </a:cxn>
                  <a:cxn ang="0">
                    <a:pos x="382" y="443"/>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w="9525">
                <a:noFill/>
                <a:round/>
                <a:headEnd/>
                <a:tailEnd/>
              </a:ln>
            </p:spPr>
            <p:txBody>
              <a:bodyPr/>
              <a:lstStyle/>
              <a:p>
                <a:pPr>
                  <a:defRPr/>
                </a:pPr>
                <a:endParaRPr lang="ar-JO"/>
              </a:p>
            </p:txBody>
          </p:sp>
          <p:sp>
            <p:nvSpPr>
              <p:cNvPr id="261135" name="Freeform 15"/>
              <p:cNvSpPr>
                <a:spLocks/>
              </p:cNvSpPr>
              <p:nvPr/>
            </p:nvSpPr>
            <p:spPr bwMode="hidden">
              <a:xfrm>
                <a:off x="4037" y="3721"/>
                <a:ext cx="96" cy="30"/>
              </a:xfrm>
              <a:custGeom>
                <a:avLst/>
                <a:gdLst/>
                <a:ahLst/>
                <a:cxnLst>
                  <a:cxn ang="0">
                    <a:pos x="0" y="0"/>
                  </a:cxn>
                  <a:cxn ang="0">
                    <a:pos x="0" y="12"/>
                  </a:cxn>
                  <a:cxn ang="0">
                    <a:pos x="48" y="18"/>
                  </a:cxn>
                  <a:cxn ang="0">
                    <a:pos x="96" y="30"/>
                  </a:cxn>
                  <a:cxn ang="0">
                    <a:pos x="96" y="24"/>
                  </a:cxn>
                  <a:cxn ang="0">
                    <a:pos x="96" y="18"/>
                  </a:cxn>
                  <a:cxn ang="0">
                    <a:pos x="48" y="12"/>
                  </a:cxn>
                  <a:cxn ang="0">
                    <a:pos x="0" y="0"/>
                  </a:cxn>
                  <a:cxn ang="0">
                    <a:pos x="0" y="0"/>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w="9525">
                <a:noFill/>
                <a:round/>
                <a:headEnd/>
                <a:tailEnd/>
              </a:ln>
            </p:spPr>
            <p:txBody>
              <a:bodyPr/>
              <a:lstStyle/>
              <a:p>
                <a:pPr>
                  <a:defRPr/>
                </a:pPr>
                <a:endParaRPr lang="ar-JO"/>
              </a:p>
            </p:txBody>
          </p:sp>
          <p:sp>
            <p:nvSpPr>
              <p:cNvPr id="261136"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ar-JO"/>
              </a:p>
            </p:txBody>
          </p:sp>
        </p:grpSp>
        <p:grpSp>
          <p:nvGrpSpPr>
            <p:cNvPr id="2059" name="Group 17"/>
            <p:cNvGrpSpPr>
              <a:grpSpLocks/>
            </p:cNvGrpSpPr>
            <p:nvPr userDrawn="1"/>
          </p:nvGrpSpPr>
          <p:grpSpPr bwMode="auto">
            <a:xfrm>
              <a:off x="1776" y="3631"/>
              <a:ext cx="1626" cy="683"/>
              <a:chOff x="1776" y="3631"/>
              <a:chExt cx="1626" cy="683"/>
            </a:xfrm>
          </p:grpSpPr>
          <p:sp>
            <p:nvSpPr>
              <p:cNvPr id="261138"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w="9525">
                <a:noFill/>
                <a:round/>
                <a:headEnd/>
                <a:tailEnd/>
              </a:ln>
              <a:effectLst/>
            </p:spPr>
            <p:txBody>
              <a:bodyPr/>
              <a:lstStyle/>
              <a:p>
                <a:pPr>
                  <a:defRPr/>
                </a:pPr>
                <a:endParaRPr lang="ar-JO"/>
              </a:p>
            </p:txBody>
          </p:sp>
          <p:sp>
            <p:nvSpPr>
              <p:cNvPr id="261139"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w="9525">
                <a:noFill/>
                <a:round/>
                <a:headEnd/>
                <a:tailEnd/>
              </a:ln>
              <a:effectLst/>
            </p:spPr>
            <p:txBody>
              <a:bodyPr/>
              <a:lstStyle/>
              <a:p>
                <a:pPr>
                  <a:defRPr/>
                </a:pPr>
                <a:endParaRPr lang="ar-JO"/>
              </a:p>
            </p:txBody>
          </p:sp>
          <p:sp>
            <p:nvSpPr>
              <p:cNvPr id="261140"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w="9525">
                <a:noFill/>
                <a:round/>
                <a:headEnd/>
                <a:tailEnd/>
              </a:ln>
              <a:effectLst/>
            </p:spPr>
            <p:txBody>
              <a:bodyPr/>
              <a:lstStyle/>
              <a:p>
                <a:pPr>
                  <a:defRPr/>
                </a:pPr>
                <a:endParaRPr lang="ar-JO"/>
              </a:p>
            </p:txBody>
          </p:sp>
          <p:sp>
            <p:nvSpPr>
              <p:cNvPr id="261141"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ar-JO"/>
              </a:p>
            </p:txBody>
          </p:sp>
          <p:sp>
            <p:nvSpPr>
              <p:cNvPr id="261142"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ar-JO"/>
              </a:p>
            </p:txBody>
          </p:sp>
          <p:sp>
            <p:nvSpPr>
              <p:cNvPr id="261143"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w="9525">
                <a:noFill/>
                <a:round/>
                <a:headEnd/>
                <a:tailEnd/>
              </a:ln>
              <a:effectLst/>
            </p:spPr>
            <p:txBody>
              <a:bodyPr/>
              <a:lstStyle/>
              <a:p>
                <a:pPr>
                  <a:defRPr/>
                </a:pPr>
                <a:endParaRPr lang="ar-JO"/>
              </a:p>
            </p:txBody>
          </p:sp>
          <p:sp>
            <p:nvSpPr>
              <p:cNvPr id="261144"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w="9525">
                <a:noFill/>
                <a:round/>
                <a:headEnd/>
                <a:tailEnd/>
              </a:ln>
              <a:effectLst/>
            </p:spPr>
            <p:txBody>
              <a:bodyPr/>
              <a:lstStyle/>
              <a:p>
                <a:pPr>
                  <a:defRPr/>
                </a:pPr>
                <a:endParaRPr lang="ar-JO"/>
              </a:p>
            </p:txBody>
          </p:sp>
          <p:sp>
            <p:nvSpPr>
              <p:cNvPr id="261145"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w="9525">
                <a:noFill/>
                <a:round/>
                <a:headEnd/>
                <a:tailEnd/>
              </a:ln>
              <a:effectLst/>
            </p:spPr>
            <p:txBody>
              <a:bodyPr/>
              <a:lstStyle/>
              <a:p>
                <a:pPr>
                  <a:defRPr/>
                </a:pPr>
                <a:endParaRPr lang="ar-JO"/>
              </a:p>
            </p:txBody>
          </p:sp>
          <p:sp>
            <p:nvSpPr>
              <p:cNvPr id="261146" name="Freeform 26"/>
              <p:cNvSpPr>
                <a:spLocks/>
              </p:cNvSpPr>
              <p:nvPr/>
            </p:nvSpPr>
            <p:spPr bwMode="hidden">
              <a:xfrm>
                <a:off x="2585" y="3822"/>
                <a:ext cx="449" cy="186"/>
              </a:xfrm>
              <a:custGeom>
                <a:avLst/>
                <a:gdLst/>
                <a:ahLst/>
                <a:cxnLst>
                  <a:cxn ang="0">
                    <a:pos x="6" y="6"/>
                  </a:cxn>
                  <a:cxn ang="0">
                    <a:pos x="78" y="12"/>
                  </a:cxn>
                  <a:cxn ang="0">
                    <a:pos x="150" y="18"/>
                  </a:cxn>
                  <a:cxn ang="0">
                    <a:pos x="215" y="36"/>
                  </a:cxn>
                  <a:cxn ang="0">
                    <a:pos x="275" y="60"/>
                  </a:cxn>
                  <a:cxn ang="0">
                    <a:pos x="329" y="84"/>
                  </a:cxn>
                  <a:cxn ang="0">
                    <a:pos x="377" y="114"/>
                  </a:cxn>
                  <a:cxn ang="0">
                    <a:pos x="419" y="150"/>
                  </a:cxn>
                  <a:cxn ang="0">
                    <a:pos x="448" y="186"/>
                  </a:cxn>
                  <a:cxn ang="0">
                    <a:pos x="448" y="162"/>
                  </a:cxn>
                  <a:cxn ang="0">
                    <a:pos x="413" y="126"/>
                  </a:cxn>
                  <a:cxn ang="0">
                    <a:pos x="371" y="96"/>
                  </a:cxn>
                  <a:cxn ang="0">
                    <a:pos x="323" y="66"/>
                  </a:cxn>
                  <a:cxn ang="0">
                    <a:pos x="269" y="48"/>
                  </a:cxn>
                  <a:cxn ang="0">
                    <a:pos x="144" y="12"/>
                  </a:cxn>
                  <a:cxn ang="0">
                    <a:pos x="78" y="6"/>
                  </a:cxn>
                  <a:cxn ang="0">
                    <a:pos x="6" y="0"/>
                  </a:cxn>
                  <a:cxn ang="0">
                    <a:pos x="0" y="0"/>
                  </a:cxn>
                  <a:cxn ang="0">
                    <a:pos x="0" y="0"/>
                  </a:cxn>
                  <a:cxn ang="0">
                    <a:pos x="0" y="6"/>
                  </a:cxn>
                  <a:cxn ang="0">
                    <a:pos x="0" y="6"/>
                  </a:cxn>
                  <a:cxn ang="0">
                    <a:pos x="6" y="6"/>
                  </a:cxn>
                  <a:cxn ang="0">
                    <a:pos x="6" y="6"/>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w="9525">
                <a:noFill/>
                <a:round/>
                <a:headEnd/>
                <a:tailEnd/>
              </a:ln>
            </p:spPr>
            <p:txBody>
              <a:bodyPr/>
              <a:lstStyle/>
              <a:p>
                <a:pPr>
                  <a:defRPr/>
                </a:pPr>
                <a:endParaRPr lang="ar-JO"/>
              </a:p>
            </p:txBody>
          </p:sp>
          <p:sp>
            <p:nvSpPr>
              <p:cNvPr id="261147" name="Freeform 27"/>
              <p:cNvSpPr>
                <a:spLocks/>
              </p:cNvSpPr>
              <p:nvPr/>
            </p:nvSpPr>
            <p:spPr bwMode="hidden">
              <a:xfrm>
                <a:off x="2142" y="3852"/>
                <a:ext cx="892" cy="462"/>
              </a:xfrm>
              <a:custGeom>
                <a:avLst/>
                <a:gdLst/>
                <a:ahLst/>
                <a:cxnLst>
                  <a:cxn ang="0">
                    <a:pos x="23" y="276"/>
                  </a:cxn>
                  <a:cxn ang="0">
                    <a:pos x="29" y="222"/>
                  </a:cxn>
                  <a:cxn ang="0">
                    <a:pos x="59" y="174"/>
                  </a:cxn>
                  <a:cxn ang="0">
                    <a:pos x="95" y="132"/>
                  </a:cxn>
                  <a:cxn ang="0">
                    <a:pos x="149" y="96"/>
                  </a:cxn>
                  <a:cxn ang="0">
                    <a:pos x="209" y="60"/>
                  </a:cxn>
                  <a:cxn ang="0">
                    <a:pos x="281" y="36"/>
                  </a:cxn>
                  <a:cxn ang="0">
                    <a:pos x="364" y="24"/>
                  </a:cxn>
                  <a:cxn ang="0">
                    <a:pos x="448" y="18"/>
                  </a:cxn>
                  <a:cxn ang="0">
                    <a:pos x="532" y="24"/>
                  </a:cxn>
                  <a:cxn ang="0">
                    <a:pos x="609" y="36"/>
                  </a:cxn>
                  <a:cxn ang="0">
                    <a:pos x="681" y="60"/>
                  </a:cxn>
                  <a:cxn ang="0">
                    <a:pos x="741" y="96"/>
                  </a:cxn>
                  <a:cxn ang="0">
                    <a:pos x="795" y="132"/>
                  </a:cxn>
                  <a:cxn ang="0">
                    <a:pos x="831" y="174"/>
                  </a:cxn>
                  <a:cxn ang="0">
                    <a:pos x="861" y="222"/>
                  </a:cxn>
                  <a:cxn ang="0">
                    <a:pos x="867" y="276"/>
                  </a:cxn>
                  <a:cxn ang="0">
                    <a:pos x="855" y="330"/>
                  </a:cxn>
                  <a:cxn ang="0">
                    <a:pos x="831" y="378"/>
                  </a:cxn>
                  <a:cxn ang="0">
                    <a:pos x="783" y="426"/>
                  </a:cxn>
                  <a:cxn ang="0">
                    <a:pos x="723" y="462"/>
                  </a:cxn>
                  <a:cxn ang="0">
                    <a:pos x="765" y="462"/>
                  </a:cxn>
                  <a:cxn ang="0">
                    <a:pos x="819" y="426"/>
                  </a:cxn>
                  <a:cxn ang="0">
                    <a:pos x="855" y="378"/>
                  </a:cxn>
                  <a:cxn ang="0">
                    <a:pos x="884" y="330"/>
                  </a:cxn>
                  <a:cxn ang="0">
                    <a:pos x="890" y="276"/>
                  </a:cxn>
                  <a:cxn ang="0">
                    <a:pos x="884" y="222"/>
                  </a:cxn>
                  <a:cxn ang="0">
                    <a:pos x="855" y="168"/>
                  </a:cxn>
                  <a:cxn ang="0">
                    <a:pos x="813" y="120"/>
                  </a:cxn>
                  <a:cxn ang="0">
                    <a:pos x="759" y="84"/>
                  </a:cxn>
                  <a:cxn ang="0">
                    <a:pos x="693" y="48"/>
                  </a:cxn>
                  <a:cxn ang="0">
                    <a:pos x="621" y="24"/>
                  </a:cxn>
                  <a:cxn ang="0">
                    <a:pos x="538" y="6"/>
                  </a:cxn>
                  <a:cxn ang="0">
                    <a:pos x="448" y="0"/>
                  </a:cxn>
                  <a:cxn ang="0">
                    <a:pos x="358" y="6"/>
                  </a:cxn>
                  <a:cxn ang="0">
                    <a:pos x="275" y="24"/>
                  </a:cxn>
                  <a:cxn ang="0">
                    <a:pos x="197" y="48"/>
                  </a:cxn>
                  <a:cxn ang="0">
                    <a:pos x="131" y="84"/>
                  </a:cxn>
                  <a:cxn ang="0">
                    <a:pos x="77" y="120"/>
                  </a:cxn>
                  <a:cxn ang="0">
                    <a:pos x="35" y="168"/>
                  </a:cxn>
                  <a:cxn ang="0">
                    <a:pos x="12" y="222"/>
                  </a:cxn>
                  <a:cxn ang="0">
                    <a:pos x="0" y="276"/>
                  </a:cxn>
                  <a:cxn ang="0">
                    <a:pos x="6" y="330"/>
                  </a:cxn>
                  <a:cxn ang="0">
                    <a:pos x="35" y="378"/>
                  </a:cxn>
                  <a:cxn ang="0">
                    <a:pos x="71" y="426"/>
                  </a:cxn>
                  <a:cxn ang="0">
                    <a:pos x="125" y="462"/>
                  </a:cxn>
                  <a:cxn ang="0">
                    <a:pos x="167" y="462"/>
                  </a:cxn>
                  <a:cxn ang="0">
                    <a:pos x="107" y="426"/>
                  </a:cxn>
                  <a:cxn ang="0">
                    <a:pos x="59" y="378"/>
                  </a:cxn>
                  <a:cxn ang="0">
                    <a:pos x="35" y="330"/>
                  </a:cxn>
                  <a:cxn ang="0">
                    <a:pos x="23" y="276"/>
                  </a:cxn>
                  <a:cxn ang="0">
                    <a:pos x="23" y="276"/>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w="9525">
                <a:noFill/>
                <a:round/>
                <a:headEnd/>
                <a:tailEnd/>
              </a:ln>
            </p:spPr>
            <p:txBody>
              <a:bodyPr/>
              <a:lstStyle/>
              <a:p>
                <a:pPr>
                  <a:defRPr/>
                </a:pPr>
                <a:endParaRPr lang="ar-JO"/>
              </a:p>
            </p:txBody>
          </p:sp>
          <p:sp>
            <p:nvSpPr>
              <p:cNvPr id="261148" name="Freeform 28"/>
              <p:cNvSpPr>
                <a:spLocks/>
              </p:cNvSpPr>
              <p:nvPr/>
            </p:nvSpPr>
            <p:spPr bwMode="hidden">
              <a:xfrm>
                <a:off x="2082" y="3828"/>
                <a:ext cx="407" cy="486"/>
              </a:xfrm>
              <a:custGeom>
                <a:avLst/>
                <a:gdLst/>
                <a:ahLst/>
                <a:cxnLst>
                  <a:cxn ang="0">
                    <a:pos x="18" y="300"/>
                  </a:cxn>
                  <a:cxn ang="0">
                    <a:pos x="24" y="246"/>
                  </a:cxn>
                  <a:cxn ang="0">
                    <a:pos x="48" y="198"/>
                  </a:cxn>
                  <a:cxn ang="0">
                    <a:pos x="83" y="150"/>
                  </a:cxn>
                  <a:cxn ang="0">
                    <a:pos x="131" y="108"/>
                  </a:cxn>
                  <a:cxn ang="0">
                    <a:pos x="185" y="72"/>
                  </a:cxn>
                  <a:cxn ang="0">
                    <a:pos x="251" y="42"/>
                  </a:cxn>
                  <a:cxn ang="0">
                    <a:pos x="329" y="24"/>
                  </a:cxn>
                  <a:cxn ang="0">
                    <a:pos x="406" y="6"/>
                  </a:cxn>
                  <a:cxn ang="0">
                    <a:pos x="406" y="0"/>
                  </a:cxn>
                  <a:cxn ang="0">
                    <a:pos x="323" y="12"/>
                  </a:cxn>
                  <a:cxn ang="0">
                    <a:pos x="245" y="36"/>
                  </a:cxn>
                  <a:cxn ang="0">
                    <a:pos x="179" y="66"/>
                  </a:cxn>
                  <a:cxn ang="0">
                    <a:pos x="119" y="102"/>
                  </a:cxn>
                  <a:cxn ang="0">
                    <a:pos x="72" y="144"/>
                  </a:cxn>
                  <a:cxn ang="0">
                    <a:pos x="30" y="192"/>
                  </a:cxn>
                  <a:cxn ang="0">
                    <a:pos x="6" y="246"/>
                  </a:cxn>
                  <a:cxn ang="0">
                    <a:pos x="0" y="300"/>
                  </a:cxn>
                  <a:cxn ang="0">
                    <a:pos x="6" y="348"/>
                  </a:cxn>
                  <a:cxn ang="0">
                    <a:pos x="30" y="396"/>
                  </a:cxn>
                  <a:cxn ang="0">
                    <a:pos x="66" y="444"/>
                  </a:cxn>
                  <a:cxn ang="0">
                    <a:pos x="107" y="486"/>
                  </a:cxn>
                  <a:cxn ang="0">
                    <a:pos x="131" y="486"/>
                  </a:cxn>
                  <a:cxn ang="0">
                    <a:pos x="83" y="450"/>
                  </a:cxn>
                  <a:cxn ang="0">
                    <a:pos x="48" y="402"/>
                  </a:cxn>
                  <a:cxn ang="0">
                    <a:pos x="24" y="354"/>
                  </a:cxn>
                  <a:cxn ang="0">
                    <a:pos x="18" y="300"/>
                  </a:cxn>
                  <a:cxn ang="0">
                    <a:pos x="18" y="300"/>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w="9525">
                <a:noFill/>
                <a:round/>
                <a:headEnd/>
                <a:tailEnd/>
              </a:ln>
            </p:spPr>
            <p:txBody>
              <a:bodyPr/>
              <a:lstStyle/>
              <a:p>
                <a:pPr>
                  <a:defRPr/>
                </a:pPr>
                <a:endParaRPr lang="ar-JO"/>
              </a:p>
            </p:txBody>
          </p:sp>
          <p:sp>
            <p:nvSpPr>
              <p:cNvPr id="261149" name="Freeform 29"/>
              <p:cNvSpPr>
                <a:spLocks/>
              </p:cNvSpPr>
              <p:nvPr/>
            </p:nvSpPr>
            <p:spPr bwMode="hidden">
              <a:xfrm>
                <a:off x="2987" y="4044"/>
                <a:ext cx="108" cy="252"/>
              </a:xfrm>
              <a:custGeom>
                <a:avLst/>
                <a:gdLst/>
                <a:ahLst/>
                <a:cxnLst>
                  <a:cxn ang="0">
                    <a:pos x="89" y="84"/>
                  </a:cxn>
                  <a:cxn ang="0">
                    <a:pos x="83" y="132"/>
                  </a:cxn>
                  <a:cxn ang="0">
                    <a:pos x="65" y="174"/>
                  </a:cxn>
                  <a:cxn ang="0">
                    <a:pos x="36" y="216"/>
                  </a:cxn>
                  <a:cxn ang="0">
                    <a:pos x="0" y="252"/>
                  </a:cxn>
                  <a:cxn ang="0">
                    <a:pos x="18" y="252"/>
                  </a:cxn>
                  <a:cxn ang="0">
                    <a:pos x="53" y="216"/>
                  </a:cxn>
                  <a:cxn ang="0">
                    <a:pos x="83" y="174"/>
                  </a:cxn>
                  <a:cxn ang="0">
                    <a:pos x="101" y="132"/>
                  </a:cxn>
                  <a:cxn ang="0">
                    <a:pos x="107" y="84"/>
                  </a:cxn>
                  <a:cxn ang="0">
                    <a:pos x="101" y="42"/>
                  </a:cxn>
                  <a:cxn ang="0">
                    <a:pos x="89" y="0"/>
                  </a:cxn>
                  <a:cxn ang="0">
                    <a:pos x="65" y="0"/>
                  </a:cxn>
                  <a:cxn ang="0">
                    <a:pos x="83" y="42"/>
                  </a:cxn>
                  <a:cxn ang="0">
                    <a:pos x="89" y="84"/>
                  </a:cxn>
                  <a:cxn ang="0">
                    <a:pos x="89" y="84"/>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w="9525">
                <a:noFill/>
                <a:round/>
                <a:headEnd/>
                <a:tailEnd/>
              </a:ln>
            </p:spPr>
            <p:txBody>
              <a:bodyPr/>
              <a:lstStyle/>
              <a:p>
                <a:pPr>
                  <a:defRPr/>
                </a:pPr>
                <a:endParaRPr lang="ar-JO"/>
              </a:p>
            </p:txBody>
          </p:sp>
          <p:sp>
            <p:nvSpPr>
              <p:cNvPr id="261150" name="Freeform 30"/>
              <p:cNvSpPr>
                <a:spLocks/>
              </p:cNvSpPr>
              <p:nvPr/>
            </p:nvSpPr>
            <p:spPr bwMode="hidden">
              <a:xfrm>
                <a:off x="2068" y="3685"/>
                <a:ext cx="835" cy="150"/>
              </a:xfrm>
              <a:custGeom>
                <a:avLst/>
                <a:gdLst/>
                <a:ahLst/>
                <a:cxnLst>
                  <a:cxn ang="0">
                    <a:pos x="518" y="18"/>
                  </a:cxn>
                  <a:cxn ang="0">
                    <a:pos x="597" y="24"/>
                  </a:cxn>
                  <a:cxn ang="0">
                    <a:pos x="682" y="30"/>
                  </a:cxn>
                  <a:cxn ang="0">
                    <a:pos x="755" y="42"/>
                  </a:cxn>
                  <a:cxn ang="0">
                    <a:pos x="828" y="60"/>
                  </a:cxn>
                  <a:cxn ang="0">
                    <a:pos x="835" y="42"/>
                  </a:cxn>
                  <a:cxn ang="0">
                    <a:pos x="761" y="24"/>
                  </a:cxn>
                  <a:cxn ang="0">
                    <a:pos x="688" y="12"/>
                  </a:cxn>
                  <a:cxn ang="0">
                    <a:pos x="603" y="6"/>
                  </a:cxn>
                  <a:cxn ang="0">
                    <a:pos x="518" y="0"/>
                  </a:cxn>
                  <a:cxn ang="0">
                    <a:pos x="372" y="12"/>
                  </a:cxn>
                  <a:cxn ang="0">
                    <a:pos x="232" y="36"/>
                  </a:cxn>
                  <a:cxn ang="0">
                    <a:pos x="110" y="78"/>
                  </a:cxn>
                  <a:cxn ang="0">
                    <a:pos x="0" y="132"/>
                  </a:cxn>
                  <a:cxn ang="0">
                    <a:pos x="19" y="150"/>
                  </a:cxn>
                  <a:cxn ang="0">
                    <a:pos x="122" y="96"/>
                  </a:cxn>
                  <a:cxn ang="0">
                    <a:pos x="244" y="54"/>
                  </a:cxn>
                  <a:cxn ang="0">
                    <a:pos x="378" y="30"/>
                  </a:cxn>
                  <a:cxn ang="0">
                    <a:pos x="518" y="18"/>
                  </a:cxn>
                  <a:cxn ang="0">
                    <a:pos x="518" y="18"/>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w="9525">
                <a:noFill/>
                <a:round/>
                <a:headEnd/>
                <a:tailEnd/>
              </a:ln>
            </p:spPr>
            <p:txBody>
              <a:bodyPr/>
              <a:lstStyle/>
              <a:p>
                <a:pPr>
                  <a:defRPr/>
                </a:pPr>
                <a:endParaRPr lang="ar-JO"/>
              </a:p>
            </p:txBody>
          </p:sp>
          <p:sp>
            <p:nvSpPr>
              <p:cNvPr id="261151" name="Freeform 31"/>
              <p:cNvSpPr>
                <a:spLocks/>
              </p:cNvSpPr>
              <p:nvPr/>
            </p:nvSpPr>
            <p:spPr bwMode="hidden">
              <a:xfrm>
                <a:off x="1867" y="3853"/>
                <a:ext cx="171" cy="461"/>
              </a:xfrm>
              <a:custGeom>
                <a:avLst/>
                <a:gdLst/>
                <a:ahLst/>
                <a:cxnLst>
                  <a:cxn ang="0">
                    <a:pos x="31" y="263"/>
                  </a:cxn>
                  <a:cxn ang="0">
                    <a:pos x="43" y="191"/>
                  </a:cxn>
                  <a:cxn ang="0">
                    <a:pos x="67" y="131"/>
                  </a:cxn>
                  <a:cxn ang="0">
                    <a:pos x="116" y="72"/>
                  </a:cxn>
                  <a:cxn ang="0">
                    <a:pos x="171" y="18"/>
                  </a:cxn>
                  <a:cxn ang="0">
                    <a:pos x="153" y="0"/>
                  </a:cxn>
                  <a:cxn ang="0">
                    <a:pos x="86" y="60"/>
                  </a:cxn>
                  <a:cxn ang="0">
                    <a:pos x="43" y="120"/>
                  </a:cxn>
                  <a:cxn ang="0">
                    <a:pos x="13" y="191"/>
                  </a:cxn>
                  <a:cxn ang="0">
                    <a:pos x="0" y="263"/>
                  </a:cxn>
                  <a:cxn ang="0">
                    <a:pos x="6" y="317"/>
                  </a:cxn>
                  <a:cxn ang="0">
                    <a:pos x="25" y="365"/>
                  </a:cxn>
                  <a:cxn ang="0">
                    <a:pos x="49" y="413"/>
                  </a:cxn>
                  <a:cxn ang="0">
                    <a:pos x="86" y="461"/>
                  </a:cxn>
                  <a:cxn ang="0">
                    <a:pos x="122" y="461"/>
                  </a:cxn>
                  <a:cxn ang="0">
                    <a:pos x="86" y="413"/>
                  </a:cxn>
                  <a:cxn ang="0">
                    <a:pos x="55" y="365"/>
                  </a:cxn>
                  <a:cxn ang="0">
                    <a:pos x="37" y="317"/>
                  </a:cxn>
                  <a:cxn ang="0">
                    <a:pos x="31" y="263"/>
                  </a:cxn>
                  <a:cxn ang="0">
                    <a:pos x="31" y="263"/>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w="9525">
                <a:noFill/>
                <a:round/>
                <a:headEnd/>
                <a:tailEnd/>
              </a:ln>
            </p:spPr>
            <p:txBody>
              <a:bodyPr/>
              <a:lstStyle/>
              <a:p>
                <a:pPr>
                  <a:defRPr/>
                </a:pPr>
                <a:endParaRPr lang="ar-JO"/>
              </a:p>
            </p:txBody>
          </p:sp>
          <p:sp>
            <p:nvSpPr>
              <p:cNvPr id="261152" name="Freeform 32"/>
              <p:cNvSpPr>
                <a:spLocks/>
              </p:cNvSpPr>
              <p:nvPr/>
            </p:nvSpPr>
            <p:spPr bwMode="hidden">
              <a:xfrm>
                <a:off x="2951" y="3751"/>
                <a:ext cx="360" cy="563"/>
              </a:xfrm>
              <a:custGeom>
                <a:avLst/>
                <a:gdLst/>
                <a:ahLst/>
                <a:cxnLst>
                  <a:cxn ang="0">
                    <a:pos x="360" y="365"/>
                  </a:cxn>
                  <a:cxn ang="0">
                    <a:pos x="353" y="305"/>
                  </a:cxn>
                  <a:cxn ang="0">
                    <a:pos x="335" y="251"/>
                  </a:cxn>
                  <a:cxn ang="0">
                    <a:pos x="305" y="204"/>
                  </a:cxn>
                  <a:cxn ang="0">
                    <a:pos x="262" y="156"/>
                  </a:cxn>
                  <a:cxn ang="0">
                    <a:pos x="213" y="108"/>
                  </a:cxn>
                  <a:cxn ang="0">
                    <a:pos x="159" y="66"/>
                  </a:cxn>
                  <a:cxn ang="0">
                    <a:pos x="92" y="30"/>
                  </a:cxn>
                  <a:cxn ang="0">
                    <a:pos x="19" y="0"/>
                  </a:cxn>
                  <a:cxn ang="0">
                    <a:pos x="0" y="12"/>
                  </a:cxn>
                  <a:cxn ang="0">
                    <a:pos x="67" y="42"/>
                  </a:cxn>
                  <a:cxn ang="0">
                    <a:pos x="134" y="78"/>
                  </a:cxn>
                  <a:cxn ang="0">
                    <a:pos x="189" y="114"/>
                  </a:cxn>
                  <a:cxn ang="0">
                    <a:pos x="238" y="162"/>
                  </a:cxn>
                  <a:cxn ang="0">
                    <a:pos x="274" y="210"/>
                  </a:cxn>
                  <a:cxn ang="0">
                    <a:pos x="299" y="257"/>
                  </a:cxn>
                  <a:cxn ang="0">
                    <a:pos x="317" y="311"/>
                  </a:cxn>
                  <a:cxn ang="0">
                    <a:pos x="323" y="365"/>
                  </a:cxn>
                  <a:cxn ang="0">
                    <a:pos x="317" y="419"/>
                  </a:cxn>
                  <a:cxn ang="0">
                    <a:pos x="299" y="467"/>
                  </a:cxn>
                  <a:cxn ang="0">
                    <a:pos x="274" y="515"/>
                  </a:cxn>
                  <a:cxn ang="0">
                    <a:pos x="238" y="563"/>
                  </a:cxn>
                  <a:cxn ang="0">
                    <a:pos x="268" y="563"/>
                  </a:cxn>
                  <a:cxn ang="0">
                    <a:pos x="311" y="515"/>
                  </a:cxn>
                  <a:cxn ang="0">
                    <a:pos x="335" y="467"/>
                  </a:cxn>
                  <a:cxn ang="0">
                    <a:pos x="353" y="419"/>
                  </a:cxn>
                  <a:cxn ang="0">
                    <a:pos x="360" y="365"/>
                  </a:cxn>
                  <a:cxn ang="0">
                    <a:pos x="360" y="36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ar-JO"/>
              </a:p>
            </p:txBody>
          </p:sp>
          <p:sp>
            <p:nvSpPr>
              <p:cNvPr id="261153" name="Freeform 33"/>
              <p:cNvSpPr>
                <a:spLocks/>
              </p:cNvSpPr>
              <p:nvPr/>
            </p:nvSpPr>
            <p:spPr bwMode="hidden">
              <a:xfrm>
                <a:off x="2318" y="3631"/>
                <a:ext cx="1078" cy="425"/>
              </a:xfrm>
              <a:custGeom>
                <a:avLst/>
                <a:gdLst/>
                <a:ahLst/>
                <a:cxnLst>
                  <a:cxn ang="0">
                    <a:pos x="1053" y="425"/>
                  </a:cxn>
                  <a:cxn ang="0">
                    <a:pos x="1078" y="419"/>
                  </a:cxn>
                  <a:cxn ang="0">
                    <a:pos x="1066" y="377"/>
                  </a:cxn>
                  <a:cxn ang="0">
                    <a:pos x="1047" y="336"/>
                  </a:cxn>
                  <a:cxn ang="0">
                    <a:pos x="986" y="252"/>
                  </a:cxn>
                  <a:cxn ang="0">
                    <a:pos x="907" y="180"/>
                  </a:cxn>
                  <a:cxn ang="0">
                    <a:pos x="810" y="120"/>
                  </a:cxn>
                  <a:cxn ang="0">
                    <a:pos x="694" y="72"/>
                  </a:cxn>
                  <a:cxn ang="0">
                    <a:pos x="560" y="30"/>
                  </a:cxn>
                  <a:cxn ang="0">
                    <a:pos x="420" y="6"/>
                  </a:cxn>
                  <a:cxn ang="0">
                    <a:pos x="268" y="0"/>
                  </a:cxn>
                  <a:cxn ang="0">
                    <a:pos x="134" y="6"/>
                  </a:cxn>
                  <a:cxn ang="0">
                    <a:pos x="0" y="24"/>
                  </a:cxn>
                  <a:cxn ang="0">
                    <a:pos x="12" y="36"/>
                  </a:cxn>
                  <a:cxn ang="0">
                    <a:pos x="134" y="18"/>
                  </a:cxn>
                  <a:cxn ang="0">
                    <a:pos x="268" y="12"/>
                  </a:cxn>
                  <a:cxn ang="0">
                    <a:pos x="420" y="18"/>
                  </a:cxn>
                  <a:cxn ang="0">
                    <a:pos x="554" y="42"/>
                  </a:cxn>
                  <a:cxn ang="0">
                    <a:pos x="682" y="84"/>
                  </a:cxn>
                  <a:cxn ang="0">
                    <a:pos x="798" y="132"/>
                  </a:cxn>
                  <a:cxn ang="0">
                    <a:pos x="895" y="192"/>
                  </a:cxn>
                  <a:cxn ang="0">
                    <a:pos x="968" y="264"/>
                  </a:cxn>
                  <a:cxn ang="0">
                    <a:pos x="999" y="300"/>
                  </a:cxn>
                  <a:cxn ang="0">
                    <a:pos x="1023" y="342"/>
                  </a:cxn>
                  <a:cxn ang="0">
                    <a:pos x="1041" y="383"/>
                  </a:cxn>
                  <a:cxn ang="0">
                    <a:pos x="1053" y="425"/>
                  </a:cxn>
                  <a:cxn ang="0">
                    <a:pos x="1053" y="425"/>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ar-JO"/>
              </a:p>
            </p:txBody>
          </p:sp>
          <p:sp>
            <p:nvSpPr>
              <p:cNvPr id="261154" name="Freeform 34"/>
              <p:cNvSpPr>
                <a:spLocks/>
              </p:cNvSpPr>
              <p:nvPr/>
            </p:nvSpPr>
            <p:spPr bwMode="hidden">
              <a:xfrm>
                <a:off x="3304" y="4080"/>
                <a:ext cx="98" cy="234"/>
              </a:xfrm>
              <a:custGeom>
                <a:avLst/>
                <a:gdLst/>
                <a:ahLst/>
                <a:cxnLst>
                  <a:cxn ang="0">
                    <a:pos x="0" y="234"/>
                  </a:cxn>
                  <a:cxn ang="0">
                    <a:pos x="25" y="234"/>
                  </a:cxn>
                  <a:cxn ang="0">
                    <a:pos x="55" y="186"/>
                  </a:cxn>
                  <a:cxn ang="0">
                    <a:pos x="80" y="138"/>
                  </a:cxn>
                  <a:cxn ang="0">
                    <a:pos x="92" y="90"/>
                  </a:cxn>
                  <a:cxn ang="0">
                    <a:pos x="98" y="36"/>
                  </a:cxn>
                  <a:cxn ang="0">
                    <a:pos x="98" y="0"/>
                  </a:cxn>
                  <a:cxn ang="0">
                    <a:pos x="74" y="0"/>
                  </a:cxn>
                  <a:cxn ang="0">
                    <a:pos x="74" y="36"/>
                  </a:cxn>
                  <a:cxn ang="0">
                    <a:pos x="67" y="90"/>
                  </a:cxn>
                  <a:cxn ang="0">
                    <a:pos x="55" y="138"/>
                  </a:cxn>
                  <a:cxn ang="0">
                    <a:pos x="31" y="186"/>
                  </a:cxn>
                  <a:cxn ang="0">
                    <a:pos x="0" y="234"/>
                  </a:cxn>
                  <a:cxn ang="0">
                    <a:pos x="0" y="234"/>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w="9525">
                <a:noFill/>
                <a:round/>
                <a:headEnd/>
                <a:tailEnd/>
              </a:ln>
            </p:spPr>
            <p:txBody>
              <a:bodyPr/>
              <a:lstStyle/>
              <a:p>
                <a:pPr>
                  <a:defRPr/>
                </a:pPr>
                <a:endParaRPr lang="ar-JO"/>
              </a:p>
            </p:txBody>
          </p:sp>
          <p:sp>
            <p:nvSpPr>
              <p:cNvPr id="261155" name="Freeform 35"/>
              <p:cNvSpPr>
                <a:spLocks/>
              </p:cNvSpPr>
              <p:nvPr/>
            </p:nvSpPr>
            <p:spPr bwMode="hidden">
              <a:xfrm>
                <a:off x="1776" y="3673"/>
                <a:ext cx="481" cy="641"/>
              </a:xfrm>
              <a:custGeom>
                <a:avLst/>
                <a:gdLst/>
                <a:ahLst/>
                <a:cxnLst>
                  <a:cxn ang="0">
                    <a:pos x="18" y="443"/>
                  </a:cxn>
                  <a:cxn ang="0">
                    <a:pos x="24" y="371"/>
                  </a:cxn>
                  <a:cxn ang="0">
                    <a:pos x="55" y="305"/>
                  </a:cxn>
                  <a:cxn ang="0">
                    <a:pos x="91" y="246"/>
                  </a:cxn>
                  <a:cxn ang="0">
                    <a:pos x="146" y="186"/>
                  </a:cxn>
                  <a:cxn ang="0">
                    <a:pos x="213" y="132"/>
                  </a:cxn>
                  <a:cxn ang="0">
                    <a:pos x="292" y="84"/>
                  </a:cxn>
                  <a:cxn ang="0">
                    <a:pos x="384" y="48"/>
                  </a:cxn>
                  <a:cxn ang="0">
                    <a:pos x="481" y="12"/>
                  </a:cxn>
                  <a:cxn ang="0">
                    <a:pos x="457" y="0"/>
                  </a:cxn>
                  <a:cxn ang="0">
                    <a:pos x="359" y="36"/>
                  </a:cxn>
                  <a:cxn ang="0">
                    <a:pos x="274" y="78"/>
                  </a:cxn>
                  <a:cxn ang="0">
                    <a:pos x="195" y="126"/>
                  </a:cxn>
                  <a:cxn ang="0">
                    <a:pos x="128" y="180"/>
                  </a:cxn>
                  <a:cxn ang="0">
                    <a:pos x="73" y="240"/>
                  </a:cxn>
                  <a:cxn ang="0">
                    <a:pos x="37" y="305"/>
                  </a:cxn>
                  <a:cxn ang="0">
                    <a:pos x="6" y="371"/>
                  </a:cxn>
                  <a:cxn ang="0">
                    <a:pos x="0" y="443"/>
                  </a:cxn>
                  <a:cxn ang="0">
                    <a:pos x="6" y="497"/>
                  </a:cxn>
                  <a:cxn ang="0">
                    <a:pos x="18" y="545"/>
                  </a:cxn>
                  <a:cxn ang="0">
                    <a:pos x="43" y="593"/>
                  </a:cxn>
                  <a:cxn ang="0">
                    <a:pos x="73" y="641"/>
                  </a:cxn>
                  <a:cxn ang="0">
                    <a:pos x="97" y="641"/>
                  </a:cxn>
                  <a:cxn ang="0">
                    <a:pos x="67" y="593"/>
                  </a:cxn>
                  <a:cxn ang="0">
                    <a:pos x="43" y="545"/>
                  </a:cxn>
                  <a:cxn ang="0">
                    <a:pos x="24" y="497"/>
                  </a:cxn>
                  <a:cxn ang="0">
                    <a:pos x="18" y="443"/>
                  </a:cxn>
                  <a:cxn ang="0">
                    <a:pos x="18" y="443"/>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w="9525">
                <a:noFill/>
                <a:round/>
                <a:headEnd/>
                <a:tailEnd/>
              </a:ln>
            </p:spPr>
            <p:txBody>
              <a:bodyPr/>
              <a:lstStyle/>
              <a:p>
                <a:pPr>
                  <a:defRPr/>
                </a:pPr>
                <a:endParaRPr lang="ar-JO"/>
              </a:p>
            </p:txBody>
          </p:sp>
        </p:grpSp>
        <p:grpSp>
          <p:nvGrpSpPr>
            <p:cNvPr id="2060" name="Group 36"/>
            <p:cNvGrpSpPr>
              <a:grpSpLocks/>
            </p:cNvGrpSpPr>
            <p:nvPr userDrawn="1"/>
          </p:nvGrpSpPr>
          <p:grpSpPr bwMode="auto">
            <a:xfrm>
              <a:off x="4128" y="3360"/>
              <a:ext cx="1351" cy="821"/>
              <a:chOff x="4128" y="3360"/>
              <a:chExt cx="1351" cy="821"/>
            </a:xfrm>
          </p:grpSpPr>
          <p:sp>
            <p:nvSpPr>
              <p:cNvPr id="261157" name="Freeform 37"/>
              <p:cNvSpPr>
                <a:spLocks noEditPoints="1"/>
              </p:cNvSpPr>
              <p:nvPr/>
            </p:nvSpPr>
            <p:spPr bwMode="hidden">
              <a:xfrm>
                <a:off x="4200" y="3402"/>
                <a:ext cx="1201" cy="731"/>
              </a:xfrm>
              <a:custGeom>
                <a:avLst/>
                <a:gdLst/>
                <a:ahLst/>
                <a:cxnLst>
                  <a:cxn ang="0">
                    <a:pos x="484" y="6"/>
                  </a:cxn>
                  <a:cxn ang="0">
                    <a:pos x="263" y="60"/>
                  </a:cxn>
                  <a:cxn ang="0">
                    <a:pos x="101" y="162"/>
                  </a:cxn>
                  <a:cxn ang="0">
                    <a:pos x="12" y="294"/>
                  </a:cxn>
                  <a:cxn ang="0">
                    <a:pos x="0" y="366"/>
                  </a:cxn>
                  <a:cxn ang="0">
                    <a:pos x="12" y="437"/>
                  </a:cxn>
                  <a:cxn ang="0">
                    <a:pos x="101" y="569"/>
                  </a:cxn>
                  <a:cxn ang="0">
                    <a:pos x="263" y="671"/>
                  </a:cxn>
                  <a:cxn ang="0">
                    <a:pos x="484" y="725"/>
                  </a:cxn>
                  <a:cxn ang="0">
                    <a:pos x="723" y="725"/>
                  </a:cxn>
                  <a:cxn ang="0">
                    <a:pos x="938" y="671"/>
                  </a:cxn>
                  <a:cxn ang="0">
                    <a:pos x="1100" y="569"/>
                  </a:cxn>
                  <a:cxn ang="0">
                    <a:pos x="1189" y="437"/>
                  </a:cxn>
                  <a:cxn ang="0">
                    <a:pos x="1201" y="366"/>
                  </a:cxn>
                  <a:cxn ang="0">
                    <a:pos x="1189" y="294"/>
                  </a:cxn>
                  <a:cxn ang="0">
                    <a:pos x="1100" y="162"/>
                  </a:cxn>
                  <a:cxn ang="0">
                    <a:pos x="938" y="60"/>
                  </a:cxn>
                  <a:cxn ang="0">
                    <a:pos x="723" y="6"/>
                  </a:cxn>
                  <a:cxn ang="0">
                    <a:pos x="604" y="0"/>
                  </a:cxn>
                  <a:cxn ang="0">
                    <a:pos x="490" y="701"/>
                  </a:cxn>
                  <a:cxn ang="0">
                    <a:pos x="287" y="647"/>
                  </a:cxn>
                  <a:cxn ang="0">
                    <a:pos x="131" y="557"/>
                  </a:cxn>
                  <a:cxn ang="0">
                    <a:pos x="48" y="437"/>
                  </a:cxn>
                  <a:cxn ang="0">
                    <a:pos x="36" y="366"/>
                  </a:cxn>
                  <a:cxn ang="0">
                    <a:pos x="48" y="300"/>
                  </a:cxn>
                  <a:cxn ang="0">
                    <a:pos x="131" y="174"/>
                  </a:cxn>
                  <a:cxn ang="0">
                    <a:pos x="287" y="84"/>
                  </a:cxn>
                  <a:cxn ang="0">
                    <a:pos x="490" y="30"/>
                  </a:cxn>
                  <a:cxn ang="0">
                    <a:pos x="717" y="30"/>
                  </a:cxn>
                  <a:cxn ang="0">
                    <a:pos x="920" y="84"/>
                  </a:cxn>
                  <a:cxn ang="0">
                    <a:pos x="1070" y="174"/>
                  </a:cxn>
                  <a:cxn ang="0">
                    <a:pos x="1153" y="300"/>
                  </a:cxn>
                  <a:cxn ang="0">
                    <a:pos x="1153" y="437"/>
                  </a:cxn>
                  <a:cxn ang="0">
                    <a:pos x="1070" y="557"/>
                  </a:cxn>
                  <a:cxn ang="0">
                    <a:pos x="920" y="647"/>
                  </a:cxn>
                  <a:cxn ang="0">
                    <a:pos x="717" y="701"/>
                  </a:cxn>
                  <a:cxn ang="0">
                    <a:pos x="604" y="707"/>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ar-JO"/>
              </a:p>
            </p:txBody>
          </p:sp>
          <p:sp>
            <p:nvSpPr>
              <p:cNvPr id="261158" name="Freeform 38"/>
              <p:cNvSpPr>
                <a:spLocks/>
              </p:cNvSpPr>
              <p:nvPr/>
            </p:nvSpPr>
            <p:spPr bwMode="hidden">
              <a:xfrm>
                <a:off x="4128" y="3366"/>
                <a:ext cx="544" cy="737"/>
              </a:xfrm>
              <a:custGeom>
                <a:avLst/>
                <a:gdLst/>
                <a:ahLst/>
                <a:cxnLst>
                  <a:cxn ang="0">
                    <a:pos x="24" y="402"/>
                  </a:cxn>
                  <a:cxn ang="0">
                    <a:pos x="36" y="330"/>
                  </a:cxn>
                  <a:cxn ang="0">
                    <a:pos x="66" y="264"/>
                  </a:cxn>
                  <a:cxn ang="0">
                    <a:pos x="108" y="204"/>
                  </a:cxn>
                  <a:cxn ang="0">
                    <a:pos x="173" y="150"/>
                  </a:cxn>
                  <a:cxn ang="0">
                    <a:pos x="251" y="102"/>
                  </a:cxn>
                  <a:cxn ang="0">
                    <a:pos x="335" y="60"/>
                  </a:cxn>
                  <a:cxn ang="0">
                    <a:pos x="436" y="30"/>
                  </a:cxn>
                  <a:cxn ang="0">
                    <a:pos x="544" y="12"/>
                  </a:cxn>
                  <a:cxn ang="0">
                    <a:pos x="544" y="0"/>
                  </a:cxn>
                  <a:cxn ang="0">
                    <a:pos x="430" y="18"/>
                  </a:cxn>
                  <a:cxn ang="0">
                    <a:pos x="329" y="48"/>
                  </a:cxn>
                  <a:cxn ang="0">
                    <a:pos x="233" y="90"/>
                  </a:cxn>
                  <a:cxn ang="0">
                    <a:pos x="155" y="138"/>
                  </a:cxn>
                  <a:cxn ang="0">
                    <a:pos x="90" y="198"/>
                  </a:cxn>
                  <a:cxn ang="0">
                    <a:pos x="42" y="258"/>
                  </a:cxn>
                  <a:cxn ang="0">
                    <a:pos x="12" y="330"/>
                  </a:cxn>
                  <a:cxn ang="0">
                    <a:pos x="0" y="402"/>
                  </a:cxn>
                  <a:cxn ang="0">
                    <a:pos x="6" y="455"/>
                  </a:cxn>
                  <a:cxn ang="0">
                    <a:pos x="18" y="503"/>
                  </a:cxn>
                  <a:cxn ang="0">
                    <a:pos x="42" y="545"/>
                  </a:cxn>
                  <a:cxn ang="0">
                    <a:pos x="78" y="593"/>
                  </a:cxn>
                  <a:cxn ang="0">
                    <a:pos x="114" y="635"/>
                  </a:cxn>
                  <a:cxn ang="0">
                    <a:pos x="161" y="671"/>
                  </a:cxn>
                  <a:cxn ang="0">
                    <a:pos x="221" y="707"/>
                  </a:cxn>
                  <a:cxn ang="0">
                    <a:pos x="281" y="737"/>
                  </a:cxn>
                  <a:cxn ang="0">
                    <a:pos x="323" y="737"/>
                  </a:cxn>
                  <a:cxn ang="0">
                    <a:pos x="257" y="707"/>
                  </a:cxn>
                  <a:cxn ang="0">
                    <a:pos x="203" y="671"/>
                  </a:cxn>
                  <a:cxn ang="0">
                    <a:pos x="149" y="635"/>
                  </a:cxn>
                  <a:cxn ang="0">
                    <a:pos x="108" y="593"/>
                  </a:cxn>
                  <a:cxn ang="0">
                    <a:pos x="72" y="551"/>
                  </a:cxn>
                  <a:cxn ang="0">
                    <a:pos x="48" y="503"/>
                  </a:cxn>
                  <a:cxn ang="0">
                    <a:pos x="30" y="455"/>
                  </a:cxn>
                  <a:cxn ang="0">
                    <a:pos x="24" y="402"/>
                  </a:cxn>
                  <a:cxn ang="0">
                    <a:pos x="24" y="402"/>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ar-JO"/>
              </a:p>
            </p:txBody>
          </p:sp>
          <p:sp>
            <p:nvSpPr>
              <p:cNvPr id="261159" name="Freeform 39"/>
              <p:cNvSpPr>
                <a:spLocks/>
              </p:cNvSpPr>
              <p:nvPr/>
            </p:nvSpPr>
            <p:spPr bwMode="hidden">
              <a:xfrm>
                <a:off x="4792" y="3360"/>
                <a:ext cx="609" cy="252"/>
              </a:xfrm>
              <a:custGeom>
                <a:avLst/>
                <a:gdLst/>
                <a:ahLst/>
                <a:cxnLst>
                  <a:cxn ang="0">
                    <a:pos x="12" y="12"/>
                  </a:cxn>
                  <a:cxn ang="0">
                    <a:pos x="113" y="18"/>
                  </a:cxn>
                  <a:cxn ang="0">
                    <a:pos x="203" y="30"/>
                  </a:cxn>
                  <a:cxn ang="0">
                    <a:pos x="292" y="48"/>
                  </a:cxn>
                  <a:cxn ang="0">
                    <a:pos x="376" y="78"/>
                  </a:cxn>
                  <a:cxn ang="0">
                    <a:pos x="448" y="114"/>
                  </a:cxn>
                  <a:cxn ang="0">
                    <a:pos x="514" y="156"/>
                  </a:cxn>
                  <a:cxn ang="0">
                    <a:pos x="567" y="198"/>
                  </a:cxn>
                  <a:cxn ang="0">
                    <a:pos x="609" y="252"/>
                  </a:cxn>
                  <a:cxn ang="0">
                    <a:pos x="609" y="216"/>
                  </a:cxn>
                  <a:cxn ang="0">
                    <a:pos x="561" y="168"/>
                  </a:cxn>
                  <a:cxn ang="0">
                    <a:pos x="502" y="126"/>
                  </a:cxn>
                  <a:cxn ang="0">
                    <a:pos x="436" y="90"/>
                  </a:cxn>
                  <a:cxn ang="0">
                    <a:pos x="364" y="60"/>
                  </a:cxn>
                  <a:cxn ang="0">
                    <a:pos x="286" y="36"/>
                  </a:cxn>
                  <a:cxn ang="0">
                    <a:pos x="197" y="18"/>
                  </a:cxn>
                  <a:cxn ang="0">
                    <a:pos x="107" y="6"/>
                  </a:cxn>
                  <a:cxn ang="0">
                    <a:pos x="12" y="0"/>
                  </a:cxn>
                  <a:cxn ang="0">
                    <a:pos x="6" y="0"/>
                  </a:cxn>
                  <a:cxn ang="0">
                    <a:pos x="0" y="0"/>
                  </a:cxn>
                  <a:cxn ang="0">
                    <a:pos x="0" y="12"/>
                  </a:cxn>
                  <a:cxn ang="0">
                    <a:pos x="6" y="12"/>
                  </a:cxn>
                  <a:cxn ang="0">
                    <a:pos x="12" y="12"/>
                  </a:cxn>
                  <a:cxn ang="0">
                    <a:pos x="12" y="12"/>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w="9525">
                <a:noFill/>
                <a:round/>
                <a:headEnd/>
                <a:tailEnd/>
              </a:ln>
            </p:spPr>
            <p:txBody>
              <a:bodyPr/>
              <a:lstStyle/>
              <a:p>
                <a:pPr>
                  <a:defRPr/>
                </a:pPr>
                <a:endParaRPr lang="ar-JO"/>
              </a:p>
            </p:txBody>
          </p:sp>
          <p:sp>
            <p:nvSpPr>
              <p:cNvPr id="261160" name="Freeform 40"/>
              <p:cNvSpPr>
                <a:spLocks/>
              </p:cNvSpPr>
              <p:nvPr/>
            </p:nvSpPr>
            <p:spPr bwMode="hidden">
              <a:xfrm>
                <a:off x="5246" y="4007"/>
                <a:ext cx="72" cy="54"/>
              </a:xfrm>
              <a:custGeom>
                <a:avLst/>
                <a:gdLst/>
                <a:ahLst/>
                <a:cxnLst>
                  <a:cxn ang="0">
                    <a:pos x="72" y="0"/>
                  </a:cxn>
                  <a:cxn ang="0">
                    <a:pos x="36" y="30"/>
                  </a:cxn>
                  <a:cxn ang="0">
                    <a:pos x="0" y="54"/>
                  </a:cxn>
                  <a:cxn ang="0">
                    <a:pos x="36" y="54"/>
                  </a:cxn>
                  <a:cxn ang="0">
                    <a:pos x="54" y="42"/>
                  </a:cxn>
                  <a:cxn ang="0">
                    <a:pos x="72" y="24"/>
                  </a:cxn>
                  <a:cxn ang="0">
                    <a:pos x="72" y="24"/>
                  </a:cxn>
                  <a:cxn ang="0">
                    <a:pos x="72" y="0"/>
                  </a:cxn>
                  <a:cxn ang="0">
                    <a:pos x="72" y="0"/>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ar-JO"/>
              </a:p>
            </p:txBody>
          </p:sp>
          <p:sp>
            <p:nvSpPr>
              <p:cNvPr id="261161" name="Freeform 41"/>
              <p:cNvSpPr>
                <a:spLocks/>
              </p:cNvSpPr>
              <p:nvPr/>
            </p:nvSpPr>
            <p:spPr bwMode="hidden">
              <a:xfrm>
                <a:off x="4505" y="4073"/>
                <a:ext cx="705" cy="108"/>
              </a:xfrm>
              <a:custGeom>
                <a:avLst/>
                <a:gdLst/>
                <a:ahLst/>
                <a:cxnLst>
                  <a:cxn ang="0">
                    <a:pos x="299" y="90"/>
                  </a:cxn>
                  <a:cxn ang="0">
                    <a:pos x="221" y="90"/>
                  </a:cxn>
                  <a:cxn ang="0">
                    <a:pos x="143" y="78"/>
                  </a:cxn>
                  <a:cxn ang="0">
                    <a:pos x="0" y="48"/>
                  </a:cxn>
                  <a:cxn ang="0">
                    <a:pos x="0" y="66"/>
                  </a:cxn>
                  <a:cxn ang="0">
                    <a:pos x="143" y="96"/>
                  </a:cxn>
                  <a:cxn ang="0">
                    <a:pos x="221" y="108"/>
                  </a:cxn>
                  <a:cxn ang="0">
                    <a:pos x="299" y="108"/>
                  </a:cxn>
                  <a:cxn ang="0">
                    <a:pos x="412" y="102"/>
                  </a:cxn>
                  <a:cxn ang="0">
                    <a:pos x="520" y="84"/>
                  </a:cxn>
                  <a:cxn ang="0">
                    <a:pos x="615" y="60"/>
                  </a:cxn>
                  <a:cxn ang="0">
                    <a:pos x="705" y="24"/>
                  </a:cxn>
                  <a:cxn ang="0">
                    <a:pos x="705" y="0"/>
                  </a:cxn>
                  <a:cxn ang="0">
                    <a:pos x="615" y="42"/>
                  </a:cxn>
                  <a:cxn ang="0">
                    <a:pos x="520" y="66"/>
                  </a:cxn>
                  <a:cxn ang="0">
                    <a:pos x="412" y="84"/>
                  </a:cxn>
                  <a:cxn ang="0">
                    <a:pos x="299" y="90"/>
                  </a:cxn>
                  <a:cxn ang="0">
                    <a:pos x="299" y="90"/>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ar-JO"/>
              </a:p>
            </p:txBody>
          </p:sp>
          <p:sp>
            <p:nvSpPr>
              <p:cNvPr id="261162" name="Freeform 42"/>
              <p:cNvSpPr>
                <a:spLocks/>
              </p:cNvSpPr>
              <p:nvPr/>
            </p:nvSpPr>
            <p:spPr bwMode="hidden">
              <a:xfrm>
                <a:off x="5336" y="3654"/>
                <a:ext cx="143" cy="341"/>
              </a:xfrm>
              <a:custGeom>
                <a:avLst/>
                <a:gdLst/>
                <a:ahLst/>
                <a:cxnLst>
                  <a:cxn ang="0">
                    <a:pos x="119" y="114"/>
                  </a:cxn>
                  <a:cxn ang="0">
                    <a:pos x="113" y="173"/>
                  </a:cxn>
                  <a:cxn ang="0">
                    <a:pos x="89" y="239"/>
                  </a:cxn>
                  <a:cxn ang="0">
                    <a:pos x="47" y="293"/>
                  </a:cxn>
                  <a:cxn ang="0">
                    <a:pos x="0" y="341"/>
                  </a:cxn>
                  <a:cxn ang="0">
                    <a:pos x="29" y="341"/>
                  </a:cxn>
                  <a:cxn ang="0">
                    <a:pos x="77" y="287"/>
                  </a:cxn>
                  <a:cxn ang="0">
                    <a:pos x="113" y="233"/>
                  </a:cxn>
                  <a:cxn ang="0">
                    <a:pos x="137" y="173"/>
                  </a:cxn>
                  <a:cxn ang="0">
                    <a:pos x="143" y="114"/>
                  </a:cxn>
                  <a:cxn ang="0">
                    <a:pos x="137" y="60"/>
                  </a:cxn>
                  <a:cxn ang="0">
                    <a:pos x="119" y="0"/>
                  </a:cxn>
                  <a:cxn ang="0">
                    <a:pos x="89" y="0"/>
                  </a:cxn>
                  <a:cxn ang="0">
                    <a:pos x="113" y="60"/>
                  </a:cxn>
                  <a:cxn ang="0">
                    <a:pos x="119" y="114"/>
                  </a:cxn>
                  <a:cxn ang="0">
                    <a:pos x="119" y="114"/>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ar-JO"/>
              </a:p>
            </p:txBody>
          </p:sp>
          <p:sp>
            <p:nvSpPr>
              <p:cNvPr id="261163" name="Freeform 43"/>
              <p:cNvSpPr>
                <a:spLocks/>
              </p:cNvSpPr>
              <p:nvPr/>
            </p:nvSpPr>
            <p:spPr bwMode="hidden">
              <a:xfrm>
                <a:off x="5061" y="3624"/>
                <a:ext cx="83" cy="90"/>
              </a:xfrm>
              <a:custGeom>
                <a:avLst/>
                <a:gdLst/>
                <a:ahLst/>
                <a:cxnLst>
                  <a:cxn ang="0">
                    <a:pos x="59" y="90"/>
                  </a:cxn>
                  <a:cxn ang="0">
                    <a:pos x="83" y="84"/>
                  </a:cxn>
                  <a:cxn ang="0">
                    <a:pos x="71" y="60"/>
                  </a:cxn>
                  <a:cxn ang="0">
                    <a:pos x="53" y="42"/>
                  </a:cxn>
                  <a:cxn ang="0">
                    <a:pos x="6" y="0"/>
                  </a:cxn>
                  <a:cxn ang="0">
                    <a:pos x="0" y="18"/>
                  </a:cxn>
                  <a:cxn ang="0">
                    <a:pos x="35" y="48"/>
                  </a:cxn>
                  <a:cxn ang="0">
                    <a:pos x="59" y="90"/>
                  </a:cxn>
                  <a:cxn ang="0">
                    <a:pos x="59" y="90"/>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w="9525">
                <a:noFill/>
                <a:round/>
                <a:headEnd/>
                <a:tailEnd/>
              </a:ln>
            </p:spPr>
            <p:txBody>
              <a:bodyPr/>
              <a:lstStyle/>
              <a:p>
                <a:pPr>
                  <a:defRPr/>
                </a:pPr>
                <a:endParaRPr lang="ar-JO"/>
              </a:p>
            </p:txBody>
          </p:sp>
          <p:sp>
            <p:nvSpPr>
              <p:cNvPr id="261164" name="Freeform 44"/>
              <p:cNvSpPr>
                <a:spLocks/>
              </p:cNvSpPr>
              <p:nvPr/>
            </p:nvSpPr>
            <p:spPr bwMode="hidden">
              <a:xfrm>
                <a:off x="4445" y="3552"/>
                <a:ext cx="717" cy="431"/>
              </a:xfrm>
              <a:custGeom>
                <a:avLst/>
                <a:gdLst/>
                <a:ahLst/>
                <a:cxnLst>
                  <a:cxn ang="0">
                    <a:pos x="693" y="216"/>
                  </a:cxn>
                  <a:cxn ang="0">
                    <a:pos x="687" y="257"/>
                  </a:cxn>
                  <a:cxn ang="0">
                    <a:pos x="669" y="293"/>
                  </a:cxn>
                  <a:cxn ang="0">
                    <a:pos x="633" y="329"/>
                  </a:cxn>
                  <a:cxn ang="0">
                    <a:pos x="598" y="359"/>
                  </a:cxn>
                  <a:cxn ang="0">
                    <a:pos x="544" y="383"/>
                  </a:cxn>
                  <a:cxn ang="0">
                    <a:pos x="490" y="401"/>
                  </a:cxn>
                  <a:cxn ang="0">
                    <a:pos x="424" y="413"/>
                  </a:cxn>
                  <a:cxn ang="0">
                    <a:pos x="359" y="419"/>
                  </a:cxn>
                  <a:cxn ang="0">
                    <a:pos x="293" y="413"/>
                  </a:cxn>
                  <a:cxn ang="0">
                    <a:pos x="227" y="401"/>
                  </a:cxn>
                  <a:cxn ang="0">
                    <a:pos x="173" y="383"/>
                  </a:cxn>
                  <a:cxn ang="0">
                    <a:pos x="119" y="359"/>
                  </a:cxn>
                  <a:cxn ang="0">
                    <a:pos x="84" y="329"/>
                  </a:cxn>
                  <a:cxn ang="0">
                    <a:pos x="48" y="293"/>
                  </a:cxn>
                  <a:cxn ang="0">
                    <a:pos x="30" y="257"/>
                  </a:cxn>
                  <a:cxn ang="0">
                    <a:pos x="24" y="216"/>
                  </a:cxn>
                  <a:cxn ang="0">
                    <a:pos x="30" y="174"/>
                  </a:cxn>
                  <a:cxn ang="0">
                    <a:pos x="48" y="138"/>
                  </a:cxn>
                  <a:cxn ang="0">
                    <a:pos x="84" y="102"/>
                  </a:cxn>
                  <a:cxn ang="0">
                    <a:pos x="119" y="72"/>
                  </a:cxn>
                  <a:cxn ang="0">
                    <a:pos x="173" y="48"/>
                  </a:cxn>
                  <a:cxn ang="0">
                    <a:pos x="227" y="30"/>
                  </a:cxn>
                  <a:cxn ang="0">
                    <a:pos x="293" y="18"/>
                  </a:cxn>
                  <a:cxn ang="0">
                    <a:pos x="359" y="12"/>
                  </a:cxn>
                  <a:cxn ang="0">
                    <a:pos x="418" y="18"/>
                  </a:cxn>
                  <a:cxn ang="0">
                    <a:pos x="478" y="30"/>
                  </a:cxn>
                  <a:cxn ang="0">
                    <a:pos x="532" y="48"/>
                  </a:cxn>
                  <a:cxn ang="0">
                    <a:pos x="580" y="66"/>
                  </a:cxn>
                  <a:cxn ang="0">
                    <a:pos x="586" y="48"/>
                  </a:cxn>
                  <a:cxn ang="0">
                    <a:pos x="478" y="12"/>
                  </a:cxn>
                  <a:cxn ang="0">
                    <a:pos x="418" y="6"/>
                  </a:cxn>
                  <a:cxn ang="0">
                    <a:pos x="359" y="0"/>
                  </a:cxn>
                  <a:cxn ang="0">
                    <a:pos x="287" y="6"/>
                  </a:cxn>
                  <a:cxn ang="0">
                    <a:pos x="221" y="18"/>
                  </a:cxn>
                  <a:cxn ang="0">
                    <a:pos x="161" y="36"/>
                  </a:cxn>
                  <a:cxn ang="0">
                    <a:pos x="107" y="66"/>
                  </a:cxn>
                  <a:cxn ang="0">
                    <a:pos x="60" y="96"/>
                  </a:cxn>
                  <a:cxn ang="0">
                    <a:pos x="30" y="132"/>
                  </a:cxn>
                  <a:cxn ang="0">
                    <a:pos x="6" y="174"/>
                  </a:cxn>
                  <a:cxn ang="0">
                    <a:pos x="0" y="216"/>
                  </a:cxn>
                  <a:cxn ang="0">
                    <a:pos x="6" y="257"/>
                  </a:cxn>
                  <a:cxn ang="0">
                    <a:pos x="30" y="299"/>
                  </a:cxn>
                  <a:cxn ang="0">
                    <a:pos x="60" y="335"/>
                  </a:cxn>
                  <a:cxn ang="0">
                    <a:pos x="107" y="371"/>
                  </a:cxn>
                  <a:cxn ang="0">
                    <a:pos x="161" y="395"/>
                  </a:cxn>
                  <a:cxn ang="0">
                    <a:pos x="221" y="413"/>
                  </a:cxn>
                  <a:cxn ang="0">
                    <a:pos x="287" y="425"/>
                  </a:cxn>
                  <a:cxn ang="0">
                    <a:pos x="359" y="431"/>
                  </a:cxn>
                  <a:cxn ang="0">
                    <a:pos x="430" y="425"/>
                  </a:cxn>
                  <a:cxn ang="0">
                    <a:pos x="496" y="413"/>
                  </a:cxn>
                  <a:cxn ang="0">
                    <a:pos x="562" y="395"/>
                  </a:cxn>
                  <a:cxn ang="0">
                    <a:pos x="610" y="371"/>
                  </a:cxn>
                  <a:cxn ang="0">
                    <a:pos x="657" y="335"/>
                  </a:cxn>
                  <a:cxn ang="0">
                    <a:pos x="687" y="299"/>
                  </a:cxn>
                  <a:cxn ang="0">
                    <a:pos x="711" y="257"/>
                  </a:cxn>
                  <a:cxn ang="0">
                    <a:pos x="717" y="216"/>
                  </a:cxn>
                  <a:cxn ang="0">
                    <a:pos x="717" y="204"/>
                  </a:cxn>
                  <a:cxn ang="0">
                    <a:pos x="711" y="192"/>
                  </a:cxn>
                  <a:cxn ang="0">
                    <a:pos x="687" y="198"/>
                  </a:cxn>
                  <a:cxn ang="0">
                    <a:pos x="693" y="210"/>
                  </a:cxn>
                  <a:cxn ang="0">
                    <a:pos x="693" y="216"/>
                  </a:cxn>
                  <a:cxn ang="0">
                    <a:pos x="693" y="216"/>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w="9525">
                <a:noFill/>
                <a:round/>
                <a:headEnd/>
                <a:tailEnd/>
              </a:ln>
            </p:spPr>
            <p:txBody>
              <a:bodyPr/>
              <a:lstStyle/>
              <a:p>
                <a:pPr>
                  <a:defRPr/>
                </a:pPr>
                <a:endParaRPr lang="ar-JO"/>
              </a:p>
            </p:txBody>
          </p:sp>
          <p:sp>
            <p:nvSpPr>
              <p:cNvPr id="261165" name="Freeform 45"/>
              <p:cNvSpPr>
                <a:spLocks/>
              </p:cNvSpPr>
              <p:nvPr/>
            </p:nvSpPr>
            <p:spPr bwMode="hidden">
              <a:xfrm>
                <a:off x="4349" y="3510"/>
                <a:ext cx="909" cy="533"/>
              </a:xfrm>
              <a:custGeom>
                <a:avLst/>
                <a:gdLst/>
                <a:ahLst/>
                <a:cxnLst>
                  <a:cxn ang="0">
                    <a:pos x="616" y="0"/>
                  </a:cxn>
                  <a:cxn ang="0">
                    <a:pos x="616" y="18"/>
                  </a:cxn>
                  <a:cxn ang="0">
                    <a:pos x="724" y="60"/>
                  </a:cxn>
                  <a:cxn ang="0">
                    <a:pos x="765" y="84"/>
                  </a:cxn>
                  <a:cxn ang="0">
                    <a:pos x="807" y="114"/>
                  </a:cxn>
                  <a:cxn ang="0">
                    <a:pos x="837" y="144"/>
                  </a:cxn>
                  <a:cxn ang="0">
                    <a:pos x="861" y="180"/>
                  </a:cxn>
                  <a:cxn ang="0">
                    <a:pos x="873" y="216"/>
                  </a:cxn>
                  <a:cxn ang="0">
                    <a:pos x="879" y="258"/>
                  </a:cxn>
                  <a:cxn ang="0">
                    <a:pos x="873" y="311"/>
                  </a:cxn>
                  <a:cxn ang="0">
                    <a:pos x="843" y="359"/>
                  </a:cxn>
                  <a:cxn ang="0">
                    <a:pos x="807" y="401"/>
                  </a:cxn>
                  <a:cxn ang="0">
                    <a:pos x="753" y="443"/>
                  </a:cxn>
                  <a:cxn ang="0">
                    <a:pos x="694" y="473"/>
                  </a:cxn>
                  <a:cxn ang="0">
                    <a:pos x="622" y="497"/>
                  </a:cxn>
                  <a:cxn ang="0">
                    <a:pos x="538" y="509"/>
                  </a:cxn>
                  <a:cxn ang="0">
                    <a:pos x="455" y="515"/>
                  </a:cxn>
                  <a:cxn ang="0">
                    <a:pos x="371" y="509"/>
                  </a:cxn>
                  <a:cxn ang="0">
                    <a:pos x="287" y="497"/>
                  </a:cxn>
                  <a:cxn ang="0">
                    <a:pos x="215" y="473"/>
                  </a:cxn>
                  <a:cxn ang="0">
                    <a:pos x="156" y="443"/>
                  </a:cxn>
                  <a:cxn ang="0">
                    <a:pos x="102" y="401"/>
                  </a:cxn>
                  <a:cxn ang="0">
                    <a:pos x="66" y="359"/>
                  </a:cxn>
                  <a:cxn ang="0">
                    <a:pos x="36" y="311"/>
                  </a:cxn>
                  <a:cxn ang="0">
                    <a:pos x="30" y="258"/>
                  </a:cxn>
                  <a:cxn ang="0">
                    <a:pos x="36" y="222"/>
                  </a:cxn>
                  <a:cxn ang="0">
                    <a:pos x="48" y="186"/>
                  </a:cxn>
                  <a:cxn ang="0">
                    <a:pos x="66" y="156"/>
                  </a:cxn>
                  <a:cxn ang="0">
                    <a:pos x="90" y="126"/>
                  </a:cxn>
                  <a:cxn ang="0">
                    <a:pos x="66" y="114"/>
                  </a:cxn>
                  <a:cxn ang="0">
                    <a:pos x="36" y="144"/>
                  </a:cxn>
                  <a:cxn ang="0">
                    <a:pos x="18" y="180"/>
                  </a:cxn>
                  <a:cxn ang="0">
                    <a:pos x="6" y="216"/>
                  </a:cxn>
                  <a:cxn ang="0">
                    <a:pos x="0" y="258"/>
                  </a:cxn>
                  <a:cxn ang="0">
                    <a:pos x="12" y="311"/>
                  </a:cxn>
                  <a:cxn ang="0">
                    <a:pos x="36" y="365"/>
                  </a:cxn>
                  <a:cxn ang="0">
                    <a:pos x="78" y="413"/>
                  </a:cxn>
                  <a:cxn ang="0">
                    <a:pos x="132" y="449"/>
                  </a:cxn>
                  <a:cxn ang="0">
                    <a:pos x="203" y="485"/>
                  </a:cxn>
                  <a:cxn ang="0">
                    <a:pos x="275" y="509"/>
                  </a:cxn>
                  <a:cxn ang="0">
                    <a:pos x="365" y="527"/>
                  </a:cxn>
                  <a:cxn ang="0">
                    <a:pos x="455" y="533"/>
                  </a:cxn>
                  <a:cxn ang="0">
                    <a:pos x="544" y="527"/>
                  </a:cxn>
                  <a:cxn ang="0">
                    <a:pos x="634" y="509"/>
                  </a:cxn>
                  <a:cxn ang="0">
                    <a:pos x="712" y="485"/>
                  </a:cxn>
                  <a:cxn ang="0">
                    <a:pos x="777" y="449"/>
                  </a:cxn>
                  <a:cxn ang="0">
                    <a:pos x="831" y="413"/>
                  </a:cxn>
                  <a:cxn ang="0">
                    <a:pos x="873" y="365"/>
                  </a:cxn>
                  <a:cxn ang="0">
                    <a:pos x="897" y="311"/>
                  </a:cxn>
                  <a:cxn ang="0">
                    <a:pos x="909" y="258"/>
                  </a:cxn>
                  <a:cxn ang="0">
                    <a:pos x="903" y="216"/>
                  </a:cxn>
                  <a:cxn ang="0">
                    <a:pos x="885" y="174"/>
                  </a:cxn>
                  <a:cxn ang="0">
                    <a:pos x="861" y="132"/>
                  </a:cxn>
                  <a:cxn ang="0">
                    <a:pos x="825" y="102"/>
                  </a:cxn>
                  <a:cxn ang="0">
                    <a:pos x="783" y="66"/>
                  </a:cxn>
                  <a:cxn ang="0">
                    <a:pos x="735" y="42"/>
                  </a:cxn>
                  <a:cxn ang="0">
                    <a:pos x="616" y="0"/>
                  </a:cxn>
                  <a:cxn ang="0">
                    <a:pos x="616" y="0"/>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w="9525">
                <a:noFill/>
                <a:round/>
                <a:headEnd/>
                <a:tailEnd/>
              </a:ln>
            </p:spPr>
            <p:txBody>
              <a:bodyPr/>
              <a:lstStyle/>
              <a:p>
                <a:pPr>
                  <a:defRPr/>
                </a:pPr>
                <a:endParaRPr lang="ar-JO"/>
              </a:p>
            </p:txBody>
          </p:sp>
          <p:sp>
            <p:nvSpPr>
              <p:cNvPr id="261166" name="Freeform 46"/>
              <p:cNvSpPr>
                <a:spLocks/>
              </p:cNvSpPr>
              <p:nvPr/>
            </p:nvSpPr>
            <p:spPr bwMode="hidden">
              <a:xfrm>
                <a:off x="4564" y="3492"/>
                <a:ext cx="365" cy="66"/>
              </a:xfrm>
              <a:custGeom>
                <a:avLst/>
                <a:gdLst/>
                <a:ahLst/>
                <a:cxnLst>
                  <a:cxn ang="0">
                    <a:pos x="240" y="18"/>
                  </a:cxn>
                  <a:cxn ang="0">
                    <a:pos x="299" y="24"/>
                  </a:cxn>
                  <a:cxn ang="0">
                    <a:pos x="359" y="30"/>
                  </a:cxn>
                  <a:cxn ang="0">
                    <a:pos x="365" y="12"/>
                  </a:cxn>
                  <a:cxn ang="0">
                    <a:pos x="305" y="6"/>
                  </a:cxn>
                  <a:cxn ang="0">
                    <a:pos x="240" y="0"/>
                  </a:cxn>
                  <a:cxn ang="0">
                    <a:pos x="174" y="6"/>
                  </a:cxn>
                  <a:cxn ang="0">
                    <a:pos x="114" y="12"/>
                  </a:cxn>
                  <a:cxn ang="0">
                    <a:pos x="0" y="42"/>
                  </a:cxn>
                  <a:cxn ang="0">
                    <a:pos x="0" y="66"/>
                  </a:cxn>
                  <a:cxn ang="0">
                    <a:pos x="54" y="48"/>
                  </a:cxn>
                  <a:cxn ang="0">
                    <a:pos x="114" y="30"/>
                  </a:cxn>
                  <a:cxn ang="0">
                    <a:pos x="174" y="24"/>
                  </a:cxn>
                  <a:cxn ang="0">
                    <a:pos x="240" y="18"/>
                  </a:cxn>
                  <a:cxn ang="0">
                    <a:pos x="240" y="18"/>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ar-JO"/>
              </a:p>
            </p:txBody>
          </p:sp>
          <p:sp>
            <p:nvSpPr>
              <p:cNvPr id="261167" name="Freeform 47"/>
              <p:cNvSpPr>
                <a:spLocks/>
              </p:cNvSpPr>
              <p:nvPr/>
            </p:nvSpPr>
            <p:spPr bwMode="hidden">
              <a:xfrm>
                <a:off x="4463" y="3558"/>
                <a:ext cx="66" cy="48"/>
              </a:xfrm>
              <a:custGeom>
                <a:avLst/>
                <a:gdLst/>
                <a:ahLst/>
                <a:cxnLst>
                  <a:cxn ang="0">
                    <a:pos x="66" y="18"/>
                  </a:cxn>
                  <a:cxn ang="0">
                    <a:pos x="48" y="0"/>
                  </a:cxn>
                  <a:cxn ang="0">
                    <a:pos x="24" y="12"/>
                  </a:cxn>
                  <a:cxn ang="0">
                    <a:pos x="0" y="30"/>
                  </a:cxn>
                  <a:cxn ang="0">
                    <a:pos x="12" y="48"/>
                  </a:cxn>
                  <a:cxn ang="0">
                    <a:pos x="42" y="30"/>
                  </a:cxn>
                  <a:cxn ang="0">
                    <a:pos x="66" y="18"/>
                  </a:cxn>
                  <a:cxn ang="0">
                    <a:pos x="66" y="18"/>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w="9525">
                <a:noFill/>
                <a:round/>
                <a:headEnd/>
                <a:tailEnd/>
              </a:ln>
            </p:spPr>
            <p:txBody>
              <a:bodyPr/>
              <a:lstStyle/>
              <a:p>
                <a:pPr>
                  <a:defRPr/>
                </a:pPr>
                <a:endParaRPr lang="ar-JO"/>
              </a:p>
            </p:txBody>
          </p:sp>
          <p:sp>
            <p:nvSpPr>
              <p:cNvPr id="261168"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w="9525">
                <a:noFill/>
                <a:round/>
                <a:headEnd/>
                <a:tailEnd/>
              </a:ln>
              <a:effectLst/>
            </p:spPr>
            <p:txBody>
              <a:bodyPr/>
              <a:lstStyle/>
              <a:p>
                <a:pPr>
                  <a:defRPr/>
                </a:pPr>
                <a:endParaRPr lang="ar-JO"/>
              </a:p>
            </p:txBody>
          </p:sp>
          <p:sp>
            <p:nvSpPr>
              <p:cNvPr id="261169"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w="9525">
                <a:noFill/>
                <a:round/>
                <a:headEnd/>
                <a:tailEnd/>
              </a:ln>
              <a:effectLst/>
            </p:spPr>
            <p:txBody>
              <a:bodyPr/>
              <a:lstStyle/>
              <a:p>
                <a:pPr>
                  <a:defRPr/>
                </a:pPr>
                <a:endParaRPr lang="ar-JO"/>
              </a:p>
            </p:txBody>
          </p:sp>
          <p:sp>
            <p:nvSpPr>
              <p:cNvPr id="261170"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ar-JO"/>
              </a:p>
            </p:txBody>
          </p:sp>
          <p:sp>
            <p:nvSpPr>
              <p:cNvPr id="261171"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w="9525">
                <a:noFill/>
                <a:round/>
                <a:headEnd/>
                <a:tailEnd/>
              </a:ln>
              <a:effectLst/>
            </p:spPr>
            <p:txBody>
              <a:bodyPr/>
              <a:lstStyle/>
              <a:p>
                <a:pPr>
                  <a:defRPr/>
                </a:pPr>
                <a:endParaRPr lang="ar-JO"/>
              </a:p>
            </p:txBody>
          </p:sp>
          <p:sp>
            <p:nvSpPr>
              <p:cNvPr id="261172"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w="9525">
                <a:noFill/>
                <a:round/>
                <a:headEnd/>
                <a:tailEnd/>
              </a:ln>
              <a:effectLst/>
            </p:spPr>
            <p:txBody>
              <a:bodyPr/>
              <a:lstStyle/>
              <a:p>
                <a:pPr>
                  <a:defRPr/>
                </a:pPr>
                <a:endParaRPr lang="ar-JO"/>
              </a:p>
            </p:txBody>
          </p:sp>
          <p:sp>
            <p:nvSpPr>
              <p:cNvPr id="261173"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w="9525">
                <a:noFill/>
                <a:round/>
                <a:headEnd/>
                <a:tailEnd/>
              </a:ln>
              <a:effectLst/>
            </p:spPr>
            <p:txBody>
              <a:bodyPr/>
              <a:lstStyle/>
              <a:p>
                <a:pPr>
                  <a:defRPr/>
                </a:pPr>
                <a:endParaRPr lang="ar-JO"/>
              </a:p>
            </p:txBody>
          </p:sp>
        </p:grpSp>
        <p:grpSp>
          <p:nvGrpSpPr>
            <p:cNvPr id="2061" name="Group 54"/>
            <p:cNvGrpSpPr>
              <a:grpSpLocks/>
            </p:cNvGrpSpPr>
            <p:nvPr userDrawn="1"/>
          </p:nvGrpSpPr>
          <p:grpSpPr bwMode="auto">
            <a:xfrm>
              <a:off x="5280" y="3024"/>
              <a:ext cx="425" cy="258"/>
              <a:chOff x="5280" y="3024"/>
              <a:chExt cx="425" cy="258"/>
            </a:xfrm>
          </p:grpSpPr>
          <p:sp>
            <p:nvSpPr>
              <p:cNvPr id="261175" name="Freeform 55"/>
              <p:cNvSpPr>
                <a:spLocks/>
              </p:cNvSpPr>
              <p:nvPr/>
            </p:nvSpPr>
            <p:spPr bwMode="hidden">
              <a:xfrm>
                <a:off x="5280" y="3186"/>
                <a:ext cx="383" cy="96"/>
              </a:xfrm>
              <a:custGeom>
                <a:avLst/>
                <a:gdLst/>
                <a:ahLst/>
                <a:cxnLst>
                  <a:cxn ang="0">
                    <a:pos x="209" y="96"/>
                  </a:cxn>
                  <a:cxn ang="0">
                    <a:pos x="143" y="90"/>
                  </a:cxn>
                  <a:cxn ang="0">
                    <a:pos x="83" y="66"/>
                  </a:cxn>
                  <a:cxn ang="0">
                    <a:pos x="35" y="36"/>
                  </a:cxn>
                  <a:cxn ang="0">
                    <a:pos x="6" y="0"/>
                  </a:cxn>
                  <a:cxn ang="0">
                    <a:pos x="0" y="6"/>
                  </a:cxn>
                  <a:cxn ang="0">
                    <a:pos x="29" y="42"/>
                  </a:cxn>
                  <a:cxn ang="0">
                    <a:pos x="77" y="72"/>
                  </a:cxn>
                  <a:cxn ang="0">
                    <a:pos x="137" y="90"/>
                  </a:cxn>
                  <a:cxn ang="0">
                    <a:pos x="209" y="96"/>
                  </a:cxn>
                  <a:cxn ang="0">
                    <a:pos x="263" y="90"/>
                  </a:cxn>
                  <a:cxn ang="0">
                    <a:pos x="311" y="84"/>
                  </a:cxn>
                  <a:cxn ang="0">
                    <a:pos x="352" y="66"/>
                  </a:cxn>
                  <a:cxn ang="0">
                    <a:pos x="382" y="42"/>
                  </a:cxn>
                  <a:cxn ang="0">
                    <a:pos x="376" y="42"/>
                  </a:cxn>
                  <a:cxn ang="0">
                    <a:pos x="346" y="66"/>
                  </a:cxn>
                  <a:cxn ang="0">
                    <a:pos x="305" y="78"/>
                  </a:cxn>
                  <a:cxn ang="0">
                    <a:pos x="263" y="90"/>
                  </a:cxn>
                  <a:cxn ang="0">
                    <a:pos x="209" y="96"/>
                  </a:cxn>
                  <a:cxn ang="0">
                    <a:pos x="209" y="96"/>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ar-JO"/>
              </a:p>
            </p:txBody>
          </p:sp>
          <p:sp>
            <p:nvSpPr>
              <p:cNvPr id="261176" name="Freeform 56"/>
              <p:cNvSpPr>
                <a:spLocks/>
              </p:cNvSpPr>
              <p:nvPr/>
            </p:nvSpPr>
            <p:spPr bwMode="hidden">
              <a:xfrm>
                <a:off x="5315" y="3024"/>
                <a:ext cx="258" cy="54"/>
              </a:xfrm>
              <a:custGeom>
                <a:avLst/>
                <a:gdLst/>
                <a:ahLst/>
                <a:cxnLst>
                  <a:cxn ang="0">
                    <a:pos x="174" y="0"/>
                  </a:cxn>
                  <a:cxn ang="0">
                    <a:pos x="216" y="6"/>
                  </a:cxn>
                  <a:cxn ang="0">
                    <a:pos x="258" y="12"/>
                  </a:cxn>
                  <a:cxn ang="0">
                    <a:pos x="252" y="6"/>
                  </a:cxn>
                  <a:cxn ang="0">
                    <a:pos x="216" y="0"/>
                  </a:cxn>
                  <a:cxn ang="0">
                    <a:pos x="174" y="0"/>
                  </a:cxn>
                  <a:cxn ang="0">
                    <a:pos x="120" y="6"/>
                  </a:cxn>
                  <a:cxn ang="0">
                    <a:pos x="78" y="12"/>
                  </a:cxn>
                  <a:cxn ang="0">
                    <a:pos x="36" y="30"/>
                  </a:cxn>
                  <a:cxn ang="0">
                    <a:pos x="0" y="48"/>
                  </a:cxn>
                  <a:cxn ang="0">
                    <a:pos x="6" y="54"/>
                  </a:cxn>
                  <a:cxn ang="0">
                    <a:pos x="36" y="36"/>
                  </a:cxn>
                  <a:cxn ang="0">
                    <a:pos x="78" y="18"/>
                  </a:cxn>
                  <a:cxn ang="0">
                    <a:pos x="120" y="6"/>
                  </a:cxn>
                  <a:cxn ang="0">
                    <a:pos x="174" y="0"/>
                  </a:cxn>
                  <a:cxn ang="0">
                    <a:pos x="174" y="0"/>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ar-JO"/>
              </a:p>
            </p:txBody>
          </p:sp>
          <p:sp>
            <p:nvSpPr>
              <p:cNvPr id="261177" name="Freeform 57"/>
              <p:cNvSpPr>
                <a:spLocks/>
              </p:cNvSpPr>
              <p:nvPr/>
            </p:nvSpPr>
            <p:spPr bwMode="hidden">
              <a:xfrm>
                <a:off x="5645" y="3066"/>
                <a:ext cx="60" cy="156"/>
              </a:xfrm>
              <a:custGeom>
                <a:avLst/>
                <a:gdLst/>
                <a:ahLst/>
                <a:cxnLst>
                  <a:cxn ang="0">
                    <a:pos x="54" y="90"/>
                  </a:cxn>
                  <a:cxn ang="0">
                    <a:pos x="48" y="126"/>
                  </a:cxn>
                  <a:cxn ang="0">
                    <a:pos x="24" y="156"/>
                  </a:cxn>
                  <a:cxn ang="0">
                    <a:pos x="30" y="156"/>
                  </a:cxn>
                  <a:cxn ang="0">
                    <a:pos x="54" y="126"/>
                  </a:cxn>
                  <a:cxn ang="0">
                    <a:pos x="60" y="90"/>
                  </a:cxn>
                  <a:cxn ang="0">
                    <a:pos x="54" y="66"/>
                  </a:cxn>
                  <a:cxn ang="0">
                    <a:pos x="48" y="42"/>
                  </a:cxn>
                  <a:cxn ang="0">
                    <a:pos x="30" y="18"/>
                  </a:cxn>
                  <a:cxn ang="0">
                    <a:pos x="6" y="0"/>
                  </a:cxn>
                  <a:cxn ang="0">
                    <a:pos x="0" y="6"/>
                  </a:cxn>
                  <a:cxn ang="0">
                    <a:pos x="24" y="24"/>
                  </a:cxn>
                  <a:cxn ang="0">
                    <a:pos x="42" y="42"/>
                  </a:cxn>
                  <a:cxn ang="0">
                    <a:pos x="48" y="66"/>
                  </a:cxn>
                  <a:cxn ang="0">
                    <a:pos x="54" y="90"/>
                  </a:cxn>
                  <a:cxn ang="0">
                    <a:pos x="54" y="90"/>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ar-JO"/>
              </a:p>
            </p:txBody>
          </p:sp>
          <p:sp>
            <p:nvSpPr>
              <p:cNvPr id="261178" name="Freeform 58"/>
              <p:cNvSpPr>
                <a:spLocks/>
              </p:cNvSpPr>
              <p:nvPr/>
            </p:nvSpPr>
            <p:spPr bwMode="hidden">
              <a:xfrm>
                <a:off x="5375" y="3246"/>
                <a:ext cx="192" cy="18"/>
              </a:xfrm>
              <a:custGeom>
                <a:avLst/>
                <a:gdLst/>
                <a:ahLst/>
                <a:cxnLst>
                  <a:cxn ang="0">
                    <a:pos x="114" y="12"/>
                  </a:cxn>
                  <a:cxn ang="0">
                    <a:pos x="72" y="6"/>
                  </a:cxn>
                  <a:cxn ang="0">
                    <a:pos x="30" y="0"/>
                  </a:cxn>
                  <a:cxn ang="0">
                    <a:pos x="0" y="0"/>
                  </a:cxn>
                  <a:cxn ang="0">
                    <a:pos x="54" y="12"/>
                  </a:cxn>
                  <a:cxn ang="0">
                    <a:pos x="114" y="18"/>
                  </a:cxn>
                  <a:cxn ang="0">
                    <a:pos x="156" y="18"/>
                  </a:cxn>
                  <a:cxn ang="0">
                    <a:pos x="192" y="12"/>
                  </a:cxn>
                  <a:cxn ang="0">
                    <a:pos x="186" y="0"/>
                  </a:cxn>
                  <a:cxn ang="0">
                    <a:pos x="150" y="6"/>
                  </a:cxn>
                  <a:cxn ang="0">
                    <a:pos x="114" y="12"/>
                  </a:cxn>
                  <a:cxn ang="0">
                    <a:pos x="114" y="12"/>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ar-JO"/>
              </a:p>
            </p:txBody>
          </p:sp>
          <p:sp>
            <p:nvSpPr>
              <p:cNvPr id="261179" name="Freeform 59"/>
              <p:cNvSpPr>
                <a:spLocks/>
              </p:cNvSpPr>
              <p:nvPr/>
            </p:nvSpPr>
            <p:spPr bwMode="hidden">
              <a:xfrm>
                <a:off x="5304" y="3042"/>
                <a:ext cx="161" cy="186"/>
              </a:xfrm>
              <a:custGeom>
                <a:avLst/>
                <a:gdLst/>
                <a:ahLst/>
                <a:cxnLst>
                  <a:cxn ang="0">
                    <a:pos x="11" y="114"/>
                  </a:cxn>
                  <a:cxn ang="0">
                    <a:pos x="17" y="96"/>
                  </a:cxn>
                  <a:cxn ang="0">
                    <a:pos x="23" y="78"/>
                  </a:cxn>
                  <a:cxn ang="0">
                    <a:pos x="53" y="42"/>
                  </a:cxn>
                  <a:cxn ang="0">
                    <a:pos x="101" y="18"/>
                  </a:cxn>
                  <a:cxn ang="0">
                    <a:pos x="155" y="6"/>
                  </a:cxn>
                  <a:cxn ang="0">
                    <a:pos x="161" y="0"/>
                  </a:cxn>
                  <a:cxn ang="0">
                    <a:pos x="95" y="12"/>
                  </a:cxn>
                  <a:cxn ang="0">
                    <a:pos x="47" y="36"/>
                  </a:cxn>
                  <a:cxn ang="0">
                    <a:pos x="11" y="72"/>
                  </a:cxn>
                  <a:cxn ang="0">
                    <a:pos x="5" y="90"/>
                  </a:cxn>
                  <a:cxn ang="0">
                    <a:pos x="0" y="114"/>
                  </a:cxn>
                  <a:cxn ang="0">
                    <a:pos x="11" y="150"/>
                  </a:cxn>
                  <a:cxn ang="0">
                    <a:pos x="23" y="168"/>
                  </a:cxn>
                  <a:cxn ang="0">
                    <a:pos x="41" y="186"/>
                  </a:cxn>
                  <a:cxn ang="0">
                    <a:pos x="65" y="186"/>
                  </a:cxn>
                  <a:cxn ang="0">
                    <a:pos x="41" y="168"/>
                  </a:cxn>
                  <a:cxn ang="0">
                    <a:pos x="23" y="150"/>
                  </a:cxn>
                  <a:cxn ang="0">
                    <a:pos x="17" y="132"/>
                  </a:cxn>
                  <a:cxn ang="0">
                    <a:pos x="11" y="114"/>
                  </a:cxn>
                  <a:cxn ang="0">
                    <a:pos x="11" y="114"/>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ar-JO"/>
              </a:p>
            </p:txBody>
          </p:sp>
          <p:sp>
            <p:nvSpPr>
              <p:cNvPr id="261180" name="Freeform 60"/>
              <p:cNvSpPr>
                <a:spLocks/>
              </p:cNvSpPr>
              <p:nvPr/>
            </p:nvSpPr>
            <p:spPr bwMode="hidden">
              <a:xfrm>
                <a:off x="5489" y="3042"/>
                <a:ext cx="186" cy="210"/>
              </a:xfrm>
              <a:custGeom>
                <a:avLst/>
                <a:gdLst/>
                <a:ahLst/>
                <a:cxnLst>
                  <a:cxn ang="0">
                    <a:pos x="0" y="6"/>
                  </a:cxn>
                  <a:cxn ang="0">
                    <a:pos x="66" y="12"/>
                  </a:cxn>
                  <a:cxn ang="0">
                    <a:pos x="119" y="36"/>
                  </a:cxn>
                  <a:cxn ang="0">
                    <a:pos x="155" y="72"/>
                  </a:cxn>
                  <a:cxn ang="0">
                    <a:pos x="161" y="90"/>
                  </a:cxn>
                  <a:cxn ang="0">
                    <a:pos x="167" y="114"/>
                  </a:cxn>
                  <a:cxn ang="0">
                    <a:pos x="161" y="138"/>
                  </a:cxn>
                  <a:cxn ang="0">
                    <a:pos x="149" y="162"/>
                  </a:cxn>
                  <a:cxn ang="0">
                    <a:pos x="119" y="180"/>
                  </a:cxn>
                  <a:cxn ang="0">
                    <a:pos x="90" y="198"/>
                  </a:cxn>
                  <a:cxn ang="0">
                    <a:pos x="96" y="210"/>
                  </a:cxn>
                  <a:cxn ang="0">
                    <a:pos x="131" y="192"/>
                  </a:cxn>
                  <a:cxn ang="0">
                    <a:pos x="161" y="168"/>
                  </a:cxn>
                  <a:cxn ang="0">
                    <a:pos x="179" y="144"/>
                  </a:cxn>
                  <a:cxn ang="0">
                    <a:pos x="185" y="114"/>
                  </a:cxn>
                  <a:cxn ang="0">
                    <a:pos x="179" y="90"/>
                  </a:cxn>
                  <a:cxn ang="0">
                    <a:pos x="173" y="66"/>
                  </a:cxn>
                  <a:cxn ang="0">
                    <a:pos x="155" y="48"/>
                  </a:cxn>
                  <a:cxn ang="0">
                    <a:pos x="131" y="30"/>
                  </a:cxn>
                  <a:cxn ang="0">
                    <a:pos x="72" y="6"/>
                  </a:cxn>
                  <a:cxn ang="0">
                    <a:pos x="0" y="0"/>
                  </a:cxn>
                  <a:cxn ang="0">
                    <a:pos x="0" y="6"/>
                  </a:cxn>
                  <a:cxn ang="0">
                    <a:pos x="0" y="6"/>
                  </a:cxn>
                  <a:cxn ang="0">
                    <a:pos x="0" y="6"/>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w="9525">
                <a:noFill/>
                <a:round/>
                <a:headEnd/>
                <a:tailEnd/>
              </a:ln>
            </p:spPr>
            <p:txBody>
              <a:bodyPr/>
              <a:lstStyle/>
              <a:p>
                <a:pPr>
                  <a:defRPr/>
                </a:pPr>
                <a:endParaRPr lang="ar-JO"/>
              </a:p>
            </p:txBody>
          </p:sp>
          <p:sp>
            <p:nvSpPr>
              <p:cNvPr id="261181" name="Freeform 61"/>
              <p:cNvSpPr>
                <a:spLocks noEditPoints="1"/>
              </p:cNvSpPr>
              <p:nvPr/>
            </p:nvSpPr>
            <p:spPr bwMode="hidden">
              <a:xfrm>
                <a:off x="5345" y="3058"/>
                <a:ext cx="299" cy="186"/>
              </a:xfrm>
              <a:custGeom>
                <a:avLst/>
                <a:gdLst/>
                <a:ahLst/>
                <a:cxnLst>
                  <a:cxn ang="0">
                    <a:pos x="150" y="0"/>
                  </a:cxn>
                  <a:cxn ang="0">
                    <a:pos x="90" y="6"/>
                  </a:cxn>
                  <a:cxn ang="0">
                    <a:pos x="42" y="30"/>
                  </a:cxn>
                  <a:cxn ang="0">
                    <a:pos x="12" y="54"/>
                  </a:cxn>
                  <a:cxn ang="0">
                    <a:pos x="6" y="72"/>
                  </a:cxn>
                  <a:cxn ang="0">
                    <a:pos x="0" y="90"/>
                  </a:cxn>
                  <a:cxn ang="0">
                    <a:pos x="6" y="108"/>
                  </a:cxn>
                  <a:cxn ang="0">
                    <a:pos x="12" y="126"/>
                  </a:cxn>
                  <a:cxn ang="0">
                    <a:pos x="42" y="156"/>
                  </a:cxn>
                  <a:cxn ang="0">
                    <a:pos x="90" y="180"/>
                  </a:cxn>
                  <a:cxn ang="0">
                    <a:pos x="150" y="186"/>
                  </a:cxn>
                  <a:cxn ang="0">
                    <a:pos x="209" y="180"/>
                  </a:cxn>
                  <a:cxn ang="0">
                    <a:pos x="257" y="156"/>
                  </a:cxn>
                  <a:cxn ang="0">
                    <a:pos x="287" y="126"/>
                  </a:cxn>
                  <a:cxn ang="0">
                    <a:pos x="299" y="108"/>
                  </a:cxn>
                  <a:cxn ang="0">
                    <a:pos x="299" y="90"/>
                  </a:cxn>
                  <a:cxn ang="0">
                    <a:pos x="299" y="72"/>
                  </a:cxn>
                  <a:cxn ang="0">
                    <a:pos x="287" y="54"/>
                  </a:cxn>
                  <a:cxn ang="0">
                    <a:pos x="257" y="30"/>
                  </a:cxn>
                  <a:cxn ang="0">
                    <a:pos x="209" y="6"/>
                  </a:cxn>
                  <a:cxn ang="0">
                    <a:pos x="150" y="0"/>
                  </a:cxn>
                  <a:cxn ang="0">
                    <a:pos x="150" y="0"/>
                  </a:cxn>
                  <a:cxn ang="0">
                    <a:pos x="150" y="180"/>
                  </a:cxn>
                  <a:cxn ang="0">
                    <a:pos x="96" y="174"/>
                  </a:cxn>
                  <a:cxn ang="0">
                    <a:pos x="48" y="156"/>
                  </a:cxn>
                  <a:cxn ang="0">
                    <a:pos x="18" y="126"/>
                  </a:cxn>
                  <a:cxn ang="0">
                    <a:pos x="12" y="108"/>
                  </a:cxn>
                  <a:cxn ang="0">
                    <a:pos x="6" y="90"/>
                  </a:cxn>
                  <a:cxn ang="0">
                    <a:pos x="12" y="72"/>
                  </a:cxn>
                  <a:cxn ang="0">
                    <a:pos x="18" y="54"/>
                  </a:cxn>
                  <a:cxn ang="0">
                    <a:pos x="48" y="30"/>
                  </a:cxn>
                  <a:cxn ang="0">
                    <a:pos x="96" y="12"/>
                  </a:cxn>
                  <a:cxn ang="0">
                    <a:pos x="150" y="6"/>
                  </a:cxn>
                  <a:cxn ang="0">
                    <a:pos x="203" y="12"/>
                  </a:cxn>
                  <a:cxn ang="0">
                    <a:pos x="251" y="30"/>
                  </a:cxn>
                  <a:cxn ang="0">
                    <a:pos x="281" y="54"/>
                  </a:cxn>
                  <a:cxn ang="0">
                    <a:pos x="293" y="72"/>
                  </a:cxn>
                  <a:cxn ang="0">
                    <a:pos x="293" y="90"/>
                  </a:cxn>
                  <a:cxn ang="0">
                    <a:pos x="293" y="108"/>
                  </a:cxn>
                  <a:cxn ang="0">
                    <a:pos x="281" y="126"/>
                  </a:cxn>
                  <a:cxn ang="0">
                    <a:pos x="251" y="156"/>
                  </a:cxn>
                  <a:cxn ang="0">
                    <a:pos x="203" y="174"/>
                  </a:cxn>
                  <a:cxn ang="0">
                    <a:pos x="150" y="180"/>
                  </a:cxn>
                  <a:cxn ang="0">
                    <a:pos x="150" y="180"/>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ar-JO"/>
              </a:p>
            </p:txBody>
          </p:sp>
          <p:grpSp>
            <p:nvGrpSpPr>
              <p:cNvPr id="2069" name="Group 62"/>
              <p:cNvGrpSpPr>
                <a:grpSpLocks/>
              </p:cNvGrpSpPr>
              <p:nvPr/>
            </p:nvGrpSpPr>
            <p:grpSpPr bwMode="auto">
              <a:xfrm>
                <a:off x="5381" y="3085"/>
                <a:ext cx="227" cy="132"/>
                <a:chOff x="5381" y="3085"/>
                <a:chExt cx="227" cy="132"/>
              </a:xfrm>
            </p:grpSpPr>
            <p:sp>
              <p:nvSpPr>
                <p:cNvPr id="261183"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ar-JO"/>
                </a:p>
              </p:txBody>
            </p:sp>
            <p:sp>
              <p:nvSpPr>
                <p:cNvPr id="261184"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ar-JO"/>
                </a:p>
              </p:txBody>
            </p:sp>
            <p:sp>
              <p:nvSpPr>
                <p:cNvPr id="261185"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w="9525">
                  <a:noFill/>
                  <a:round/>
                  <a:headEnd/>
                  <a:tailEnd/>
                </a:ln>
                <a:effectLst/>
              </p:spPr>
              <p:txBody>
                <a:bodyPr/>
                <a:lstStyle/>
                <a:p>
                  <a:pPr>
                    <a:defRPr/>
                  </a:pPr>
                  <a:endParaRPr lang="ar-JO"/>
                </a:p>
              </p:txBody>
            </p:sp>
            <p:sp>
              <p:nvSpPr>
                <p:cNvPr id="261186"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w="9525">
                  <a:noFill/>
                  <a:round/>
                  <a:headEnd/>
                  <a:tailEnd/>
                </a:ln>
                <a:effectLst/>
              </p:spPr>
              <p:txBody>
                <a:bodyPr/>
                <a:lstStyle/>
                <a:p>
                  <a:pPr>
                    <a:defRPr/>
                  </a:pPr>
                  <a:endParaRPr lang="ar-JO"/>
                </a:p>
              </p:txBody>
            </p:sp>
          </p:grpSp>
        </p:grpSp>
      </p:grpSp>
      <p:sp>
        <p:nvSpPr>
          <p:cNvPr id="261187" name="Rectangle 67"/>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261188" name="Rectangle 68"/>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1189" name="Rectangle 69"/>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pPr>
              <a:defRPr/>
            </a:pPr>
            <a:endParaRPr lang="en-US"/>
          </a:p>
        </p:txBody>
      </p:sp>
      <p:sp>
        <p:nvSpPr>
          <p:cNvPr id="261190" name="Rectangle 70"/>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261191" name="Rectangle 71"/>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9CD105FA-DB70-4263-8DA2-92869C518082}" type="slidenum">
              <a:rPr lang="ar-SA"/>
              <a:pPr>
                <a:defRPr/>
              </a:pPr>
              <a:t>‹#›</a:t>
            </a:fld>
            <a:endParaRPr lang="en-US"/>
          </a:p>
        </p:txBody>
      </p:sp>
    </p:spTree>
  </p:cSld>
  <p:clrMap bg1="dk2" tx1="lt1" bg2="dk1" tx2="lt2" accent1="accent1" accent2="accent2" accent3="accent3" accent4="accent4" accent5="accent5" accent6="accent6" hlink="hlink" folHlink="folHlink"/>
  <p:sldLayoutIdLst>
    <p:sldLayoutId id="2147483758"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cs typeface="Arial" pitchFamily="34"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7.xml"/><Relationship Id="rId7" Type="http://schemas.openxmlformats.org/officeDocument/2006/relationships/image" Target="../media/image5.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jpeg"/><Relationship Id="rId5" Type="http://schemas.openxmlformats.org/officeDocument/2006/relationships/oleObject" Target="../embeddings/oleObject1.bin"/><Relationship Id="rId4" Type="http://schemas.openxmlformats.org/officeDocument/2006/relationships/image" Target="../media/image3.jpe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9.xml"/><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www.neurology.org/content/early/2014/03/05/WNL.0000000000000240" TargetMode="External"/><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3" Type="http://schemas.openxmlformats.org/officeDocument/2006/relationships/hyperlink" Target="http://www.ncbi.nlm.nih.gov/pubmed/17985455?ordinalpos=1&amp;itool=EntrezSystem2.PEntrez.Pubmed.Pubmed_ResultsPanel.Pubmed_DefaultReportPanel.Pubmed_RVDocSum" TargetMode="External"/><Relationship Id="rId2" Type="http://schemas.openxmlformats.org/officeDocument/2006/relationships/notesSlide" Target="../notesSlides/notesSlide88.xml"/><Relationship Id="rId1" Type="http://schemas.openxmlformats.org/officeDocument/2006/relationships/slideLayout" Target="../slideLayouts/slideLayout2.xml"/><Relationship Id="rId5" Type="http://schemas.openxmlformats.org/officeDocument/2006/relationships/hyperlink" Target="http://www.cdc.gov/pcd/issues/2008/jan/06_0172.htm" TargetMode="External"/><Relationship Id="rId4" Type="http://schemas.openxmlformats.org/officeDocument/2006/relationships/hyperlink" Target="http://www.ncbi.nlm.nih.gov/pubmed/18082006?ordinalpos=1&amp;itool=EntrezSystem2.PEntrez.Pubmed.Pubmed_ResultsPanel.Pubmed_DefaultReportPanel.Pubmed_RVDocSum"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endParaRPr lang="en-US" dirty="0"/>
          </a:p>
        </p:txBody>
      </p:sp>
      <p:sp>
        <p:nvSpPr>
          <p:cNvPr id="3" name="Subtitle 2"/>
          <p:cNvSpPr>
            <a:spLocks noGrp="1"/>
          </p:cNvSpPr>
          <p:nvPr>
            <p:ph type="subTitle" sz="quarter" idx="1"/>
          </p:nvPr>
        </p:nvSpPr>
        <p:spPr/>
        <p:txBody>
          <a:bodyPr/>
          <a:lstStyle/>
          <a:p>
            <a:endParaRPr lang="en-US"/>
          </a:p>
        </p:txBody>
      </p:sp>
      <p:pic>
        <p:nvPicPr>
          <p:cNvPr id="89090" name="Picture 2" descr="C:\Users\TEMP\Downloads\biostat cover.jpg"/>
          <p:cNvPicPr>
            <a:picLocks noChangeAspect="1" noChangeArrowheads="1"/>
          </p:cNvPicPr>
          <p:nvPr/>
        </p:nvPicPr>
        <p:blipFill>
          <a:blip r:embed="rId2" cstate="print"/>
          <a:srcRect/>
          <a:stretch>
            <a:fillRect/>
          </a:stretch>
        </p:blipFill>
        <p:spPr bwMode="auto">
          <a:xfrm>
            <a:off x="0" y="0"/>
            <a:ext cx="9144000" cy="684979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endParaRPr lang="ar-JO" smtClean="0"/>
          </a:p>
        </p:txBody>
      </p:sp>
      <p:sp>
        <p:nvSpPr>
          <p:cNvPr id="33795" name="Rectangle 3"/>
          <p:cNvSpPr>
            <a:spLocks noGrp="1" noChangeArrowheads="1"/>
          </p:cNvSpPr>
          <p:nvPr>
            <p:ph type="body" idx="1"/>
          </p:nvPr>
        </p:nvSpPr>
        <p:spPr/>
        <p:txBody>
          <a:bodyPr/>
          <a:lstStyle/>
          <a:p>
            <a:pPr eaLnBrk="1" hangingPunct="1">
              <a:defRPr/>
            </a:pPr>
            <a:r>
              <a:rPr lang="en-US" smtClean="0"/>
              <a:t>Requires : accurate knowledge of causative agent and process of disease.</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endParaRPr lang="ar-JO" smtClean="0"/>
          </a:p>
        </p:txBody>
      </p:sp>
      <p:sp>
        <p:nvSpPr>
          <p:cNvPr id="35843" name="Rectangle 3"/>
          <p:cNvSpPr>
            <a:spLocks noGrp="1" noChangeArrowheads="1"/>
          </p:cNvSpPr>
          <p:nvPr>
            <p:ph type="body" idx="1"/>
          </p:nvPr>
        </p:nvSpPr>
        <p:spPr/>
        <p:txBody>
          <a:bodyPr/>
          <a:lstStyle/>
          <a:p>
            <a:pPr eaLnBrk="1" hangingPunct="1">
              <a:defRPr/>
            </a:pPr>
            <a:r>
              <a:rPr lang="en-US" smtClean="0"/>
              <a:t>2-Primary prevention : Modifying or reducing the risk factors associated with the development of a disease in individuals with or without the use of interventions, It involves modification of established risk behavior and risk factors with specific interventions to prevent clinically manifest disease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endParaRPr lang="ar-JO" smtClean="0"/>
          </a:p>
        </p:txBody>
      </p:sp>
      <p:sp>
        <p:nvSpPr>
          <p:cNvPr id="36867" name="Rectangle 3"/>
          <p:cNvSpPr>
            <a:spLocks noGrp="1" noChangeArrowheads="1"/>
          </p:cNvSpPr>
          <p:nvPr>
            <p:ph type="body" idx="1"/>
          </p:nvPr>
        </p:nvSpPr>
        <p:spPr/>
        <p:txBody>
          <a:bodyPr/>
          <a:lstStyle/>
          <a:p>
            <a:pPr marL="609600" indent="-609600" eaLnBrk="1" hangingPunct="1">
              <a:defRPr/>
            </a:pPr>
            <a:r>
              <a:rPr lang="en-US" smtClean="0"/>
              <a:t>That is by early detection , screening by examinations altering the course of disease </a:t>
            </a:r>
          </a:p>
          <a:p>
            <a:pPr marL="609600" indent="-609600" eaLnBrk="1" hangingPunct="1">
              <a:defRPr/>
            </a:pPr>
            <a:r>
              <a:rPr lang="en-US" smtClean="0"/>
              <a:t>Examples : high blood pressure , T.B. Diabetes , Cancer of the breast , Cancer of the cervix  colo-rectal cancers, lung cancer etc. </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endParaRPr lang="ar-JO" smtClean="0"/>
          </a:p>
        </p:txBody>
      </p:sp>
      <p:sp>
        <p:nvSpPr>
          <p:cNvPr id="37891" name="Rectangle 3"/>
          <p:cNvSpPr>
            <a:spLocks noGrp="1" noChangeArrowheads="1"/>
          </p:cNvSpPr>
          <p:nvPr>
            <p:ph type="body" idx="1"/>
          </p:nvPr>
        </p:nvSpPr>
        <p:spPr/>
        <p:txBody>
          <a:bodyPr/>
          <a:lstStyle/>
          <a:p>
            <a:pPr marL="812800" indent="-812800" eaLnBrk="1" hangingPunct="1">
              <a:defRPr/>
            </a:pPr>
            <a:r>
              <a:rPr lang="en-US" smtClean="0"/>
              <a:t>3- Secondary prevention : Modifying the risk factors in the presence of the manifested disease by changes in lifestyle and/or use of drugs.</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endParaRPr lang="ar-JO" smtClean="0"/>
          </a:p>
        </p:txBody>
      </p:sp>
      <p:sp>
        <p:nvSpPr>
          <p:cNvPr id="38915" name="Rectangle 3"/>
          <p:cNvSpPr>
            <a:spLocks noGrp="1" noChangeArrowheads="1"/>
          </p:cNvSpPr>
          <p:nvPr>
            <p:ph type="body" idx="1"/>
          </p:nvPr>
        </p:nvSpPr>
        <p:spPr/>
        <p:txBody>
          <a:bodyPr/>
          <a:lstStyle/>
          <a:p>
            <a:pPr marL="609600" indent="-609600" eaLnBrk="1" hangingPunct="1">
              <a:defRPr/>
            </a:pPr>
            <a:r>
              <a:rPr lang="en-US" sz="3600" smtClean="0"/>
              <a:t>4- Tertiary Prevention : alleviation and limitation of disability improvement of quality of life , Rehabilitation</a:t>
            </a:r>
            <a:r>
              <a:rPr lang="en-US" smtClean="0"/>
              <a:t> and follow up.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endParaRPr lang="ar-JO" smtClean="0"/>
          </a:p>
        </p:txBody>
      </p:sp>
      <p:sp>
        <p:nvSpPr>
          <p:cNvPr id="19459" name="Rectangle 3"/>
          <p:cNvSpPr>
            <a:spLocks noGrp="1" noChangeArrowheads="1"/>
          </p:cNvSpPr>
          <p:nvPr>
            <p:ph type="body" idx="1"/>
          </p:nvPr>
        </p:nvSpPr>
        <p:spPr/>
        <p:txBody>
          <a:bodyPr/>
          <a:lstStyle/>
          <a:p>
            <a:pPr eaLnBrk="1" hangingPunct="1">
              <a:lnSpc>
                <a:spcPct val="90000"/>
              </a:lnSpc>
              <a:defRPr/>
            </a:pPr>
            <a:r>
              <a:rPr lang="en-US" smtClean="0"/>
              <a:t>Noncommunicable diseases (NCDs) are a global challenge. During the next several decades, NCDs will govern the health care needs of populations in most low- and middle-income countries because of declines in communicable diseases, conditions related to childbirth and nutrition, changes in lifestyle factors (eg, smoking), and population aging (1).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endParaRPr lang="ar-JO" smtClean="0"/>
          </a:p>
        </p:txBody>
      </p:sp>
      <p:sp>
        <p:nvSpPr>
          <p:cNvPr id="21507" name="Rectangle 3"/>
          <p:cNvSpPr>
            <a:spLocks noGrp="1" noChangeArrowheads="1"/>
          </p:cNvSpPr>
          <p:nvPr>
            <p:ph type="body" idx="1"/>
          </p:nvPr>
        </p:nvSpPr>
        <p:spPr/>
        <p:txBody>
          <a:bodyPr/>
          <a:lstStyle/>
          <a:p>
            <a:pPr eaLnBrk="1" hangingPunct="1">
              <a:lnSpc>
                <a:spcPct val="90000"/>
              </a:lnSpc>
              <a:defRPr/>
            </a:pPr>
            <a:r>
              <a:rPr lang="en-US" smtClean="0"/>
              <a:t>We examined the burden of NCDs in the Hashemite Kingdom of Jordan. We computed the projected prevalence of diabetes, hypertension, and high blood cholesterol. All of these risk factors are associated with an increased risk of cardiovascular disease (CVD) — the leading cause of death in Jordan — and increased health care use.</a:t>
            </a:r>
          </a:p>
          <a:p>
            <a:pPr eaLnBrk="1" hangingPunct="1">
              <a:lnSpc>
                <a:spcPct val="90000"/>
              </a:lnSpc>
              <a:buFont typeface="Wingdings" pitchFamily="2" charset="2"/>
              <a:buNone/>
              <a:defRPr/>
            </a:pPr>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endParaRPr lang="ar-JO" smtClean="0"/>
          </a:p>
        </p:txBody>
      </p:sp>
      <p:sp>
        <p:nvSpPr>
          <p:cNvPr id="23555" name="Rectangle 3"/>
          <p:cNvSpPr>
            <a:spLocks noGrp="1" noChangeArrowheads="1"/>
          </p:cNvSpPr>
          <p:nvPr>
            <p:ph type="body" idx="1"/>
          </p:nvPr>
        </p:nvSpPr>
        <p:spPr/>
        <p:txBody>
          <a:bodyPr/>
          <a:lstStyle/>
          <a:p>
            <a:pPr eaLnBrk="1" hangingPunct="1">
              <a:lnSpc>
                <a:spcPct val="90000"/>
              </a:lnSpc>
              <a:defRPr/>
            </a:pPr>
            <a:r>
              <a:rPr lang="en-US" dirty="0" smtClean="0"/>
              <a:t>In 2005, Jordan’s population was approximately 5.5 million. By 2050, the population is expected to increase to between 8.5 and 14.8 million people. (2) The proportion of older people (aged 60 years or older) is expected to be 15.6% (or approximately 1.8 million people) in 2050, more than 5 times that in 2000 (2).</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endParaRPr lang="ar-JO" smtClean="0"/>
          </a:p>
        </p:txBody>
      </p:sp>
      <p:sp>
        <p:nvSpPr>
          <p:cNvPr id="24579" name="Rectangle 3"/>
          <p:cNvSpPr>
            <a:spLocks noGrp="1" noChangeArrowheads="1"/>
          </p:cNvSpPr>
          <p:nvPr>
            <p:ph type="body" idx="1"/>
          </p:nvPr>
        </p:nvSpPr>
        <p:spPr/>
        <p:txBody>
          <a:bodyPr/>
          <a:lstStyle/>
          <a:p>
            <a:pPr eaLnBrk="1" hangingPunct="1">
              <a:defRPr/>
            </a:pPr>
            <a:r>
              <a:rPr lang="en-US" smtClean="0"/>
              <a:t>During 2005, NCDs accounted for more than 50% of all deaths in Jordan. Heart disease and stroke (International Statistical Classification of Diseases, 10th Revision, codes I00-I99) accounted for 35% of all deaths; malignant neoplasms (C00-C97) were responsible for 13% of deaths (3). </a:t>
            </a:r>
          </a:p>
          <a:p>
            <a:pPr eaLnBrk="1" hangingPunct="1">
              <a:defRPr/>
            </a:pPr>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endParaRPr lang="ar-JO" smtClean="0"/>
          </a:p>
        </p:txBody>
      </p:sp>
      <p:sp>
        <p:nvSpPr>
          <p:cNvPr id="25603" name="Rectangle 3"/>
          <p:cNvSpPr>
            <a:spLocks noGrp="1" noChangeArrowheads="1"/>
          </p:cNvSpPr>
          <p:nvPr>
            <p:ph type="body" idx="1"/>
          </p:nvPr>
        </p:nvSpPr>
        <p:spPr/>
        <p:txBody>
          <a:bodyPr/>
          <a:lstStyle/>
          <a:p>
            <a:pPr eaLnBrk="1" hangingPunct="1">
              <a:defRPr/>
            </a:pPr>
            <a:r>
              <a:rPr lang="en-US" smtClean="0"/>
              <a:t>Nearly 60% of deaths from malignant neoplasms occurred among people younger than 65 years, and approximately one-third of those who died from CVD were aged 65 or younger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ctrTitle"/>
          </p:nvPr>
        </p:nvSpPr>
        <p:spPr>
          <a:xfrm>
            <a:off x="685800" y="1878013"/>
            <a:ext cx="7772400" cy="1349375"/>
          </a:xfrm>
        </p:spPr>
        <p:txBody>
          <a:bodyPr/>
          <a:lstStyle/>
          <a:p>
            <a:pPr eaLnBrk="1" hangingPunct="1">
              <a:defRPr/>
            </a:pPr>
            <a:r>
              <a:rPr lang="ar-JO" sz="4800" smtClean="0">
                <a:solidFill>
                  <a:schemeClr val="accent2"/>
                </a:solidFill>
                <a:cs typeface="Andalus" pitchFamily="2" charset="-78"/>
              </a:rPr>
              <a:t>بسم الله الرحمن الرحيم</a:t>
            </a:r>
            <a:r>
              <a:rPr lang="en-US" smtClean="0">
                <a:solidFill>
                  <a:schemeClr val="accent2"/>
                </a:solidFill>
                <a:cs typeface="Andalus" pitchFamily="2" charset="-78"/>
              </a:rPr>
              <a:t/>
            </a:r>
            <a:br>
              <a:rPr lang="en-US" smtClean="0">
                <a:solidFill>
                  <a:schemeClr val="accent2"/>
                </a:solidFill>
                <a:cs typeface="Andalus" pitchFamily="2" charset="-78"/>
              </a:rPr>
            </a:br>
            <a:endParaRPr lang="en-US" smtClean="0">
              <a:solidFill>
                <a:schemeClr val="accent2"/>
              </a:solidFill>
              <a:cs typeface="Andalus" pitchFamily="2" charset="-78"/>
            </a:endParaRPr>
          </a:p>
        </p:txBody>
      </p:sp>
      <p:sp>
        <p:nvSpPr>
          <p:cNvPr id="124931" name="Rectangle 3"/>
          <p:cNvSpPr>
            <a:spLocks noGrp="1" noChangeArrowheads="1"/>
          </p:cNvSpPr>
          <p:nvPr>
            <p:ph type="subTitle" idx="1"/>
          </p:nvPr>
        </p:nvSpPr>
        <p:spPr/>
        <p:txBody>
          <a:bodyPr/>
          <a:lstStyle/>
          <a:p>
            <a:pPr eaLnBrk="1" hangingPunct="1">
              <a:defRPr/>
            </a:pPr>
            <a:r>
              <a:rPr lang="ar-SA" sz="4400" b="1" smtClean="0">
                <a:solidFill>
                  <a:srgbClr val="000000"/>
                </a:solidFill>
                <a:effectLst>
                  <a:outerShdw blurRad="38100" dist="38100" dir="2700000" algn="tl">
                    <a:srgbClr val="FFFFFF"/>
                  </a:outerShdw>
                </a:effectLst>
                <a:cs typeface="Simplified Arabic" pitchFamily="2" charset="-78"/>
              </a:rPr>
              <a:t>الحمد لله رب العالمين والصلاة والسلام على نبينا محمد خاتم الأنبياء وسيد المرسلين وعلى آله وصحبه أجمعين وبعد</a:t>
            </a:r>
            <a:endParaRPr lang="en-US" sz="4400" b="1" smtClean="0">
              <a:solidFill>
                <a:srgbClr val="000000"/>
              </a:solidFill>
              <a:effectLst>
                <a:outerShdw blurRad="38100" dist="38100" dir="2700000" algn="tl">
                  <a:srgbClr val="FFFFFF"/>
                </a:outerShdw>
              </a:effectLst>
              <a:cs typeface="Simplified Arabic" pitchFamily="2" charset="-78"/>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endParaRPr lang="ar-JO" smtClean="0"/>
          </a:p>
        </p:txBody>
      </p:sp>
      <p:sp>
        <p:nvSpPr>
          <p:cNvPr id="26627" name="Rectangle 3"/>
          <p:cNvSpPr>
            <a:spLocks noGrp="1" noChangeArrowheads="1"/>
          </p:cNvSpPr>
          <p:nvPr>
            <p:ph type="body" idx="1"/>
          </p:nvPr>
        </p:nvSpPr>
        <p:spPr/>
        <p:txBody>
          <a:bodyPr/>
          <a:lstStyle/>
          <a:p>
            <a:pPr eaLnBrk="1" hangingPunct="1">
              <a:defRPr/>
            </a:pPr>
            <a:r>
              <a:rPr lang="en-US" smtClean="0"/>
              <a:t>During 2004, approximately 400,000 (15%) Jordanian adults had diabetes (an increase from 7% in 1996), and an estimated 350,000 (12%) had impaired fasting glucose (4,5). Approximately 15% of adults reported hypertension, and roughly 23% had high blood cholesterol — an increase from 9% in 1996 (4,5).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endParaRPr lang="ar-JO" smtClean="0"/>
          </a:p>
        </p:txBody>
      </p:sp>
      <p:sp>
        <p:nvSpPr>
          <p:cNvPr id="27651" name="Rectangle 3"/>
          <p:cNvSpPr>
            <a:spLocks noGrp="1" noChangeArrowheads="1"/>
          </p:cNvSpPr>
          <p:nvPr>
            <p:ph type="body" idx="1"/>
          </p:nvPr>
        </p:nvSpPr>
        <p:spPr/>
        <p:txBody>
          <a:bodyPr/>
          <a:lstStyle/>
          <a:p>
            <a:pPr eaLnBrk="1" hangingPunct="1">
              <a:defRPr/>
            </a:pPr>
            <a:r>
              <a:rPr lang="en-US" smtClean="0"/>
              <a:t>The proportion of all deaths attributable to NCDs in the World Health Organization's Eastern Mediterranean Region is projected to increase from 51% during 2005 to 66% by 2030 (6).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endParaRPr lang="ar-JO" smtClean="0"/>
          </a:p>
        </p:txBody>
      </p:sp>
      <p:sp>
        <p:nvSpPr>
          <p:cNvPr id="29699" name="Rectangle 3"/>
          <p:cNvSpPr>
            <a:spLocks noGrp="1" noChangeArrowheads="1"/>
          </p:cNvSpPr>
          <p:nvPr>
            <p:ph type="body" idx="1"/>
          </p:nvPr>
        </p:nvSpPr>
        <p:spPr/>
        <p:txBody>
          <a:bodyPr/>
          <a:lstStyle/>
          <a:p>
            <a:pPr eaLnBrk="1" hangingPunct="1">
              <a:defRPr/>
            </a:pPr>
            <a:r>
              <a:rPr lang="en-US" smtClean="0"/>
              <a:t>Programs to monitor and control risk factors, clinical services, and a robust health care system will be important to successfully improve NCD outcomes and reduce the burden of disease.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p:txBody>
          <a:bodyPr/>
          <a:lstStyle/>
          <a:p>
            <a:pPr eaLnBrk="1" hangingPunct="1">
              <a:defRPr/>
            </a:pPr>
            <a:r>
              <a:rPr lang="en-GB" sz="4000" b="1" dirty="0" smtClean="0"/>
              <a:t>The major non communicable diseases are :</a:t>
            </a:r>
            <a:r>
              <a:rPr lang="en-GB" sz="4000" dirty="0" smtClean="0"/>
              <a:t> NCD/1</a:t>
            </a:r>
            <a:br>
              <a:rPr lang="en-GB" sz="4000" dirty="0" smtClean="0"/>
            </a:br>
            <a:endParaRPr lang="en-GB" sz="4000" dirty="0" smtClean="0"/>
          </a:p>
        </p:txBody>
      </p:sp>
      <p:sp>
        <p:nvSpPr>
          <p:cNvPr id="284675" name="Rectangle 3"/>
          <p:cNvSpPr>
            <a:spLocks noGrp="1" noChangeArrowheads="1"/>
          </p:cNvSpPr>
          <p:nvPr>
            <p:ph type="body" idx="1"/>
          </p:nvPr>
        </p:nvSpPr>
        <p:spPr/>
        <p:txBody>
          <a:bodyPr/>
          <a:lstStyle/>
          <a:p>
            <a:pPr eaLnBrk="1" hangingPunct="1">
              <a:defRPr/>
            </a:pPr>
            <a:r>
              <a:rPr lang="en-GB" dirty="0" smtClean="0"/>
              <a:t>Cardiovascular Diseases.</a:t>
            </a:r>
          </a:p>
          <a:p>
            <a:pPr eaLnBrk="1" hangingPunct="1">
              <a:defRPr/>
            </a:pPr>
            <a:r>
              <a:rPr lang="en-GB" dirty="0" smtClean="0"/>
              <a:t>Chronic Obstructive Pulmonary Disease</a:t>
            </a:r>
          </a:p>
          <a:p>
            <a:pPr eaLnBrk="1" hangingPunct="1">
              <a:defRPr/>
            </a:pPr>
            <a:r>
              <a:rPr lang="en-GB" dirty="0" smtClean="0"/>
              <a:t>Diabetes</a:t>
            </a:r>
          </a:p>
          <a:p>
            <a:pPr eaLnBrk="1" hangingPunct="1">
              <a:defRPr/>
            </a:pPr>
            <a:r>
              <a:rPr lang="en-GB" dirty="0" smtClean="0"/>
              <a:t>Hypertension</a:t>
            </a:r>
          </a:p>
          <a:p>
            <a:pPr eaLnBrk="1" hangingPunct="1">
              <a:defRPr/>
            </a:pPr>
            <a:r>
              <a:rPr lang="en-GB" dirty="0" smtClean="0"/>
              <a:t>Cancers</a:t>
            </a:r>
          </a:p>
          <a:p>
            <a:pPr eaLnBrk="1" hangingPunct="1">
              <a:defRPr/>
            </a:pPr>
            <a:r>
              <a:rPr lang="en-GB" sz="3200" dirty="0" smtClean="0"/>
              <a:t>Accidents in its different types</a:t>
            </a:r>
          </a:p>
          <a:p>
            <a:pPr eaLnBrk="1" hangingPunct="1">
              <a:buFont typeface="Wingdings" pitchFamily="2" charset="2"/>
              <a:buNone/>
              <a:defRPr/>
            </a:pPr>
            <a:r>
              <a:rPr lang="en-GB" dirty="0" smtClean="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2"/>
          <p:cNvSpPr>
            <a:spLocks noGrp="1" noChangeArrowheads="1"/>
          </p:cNvSpPr>
          <p:nvPr>
            <p:ph type="title"/>
          </p:nvPr>
        </p:nvSpPr>
        <p:spPr/>
        <p:txBody>
          <a:bodyPr/>
          <a:lstStyle/>
          <a:p>
            <a:pPr eaLnBrk="1" hangingPunct="1">
              <a:defRPr/>
            </a:pPr>
            <a:r>
              <a:rPr lang="en-US" sz="4000" smtClean="0"/>
              <a:t>Chronic Diseases 2</a:t>
            </a:r>
            <a:br>
              <a:rPr lang="en-US" sz="4000" smtClean="0"/>
            </a:br>
            <a:r>
              <a:rPr lang="en-US" sz="4000" smtClean="0"/>
              <a:t>Morbidities and Disabilities</a:t>
            </a:r>
          </a:p>
        </p:txBody>
      </p:sp>
      <p:sp>
        <p:nvSpPr>
          <p:cNvPr id="598019" name="Rectangle 3"/>
          <p:cNvSpPr>
            <a:spLocks noGrp="1" noChangeArrowheads="1"/>
          </p:cNvSpPr>
          <p:nvPr>
            <p:ph type="body" idx="1"/>
          </p:nvPr>
        </p:nvSpPr>
        <p:spPr/>
        <p:txBody>
          <a:bodyPr/>
          <a:lstStyle/>
          <a:p>
            <a:pPr eaLnBrk="1" hangingPunct="1">
              <a:buFont typeface="Wingdings" pitchFamily="2" charset="2"/>
              <a:buNone/>
              <a:defRPr/>
            </a:pPr>
            <a:endParaRPr lang="en-US" smtClean="0"/>
          </a:p>
          <a:p>
            <a:pPr eaLnBrk="1" hangingPunct="1">
              <a:defRPr/>
            </a:pPr>
            <a:r>
              <a:rPr lang="en-US" smtClean="0"/>
              <a:t>Disability or chronicity may be the outcome of many of these chronic  diseases and they will not be accounted for by using the mortality indicators as the only indicators for these chronic and degenerative diseases is the resulting disabilities rates</a:t>
            </a:r>
          </a:p>
          <a:p>
            <a:pPr eaLnBrk="1" hangingPunct="1">
              <a:defRPr/>
            </a:pPr>
            <a:endParaRPr lang="en-US" smtClean="0"/>
          </a:p>
          <a:p>
            <a:pPr eaLnBrk="1" hangingPunct="1">
              <a:defRPr/>
            </a:pPr>
            <a:endParaRPr lang="en-US"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eaLnBrk="1" hangingPunct="1">
              <a:defRPr/>
            </a:pPr>
            <a:r>
              <a:rPr lang="en-US" smtClean="0"/>
              <a:t>Examples :</a:t>
            </a:r>
          </a:p>
        </p:txBody>
      </p:sp>
      <p:sp>
        <p:nvSpPr>
          <p:cNvPr id="121859" name="Rectangle 3"/>
          <p:cNvSpPr>
            <a:spLocks noGrp="1" noChangeArrowheads="1"/>
          </p:cNvSpPr>
          <p:nvPr>
            <p:ph type="body" idx="1"/>
          </p:nvPr>
        </p:nvSpPr>
        <p:spPr/>
        <p:txBody>
          <a:bodyPr/>
          <a:lstStyle/>
          <a:p>
            <a:pPr eaLnBrk="1" hangingPunct="1">
              <a:lnSpc>
                <a:spcPct val="90000"/>
              </a:lnSpc>
              <a:defRPr/>
            </a:pPr>
            <a:endParaRPr lang="en-US" sz="2400" smtClean="0"/>
          </a:p>
          <a:p>
            <a:pPr eaLnBrk="1" hangingPunct="1">
              <a:lnSpc>
                <a:spcPct val="90000"/>
              </a:lnSpc>
              <a:defRPr/>
            </a:pPr>
            <a:r>
              <a:rPr lang="en-US" sz="2800" b="1" smtClean="0"/>
              <a:t>1-  Musculo-sketelal problems</a:t>
            </a:r>
          </a:p>
          <a:p>
            <a:pPr eaLnBrk="1" hangingPunct="1">
              <a:lnSpc>
                <a:spcPct val="90000"/>
              </a:lnSpc>
              <a:defRPr/>
            </a:pPr>
            <a:r>
              <a:rPr lang="en-US" sz="2800" smtClean="0"/>
              <a:t>Osteoporosis</a:t>
            </a:r>
            <a:endParaRPr lang="en-US" sz="2400" smtClean="0"/>
          </a:p>
          <a:p>
            <a:pPr eaLnBrk="1" hangingPunct="1">
              <a:lnSpc>
                <a:spcPct val="90000"/>
              </a:lnSpc>
              <a:defRPr/>
            </a:pPr>
            <a:r>
              <a:rPr lang="en-US" sz="2400" smtClean="0"/>
              <a:t>Artihritis and osteoarthritis which may reach in old age a prevalence of 600/1000 persons, and over 300/1000 persons in males.</a:t>
            </a:r>
          </a:p>
          <a:p>
            <a:pPr eaLnBrk="1" hangingPunct="1">
              <a:lnSpc>
                <a:spcPct val="90000"/>
              </a:lnSpc>
              <a:defRPr/>
            </a:pPr>
            <a:r>
              <a:rPr lang="en-US" sz="2400" smtClean="0"/>
              <a:t>Rheumatoid arthritis</a:t>
            </a:r>
          </a:p>
          <a:p>
            <a:pPr eaLnBrk="1" hangingPunct="1">
              <a:lnSpc>
                <a:spcPct val="90000"/>
              </a:lnSpc>
              <a:defRPr/>
            </a:pPr>
            <a:r>
              <a:rPr lang="en-US" sz="2400" smtClean="0"/>
              <a:t>Low back pain</a:t>
            </a:r>
          </a:p>
          <a:p>
            <a:pPr eaLnBrk="1" hangingPunct="1">
              <a:lnSpc>
                <a:spcPct val="90000"/>
              </a:lnSpc>
              <a:defRPr/>
            </a:pPr>
            <a:r>
              <a:rPr lang="en-US" sz="2400" smtClean="0"/>
              <a:t>Foot problems in old age</a:t>
            </a:r>
          </a:p>
          <a:p>
            <a:pPr eaLnBrk="1" hangingPunct="1">
              <a:lnSpc>
                <a:spcPct val="90000"/>
              </a:lnSpc>
              <a:defRPr/>
            </a:pPr>
            <a:r>
              <a:rPr lang="en-US" sz="2400" smtClean="0"/>
              <a:t>Scoliosis in children</a:t>
            </a:r>
          </a:p>
          <a:p>
            <a:pPr eaLnBrk="1" hangingPunct="1">
              <a:lnSpc>
                <a:spcPct val="90000"/>
              </a:lnSpc>
              <a:defRPr/>
            </a:pPr>
            <a:r>
              <a:rPr lang="en-US" sz="2400" smtClean="0"/>
              <a:t>Congenital hip dislocation</a:t>
            </a:r>
          </a:p>
          <a:p>
            <a:pPr eaLnBrk="1" hangingPunct="1">
              <a:lnSpc>
                <a:spcPct val="90000"/>
              </a:lnSpc>
              <a:defRPr/>
            </a:pPr>
            <a:endParaRPr lang="en-US" sz="2400" smtClean="0"/>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pPr eaLnBrk="1" hangingPunct="1">
              <a:defRPr/>
            </a:pPr>
            <a:r>
              <a:rPr lang="en-US" smtClean="0"/>
              <a:t>2- Neurological disorders</a:t>
            </a:r>
          </a:p>
        </p:txBody>
      </p:sp>
      <p:sp>
        <p:nvSpPr>
          <p:cNvPr id="120835" name="Rectangle 3"/>
          <p:cNvSpPr>
            <a:spLocks noGrp="1" noChangeArrowheads="1"/>
          </p:cNvSpPr>
          <p:nvPr>
            <p:ph type="body" idx="1"/>
          </p:nvPr>
        </p:nvSpPr>
        <p:spPr/>
        <p:txBody>
          <a:bodyPr/>
          <a:lstStyle/>
          <a:p>
            <a:pPr eaLnBrk="1" hangingPunct="1">
              <a:lnSpc>
                <a:spcPct val="90000"/>
              </a:lnSpc>
              <a:defRPr/>
            </a:pPr>
            <a:endParaRPr lang="en-US" smtClean="0"/>
          </a:p>
          <a:p>
            <a:pPr eaLnBrk="1" hangingPunct="1">
              <a:lnSpc>
                <a:spcPct val="90000"/>
              </a:lnSpc>
              <a:defRPr/>
            </a:pPr>
            <a:r>
              <a:rPr lang="en-US" smtClean="0"/>
              <a:t>Cerebral palsy</a:t>
            </a:r>
          </a:p>
          <a:p>
            <a:pPr eaLnBrk="1" hangingPunct="1">
              <a:lnSpc>
                <a:spcPct val="90000"/>
              </a:lnSpc>
              <a:defRPr/>
            </a:pPr>
            <a:r>
              <a:rPr lang="en-US" smtClean="0"/>
              <a:t>Mental retardation</a:t>
            </a:r>
          </a:p>
          <a:p>
            <a:pPr eaLnBrk="1" hangingPunct="1">
              <a:lnSpc>
                <a:spcPct val="90000"/>
              </a:lnSpc>
              <a:defRPr/>
            </a:pPr>
            <a:r>
              <a:rPr lang="en-US" smtClean="0"/>
              <a:t>Epilepsy and other seizure disorders </a:t>
            </a:r>
          </a:p>
          <a:p>
            <a:pPr eaLnBrk="1" hangingPunct="1">
              <a:lnSpc>
                <a:spcPct val="90000"/>
              </a:lnSpc>
              <a:defRPr/>
            </a:pPr>
            <a:r>
              <a:rPr lang="en-US" smtClean="0"/>
              <a:t>Headache and migraine</a:t>
            </a:r>
          </a:p>
          <a:p>
            <a:pPr eaLnBrk="1" hangingPunct="1">
              <a:lnSpc>
                <a:spcPct val="90000"/>
              </a:lnSpc>
              <a:defRPr/>
            </a:pPr>
            <a:r>
              <a:rPr lang="en-US" smtClean="0"/>
              <a:t>Multiple sclerosis</a:t>
            </a:r>
          </a:p>
          <a:p>
            <a:pPr eaLnBrk="1" hangingPunct="1">
              <a:lnSpc>
                <a:spcPct val="90000"/>
              </a:lnSpc>
              <a:defRPr/>
            </a:pPr>
            <a:r>
              <a:rPr lang="en-US" smtClean="0"/>
              <a:t>Alzheimer  and dementia</a:t>
            </a:r>
          </a:p>
          <a:p>
            <a:pPr eaLnBrk="1" hangingPunct="1">
              <a:lnSpc>
                <a:spcPct val="90000"/>
              </a:lnSpc>
              <a:defRPr/>
            </a:pPr>
            <a:r>
              <a:rPr lang="en-US" smtClean="0"/>
              <a:t>Parkinson disease</a:t>
            </a:r>
            <a:r>
              <a:rPr lang="ar-SA" smtClean="0"/>
              <a:t>.</a:t>
            </a:r>
            <a:endParaRPr lang="en-US" smtClean="0"/>
          </a:p>
          <a:p>
            <a:pPr eaLnBrk="1" hangingPunct="1">
              <a:lnSpc>
                <a:spcPct val="90000"/>
              </a:lnSpc>
              <a:defRPr/>
            </a:pPr>
            <a:endParaRPr lang="en-US" smtClean="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pPr eaLnBrk="1" hangingPunct="1">
              <a:defRPr/>
            </a:pPr>
            <a:r>
              <a:rPr lang="en-US" smtClean="0"/>
              <a:t>Psychiatric Disorders</a:t>
            </a:r>
          </a:p>
        </p:txBody>
      </p:sp>
      <p:sp>
        <p:nvSpPr>
          <p:cNvPr id="138243" name="Rectangle 3"/>
          <p:cNvSpPr>
            <a:spLocks noGrp="1" noChangeArrowheads="1"/>
          </p:cNvSpPr>
          <p:nvPr>
            <p:ph type="body" idx="1"/>
          </p:nvPr>
        </p:nvSpPr>
        <p:spPr/>
        <p:txBody>
          <a:bodyPr/>
          <a:lstStyle/>
          <a:p>
            <a:pPr algn="ctr" eaLnBrk="1" hangingPunct="1">
              <a:lnSpc>
                <a:spcPct val="90000"/>
              </a:lnSpc>
              <a:defRPr/>
            </a:pPr>
            <a:r>
              <a:rPr lang="en-US" b="1" u="sng" dirty="0" smtClean="0"/>
              <a:t>Psychosis</a:t>
            </a:r>
            <a:endParaRPr lang="en-US" b="1" u="sng" dirty="0" smtClean="0">
              <a:latin typeface="Book Antiqua" pitchFamily="18" charset="0"/>
            </a:endParaRPr>
          </a:p>
          <a:p>
            <a:pPr algn="ctr" eaLnBrk="1" hangingPunct="1">
              <a:lnSpc>
                <a:spcPct val="90000"/>
              </a:lnSpc>
              <a:defRPr/>
            </a:pPr>
            <a:r>
              <a:rPr lang="en-US" dirty="0" smtClean="0">
                <a:latin typeface="Book Antiqua" pitchFamily="18" charset="0"/>
              </a:rPr>
              <a:t>Schizophrenia</a:t>
            </a:r>
          </a:p>
          <a:p>
            <a:pPr algn="ctr" eaLnBrk="1" hangingPunct="1">
              <a:lnSpc>
                <a:spcPct val="90000"/>
              </a:lnSpc>
              <a:defRPr/>
            </a:pPr>
            <a:r>
              <a:rPr lang="en-US" dirty="0" smtClean="0">
                <a:latin typeface="Book Antiqua" pitchFamily="18" charset="0"/>
              </a:rPr>
              <a:t>6--Affective psychosis</a:t>
            </a:r>
          </a:p>
          <a:p>
            <a:pPr algn="ctr" eaLnBrk="1" hangingPunct="1">
              <a:lnSpc>
                <a:spcPct val="90000"/>
              </a:lnSpc>
              <a:defRPr/>
            </a:pPr>
            <a:r>
              <a:rPr lang="en-US" dirty="0" smtClean="0">
                <a:latin typeface="Book Antiqua" pitchFamily="18" charset="0"/>
              </a:rPr>
              <a:t>4--Unspecified psychosis</a:t>
            </a:r>
          </a:p>
          <a:p>
            <a:pPr algn="ctr" eaLnBrk="1" hangingPunct="1">
              <a:lnSpc>
                <a:spcPct val="90000"/>
              </a:lnSpc>
              <a:defRPr/>
            </a:pPr>
            <a:r>
              <a:rPr lang="en-US" dirty="0" smtClean="0">
                <a:latin typeface="Book Antiqua" pitchFamily="18" charset="0"/>
              </a:rPr>
              <a:t>3--Senile &amp; pre-senile dementia</a:t>
            </a:r>
          </a:p>
          <a:p>
            <a:pPr algn="ctr" eaLnBrk="1" hangingPunct="1">
              <a:lnSpc>
                <a:spcPct val="90000"/>
              </a:lnSpc>
              <a:defRPr/>
            </a:pPr>
            <a:r>
              <a:rPr lang="en-US" dirty="0" smtClean="0">
                <a:latin typeface="Book Antiqua" pitchFamily="18" charset="0"/>
              </a:rPr>
              <a:t>3--Psychosis associated with other cerebral conditions</a:t>
            </a:r>
          </a:p>
          <a:p>
            <a:pPr algn="ctr" eaLnBrk="1" hangingPunct="1">
              <a:lnSpc>
                <a:spcPct val="90000"/>
              </a:lnSpc>
              <a:buFont typeface="Wingdings" pitchFamily="2" charset="2"/>
              <a:buNone/>
              <a:defRPr/>
            </a:pPr>
            <a:r>
              <a:rPr lang="en-US" dirty="0" smtClean="0"/>
              <a:t> </a:t>
            </a:r>
          </a:p>
          <a:p>
            <a:pPr eaLnBrk="1" hangingPunct="1">
              <a:lnSpc>
                <a:spcPct val="90000"/>
              </a:lnSpc>
              <a:defRPr/>
            </a:pPr>
            <a:endParaRPr lang="en-US" dirty="0" smtClean="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Rectangle 2"/>
          <p:cNvSpPr>
            <a:spLocks noGrp="1" noChangeArrowheads="1"/>
          </p:cNvSpPr>
          <p:nvPr>
            <p:ph type="title"/>
          </p:nvPr>
        </p:nvSpPr>
        <p:spPr/>
        <p:txBody>
          <a:bodyPr/>
          <a:lstStyle/>
          <a:p>
            <a:pPr eaLnBrk="1" hangingPunct="1">
              <a:defRPr/>
            </a:pPr>
            <a:r>
              <a:rPr lang="en-US" b="1" smtClean="0">
                <a:latin typeface="Book Antiqua" pitchFamily="18" charset="0"/>
              </a:rPr>
              <a:t>Neuroses.</a:t>
            </a:r>
          </a:p>
        </p:txBody>
      </p:sp>
      <p:sp>
        <p:nvSpPr>
          <p:cNvPr id="592899" name="Rectangle 3"/>
          <p:cNvSpPr>
            <a:spLocks noGrp="1" noChangeArrowheads="1"/>
          </p:cNvSpPr>
          <p:nvPr>
            <p:ph type="body" idx="1"/>
          </p:nvPr>
        </p:nvSpPr>
        <p:spPr/>
        <p:txBody>
          <a:bodyPr/>
          <a:lstStyle/>
          <a:p>
            <a:pPr eaLnBrk="1" hangingPunct="1">
              <a:lnSpc>
                <a:spcPct val="90000"/>
              </a:lnSpc>
              <a:defRPr/>
            </a:pPr>
            <a:endParaRPr lang="en-US" smtClean="0">
              <a:latin typeface="Book Antiqua" pitchFamily="18" charset="0"/>
            </a:endParaRPr>
          </a:p>
          <a:p>
            <a:pPr eaLnBrk="1" hangingPunct="1">
              <a:lnSpc>
                <a:spcPct val="90000"/>
              </a:lnSpc>
              <a:defRPr/>
            </a:pPr>
            <a:endParaRPr lang="en-US" b="1" smtClean="0">
              <a:latin typeface="Book Antiqua" pitchFamily="18" charset="0"/>
            </a:endParaRPr>
          </a:p>
          <a:p>
            <a:pPr eaLnBrk="1" hangingPunct="1">
              <a:lnSpc>
                <a:spcPct val="90000"/>
              </a:lnSpc>
              <a:defRPr/>
            </a:pPr>
            <a:r>
              <a:rPr lang="en-US" b="1" smtClean="0">
                <a:latin typeface="Book Antiqua" pitchFamily="18" charset="0"/>
              </a:rPr>
              <a:t>Phobias</a:t>
            </a:r>
          </a:p>
          <a:p>
            <a:pPr eaLnBrk="1" hangingPunct="1">
              <a:lnSpc>
                <a:spcPct val="90000"/>
              </a:lnSpc>
              <a:defRPr/>
            </a:pPr>
            <a:r>
              <a:rPr lang="en-US" b="1" smtClean="0">
                <a:latin typeface="Book Antiqua" pitchFamily="18" charset="0"/>
              </a:rPr>
              <a:t>Anxiety</a:t>
            </a:r>
          </a:p>
          <a:p>
            <a:pPr eaLnBrk="1" hangingPunct="1">
              <a:lnSpc>
                <a:spcPct val="90000"/>
              </a:lnSpc>
              <a:defRPr/>
            </a:pPr>
            <a:r>
              <a:rPr lang="en-US" b="1" smtClean="0">
                <a:latin typeface="Book Antiqua" pitchFamily="18" charset="0"/>
              </a:rPr>
              <a:t>Depression</a:t>
            </a:r>
          </a:p>
          <a:p>
            <a:pPr eaLnBrk="1" hangingPunct="1">
              <a:lnSpc>
                <a:spcPct val="90000"/>
              </a:lnSpc>
              <a:defRPr/>
            </a:pPr>
            <a:r>
              <a:rPr lang="en-US" b="1" smtClean="0">
                <a:latin typeface="Book Antiqua" pitchFamily="18" charset="0"/>
              </a:rPr>
              <a:t>Obsessive Compulsive Neuroses.</a:t>
            </a:r>
          </a:p>
          <a:p>
            <a:pPr eaLnBrk="1" hangingPunct="1">
              <a:lnSpc>
                <a:spcPct val="90000"/>
              </a:lnSpc>
              <a:defRPr/>
            </a:pPr>
            <a:r>
              <a:rPr lang="en-US" b="1" smtClean="0">
                <a:latin typeface="Book Antiqua" pitchFamily="18" charset="0"/>
              </a:rPr>
              <a:t> Personality disorders &amp; other non- psychotic mental disorders</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p:txBody>
          <a:bodyPr/>
          <a:lstStyle/>
          <a:p>
            <a:pPr eaLnBrk="1" hangingPunct="1">
              <a:defRPr/>
            </a:pPr>
            <a:r>
              <a:rPr lang="en-US" smtClean="0"/>
              <a:t>6- Genetic disorders</a:t>
            </a:r>
          </a:p>
        </p:txBody>
      </p:sp>
      <p:sp>
        <p:nvSpPr>
          <p:cNvPr id="131075" name="Rectangle 3"/>
          <p:cNvSpPr>
            <a:spLocks noGrp="1" noChangeArrowheads="1"/>
          </p:cNvSpPr>
          <p:nvPr>
            <p:ph type="body" idx="1"/>
          </p:nvPr>
        </p:nvSpPr>
        <p:spPr/>
        <p:txBody>
          <a:bodyPr/>
          <a:lstStyle/>
          <a:p>
            <a:pPr eaLnBrk="1" hangingPunct="1">
              <a:lnSpc>
                <a:spcPct val="90000"/>
              </a:lnSpc>
              <a:buFont typeface="Wingdings" pitchFamily="2" charset="2"/>
              <a:buNone/>
              <a:defRPr/>
            </a:pPr>
            <a:endParaRPr lang="en-US" sz="2800" smtClean="0"/>
          </a:p>
          <a:p>
            <a:pPr eaLnBrk="1" hangingPunct="1">
              <a:lnSpc>
                <a:spcPct val="90000"/>
              </a:lnSpc>
              <a:defRPr/>
            </a:pPr>
            <a:r>
              <a:rPr lang="en-US" sz="2800" smtClean="0"/>
              <a:t>– Down’s syndrome</a:t>
            </a:r>
          </a:p>
          <a:p>
            <a:pPr eaLnBrk="1" hangingPunct="1">
              <a:lnSpc>
                <a:spcPct val="90000"/>
              </a:lnSpc>
              <a:defRPr/>
            </a:pPr>
            <a:r>
              <a:rPr lang="en-US" sz="2800" smtClean="0"/>
              <a:t>Autosomal recessive defect chromosome 7 mutations are thought to be responsible for that disease .</a:t>
            </a:r>
          </a:p>
          <a:p>
            <a:pPr eaLnBrk="1" hangingPunct="1">
              <a:lnSpc>
                <a:spcPct val="90000"/>
              </a:lnSpc>
              <a:defRPr/>
            </a:pPr>
            <a:r>
              <a:rPr lang="en-US" sz="2800" smtClean="0"/>
              <a:t>     Cystic fibrosis : is the most lethal in Northern European descent (1/3500 births) in USA( 1/14,000 births in Blocks) in Asian Americans 1/25,500 births , Median survival age for C.F. improved between 1938 and 1998 from 5 y to  almost 30 y . </a:t>
            </a:r>
          </a:p>
          <a:p>
            <a:pPr eaLnBrk="1" hangingPunct="1">
              <a:lnSpc>
                <a:spcPct val="90000"/>
              </a:lnSpc>
              <a:defRPr/>
            </a:pPr>
            <a:endParaRPr lang="en-US" sz="2800" smtClean="0"/>
          </a:p>
          <a:p>
            <a:pPr eaLnBrk="1" hangingPunct="1">
              <a:lnSpc>
                <a:spcPct val="90000"/>
              </a:lnSpc>
              <a:defRPr/>
            </a:pPr>
            <a:endParaRPr lang="en-US" sz="2800"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ctrTitle"/>
          </p:nvPr>
        </p:nvSpPr>
        <p:spPr/>
        <p:txBody>
          <a:bodyPr/>
          <a:lstStyle/>
          <a:p>
            <a:pPr eaLnBrk="1" hangingPunct="1">
              <a:defRPr/>
            </a:pPr>
            <a:r>
              <a:rPr lang="en-US" smtClean="0"/>
              <a:t>Epidemiology of Chronic diseases</a:t>
            </a:r>
          </a:p>
        </p:txBody>
      </p:sp>
      <p:sp>
        <p:nvSpPr>
          <p:cNvPr id="174083" name="Rectangle 3"/>
          <p:cNvSpPr>
            <a:spLocks noGrp="1" noChangeArrowheads="1"/>
          </p:cNvSpPr>
          <p:nvPr>
            <p:ph type="subTitle" idx="1"/>
          </p:nvPr>
        </p:nvSpPr>
        <p:spPr/>
        <p:txBody>
          <a:bodyPr/>
          <a:lstStyle/>
          <a:p>
            <a:pPr eaLnBrk="1" hangingPunct="1">
              <a:defRPr/>
            </a:pPr>
            <a:r>
              <a:rPr lang="en-US" sz="4000" b="1" smtClean="0"/>
              <a:t>Non communicable diseases</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p:txBody>
          <a:bodyPr/>
          <a:lstStyle/>
          <a:p>
            <a:pPr eaLnBrk="1" hangingPunct="1">
              <a:defRPr/>
            </a:pPr>
            <a:r>
              <a:rPr lang="en-US" smtClean="0"/>
              <a:t>Mental Diseases</a:t>
            </a:r>
          </a:p>
        </p:txBody>
      </p:sp>
      <p:sp>
        <p:nvSpPr>
          <p:cNvPr id="521219" name="Rectangle 3"/>
          <p:cNvSpPr>
            <a:spLocks noGrp="1" noChangeArrowheads="1"/>
          </p:cNvSpPr>
          <p:nvPr>
            <p:ph type="body" idx="1"/>
          </p:nvPr>
        </p:nvSpPr>
        <p:spPr/>
        <p:txBody>
          <a:bodyPr/>
          <a:lstStyle/>
          <a:p>
            <a:pPr eaLnBrk="1" hangingPunct="1">
              <a:defRPr/>
            </a:pPr>
            <a:r>
              <a:rPr lang="en-US" b="1" dirty="0" smtClean="0"/>
              <a:t>The Global Burden of Disease (GBD) study published in 1996 showed that </a:t>
            </a:r>
            <a:r>
              <a:rPr lang="en-US" b="1" u="sng" dirty="0" err="1" smtClean="0"/>
              <a:t>neuro</a:t>
            </a:r>
            <a:r>
              <a:rPr lang="en-US" b="1" u="sng" dirty="0" smtClean="0"/>
              <a:t>-psychiatric disorders</a:t>
            </a:r>
            <a:r>
              <a:rPr lang="en-US" b="1" dirty="0" smtClean="0"/>
              <a:t> account for more than a quarter of all health loss due to </a:t>
            </a:r>
            <a:r>
              <a:rPr lang="en-US" b="1" u="sng" dirty="0" smtClean="0"/>
              <a:t>disability</a:t>
            </a:r>
            <a:r>
              <a:rPr lang="en-US" b="1" dirty="0" smtClean="0"/>
              <a:t>, more than eight times greater than that attributed to coronary heart disease and 20-fold greater than cancer .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ChangeArrowheads="1"/>
          </p:cNvSpPr>
          <p:nvPr>
            <p:ph type="title"/>
          </p:nvPr>
        </p:nvSpPr>
        <p:spPr/>
        <p:txBody>
          <a:bodyPr/>
          <a:lstStyle/>
          <a:p>
            <a:pPr eaLnBrk="1" hangingPunct="1">
              <a:defRPr/>
            </a:pPr>
            <a:endParaRPr lang="ar-JO" smtClean="0"/>
          </a:p>
        </p:txBody>
      </p:sp>
      <p:sp>
        <p:nvSpPr>
          <p:cNvPr id="522243" name="Rectangle 3"/>
          <p:cNvSpPr>
            <a:spLocks noGrp="1" noChangeArrowheads="1"/>
          </p:cNvSpPr>
          <p:nvPr>
            <p:ph type="body" idx="1"/>
          </p:nvPr>
        </p:nvSpPr>
        <p:spPr/>
        <p:txBody>
          <a:bodyPr/>
          <a:lstStyle/>
          <a:p>
            <a:pPr eaLnBrk="1" hangingPunct="1">
              <a:defRPr/>
            </a:pPr>
            <a:r>
              <a:rPr lang="en-US" b="1" smtClean="0"/>
              <a:t>These findings highlighted for the first time the central place of mental disorders in population health as well as a need for a response from health service systems. Sound epidemiological information around mental disorders is an essential starting point for that policy response.</a:t>
            </a:r>
          </a:p>
          <a:p>
            <a:pPr eaLnBrk="1" hangingPunct="1">
              <a:defRPr/>
            </a:pPr>
            <a:endParaRPr lang="en-US"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p:txBody>
          <a:bodyPr/>
          <a:lstStyle/>
          <a:p>
            <a:pPr eaLnBrk="1" hangingPunct="1">
              <a:defRPr/>
            </a:pPr>
            <a:r>
              <a:rPr lang="arn-CL" sz="4000" b="1"/>
              <a:t>Mental health as part of primary </a:t>
            </a:r>
            <a:r>
              <a:rPr lang="en-US" sz="4000" b="1"/>
              <a:t>:</a:t>
            </a:r>
            <a:r>
              <a:rPr lang="arn-CL" sz="4000" b="1"/>
              <a:t>health care</a:t>
            </a:r>
            <a:endParaRPr lang="en-US" sz="4000" b="1"/>
          </a:p>
        </p:txBody>
      </p:sp>
      <p:sp>
        <p:nvSpPr>
          <p:cNvPr id="86019" name="Rectangle 3"/>
          <p:cNvSpPr>
            <a:spLocks noGrp="1" noChangeArrowheads="1"/>
          </p:cNvSpPr>
          <p:nvPr>
            <p:ph type="body" idx="4294967295"/>
          </p:nvPr>
        </p:nvSpPr>
        <p:spPr/>
        <p:txBody>
          <a:bodyPr/>
          <a:lstStyle/>
          <a:p>
            <a:pPr eaLnBrk="1" hangingPunct="1">
              <a:lnSpc>
                <a:spcPct val="90000"/>
              </a:lnSpc>
              <a:defRPr/>
            </a:pPr>
            <a:r>
              <a:rPr lang="en-US" sz="2800" dirty="0" smtClean="0"/>
              <a:t>Mental health care is a basic and essential building block for ensuring life-long good health. Multipurpose health workers, family doctors and general practitioners need to become increasingly better able to recognize any potential mental impairment or brain disorder in order to provide quality care</a:t>
            </a:r>
            <a:r>
              <a:rPr lang="ar-JO" sz="2800" dirty="0" smtClean="0"/>
              <a:t>. </a:t>
            </a:r>
            <a:endParaRPr lang="en-US" sz="2800" dirty="0" smtClean="0"/>
          </a:p>
          <a:p>
            <a:pPr eaLnBrk="1" hangingPunct="1">
              <a:lnSpc>
                <a:spcPct val="90000"/>
              </a:lnSpc>
              <a:defRPr/>
            </a:pPr>
            <a:endParaRPr lang="en-US" sz="2800" dirty="0" smtClean="0">
              <a:effectLst/>
            </a:endParaRPr>
          </a:p>
          <a:p>
            <a:pPr eaLnBrk="1" hangingPunct="1">
              <a:lnSpc>
                <a:spcPct val="90000"/>
              </a:lnSpc>
              <a:defRPr/>
            </a:pPr>
            <a:r>
              <a:rPr lang="en-US" sz="3600" b="1" dirty="0" smtClean="0">
                <a:effectLst/>
              </a:rPr>
              <a:t>Up to 40% of individuals visiting their family physician have a mental health problem</a:t>
            </a:r>
            <a:endParaRPr lang="en-US" sz="3600" dirty="0" smtClean="0">
              <a:effectLst/>
            </a:endParaRPr>
          </a:p>
          <a:p>
            <a:pPr eaLnBrk="1" hangingPunct="1">
              <a:lnSpc>
                <a:spcPct val="90000"/>
              </a:lnSpc>
              <a:defRPr/>
            </a:pPr>
            <a:endParaRPr lang="en-US" sz="2800" dirty="0" smtClean="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2"/>
          <p:cNvSpPr>
            <a:spLocks noGrp="1" noChangeArrowheads="1"/>
          </p:cNvSpPr>
          <p:nvPr>
            <p:ph type="title"/>
          </p:nvPr>
        </p:nvSpPr>
        <p:spPr/>
        <p:txBody>
          <a:bodyPr/>
          <a:lstStyle/>
          <a:p>
            <a:pPr eaLnBrk="1" hangingPunct="1">
              <a:defRPr/>
            </a:pPr>
            <a:endParaRPr lang="ar-JO" smtClean="0"/>
          </a:p>
        </p:txBody>
      </p:sp>
      <p:sp>
        <p:nvSpPr>
          <p:cNvPr id="599043" name="Rectangle 3"/>
          <p:cNvSpPr>
            <a:spLocks noGrp="1" noChangeArrowheads="1"/>
          </p:cNvSpPr>
          <p:nvPr>
            <p:ph type="body" idx="1"/>
          </p:nvPr>
        </p:nvSpPr>
        <p:spPr/>
        <p:txBody>
          <a:bodyPr/>
          <a:lstStyle/>
          <a:p>
            <a:pPr eaLnBrk="1" hangingPunct="1">
              <a:lnSpc>
                <a:spcPct val="80000"/>
              </a:lnSpc>
              <a:defRPr/>
            </a:pPr>
            <a:r>
              <a:rPr lang="en-US" sz="2800" b="1" dirty="0" smtClean="0">
                <a:effectLst/>
              </a:rPr>
              <a:t>Edmonton Study (Bland et al 1997)</a:t>
            </a:r>
            <a:endParaRPr lang="en-US" sz="2800" dirty="0" smtClean="0">
              <a:effectLst/>
            </a:endParaRPr>
          </a:p>
          <a:p>
            <a:pPr eaLnBrk="1" hangingPunct="1">
              <a:lnSpc>
                <a:spcPct val="80000"/>
              </a:lnSpc>
              <a:defRPr/>
            </a:pPr>
            <a:r>
              <a:rPr lang="en-US" sz="2800" dirty="0" smtClean="0">
                <a:effectLst/>
              </a:rPr>
              <a:t>Only </a:t>
            </a:r>
            <a:r>
              <a:rPr lang="en-US" sz="2800" b="1" u="sng" dirty="0" smtClean="0">
                <a:effectLst/>
              </a:rPr>
              <a:t>28.1%</a:t>
            </a:r>
            <a:r>
              <a:rPr lang="en-US" sz="2800" dirty="0" smtClean="0">
                <a:effectLst/>
              </a:rPr>
              <a:t> of individuals with a mental disorder received help in a year.</a:t>
            </a:r>
          </a:p>
          <a:p>
            <a:pPr eaLnBrk="1" hangingPunct="1">
              <a:lnSpc>
                <a:spcPct val="80000"/>
              </a:lnSpc>
              <a:defRPr/>
            </a:pPr>
            <a:r>
              <a:rPr lang="en-US" sz="2800" dirty="0" smtClean="0">
                <a:effectLst/>
              </a:rPr>
              <a:t> Of these:</a:t>
            </a:r>
          </a:p>
          <a:p>
            <a:pPr eaLnBrk="1" hangingPunct="1">
              <a:lnSpc>
                <a:spcPct val="80000"/>
              </a:lnSpc>
              <a:defRPr/>
            </a:pPr>
            <a:r>
              <a:rPr lang="en-US" sz="2800" u="sng" dirty="0" smtClean="0">
                <a:effectLst/>
              </a:rPr>
              <a:t>78%</a:t>
            </a:r>
            <a:r>
              <a:rPr lang="en-US" sz="2800" dirty="0" smtClean="0">
                <a:effectLst/>
              </a:rPr>
              <a:t> saw a physician (usually family physician)</a:t>
            </a:r>
          </a:p>
          <a:p>
            <a:pPr eaLnBrk="1" hangingPunct="1">
              <a:lnSpc>
                <a:spcPct val="80000"/>
              </a:lnSpc>
              <a:defRPr/>
            </a:pPr>
            <a:r>
              <a:rPr lang="en-US" sz="2800" dirty="0" smtClean="0">
                <a:effectLst/>
              </a:rPr>
              <a:t>29% saw a psychiatrist</a:t>
            </a:r>
          </a:p>
          <a:p>
            <a:pPr eaLnBrk="1" hangingPunct="1">
              <a:lnSpc>
                <a:spcPct val="80000"/>
              </a:lnSpc>
              <a:defRPr/>
            </a:pPr>
            <a:r>
              <a:rPr lang="en-US" sz="2800" dirty="0" smtClean="0">
                <a:effectLst/>
              </a:rPr>
              <a:t>18% saw a psychologist</a:t>
            </a:r>
          </a:p>
          <a:p>
            <a:pPr eaLnBrk="1" hangingPunct="1">
              <a:lnSpc>
                <a:spcPct val="80000"/>
              </a:lnSpc>
              <a:defRPr/>
            </a:pPr>
            <a:r>
              <a:rPr lang="en-US" sz="2800" dirty="0" smtClean="0">
                <a:effectLst/>
              </a:rPr>
              <a:t>10% saw a social worker</a:t>
            </a:r>
          </a:p>
          <a:p>
            <a:pPr eaLnBrk="1" hangingPunct="1">
              <a:lnSpc>
                <a:spcPct val="80000"/>
              </a:lnSpc>
              <a:defRPr/>
            </a:pPr>
            <a:r>
              <a:rPr lang="en-US" sz="2800" dirty="0" smtClean="0">
                <a:effectLst/>
              </a:rPr>
              <a:t>18% saw a psychologist</a:t>
            </a:r>
          </a:p>
          <a:p>
            <a:pPr eaLnBrk="1" hangingPunct="1">
              <a:lnSpc>
                <a:spcPct val="80000"/>
              </a:lnSpc>
              <a:defRPr/>
            </a:pPr>
            <a:r>
              <a:rPr lang="en-US" sz="2800" dirty="0" smtClean="0">
                <a:effectLst/>
              </a:rPr>
              <a:t>10% saw a social worker</a:t>
            </a:r>
          </a:p>
          <a:p>
            <a:pPr eaLnBrk="1" hangingPunct="1">
              <a:lnSpc>
                <a:spcPct val="80000"/>
              </a:lnSpc>
              <a:defRPr/>
            </a:pPr>
            <a:endParaRPr lang="en-US" sz="28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idx="4294967295"/>
          </p:nvPr>
        </p:nvSpPr>
        <p:spPr/>
        <p:txBody>
          <a:bodyPr/>
          <a:lstStyle/>
          <a:p>
            <a:pPr eaLnBrk="1" hangingPunct="1">
              <a:defRPr/>
            </a:pPr>
            <a:endParaRPr lang="en-US"/>
          </a:p>
        </p:txBody>
      </p:sp>
      <p:sp>
        <p:nvSpPr>
          <p:cNvPr id="87043" name="Rectangle 3"/>
          <p:cNvSpPr>
            <a:spLocks noGrp="1" noChangeArrowheads="1"/>
          </p:cNvSpPr>
          <p:nvPr>
            <p:ph type="body" idx="4294967295"/>
          </p:nvPr>
        </p:nvSpPr>
        <p:spPr/>
        <p:txBody>
          <a:bodyPr/>
          <a:lstStyle/>
          <a:p>
            <a:pPr eaLnBrk="1" hangingPunct="1">
              <a:defRPr/>
            </a:pPr>
            <a:r>
              <a:rPr lang="en-US" smtClean="0"/>
              <a:t>To ensure that basic mental health services are available to all people, even the most vulnerable and deprived groups, in the past two decades the WHO Regional Office for the</a:t>
            </a:r>
            <a:r>
              <a:rPr lang="ar-JO" smtClean="0"/>
              <a:t> </a:t>
            </a:r>
            <a:r>
              <a:rPr lang="en-US" smtClean="0"/>
              <a:t>Eastern Mediterranean collaborated with almost all countries of the Region to prepare </a:t>
            </a:r>
            <a:r>
              <a:rPr lang="en-US" u="sng" smtClean="0"/>
              <a:t>national mental health programs</a:t>
            </a:r>
            <a:r>
              <a:rPr lang="ar-JO" u="sng" smtClean="0"/>
              <a:t>. </a:t>
            </a:r>
            <a:endParaRPr lang="en-US" u="sng" smtClean="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idx="4294967295"/>
          </p:nvPr>
        </p:nvSpPr>
        <p:spPr/>
        <p:txBody>
          <a:bodyPr/>
          <a:lstStyle/>
          <a:p>
            <a:pPr eaLnBrk="1" hangingPunct="1">
              <a:defRPr/>
            </a:pPr>
            <a:endParaRPr lang="en-US"/>
          </a:p>
        </p:txBody>
      </p:sp>
      <p:sp>
        <p:nvSpPr>
          <p:cNvPr id="88067" name="Rectangle 3"/>
          <p:cNvSpPr>
            <a:spLocks noGrp="1" noChangeArrowheads="1"/>
          </p:cNvSpPr>
          <p:nvPr>
            <p:ph type="body" idx="4294967295"/>
          </p:nvPr>
        </p:nvSpPr>
        <p:spPr/>
        <p:txBody>
          <a:bodyPr/>
          <a:lstStyle/>
          <a:p>
            <a:pPr eaLnBrk="1" hangingPunct="1">
              <a:defRPr/>
            </a:pPr>
            <a:r>
              <a:rPr lang="en-US" sz="4800"/>
              <a:t>The implementation of these programs have been carried out in different degrees in the countries of the Region</a:t>
            </a:r>
            <a:r>
              <a:rPr lang="ar-JO"/>
              <a:t>. </a:t>
            </a:r>
            <a:endParaRPr lang="en-US"/>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Rectangle 2"/>
          <p:cNvSpPr>
            <a:spLocks noGrp="1" noChangeArrowheads="1"/>
          </p:cNvSpPr>
          <p:nvPr>
            <p:ph type="title"/>
          </p:nvPr>
        </p:nvSpPr>
        <p:spPr/>
        <p:txBody>
          <a:bodyPr/>
          <a:lstStyle/>
          <a:p>
            <a:pPr eaLnBrk="1" hangingPunct="1">
              <a:defRPr/>
            </a:pPr>
            <a:endParaRPr lang="ar-JO" smtClean="0"/>
          </a:p>
        </p:txBody>
      </p:sp>
      <p:sp>
        <p:nvSpPr>
          <p:cNvPr id="600067" name="Rectangle 3"/>
          <p:cNvSpPr>
            <a:spLocks noGrp="1" noChangeArrowheads="1"/>
          </p:cNvSpPr>
          <p:nvPr>
            <p:ph type="body" idx="1"/>
          </p:nvPr>
        </p:nvSpPr>
        <p:spPr/>
        <p:txBody>
          <a:bodyPr/>
          <a:lstStyle/>
          <a:p>
            <a:pPr eaLnBrk="1" hangingPunct="1">
              <a:lnSpc>
                <a:spcPct val="90000"/>
              </a:lnSpc>
              <a:defRPr/>
            </a:pPr>
            <a:endParaRPr lang="en-US" smtClean="0">
              <a:effectLst/>
            </a:endParaRPr>
          </a:p>
          <a:p>
            <a:pPr eaLnBrk="1" hangingPunct="1">
              <a:lnSpc>
                <a:spcPct val="90000"/>
              </a:lnSpc>
              <a:defRPr/>
            </a:pPr>
            <a:r>
              <a:rPr lang="en-US" b="1" smtClean="0">
                <a:effectLst/>
              </a:rPr>
              <a:t>Untreated Psychiatric Disorders</a:t>
            </a:r>
            <a:endParaRPr lang="en-US" smtClean="0">
              <a:effectLst/>
            </a:endParaRPr>
          </a:p>
          <a:p>
            <a:pPr eaLnBrk="1" hangingPunct="1">
              <a:lnSpc>
                <a:spcPct val="90000"/>
              </a:lnSpc>
              <a:defRPr/>
            </a:pPr>
            <a:r>
              <a:rPr lang="en-US" b="1" smtClean="0">
                <a:effectLst/>
              </a:rPr>
              <a:t>72% of individuals with a psychiatric disorder receive no treatment over the course of a year. 81% of these individuals will visit their family physician.</a:t>
            </a:r>
            <a:endParaRPr lang="en-US" smtClean="0">
              <a:effectLst/>
            </a:endParaRPr>
          </a:p>
          <a:p>
            <a:pPr eaLnBrk="1" hangingPunct="1">
              <a:lnSpc>
                <a:spcPct val="90000"/>
              </a:lnSpc>
              <a:defRPr/>
            </a:pPr>
            <a:r>
              <a:rPr lang="en-US" b="1" smtClean="0">
                <a:effectLst/>
              </a:rPr>
              <a:t>Lesage Ontario Mental Health Supplement 1997</a:t>
            </a:r>
            <a:endParaRPr lang="en-US" smtClean="0">
              <a:effectLst/>
            </a:endParaRPr>
          </a:p>
          <a:p>
            <a:pPr eaLnBrk="1" hangingPunct="1">
              <a:lnSpc>
                <a:spcPct val="90000"/>
              </a:lnSpc>
              <a:defRPr/>
            </a:pPr>
            <a:endParaRPr lang="en-US"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0" name="Rectangle 2"/>
          <p:cNvSpPr>
            <a:spLocks noGrp="1" noChangeArrowheads="1"/>
          </p:cNvSpPr>
          <p:nvPr>
            <p:ph type="title"/>
          </p:nvPr>
        </p:nvSpPr>
        <p:spPr/>
        <p:txBody>
          <a:bodyPr/>
          <a:lstStyle/>
          <a:p>
            <a:pPr eaLnBrk="1" hangingPunct="1">
              <a:defRPr/>
            </a:pPr>
            <a:endParaRPr lang="ar-JO" smtClean="0"/>
          </a:p>
        </p:txBody>
      </p:sp>
      <p:sp>
        <p:nvSpPr>
          <p:cNvPr id="601091" name="Rectangle 3"/>
          <p:cNvSpPr>
            <a:spLocks noGrp="1" noChangeArrowheads="1"/>
          </p:cNvSpPr>
          <p:nvPr>
            <p:ph type="body" idx="1"/>
          </p:nvPr>
        </p:nvSpPr>
        <p:spPr/>
        <p:txBody>
          <a:bodyPr/>
          <a:lstStyle/>
          <a:p>
            <a:pPr eaLnBrk="1" hangingPunct="1">
              <a:defRPr/>
            </a:pPr>
            <a:endParaRPr lang="en-US" smtClean="0">
              <a:effectLst/>
            </a:endParaRPr>
          </a:p>
          <a:p>
            <a:pPr eaLnBrk="1" hangingPunct="1">
              <a:defRPr/>
            </a:pPr>
            <a:r>
              <a:rPr lang="en-US" b="1" smtClean="0">
                <a:effectLst/>
              </a:rPr>
              <a:t>Despite high prevalence rates</a:t>
            </a:r>
            <a:endParaRPr lang="en-US" smtClean="0">
              <a:effectLst/>
            </a:endParaRPr>
          </a:p>
          <a:p>
            <a:pPr eaLnBrk="1" hangingPunct="1">
              <a:defRPr/>
            </a:pPr>
            <a:r>
              <a:rPr lang="en-US" smtClean="0">
                <a:effectLst/>
              </a:rPr>
              <a:t>Detection rates are low•</a:t>
            </a:r>
          </a:p>
          <a:p>
            <a:pPr eaLnBrk="1" hangingPunct="1">
              <a:defRPr/>
            </a:pPr>
            <a:r>
              <a:rPr lang="en-US" smtClean="0">
                <a:effectLst/>
              </a:rPr>
              <a:t>Treatment rates are low•</a:t>
            </a:r>
          </a:p>
          <a:p>
            <a:pPr eaLnBrk="1" hangingPunct="1">
              <a:defRPr/>
            </a:pPr>
            <a:r>
              <a:rPr lang="en-US" smtClean="0">
                <a:effectLst/>
              </a:rPr>
              <a:t>Referral rates are low</a:t>
            </a:r>
          </a:p>
          <a:p>
            <a:pPr eaLnBrk="1" hangingPunct="1">
              <a:defRPr/>
            </a:pPr>
            <a:endParaRPr lang="en-US"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5" name="Rectangle 13"/>
          <p:cNvSpPr>
            <a:spLocks noGrp="1" noChangeArrowheads="1"/>
          </p:cNvSpPr>
          <p:nvPr>
            <p:ph type="title" idx="4294967295"/>
          </p:nvPr>
        </p:nvSpPr>
        <p:spPr/>
        <p:txBody>
          <a:bodyPr/>
          <a:lstStyle/>
          <a:p>
            <a:pPr eaLnBrk="1" hangingPunct="1">
              <a:defRPr/>
            </a:pPr>
            <a:r>
              <a:rPr lang="en-US"/>
              <a:t>Depression</a:t>
            </a:r>
          </a:p>
        </p:txBody>
      </p:sp>
      <p:pic>
        <p:nvPicPr>
          <p:cNvPr id="1028" name="Picture 11" descr="depression-2"/>
          <p:cNvPicPr>
            <a:picLocks noGrp="1" noChangeAspect="1" noChangeArrowheads="1"/>
          </p:cNvPicPr>
          <p:nvPr>
            <p:ph sz="half" idx="4294967295"/>
          </p:nvPr>
        </p:nvPicPr>
        <p:blipFill>
          <a:blip r:embed="rId4" cstate="print"/>
          <a:srcRect/>
          <a:stretch>
            <a:fillRect/>
          </a:stretch>
        </p:blipFill>
        <p:spPr>
          <a:xfrm>
            <a:off x="5580063" y="4652963"/>
            <a:ext cx="2755900" cy="1930400"/>
          </a:xfrm>
          <a:noFill/>
        </p:spPr>
      </p:pic>
      <p:sp>
        <p:nvSpPr>
          <p:cNvPr id="3076" name="Rectangle 4"/>
          <p:cNvSpPr>
            <a:spLocks noGrp="1" noChangeArrowheads="1"/>
          </p:cNvSpPr>
          <p:nvPr>
            <p:ph type="title" idx="4294967295"/>
          </p:nvPr>
        </p:nvSpPr>
        <p:spPr>
          <a:xfrm>
            <a:off x="0" y="609600"/>
            <a:ext cx="7772400" cy="1143000"/>
          </a:xfrm>
        </p:spPr>
        <p:txBody>
          <a:bodyPr/>
          <a:lstStyle/>
          <a:p>
            <a:pPr eaLnBrk="1" hangingPunct="1">
              <a:defRPr/>
            </a:pPr>
            <a:r>
              <a:rPr lang="ar-JO" sz="4000"/>
              <a:t/>
            </a:r>
            <a:br>
              <a:rPr lang="ar-JO" sz="4000"/>
            </a:br>
            <a:endParaRPr lang="en-US" sz="4000"/>
          </a:p>
        </p:txBody>
      </p:sp>
      <p:graphicFrame>
        <p:nvGraphicFramePr>
          <p:cNvPr id="3084" name="Object 12"/>
          <p:cNvGraphicFramePr>
            <a:graphicFrameLocks noGrp="1" noChangeAspect="1"/>
          </p:cNvGraphicFramePr>
          <p:nvPr>
            <p:ph sz="half" idx="4294967295"/>
          </p:nvPr>
        </p:nvGraphicFramePr>
        <p:xfrm>
          <a:off x="1258888" y="1341438"/>
          <a:ext cx="4038600" cy="3028950"/>
        </p:xfrm>
        <a:graphic>
          <a:graphicData uri="http://schemas.openxmlformats.org/presentationml/2006/ole">
            <p:oleObj spid="_x0000_s1027" name="انزلاق" r:id="rId5" imgW="4572000" imgH="3429000" progId="PowerPoint.Slide.8">
              <p:embed/>
            </p:oleObj>
          </a:graphicData>
        </a:graphic>
      </p:graphicFrame>
      <p:pic>
        <p:nvPicPr>
          <p:cNvPr id="1030" name="Picture 15" descr="depression"/>
          <p:cNvPicPr>
            <a:picLocks noChangeAspect="1" noChangeArrowheads="1"/>
          </p:cNvPicPr>
          <p:nvPr/>
        </p:nvPicPr>
        <p:blipFill>
          <a:blip r:embed="rId6" cstate="print"/>
          <a:srcRect/>
          <a:stretch>
            <a:fillRect/>
          </a:stretch>
        </p:blipFill>
        <p:spPr bwMode="auto">
          <a:xfrm>
            <a:off x="6300788" y="1484313"/>
            <a:ext cx="1905000" cy="2857500"/>
          </a:xfrm>
          <a:prstGeom prst="rect">
            <a:avLst/>
          </a:prstGeom>
          <a:noFill/>
          <a:ln w="9525">
            <a:noFill/>
            <a:miter lim="800000"/>
            <a:headEnd/>
            <a:tailEnd/>
          </a:ln>
        </p:spPr>
      </p:pic>
      <p:pic>
        <p:nvPicPr>
          <p:cNvPr id="1031" name="Picture 16" descr="depressed_man"/>
          <p:cNvPicPr>
            <a:picLocks noChangeAspect="1" noChangeArrowheads="1"/>
          </p:cNvPicPr>
          <p:nvPr/>
        </p:nvPicPr>
        <p:blipFill>
          <a:blip r:embed="rId7" cstate="print"/>
          <a:srcRect/>
          <a:stretch>
            <a:fillRect/>
          </a:stretch>
        </p:blipFill>
        <p:spPr bwMode="auto">
          <a:xfrm>
            <a:off x="900113" y="4057650"/>
            <a:ext cx="1981200" cy="280035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nodeType="clickEffect">
                                  <p:stCondLst>
                                    <p:cond delay="0"/>
                                  </p:stCondLst>
                                  <p:childTnLst>
                                    <p:set>
                                      <p:cBhvr>
                                        <p:cTn id="6" dur="1" fill="hold">
                                          <p:stCondLst>
                                            <p:cond delay="0"/>
                                          </p:stCondLst>
                                        </p:cTn>
                                        <p:tgtEl>
                                          <p:spTgt spid="3084"/>
                                        </p:tgtEl>
                                        <p:attrNameLst>
                                          <p:attrName>style.visibility</p:attrName>
                                        </p:attrNameLst>
                                      </p:cBhvr>
                                      <p:to>
                                        <p:strVal val="visible"/>
                                      </p:to>
                                    </p:set>
                                    <p:anim calcmode="lin" valueType="num">
                                      <p:cBhvr additive="base">
                                        <p:cTn id="7" dur="5000" fill="hold"/>
                                        <p:tgtEl>
                                          <p:spTgt spid="3084"/>
                                        </p:tgtEl>
                                        <p:attrNameLst>
                                          <p:attrName>ppt_x</p:attrName>
                                        </p:attrNameLst>
                                      </p:cBhvr>
                                      <p:tavLst>
                                        <p:tav tm="0">
                                          <p:val>
                                            <p:strVal val="0-#ppt_w/2"/>
                                          </p:val>
                                        </p:tav>
                                        <p:tav tm="100000">
                                          <p:val>
                                            <p:strVal val="#ppt_x"/>
                                          </p:val>
                                        </p:tav>
                                      </p:tavLst>
                                    </p:anim>
                                    <p:anim calcmode="lin" valueType="num">
                                      <p:cBhvr additive="base">
                                        <p:cTn id="8" dur="5000" fill="hold"/>
                                        <p:tgtEl>
                                          <p:spTgt spid="30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z="4000" b="1" smtClean="0">
                <a:effectLst/>
              </a:rPr>
              <a:t>What is depression?</a:t>
            </a:r>
            <a:br>
              <a:rPr lang="en-US" sz="4000" b="1" smtClean="0">
                <a:effectLst/>
              </a:rPr>
            </a:br>
            <a:endParaRPr lang="en-US" sz="4000" b="1" smtClean="0">
              <a:effectLst/>
            </a:endParaRPr>
          </a:p>
        </p:txBody>
      </p:sp>
      <p:sp>
        <p:nvSpPr>
          <p:cNvPr id="44035" name="Rectangle 3"/>
          <p:cNvSpPr>
            <a:spLocks noGrp="1" noChangeArrowheads="1"/>
          </p:cNvSpPr>
          <p:nvPr>
            <p:ph type="body" idx="1"/>
          </p:nvPr>
        </p:nvSpPr>
        <p:spPr/>
        <p:txBody>
          <a:bodyPr/>
          <a:lstStyle/>
          <a:p>
            <a:pPr eaLnBrk="1" hangingPunct="1"/>
            <a:r>
              <a:rPr lang="en-US" sz="2800" dirty="0" smtClean="0">
                <a:effectLst/>
              </a:rPr>
              <a:t>Depression is a common mental disorder that presents with depressed mood, loss of interest or pleasure, decreased energy, feelings of guilt or low self-worth, disturbed sleep or appetite, and poor concentration. Moreover, depression often comes with symptoms of anxiety. These problems can become chronic or recurrent and lead to substantial impairments in an individual’s ability to take care of his or her everyday responsibilities.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r>
              <a:rPr lang="en-US" sz="4000" smtClean="0"/>
              <a:t>Chronic diseases have been defined as :</a:t>
            </a:r>
          </a:p>
        </p:txBody>
      </p:sp>
      <p:sp>
        <p:nvSpPr>
          <p:cNvPr id="52227" name="Rectangle 3"/>
          <p:cNvSpPr>
            <a:spLocks noGrp="1" noChangeArrowheads="1"/>
          </p:cNvSpPr>
          <p:nvPr>
            <p:ph type="body" idx="1"/>
          </p:nvPr>
        </p:nvSpPr>
        <p:spPr/>
        <p:txBody>
          <a:bodyPr/>
          <a:lstStyle/>
          <a:p>
            <a:pPr eaLnBrk="1" hangingPunct="1">
              <a:buFont typeface="Wingdings" pitchFamily="2" charset="2"/>
              <a:buNone/>
              <a:defRPr/>
            </a:pPr>
            <a:endParaRPr lang="en-US" smtClean="0"/>
          </a:p>
          <a:p>
            <a:pPr eaLnBrk="1" hangingPunct="1">
              <a:buFont typeface="Wingdings" pitchFamily="2" charset="2"/>
              <a:buNone/>
              <a:defRPr/>
            </a:pPr>
            <a:r>
              <a:rPr lang="en-US" smtClean="0"/>
              <a:t>Chronic illnesses. </a:t>
            </a:r>
          </a:p>
          <a:p>
            <a:pPr eaLnBrk="1" hangingPunct="1">
              <a:defRPr/>
            </a:pPr>
            <a:r>
              <a:rPr lang="en-US" smtClean="0"/>
              <a:t>Non-Communicable. </a:t>
            </a:r>
          </a:p>
          <a:p>
            <a:pPr eaLnBrk="1" hangingPunct="1">
              <a:defRPr/>
            </a:pPr>
            <a:r>
              <a:rPr lang="en-US" smtClean="0"/>
              <a:t>Degenerative. </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pPr eaLnBrk="1" hangingPunct="1">
              <a:defRPr/>
            </a:pPr>
            <a:endParaRPr lang="en-US"/>
          </a:p>
        </p:txBody>
      </p:sp>
      <p:sp>
        <p:nvSpPr>
          <p:cNvPr id="16387" name="Rectangle 3"/>
          <p:cNvSpPr>
            <a:spLocks noGrp="1" noChangeArrowheads="1"/>
          </p:cNvSpPr>
          <p:nvPr>
            <p:ph type="body" idx="4294967295"/>
          </p:nvPr>
        </p:nvSpPr>
        <p:spPr/>
        <p:txBody>
          <a:bodyPr/>
          <a:lstStyle/>
          <a:p>
            <a:pPr eaLnBrk="1" hangingPunct="1">
              <a:buFont typeface="Wingdings" pitchFamily="2" charset="2"/>
              <a:buNone/>
              <a:defRPr/>
            </a:pPr>
            <a:r>
              <a:rPr lang="en-US" b="1" smtClean="0"/>
              <a:t>   In contrast to normal sadness, severe depression, also called major depression, can dramatically impair a person's ability to function in </a:t>
            </a:r>
            <a:br>
              <a:rPr lang="en-US" b="1" smtClean="0"/>
            </a:br>
            <a:r>
              <a:rPr lang="en-US" b="1" smtClean="0"/>
              <a:t>social situations and at work. People with major depression often have feelings of despair, hopelessness, and worthlessness, as well as thoughts of committing suicide</a:t>
            </a:r>
            <a:r>
              <a:rPr lang="en-US" smtClean="0"/>
              <a:t> </a:t>
            </a:r>
          </a:p>
          <a:p>
            <a:pPr eaLnBrk="1" hangingPunct="1">
              <a:defRPr/>
            </a:pPr>
            <a:endParaRPr lang="en-US" smtClean="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eaLnBrk="1" hangingPunct="1">
              <a:defRPr/>
            </a:pPr>
            <a:endParaRPr lang="en-US"/>
          </a:p>
        </p:txBody>
      </p:sp>
      <p:sp>
        <p:nvSpPr>
          <p:cNvPr id="17411" name="Rectangle 3"/>
          <p:cNvSpPr>
            <a:spLocks noGrp="1" noChangeArrowheads="1"/>
          </p:cNvSpPr>
          <p:nvPr>
            <p:ph type="body" idx="4294967295"/>
          </p:nvPr>
        </p:nvSpPr>
        <p:spPr/>
        <p:txBody>
          <a:bodyPr/>
          <a:lstStyle/>
          <a:p>
            <a:pPr eaLnBrk="1" hangingPunct="1">
              <a:lnSpc>
                <a:spcPct val="90000"/>
              </a:lnSpc>
              <a:defRPr/>
            </a:pPr>
            <a:r>
              <a:rPr lang="en-US"/>
              <a:t>Surveys indicate that people commonly view depression as a sign of personal weakness, but psychiatrists and psychologists view it as a real </a:t>
            </a:r>
            <a:br>
              <a:rPr lang="en-US"/>
            </a:br>
            <a:r>
              <a:rPr lang="en-US"/>
              <a:t>illness. In the United States, the National Institute of Mental Health has estimated that depression costs society many billions of dollars each year, mostly in lost work time.</a:t>
            </a:r>
            <a:br>
              <a:rPr lang="en-US"/>
            </a:br>
            <a:endParaRPr lang="en-US"/>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i="1" smtClean="0">
                <a:effectLst/>
              </a:rPr>
              <a:t>A Global Public Health Concern</a:t>
            </a:r>
          </a:p>
        </p:txBody>
      </p:sp>
      <p:sp>
        <p:nvSpPr>
          <p:cNvPr id="40963" name="Rectangle 3"/>
          <p:cNvSpPr>
            <a:spLocks noGrp="1" noChangeArrowheads="1"/>
          </p:cNvSpPr>
          <p:nvPr>
            <p:ph type="body" idx="1"/>
          </p:nvPr>
        </p:nvSpPr>
        <p:spPr/>
        <p:txBody>
          <a:bodyPr/>
          <a:lstStyle/>
          <a:p>
            <a:pPr eaLnBrk="1" hangingPunct="1">
              <a:buFont typeface="Wingdings" pitchFamily="2" charset="2"/>
              <a:buNone/>
            </a:pPr>
            <a:r>
              <a:rPr lang="en-US" smtClean="0">
                <a:effectLst/>
              </a:rPr>
              <a:t> Depression is a significant contributor to the global burden of disease and affects people in all communities across the world. Today, depression is estimated to affect 350 million people. The World Mental Health Survey conducted in 17 countries found that on average about 1 in 20 people reported having an episode of depression in the previous year.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290" name="Rectangle 2"/>
          <p:cNvSpPr>
            <a:spLocks noGrp="1" noChangeArrowheads="1"/>
          </p:cNvSpPr>
          <p:nvPr>
            <p:ph type="title"/>
          </p:nvPr>
        </p:nvSpPr>
        <p:spPr/>
        <p:txBody>
          <a:bodyPr/>
          <a:lstStyle/>
          <a:p>
            <a:pPr eaLnBrk="1" hangingPunct="1">
              <a:defRPr/>
            </a:pPr>
            <a:endParaRPr lang="ar-JO" smtClean="0"/>
          </a:p>
        </p:txBody>
      </p:sp>
      <p:sp>
        <p:nvSpPr>
          <p:cNvPr id="524291" name="Rectangle 3"/>
          <p:cNvSpPr>
            <a:spLocks noGrp="1" noChangeArrowheads="1"/>
          </p:cNvSpPr>
          <p:nvPr>
            <p:ph type="body" idx="1"/>
          </p:nvPr>
        </p:nvSpPr>
        <p:spPr/>
        <p:txBody>
          <a:bodyPr/>
          <a:lstStyle/>
          <a:p>
            <a:pPr eaLnBrk="1" hangingPunct="1">
              <a:buFont typeface="Wingdings" pitchFamily="2" charset="2"/>
              <a:buNone/>
              <a:defRPr/>
            </a:pPr>
            <a:r>
              <a:rPr lang="en-US" smtClean="0">
                <a:effectLst/>
              </a:rPr>
              <a:t>Depressive disorders often start at a young age; they reduce people’s functioning and often are recurring. For these reasons, depression is the leading cause of disability worldwide in terms of total years lost due to disability.</a:t>
            </a:r>
          </a:p>
          <a:p>
            <a:pPr eaLnBrk="1" hangingPunct="1">
              <a:defRPr/>
            </a:pPr>
            <a:endParaRPr lang="en-US"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2"/>
          <p:cNvSpPr>
            <a:spLocks noGrp="1" noChangeArrowheads="1"/>
          </p:cNvSpPr>
          <p:nvPr>
            <p:ph type="title"/>
          </p:nvPr>
        </p:nvSpPr>
        <p:spPr/>
        <p:txBody>
          <a:bodyPr/>
          <a:lstStyle/>
          <a:p>
            <a:pPr eaLnBrk="1" hangingPunct="1">
              <a:defRPr/>
            </a:pPr>
            <a:endParaRPr lang="ar-JO" smtClean="0"/>
          </a:p>
        </p:txBody>
      </p:sp>
      <p:sp>
        <p:nvSpPr>
          <p:cNvPr id="527363" name="Rectangle 3"/>
          <p:cNvSpPr>
            <a:spLocks noGrp="1" noChangeArrowheads="1"/>
          </p:cNvSpPr>
          <p:nvPr>
            <p:ph type="body" idx="1"/>
          </p:nvPr>
        </p:nvSpPr>
        <p:spPr/>
        <p:txBody>
          <a:bodyPr/>
          <a:lstStyle/>
          <a:p>
            <a:pPr eaLnBrk="1" hangingPunct="1">
              <a:buFont typeface="Wingdings" pitchFamily="2" charset="2"/>
              <a:buNone/>
              <a:defRPr/>
            </a:pPr>
            <a:r>
              <a:rPr lang="en-US" smtClean="0">
                <a:effectLst/>
              </a:rPr>
              <a:t>   At its worst, depression can lead to suicide. Almost 1 million lives are lost yearly due to suicide, which translates to 3000 suicide deaths every day. For every person who completes a suicide, 20 or more may attempt to end his or her life (WHO, 2012).</a:t>
            </a:r>
          </a:p>
          <a:p>
            <a:pPr eaLnBrk="1" hangingPunct="1">
              <a:defRPr/>
            </a:pPr>
            <a:endParaRPr lang="en-US"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Risk Factors</a:t>
            </a:r>
            <a:endParaRPr lang="ar-JO" dirty="0"/>
          </a:p>
        </p:txBody>
      </p:sp>
      <p:sp>
        <p:nvSpPr>
          <p:cNvPr id="3" name="Content Placeholder 2"/>
          <p:cNvSpPr>
            <a:spLocks noGrp="1"/>
          </p:cNvSpPr>
          <p:nvPr>
            <p:ph idx="1"/>
          </p:nvPr>
        </p:nvSpPr>
        <p:spPr/>
        <p:txBody>
          <a:bodyPr/>
          <a:lstStyle/>
          <a:p>
            <a:pPr>
              <a:defRPr/>
            </a:pPr>
            <a:r>
              <a:rPr lang="en-US" dirty="0" smtClean="0"/>
              <a:t>Age : Depression is usually the disease of youth (20-40years).</a:t>
            </a:r>
          </a:p>
          <a:p>
            <a:pPr>
              <a:defRPr/>
            </a:pPr>
            <a:r>
              <a:rPr lang="en-US" dirty="0" smtClean="0"/>
              <a:t>Women experience depression about twice as often as men</a:t>
            </a:r>
          </a:p>
          <a:p>
            <a:pPr>
              <a:buNone/>
              <a:defRPr/>
            </a:pPr>
            <a:r>
              <a:rPr lang="en-US" dirty="0" smtClean="0"/>
              <a:t> History of anxiety disorder</a:t>
            </a:r>
            <a:r>
              <a:rPr lang="en-US" u="sng" dirty="0" smtClean="0"/>
              <a:t>, borderline personality disorder </a:t>
            </a:r>
            <a:r>
              <a:rPr lang="en-US" dirty="0" smtClean="0"/>
              <a:t>or post-traumatic stress disorder</a:t>
            </a:r>
          </a:p>
          <a:p>
            <a:pPr>
              <a:defRPr/>
            </a:pPr>
            <a:r>
              <a:rPr lang="en-US" dirty="0" smtClean="0"/>
              <a:t>Abuse of alcohol or illegal drugs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ar-JO"/>
          </a:p>
        </p:txBody>
      </p:sp>
      <p:sp>
        <p:nvSpPr>
          <p:cNvPr id="3" name="Content Placeholder 2"/>
          <p:cNvSpPr>
            <a:spLocks noGrp="1"/>
          </p:cNvSpPr>
          <p:nvPr>
            <p:ph idx="1"/>
          </p:nvPr>
        </p:nvSpPr>
        <p:spPr/>
        <p:txBody>
          <a:bodyPr/>
          <a:lstStyle/>
          <a:p>
            <a:pPr>
              <a:defRPr/>
            </a:pPr>
            <a:r>
              <a:rPr lang="en-US" dirty="0" smtClean="0"/>
              <a:t>Certain personality traits, such as having low self-esteem and being overly dependent, self-critical or pessimistic</a:t>
            </a:r>
          </a:p>
          <a:p>
            <a:pPr>
              <a:defRPr/>
            </a:pPr>
            <a:r>
              <a:rPr lang="en-US" dirty="0" smtClean="0"/>
              <a:t>Serious or chronic illness, such as cancer, diabetes or heart disease</a:t>
            </a:r>
          </a:p>
          <a:p>
            <a:pPr>
              <a:defRPr/>
            </a:pPr>
            <a:r>
              <a:rPr lang="en-US" dirty="0" smtClean="0"/>
              <a:t>Certain medications, such as some high blood pressure medications or sleeping pills (talk to your doctor before stopping any medication) </a:t>
            </a:r>
          </a:p>
          <a:p>
            <a:pPr>
              <a:defRPr/>
            </a:pPr>
            <a:endParaRPr lang="ar-JO"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ar-JO"/>
          </a:p>
        </p:txBody>
      </p:sp>
      <p:sp>
        <p:nvSpPr>
          <p:cNvPr id="3" name="Content Placeholder 2"/>
          <p:cNvSpPr>
            <a:spLocks noGrp="1"/>
          </p:cNvSpPr>
          <p:nvPr>
            <p:ph idx="1"/>
          </p:nvPr>
        </p:nvSpPr>
        <p:spPr/>
        <p:txBody>
          <a:bodyPr/>
          <a:lstStyle/>
          <a:p>
            <a:pPr>
              <a:defRPr/>
            </a:pPr>
            <a:r>
              <a:rPr lang="en-US" dirty="0" smtClean="0"/>
              <a:t>Traumatic or stressful events, such as physical or sexual abuse, the loss of a loved one, a difficult relationship or financial problems</a:t>
            </a:r>
          </a:p>
          <a:p>
            <a:pPr>
              <a:defRPr/>
            </a:pPr>
            <a:r>
              <a:rPr lang="en-US" dirty="0" smtClean="0"/>
              <a:t>Blood relatives with a history of depression, bipolar disorder, alcoholism or suicide</a:t>
            </a:r>
          </a:p>
          <a:p>
            <a:pPr>
              <a:defRPr/>
            </a:pPr>
            <a:endParaRPr lang="ar-JO"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2"/>
          <p:cNvSpPr>
            <a:spLocks noGrp="1" noChangeArrowheads="1"/>
          </p:cNvSpPr>
          <p:nvPr>
            <p:ph type="title" idx="4294967295"/>
          </p:nvPr>
        </p:nvSpPr>
        <p:spPr/>
        <p:txBody>
          <a:bodyPr/>
          <a:lstStyle/>
          <a:p>
            <a:pPr eaLnBrk="1" hangingPunct="1">
              <a:defRPr/>
            </a:pPr>
            <a:r>
              <a:rPr lang="en-US"/>
              <a:t>Why is depression important?</a:t>
            </a:r>
          </a:p>
        </p:txBody>
      </p:sp>
      <p:sp>
        <p:nvSpPr>
          <p:cNvPr id="331779" name="Rectangle 3"/>
          <p:cNvSpPr>
            <a:spLocks noGrp="1" noChangeArrowheads="1"/>
          </p:cNvSpPr>
          <p:nvPr>
            <p:ph type="body" idx="4294967295"/>
          </p:nvPr>
        </p:nvSpPr>
        <p:spPr/>
        <p:txBody>
          <a:bodyPr/>
          <a:lstStyle/>
          <a:p>
            <a:pPr eaLnBrk="1" hangingPunct="1">
              <a:buFont typeface="Wingdings" pitchFamily="2" charset="2"/>
              <a:buNone/>
              <a:defRPr/>
            </a:pPr>
            <a:r>
              <a:rPr lang="en-US" smtClean="0"/>
              <a:t>  Projections are that by 2020, depression will be second only to heart disease in its contribution to the global burden of disease as measured disability-adjusted life years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Prevalence</a:t>
            </a:r>
            <a:endParaRPr lang="ar-JO" dirty="0"/>
          </a:p>
        </p:txBody>
      </p:sp>
      <p:sp>
        <p:nvSpPr>
          <p:cNvPr id="3" name="Content Placeholder 2"/>
          <p:cNvSpPr>
            <a:spLocks noGrp="1"/>
          </p:cNvSpPr>
          <p:nvPr>
            <p:ph idx="1"/>
          </p:nvPr>
        </p:nvSpPr>
        <p:spPr/>
        <p:txBody>
          <a:bodyPr/>
          <a:lstStyle/>
          <a:p>
            <a:r>
              <a:rPr lang="en-US" dirty="0" smtClean="0"/>
              <a:t>Depression continues to be one of the important chronic medical conditions worldwide. In an analysis of data from 14 different countries, the overall prevalence of depression in the developed world was 17.9%, which compared unfavorably with the rate of depression in the developing world (9.4%).</a:t>
            </a:r>
            <a:r>
              <a:rPr lang="en-US" baseline="30000" dirty="0" smtClean="0"/>
              <a:t>[2]</a:t>
            </a:r>
            <a:r>
              <a:rPr lang="en-US" dirty="0" smtClean="0"/>
              <a:t> The lifetime prevalence of mood disorders in the United States specifically is approximately 20%.</a:t>
            </a:r>
            <a:r>
              <a:rPr lang="en-US" baseline="30000" dirty="0" smtClean="0"/>
              <a:t>[3]</a:t>
            </a:r>
            <a:endParaRPr lang="ar-JO"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defRPr/>
            </a:pPr>
            <a:r>
              <a:rPr lang="en-US" smtClean="0"/>
              <a:t>Characteristics: </a:t>
            </a:r>
          </a:p>
        </p:txBody>
      </p:sp>
      <p:sp>
        <p:nvSpPr>
          <p:cNvPr id="53251" name="Rectangle 3"/>
          <p:cNvSpPr>
            <a:spLocks noGrp="1" noChangeArrowheads="1"/>
          </p:cNvSpPr>
          <p:nvPr>
            <p:ph type="body" idx="1"/>
          </p:nvPr>
        </p:nvSpPr>
        <p:spPr/>
        <p:txBody>
          <a:bodyPr/>
          <a:lstStyle/>
          <a:p>
            <a:pPr eaLnBrk="1" hangingPunct="1">
              <a:defRPr/>
            </a:pPr>
            <a:r>
              <a:rPr lang="en-US" smtClean="0"/>
              <a:t>Uncertain etiology.</a:t>
            </a:r>
          </a:p>
          <a:p>
            <a:pPr eaLnBrk="1" hangingPunct="1">
              <a:defRPr/>
            </a:pPr>
            <a:r>
              <a:rPr lang="en-US" smtClean="0"/>
              <a:t>multiple risk factors.</a:t>
            </a:r>
          </a:p>
          <a:p>
            <a:pPr eaLnBrk="1" hangingPunct="1">
              <a:defRPr/>
            </a:pPr>
            <a:r>
              <a:rPr lang="en-US" smtClean="0"/>
              <a:t>long latency period .</a:t>
            </a:r>
          </a:p>
          <a:p>
            <a:pPr eaLnBrk="1" hangingPunct="1">
              <a:defRPr/>
            </a:pPr>
            <a:r>
              <a:rPr lang="en-US" smtClean="0"/>
              <a:t>Prolonged course of illness.</a:t>
            </a:r>
          </a:p>
          <a:p>
            <a:pPr eaLnBrk="1" hangingPunct="1">
              <a:defRPr/>
            </a:pPr>
            <a:r>
              <a:rPr lang="en-US" smtClean="0"/>
              <a:t>non- contagious origin.</a:t>
            </a:r>
          </a:p>
          <a:p>
            <a:pPr eaLnBrk="1" hangingPunct="1">
              <a:defRPr/>
            </a:pPr>
            <a:r>
              <a:rPr lang="en-US" smtClean="0"/>
              <a:t>functional disability and sometimes incurability . </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lstStyle/>
          <a:p>
            <a:r>
              <a:rPr lang="en-US" dirty="0" smtClean="0"/>
              <a:t>And these are not just cases of "the blues." Over one half of cases of depression in the United States are rated as severe or very severe.</a:t>
            </a:r>
            <a:r>
              <a:rPr lang="en-US" baseline="30000" dirty="0" smtClean="0"/>
              <a:t>[4] </a:t>
            </a:r>
            <a:r>
              <a:rPr lang="en-US" dirty="0" smtClean="0"/>
              <a:t>Three quarters of adults with depression have other </a:t>
            </a:r>
            <a:r>
              <a:rPr lang="en-US" dirty="0" err="1" smtClean="0"/>
              <a:t>comorbid</a:t>
            </a:r>
            <a:r>
              <a:rPr lang="en-US" dirty="0" smtClean="0"/>
              <a:t> mental health diagnoses, and 40% of persons with a substance use disorder have a concomitant mood disorder. </a:t>
            </a:r>
            <a:endParaRPr lang="ar-JO"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lstStyle/>
          <a:p>
            <a:r>
              <a:rPr lang="en-US" dirty="0" smtClean="0"/>
              <a:t>Also, depression is associated with worse control of chronic medical conditions, such as diabetes.</a:t>
            </a:r>
            <a:r>
              <a:rPr lang="en-US" baseline="30000" dirty="0" smtClean="0"/>
              <a:t>[5,6]</a:t>
            </a:r>
            <a:r>
              <a:rPr lang="en-US" dirty="0" smtClean="0"/>
              <a:t> Finally, a study of survey data from 183,100 participants in the National Survey on Drug Use and Health found that the prevalence of suicidal ideation among adults with depression was 26.3%.</a:t>
            </a:r>
            <a:r>
              <a:rPr lang="en-US" baseline="30000" dirty="0" smtClean="0"/>
              <a:t>[7]</a:t>
            </a:r>
            <a:endParaRPr lang="en-US" dirty="0" smtClean="0"/>
          </a:p>
          <a:p>
            <a:r>
              <a:rPr lang="en-US" dirty="0" smtClean="0"/>
              <a:t> </a:t>
            </a:r>
            <a:endParaRPr lang="ar-JO" dirty="0" smtClean="0"/>
          </a:p>
          <a:p>
            <a:endParaRPr lang="ar-JO"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p:cNvSpPr>
            <a:spLocks noGrp="1" noChangeArrowheads="1"/>
          </p:cNvSpPr>
          <p:nvPr>
            <p:ph type="title" idx="4294967295"/>
          </p:nvPr>
        </p:nvSpPr>
        <p:spPr/>
        <p:txBody>
          <a:bodyPr/>
          <a:lstStyle/>
          <a:p>
            <a:pPr eaLnBrk="1" hangingPunct="1">
              <a:defRPr/>
            </a:pPr>
            <a:r>
              <a:rPr lang="en-US" sz="4800">
                <a:solidFill>
                  <a:schemeClr val="accent2"/>
                </a:solidFill>
              </a:rPr>
              <a:t>Epidemiology of Depression </a:t>
            </a:r>
            <a:br>
              <a:rPr lang="en-US" sz="4800">
                <a:solidFill>
                  <a:schemeClr val="accent2"/>
                </a:solidFill>
              </a:rPr>
            </a:br>
            <a:r>
              <a:rPr lang="en-US" sz="4800">
                <a:solidFill>
                  <a:schemeClr val="accent2"/>
                </a:solidFill>
              </a:rPr>
              <a:t>Among Women </a:t>
            </a:r>
          </a:p>
        </p:txBody>
      </p:sp>
      <p:sp>
        <p:nvSpPr>
          <p:cNvPr id="332803" name="Rectangle 3"/>
          <p:cNvSpPr>
            <a:spLocks noGrp="1" noChangeArrowheads="1"/>
          </p:cNvSpPr>
          <p:nvPr>
            <p:ph type="body" idx="4294967295"/>
          </p:nvPr>
        </p:nvSpPr>
        <p:spPr>
          <a:xfrm>
            <a:off x="457200" y="1295400"/>
            <a:ext cx="8001000" cy="5181600"/>
          </a:xfrm>
        </p:spPr>
        <p:txBody>
          <a:bodyPr/>
          <a:lstStyle/>
          <a:p>
            <a:pPr eaLnBrk="1" hangingPunct="1">
              <a:lnSpc>
                <a:spcPct val="105000"/>
              </a:lnSpc>
              <a:defRPr/>
            </a:pPr>
            <a:r>
              <a:rPr lang="en-US"/>
              <a:t>In U.S. twice as many women (12.3%) as men (6.7%) are affected each year </a:t>
            </a:r>
          </a:p>
          <a:p>
            <a:pPr lvl="1" eaLnBrk="1" hangingPunct="1">
              <a:lnSpc>
                <a:spcPct val="105000"/>
              </a:lnSpc>
              <a:defRPr/>
            </a:pPr>
            <a:r>
              <a:rPr lang="en-US"/>
              <a:t>12.4M women and 6.4M men</a:t>
            </a:r>
          </a:p>
          <a:p>
            <a:pPr lvl="1" eaLnBrk="1" hangingPunct="1">
              <a:lnSpc>
                <a:spcPct val="105000"/>
              </a:lnSpc>
              <a:buFont typeface="Wingdings" pitchFamily="2" charset="2"/>
              <a:buNone/>
              <a:defRPr/>
            </a:pPr>
            <a:endParaRPr lang="en-US"/>
          </a:p>
          <a:p>
            <a:pPr eaLnBrk="1" hangingPunct="1">
              <a:lnSpc>
                <a:spcPct val="105000"/>
              </a:lnSpc>
              <a:defRPr/>
            </a:pPr>
            <a:r>
              <a:rPr lang="en-US"/>
              <a:t>For low-income women, the estimated prevalence doubles to 25%</a:t>
            </a:r>
          </a:p>
          <a:p>
            <a:pPr eaLnBrk="1" hangingPunct="1">
              <a:lnSpc>
                <a:spcPct val="105000"/>
              </a:lnSpc>
              <a:defRPr/>
            </a:pPr>
            <a:r>
              <a:rPr lang="en-US"/>
              <a:t>Most prevalent among women of child-bearing and child-rearing age (16 to 53)</a:t>
            </a: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noChangeArrowheads="1"/>
          </p:cNvSpPr>
          <p:nvPr>
            <p:ph type="title" idx="4294967295"/>
          </p:nvPr>
        </p:nvSpPr>
        <p:spPr/>
        <p:txBody>
          <a:bodyPr/>
          <a:lstStyle/>
          <a:p>
            <a:pPr eaLnBrk="1" hangingPunct="1">
              <a:defRPr/>
            </a:pPr>
            <a:r>
              <a:rPr lang="en-US" sz="4800"/>
              <a:t>Epidemiology of Depression </a:t>
            </a:r>
            <a:br>
              <a:rPr lang="en-US" sz="4800"/>
            </a:br>
            <a:r>
              <a:rPr lang="en-US" sz="4800"/>
              <a:t>Among Mothers</a:t>
            </a:r>
          </a:p>
        </p:txBody>
      </p:sp>
      <p:sp>
        <p:nvSpPr>
          <p:cNvPr id="334851" name="Rectangle 3"/>
          <p:cNvSpPr>
            <a:spLocks noGrp="1" noChangeArrowheads="1"/>
          </p:cNvSpPr>
          <p:nvPr>
            <p:ph type="body" idx="4294967295"/>
          </p:nvPr>
        </p:nvSpPr>
        <p:spPr>
          <a:xfrm>
            <a:off x="685800" y="1447800"/>
            <a:ext cx="8001000" cy="4800600"/>
          </a:xfrm>
        </p:spPr>
        <p:txBody>
          <a:bodyPr/>
          <a:lstStyle/>
          <a:p>
            <a:pPr eaLnBrk="1" hangingPunct="1">
              <a:lnSpc>
                <a:spcPct val="105000"/>
              </a:lnSpc>
              <a:buFont typeface="Wingdings" pitchFamily="2" charset="2"/>
              <a:buNone/>
              <a:defRPr/>
            </a:pPr>
            <a:r>
              <a:rPr lang="en-US" smtClean="0"/>
              <a:t>   Estimated rates of depression among pregnant and postpartum women range from 8 to 20%.</a:t>
            </a:r>
          </a:p>
          <a:p>
            <a:pPr eaLnBrk="1" hangingPunct="1">
              <a:lnSpc>
                <a:spcPct val="105000"/>
              </a:lnSpc>
              <a:buFont typeface="Wingdings" pitchFamily="2" charset="2"/>
              <a:buNone/>
              <a:defRPr/>
            </a:pPr>
            <a:r>
              <a:rPr lang="en-US" smtClean="0"/>
              <a:t>   For low-income women with young children, prevalence rates are commonly estimated at approximately 40%.</a:t>
            </a:r>
          </a:p>
          <a:p>
            <a:pPr eaLnBrk="1" hangingPunct="1">
              <a:lnSpc>
                <a:spcPct val="105000"/>
              </a:lnSpc>
              <a:defRPr/>
            </a:pPr>
            <a:endParaRPr lang="en-US" smtClean="0"/>
          </a:p>
          <a:p>
            <a:pPr eaLnBrk="1" hangingPunct="1">
              <a:lnSpc>
                <a:spcPct val="105000"/>
              </a:lnSpc>
              <a:defRPr/>
            </a:pPr>
            <a:endParaRPr lang="en-US" sz="280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idx="4294967295"/>
          </p:nvPr>
        </p:nvSpPr>
        <p:spPr/>
        <p:txBody>
          <a:bodyPr/>
          <a:lstStyle/>
          <a:p>
            <a:pPr eaLnBrk="1" hangingPunct="1">
              <a:defRPr/>
            </a:pPr>
            <a:endParaRPr lang="en-US" sz="5400" b="1" dirty="0"/>
          </a:p>
        </p:txBody>
      </p:sp>
      <p:sp>
        <p:nvSpPr>
          <p:cNvPr id="344067" name="Rectangle 3"/>
          <p:cNvSpPr>
            <a:spLocks noGrp="1" noChangeArrowheads="1"/>
          </p:cNvSpPr>
          <p:nvPr>
            <p:ph type="body" idx="4294967295"/>
          </p:nvPr>
        </p:nvSpPr>
        <p:spPr/>
        <p:txBody>
          <a:bodyPr/>
          <a:lstStyle/>
          <a:p>
            <a:pPr eaLnBrk="1" hangingPunct="1">
              <a:defRPr/>
            </a:pPr>
            <a:r>
              <a:rPr lang="en-US" smtClean="0"/>
              <a:t>Primary Health Care Physicians are the diagnosticians at the front line of the health services, and untreated depression has come to be viewed as a major public health problem.</a:t>
            </a:r>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lstStyle/>
          <a:p>
            <a:r>
              <a:rPr lang="en-US" dirty="0" smtClean="0"/>
              <a:t>Despite the high prevalence and severe consequences of depression, it remains </a:t>
            </a:r>
            <a:r>
              <a:rPr lang="en-US" dirty="0" err="1" smtClean="0"/>
              <a:t>underrecognized</a:t>
            </a:r>
            <a:r>
              <a:rPr lang="en-US" dirty="0" smtClean="0"/>
              <a:t> and undertreated. In a study of over 1600 patients with depression in The Netherlands, the rate of </a:t>
            </a:r>
            <a:r>
              <a:rPr lang="en-US" dirty="0" err="1" smtClean="0"/>
              <a:t>undertreatment</a:t>
            </a:r>
            <a:r>
              <a:rPr lang="en-US" dirty="0" smtClean="0"/>
              <a:t> of moderate or severe major depressive disorder was 43%.</a:t>
            </a:r>
            <a:r>
              <a:rPr lang="en-US" baseline="30000" dirty="0" smtClean="0"/>
              <a:t>[8]</a:t>
            </a:r>
            <a:r>
              <a:rPr lang="en-US" dirty="0" smtClean="0"/>
              <a:t> Among patients seen only in primary care practices, this rate was 73%.</a:t>
            </a:r>
          </a:p>
          <a:p>
            <a:endParaRPr lang="ar-JO"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idx="4294967295"/>
          </p:nvPr>
        </p:nvSpPr>
        <p:spPr/>
        <p:txBody>
          <a:bodyPr/>
          <a:lstStyle/>
          <a:p>
            <a:pPr eaLnBrk="1" hangingPunct="1">
              <a:defRPr/>
            </a:pPr>
            <a:r>
              <a:rPr lang="en-US"/>
              <a:t>In Arab world</a:t>
            </a:r>
          </a:p>
        </p:txBody>
      </p:sp>
      <p:sp>
        <p:nvSpPr>
          <p:cNvPr id="346115" name="Rectangle 3"/>
          <p:cNvSpPr>
            <a:spLocks noGrp="1" noChangeArrowheads="1"/>
          </p:cNvSpPr>
          <p:nvPr>
            <p:ph type="body" idx="4294967295"/>
          </p:nvPr>
        </p:nvSpPr>
        <p:spPr/>
        <p:txBody>
          <a:bodyPr/>
          <a:lstStyle/>
          <a:p>
            <a:pPr eaLnBrk="1" hangingPunct="1">
              <a:buFont typeface="Wingdings" pitchFamily="2" charset="2"/>
              <a:buNone/>
              <a:defRPr/>
            </a:pPr>
            <a:r>
              <a:rPr lang="en-US" sz="3600" dirty="0" smtClean="0"/>
              <a:t>Communities in Arab world show depression ranging from 13% to 37%.</a:t>
            </a:r>
          </a:p>
          <a:p>
            <a:pPr eaLnBrk="1" hangingPunct="1">
              <a:buFont typeface="Wingdings" pitchFamily="2" charset="2"/>
              <a:buNone/>
              <a:defRPr/>
            </a:pPr>
            <a:r>
              <a:rPr lang="en-US" sz="3600" dirty="0" smtClean="0"/>
              <a:t>One of the high rates 32% was recorded in Lebanese women after the civil war.</a:t>
            </a:r>
          </a:p>
          <a:p>
            <a:pPr eaLnBrk="1" hangingPunct="1">
              <a:buFont typeface="Wingdings" pitchFamily="2" charset="2"/>
              <a:buNone/>
              <a:defRPr/>
            </a:pPr>
            <a:r>
              <a:rPr lang="en-US" sz="3600" dirty="0" smtClean="0"/>
              <a:t>Urban population in Dubai and Cairo showed lower rates 12% and 16% respectively.</a:t>
            </a:r>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idx="4294967295"/>
          </p:nvPr>
        </p:nvSpPr>
        <p:spPr/>
        <p:txBody>
          <a:bodyPr/>
          <a:lstStyle/>
          <a:p>
            <a:pPr eaLnBrk="1" hangingPunct="1">
              <a:defRPr/>
            </a:pPr>
            <a:r>
              <a:rPr lang="en-US" b="1" i="1" u="sng" dirty="0" smtClean="0"/>
              <a:t>In Jordan</a:t>
            </a:r>
            <a:br>
              <a:rPr lang="en-US" b="1" i="1" u="sng" dirty="0" smtClean="0"/>
            </a:br>
            <a:endParaRPr lang="en-US" b="1" i="1" dirty="0"/>
          </a:p>
        </p:txBody>
      </p:sp>
      <p:sp>
        <p:nvSpPr>
          <p:cNvPr id="119811" name="Rectangle 3"/>
          <p:cNvSpPr>
            <a:spLocks noGrp="1" noChangeArrowheads="1"/>
          </p:cNvSpPr>
          <p:nvPr>
            <p:ph type="body" idx="4294967295"/>
          </p:nvPr>
        </p:nvSpPr>
        <p:spPr/>
        <p:txBody>
          <a:bodyPr/>
          <a:lstStyle/>
          <a:p>
            <a:pPr eaLnBrk="1" hangingPunct="1">
              <a:defRPr/>
            </a:pPr>
            <a:r>
              <a:rPr lang="en-US" b="1" i="1" dirty="0" smtClean="0"/>
              <a:t>The highest  was recorded in Jordan</a:t>
            </a:r>
            <a:r>
              <a:rPr lang="en-US" b="1" i="1" u="sng" dirty="0" smtClean="0"/>
              <a:t> </a:t>
            </a:r>
          </a:p>
          <a:p>
            <a:pPr eaLnBrk="1" hangingPunct="1">
              <a:buFont typeface="Wingdings" pitchFamily="2" charset="2"/>
              <a:buNone/>
              <a:defRPr/>
            </a:pPr>
            <a:endParaRPr lang="en-US" b="1" i="1" u="sng" dirty="0" smtClean="0"/>
          </a:p>
          <a:p>
            <a:pPr lvl="2" eaLnBrk="1" hangingPunct="1">
              <a:defRPr/>
            </a:pPr>
            <a:r>
              <a:rPr lang="en-US" sz="3200" b="1" i="1" dirty="0" smtClean="0"/>
              <a:t>A study published 2004, done on Jordanian women reviewing PHC centers for different reasons  showed a rate of 37%  scored positively. </a:t>
            </a:r>
          </a:p>
          <a:p>
            <a:pPr lvl="2" eaLnBrk="1" hangingPunct="1">
              <a:buFontTx/>
              <a:buNone/>
              <a:defRPr/>
            </a:pPr>
            <a:r>
              <a:rPr lang="en-US" b="1" i="1" dirty="0" smtClean="0"/>
              <a:t> </a:t>
            </a:r>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idx="4294967295"/>
          </p:nvPr>
        </p:nvSpPr>
        <p:spPr/>
        <p:txBody>
          <a:bodyPr/>
          <a:lstStyle/>
          <a:p>
            <a:pPr eaLnBrk="1" hangingPunct="1">
              <a:defRPr/>
            </a:pPr>
            <a:endParaRPr lang="en-US"/>
          </a:p>
        </p:txBody>
      </p:sp>
      <p:sp>
        <p:nvSpPr>
          <p:cNvPr id="78851" name="Rectangle 3"/>
          <p:cNvSpPr>
            <a:spLocks noGrp="1" noChangeArrowheads="1"/>
          </p:cNvSpPr>
          <p:nvPr>
            <p:ph type="body" idx="4294967295"/>
          </p:nvPr>
        </p:nvSpPr>
        <p:spPr/>
        <p:txBody>
          <a:bodyPr/>
          <a:lstStyle/>
          <a:p>
            <a:pPr eaLnBrk="1" hangingPunct="1">
              <a:lnSpc>
                <a:spcPct val="90000"/>
              </a:lnSpc>
              <a:defRPr/>
            </a:pPr>
            <a:r>
              <a:rPr lang="en-US"/>
              <a:t>The illness affects all people, regardless of sex, race, ethnicity, or socioeconomic standing. However, women are two to three times more likely than men to suffer from depression. Experts disagree on the reason for this difference. Some cite differences in hormones, and others point to the stress caused by society's expectations of women.</a:t>
            </a:r>
            <a:br>
              <a:rPr lang="en-US"/>
            </a:br>
            <a:endParaRPr lang="en-US"/>
          </a:p>
          <a:p>
            <a:pPr eaLnBrk="1" hangingPunct="1">
              <a:lnSpc>
                <a:spcPct val="90000"/>
              </a:lnSpc>
              <a:defRPr/>
            </a:pPr>
            <a:endParaRPr lang="en-US"/>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pPr eaLnBrk="1" hangingPunct="1">
              <a:defRPr/>
            </a:pPr>
            <a:r>
              <a:rPr lang="en-US"/>
              <a:t>Prevalence</a:t>
            </a:r>
          </a:p>
        </p:txBody>
      </p:sp>
      <p:sp>
        <p:nvSpPr>
          <p:cNvPr id="14339" name="Rectangle 3"/>
          <p:cNvSpPr>
            <a:spLocks noGrp="1" noChangeArrowheads="1"/>
          </p:cNvSpPr>
          <p:nvPr>
            <p:ph type="body" idx="4294967295"/>
          </p:nvPr>
        </p:nvSpPr>
        <p:spPr/>
        <p:txBody>
          <a:bodyPr/>
          <a:lstStyle/>
          <a:p>
            <a:pPr eaLnBrk="1" hangingPunct="1">
              <a:defRPr/>
            </a:pPr>
            <a:r>
              <a:rPr lang="en-US"/>
              <a:t>Depression occurs in all parts of the world, although the pattern of symptoms can vary. The prevalence of depression in other countries varies widely, from </a:t>
            </a:r>
            <a:r>
              <a:rPr lang="en-US" b="1"/>
              <a:t>1.5 percent of people in Taiwan to 19 percent of people in Lebanon</a:t>
            </a:r>
            <a:r>
              <a:rPr lang="en-US"/>
              <a:t>. Some researchers believe methods of gathering data on depression account for different rates.</a:t>
            </a:r>
            <a:br>
              <a:rPr lang="en-US"/>
            </a:b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defRPr/>
            </a:pPr>
            <a:endParaRPr lang="ar-JO" smtClean="0"/>
          </a:p>
        </p:txBody>
      </p:sp>
      <p:sp>
        <p:nvSpPr>
          <p:cNvPr id="54275" name="Rectangle 3"/>
          <p:cNvSpPr>
            <a:spLocks noGrp="1" noChangeArrowheads="1"/>
          </p:cNvSpPr>
          <p:nvPr>
            <p:ph type="body" idx="1"/>
          </p:nvPr>
        </p:nvSpPr>
        <p:spPr/>
        <p:txBody>
          <a:bodyPr/>
          <a:lstStyle/>
          <a:p>
            <a:pPr eaLnBrk="1" hangingPunct="1">
              <a:defRPr/>
            </a:pPr>
            <a:r>
              <a:rPr lang="en-US" sz="2800" b="1" u="sng" smtClean="0"/>
              <a:t>Latency period</a:t>
            </a:r>
            <a:r>
              <a:rPr lang="en-US" sz="2800" smtClean="0"/>
              <a:t> is the period between contact of the causative agent with susceptible host to the onset of first sign a symptoms.</a:t>
            </a:r>
          </a:p>
          <a:p>
            <a:pPr eaLnBrk="1" hangingPunct="1">
              <a:defRPr/>
            </a:pPr>
            <a:r>
              <a:rPr lang="en-US" sz="2800" smtClean="0"/>
              <a:t>The cause of many chronic diseases remains obscure, but risk factors identified for some of the leading chronic diseases. The most important among these risk factor is Tobacco use especially in COPD  .</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idx="4294967295"/>
          </p:nvPr>
        </p:nvSpPr>
        <p:spPr/>
        <p:txBody>
          <a:bodyPr/>
          <a:lstStyle/>
          <a:p>
            <a:pPr eaLnBrk="1" hangingPunct="1">
              <a:defRPr/>
            </a:pPr>
            <a:endParaRPr lang="en-US"/>
          </a:p>
        </p:txBody>
      </p:sp>
      <p:sp>
        <p:nvSpPr>
          <p:cNvPr id="118787" name="Rectangle 3"/>
          <p:cNvSpPr>
            <a:spLocks noGrp="1" noChangeArrowheads="1"/>
          </p:cNvSpPr>
          <p:nvPr>
            <p:ph type="body" idx="4294967295"/>
          </p:nvPr>
        </p:nvSpPr>
        <p:spPr/>
        <p:txBody>
          <a:bodyPr/>
          <a:lstStyle/>
          <a:p>
            <a:pPr eaLnBrk="1" hangingPunct="1">
              <a:defRPr/>
            </a:pPr>
            <a:r>
              <a:rPr lang="en-US" sz="4000"/>
              <a:t>Social scientists have proposed many explanations, including changes in family structure, urbanization, and reduced cultural and </a:t>
            </a:r>
            <a:r>
              <a:rPr lang="en-US" sz="4000" b="1" u="sng"/>
              <a:t>religious influences</a:t>
            </a:r>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p:txBody>
          <a:bodyPr/>
          <a:lstStyle/>
          <a:p>
            <a:pPr eaLnBrk="1" hangingPunct="1">
              <a:defRPr/>
            </a:pPr>
            <a:r>
              <a:rPr lang="en-US"/>
              <a:t>Conclusion</a:t>
            </a:r>
          </a:p>
        </p:txBody>
      </p:sp>
      <p:sp>
        <p:nvSpPr>
          <p:cNvPr id="99331" name="Rectangle 3"/>
          <p:cNvSpPr>
            <a:spLocks noGrp="1" noChangeArrowheads="1"/>
          </p:cNvSpPr>
          <p:nvPr>
            <p:ph type="body" idx="4294967295"/>
          </p:nvPr>
        </p:nvSpPr>
        <p:spPr/>
        <p:txBody>
          <a:bodyPr/>
          <a:lstStyle/>
          <a:p>
            <a:pPr eaLnBrk="1" hangingPunct="1">
              <a:defRPr/>
            </a:pPr>
            <a:r>
              <a:rPr lang="en-US"/>
              <a:t>Of the estimated 17.5 million Americans who are affected by some form of depression, 9.2 million have major or clinical depression</a:t>
            </a:r>
          </a:p>
          <a:p>
            <a:pPr eaLnBrk="1" hangingPunct="1">
              <a:defRPr/>
            </a:pPr>
            <a:r>
              <a:rPr lang="en-US"/>
              <a:t> Two thirds of people suffering from depression do not seek necessary treatment. </a:t>
            </a:r>
          </a:p>
          <a:p>
            <a:pPr eaLnBrk="1" hangingPunct="1">
              <a:buFont typeface="Wingdings" pitchFamily="2" charset="2"/>
              <a:buNone/>
              <a:defRPr/>
            </a:pPr>
            <a:endParaRPr lang="en-US"/>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idx="4294967295"/>
          </p:nvPr>
        </p:nvSpPr>
        <p:spPr/>
        <p:txBody>
          <a:bodyPr/>
          <a:lstStyle/>
          <a:p>
            <a:pPr eaLnBrk="1" hangingPunct="1">
              <a:defRPr/>
            </a:pPr>
            <a:endParaRPr lang="en-US"/>
          </a:p>
        </p:txBody>
      </p:sp>
      <p:sp>
        <p:nvSpPr>
          <p:cNvPr id="100355" name="Rectangle 3"/>
          <p:cNvSpPr>
            <a:spLocks noGrp="1" noChangeArrowheads="1"/>
          </p:cNvSpPr>
          <p:nvPr>
            <p:ph type="body" idx="4294967295"/>
          </p:nvPr>
        </p:nvSpPr>
        <p:spPr/>
        <p:txBody>
          <a:bodyPr/>
          <a:lstStyle/>
          <a:p>
            <a:pPr eaLnBrk="1" hangingPunct="1">
              <a:defRPr/>
            </a:pPr>
            <a:r>
              <a:rPr lang="en-US"/>
              <a:t>80%</a:t>
            </a:r>
            <a:r>
              <a:rPr lang="ar-JO"/>
              <a:t> </a:t>
            </a:r>
            <a:r>
              <a:rPr lang="en-US"/>
              <a:t>Of all people with clinical depression who have received treatment significantly improve their lives.</a:t>
            </a:r>
          </a:p>
          <a:p>
            <a:pPr eaLnBrk="1" hangingPunct="1">
              <a:defRPr/>
            </a:pPr>
            <a:r>
              <a:rPr lang="en-US"/>
              <a:t>The economic cost of depression is estimated at $30.4 billion a year but the cost in human suffering cannot be estimated</a:t>
            </a:r>
            <a:r>
              <a:rPr lang="ar-JO"/>
              <a:t>  </a:t>
            </a:r>
            <a:endParaRPr lang="en-US"/>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idx="4294967295"/>
          </p:nvPr>
        </p:nvSpPr>
        <p:spPr/>
        <p:txBody>
          <a:bodyPr/>
          <a:lstStyle/>
          <a:p>
            <a:pPr eaLnBrk="1" hangingPunct="1">
              <a:defRPr/>
            </a:pPr>
            <a:endParaRPr lang="en-US"/>
          </a:p>
        </p:txBody>
      </p:sp>
      <p:sp>
        <p:nvSpPr>
          <p:cNvPr id="102403" name="Rectangle 3"/>
          <p:cNvSpPr>
            <a:spLocks noGrp="1" noChangeArrowheads="1"/>
          </p:cNvSpPr>
          <p:nvPr>
            <p:ph type="body" idx="4294967295"/>
          </p:nvPr>
        </p:nvSpPr>
        <p:spPr/>
        <p:txBody>
          <a:bodyPr/>
          <a:lstStyle/>
          <a:p>
            <a:pPr eaLnBrk="1" hangingPunct="1">
              <a:defRPr/>
            </a:pPr>
            <a:r>
              <a:rPr lang="en-US" dirty="0" smtClean="0"/>
              <a:t>Women experience depression about twice as often as men</a:t>
            </a:r>
          </a:p>
          <a:p>
            <a:pPr eaLnBrk="1" hangingPunct="1">
              <a:defRPr/>
            </a:pPr>
            <a:r>
              <a:rPr lang="en-US" dirty="0" smtClean="0"/>
              <a:t>By the year 2020, the World Health Organization (WHO) estimates that depression will be the number two cause after CVD of "lost years of healthy life" worldwide</a:t>
            </a:r>
          </a:p>
          <a:p>
            <a:pPr eaLnBrk="1" hangingPunct="1">
              <a:buFont typeface="Wingdings" pitchFamily="2" charset="2"/>
              <a:buNone/>
              <a:defRPr/>
            </a:pPr>
            <a:endParaRPr lang="en-US" dirty="0" smtClean="0"/>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idx="4294967295"/>
          </p:nvPr>
        </p:nvSpPr>
        <p:spPr/>
        <p:txBody>
          <a:bodyPr/>
          <a:lstStyle/>
          <a:p>
            <a:pPr eaLnBrk="1" hangingPunct="1">
              <a:defRPr/>
            </a:pPr>
            <a:endParaRPr lang="en-US"/>
          </a:p>
        </p:txBody>
      </p:sp>
      <p:sp>
        <p:nvSpPr>
          <p:cNvPr id="103427" name="Rectangle 3"/>
          <p:cNvSpPr>
            <a:spLocks noGrp="1" noChangeArrowheads="1"/>
          </p:cNvSpPr>
          <p:nvPr>
            <p:ph type="body" idx="4294967295"/>
          </p:nvPr>
        </p:nvSpPr>
        <p:spPr/>
        <p:txBody>
          <a:bodyPr/>
          <a:lstStyle/>
          <a:p>
            <a:pPr eaLnBrk="1" hangingPunct="1">
              <a:lnSpc>
                <a:spcPct val="90000"/>
              </a:lnSpc>
              <a:defRPr/>
            </a:pPr>
            <a:r>
              <a:rPr lang="en-US" sz="2800" smtClean="0"/>
              <a:t>According to the U.S. Centers for Disease Control and Prevention (CDC) suicide was the ninth leading cause of death in the United States in 1996</a:t>
            </a:r>
          </a:p>
          <a:p>
            <a:pPr eaLnBrk="1" hangingPunct="1">
              <a:lnSpc>
                <a:spcPct val="90000"/>
              </a:lnSpc>
              <a:defRPr/>
            </a:pPr>
            <a:r>
              <a:rPr lang="en-US" sz="2800" b="1" smtClean="0">
                <a:effectLst/>
              </a:rPr>
              <a:t>“A SOLUTION FOR DEPRESSION IS AT HAND...EFFICACIOU</a:t>
            </a:r>
            <a:r>
              <a:rPr lang="en-US" sz="3600" b="1" smtClean="0">
                <a:effectLst/>
              </a:rPr>
              <a:t>s</a:t>
            </a:r>
            <a:r>
              <a:rPr lang="en-US" sz="2800" b="1" smtClean="0">
                <a:effectLst/>
              </a:rPr>
              <a:t> AND COST EFFECTIVE TREATMENTS ARE AVAILABLE TO IMPROVE THE HEALTH AND THE LIVES OF MILLIONS OF PEOPLE AROUND THE</a:t>
            </a:r>
          </a:p>
          <a:p>
            <a:pPr eaLnBrk="1" hangingPunct="1">
              <a:lnSpc>
                <a:spcPct val="90000"/>
              </a:lnSpc>
              <a:buFont typeface="Wingdings" pitchFamily="2" charset="2"/>
              <a:buNone/>
              <a:defRPr/>
            </a:pPr>
            <a:r>
              <a:rPr lang="en-US" sz="2800" b="1" smtClean="0">
                <a:effectLst/>
              </a:rPr>
              <a:t>    WORLD...”</a:t>
            </a:r>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idx="4294967295"/>
          </p:nvPr>
        </p:nvSpPr>
        <p:spPr/>
        <p:txBody>
          <a:bodyPr/>
          <a:lstStyle/>
          <a:p>
            <a:pPr eaLnBrk="1" hangingPunct="1">
              <a:defRPr/>
            </a:pPr>
            <a:r>
              <a:rPr lang="en-US"/>
              <a:t>Recommendations</a:t>
            </a:r>
          </a:p>
        </p:txBody>
      </p:sp>
      <p:sp>
        <p:nvSpPr>
          <p:cNvPr id="120835" name="Rectangle 3"/>
          <p:cNvSpPr>
            <a:spLocks noGrp="1" noChangeArrowheads="1"/>
          </p:cNvSpPr>
          <p:nvPr>
            <p:ph type="body" idx="4294967295"/>
          </p:nvPr>
        </p:nvSpPr>
        <p:spPr/>
        <p:txBody>
          <a:bodyPr/>
          <a:lstStyle/>
          <a:p>
            <a:pPr eaLnBrk="1" hangingPunct="1">
              <a:defRPr/>
            </a:pPr>
            <a:r>
              <a:rPr lang="en-US"/>
              <a:t>Public education.</a:t>
            </a:r>
          </a:p>
          <a:p>
            <a:pPr eaLnBrk="1" hangingPunct="1">
              <a:defRPr/>
            </a:pPr>
            <a:r>
              <a:rPr lang="en-US"/>
              <a:t>Provision of relevant posters and leaflets in waiting rooms at PHC centers helps in destigmatization of the disease.</a:t>
            </a:r>
          </a:p>
          <a:p>
            <a:pPr eaLnBrk="1" hangingPunct="1">
              <a:defRPr/>
            </a:pPr>
            <a:r>
              <a:rPr lang="en-US"/>
              <a:t>Improvements in depression screening have paralleled improvements in depression treatment and reduced stigma</a:t>
            </a:r>
          </a:p>
          <a:p>
            <a:pPr eaLnBrk="1" hangingPunct="1">
              <a:defRPr/>
            </a:pPr>
            <a:endParaRPr lang="en-US"/>
          </a:p>
          <a:p>
            <a:pPr eaLnBrk="1" hangingPunct="1">
              <a:defRPr/>
            </a:pPr>
            <a:endParaRPr lang="en-US"/>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idx="4294967295"/>
          </p:nvPr>
        </p:nvSpPr>
        <p:spPr/>
        <p:txBody>
          <a:bodyPr/>
          <a:lstStyle/>
          <a:p>
            <a:pPr eaLnBrk="1" hangingPunct="1">
              <a:defRPr/>
            </a:pPr>
            <a:endParaRPr lang="en-US"/>
          </a:p>
        </p:txBody>
      </p:sp>
      <p:sp>
        <p:nvSpPr>
          <p:cNvPr id="121859" name="Rectangle 3"/>
          <p:cNvSpPr>
            <a:spLocks noGrp="1" noChangeArrowheads="1"/>
          </p:cNvSpPr>
          <p:nvPr>
            <p:ph type="body" idx="4294967295"/>
          </p:nvPr>
        </p:nvSpPr>
        <p:spPr/>
        <p:txBody>
          <a:bodyPr/>
          <a:lstStyle/>
          <a:p>
            <a:pPr eaLnBrk="1" hangingPunct="1">
              <a:defRPr/>
            </a:pPr>
            <a:r>
              <a:rPr lang="en-US"/>
              <a:t>Encourage patients to talk about their symptoms with their Family doctors.</a:t>
            </a:r>
          </a:p>
          <a:p>
            <a:pPr eaLnBrk="1" hangingPunct="1">
              <a:defRPr/>
            </a:pPr>
            <a:r>
              <a:rPr lang="en-US"/>
              <a:t>Recognition of depression by the patient and his or her family.</a:t>
            </a:r>
          </a:p>
        </p:txBody>
      </p:sp>
    </p:spTree>
  </p:cSld>
  <p:clrMapOvr>
    <a:masterClrMapping/>
  </p:clrMapOv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Rectangle 2"/>
          <p:cNvSpPr>
            <a:spLocks noGrp="1" noChangeArrowheads="1"/>
          </p:cNvSpPr>
          <p:nvPr>
            <p:ph type="title" idx="4294967295"/>
          </p:nvPr>
        </p:nvSpPr>
        <p:spPr/>
        <p:txBody>
          <a:bodyPr/>
          <a:lstStyle/>
          <a:p>
            <a:pPr eaLnBrk="1" hangingPunct="1">
              <a:defRPr/>
            </a:pPr>
            <a:endParaRPr lang="en-US"/>
          </a:p>
        </p:txBody>
      </p:sp>
      <p:sp>
        <p:nvSpPr>
          <p:cNvPr id="330755" name="Rectangle 3"/>
          <p:cNvSpPr>
            <a:spLocks noGrp="1" noChangeArrowheads="1"/>
          </p:cNvSpPr>
          <p:nvPr>
            <p:ph type="body" idx="4294967295"/>
          </p:nvPr>
        </p:nvSpPr>
        <p:spPr/>
        <p:txBody>
          <a:bodyPr/>
          <a:lstStyle/>
          <a:p>
            <a:pPr eaLnBrk="1" hangingPunct="1">
              <a:defRPr/>
            </a:pPr>
            <a:r>
              <a:rPr lang="en-US" smtClean="0"/>
              <a:t>Primary Care Physicians have embraced responsibility for screening ,recognition, and treating depression</a:t>
            </a:r>
          </a:p>
          <a:p>
            <a:pPr eaLnBrk="1" hangingPunct="1">
              <a:defRPr/>
            </a:pPr>
            <a:r>
              <a:rPr lang="en-US" smtClean="0"/>
              <a:t>For additional efficiencies, we will need advances in technology (e.g, computerized screening and scoring) improved treatment outcomes.</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2"/>
          <p:cNvSpPr txBox="1">
            <a:spLocks noChangeArrowheads="1"/>
          </p:cNvSpPr>
          <p:nvPr/>
        </p:nvSpPr>
        <p:spPr bwMode="auto">
          <a:xfrm>
            <a:off x="1676400" y="1371600"/>
            <a:ext cx="4876800" cy="457200"/>
          </a:xfrm>
          <a:prstGeom prst="rect">
            <a:avLst/>
          </a:prstGeom>
          <a:noFill/>
          <a:ln w="12700" cap="sq">
            <a:noFill/>
            <a:miter lim="800000"/>
            <a:headEnd type="none" w="sm" len="sm"/>
            <a:tailEnd type="none" w="sm" len="sm"/>
          </a:ln>
        </p:spPr>
        <p:txBody>
          <a:bodyPr>
            <a:spAutoFit/>
          </a:bodyPr>
          <a:lstStyle/>
          <a:p>
            <a:pPr rtl="1" eaLnBrk="1" hangingPunct="1">
              <a:spcBef>
                <a:spcPct val="50000"/>
              </a:spcBef>
            </a:pPr>
            <a:endParaRPr lang="ar-JO" sz="2400">
              <a:latin typeface="Times New Roman" pitchFamily="18" charset="0"/>
            </a:endParaRPr>
          </a:p>
        </p:txBody>
      </p:sp>
      <p:sp>
        <p:nvSpPr>
          <p:cNvPr id="69635" name="Text Box 3"/>
          <p:cNvSpPr txBox="1">
            <a:spLocks noChangeArrowheads="1"/>
          </p:cNvSpPr>
          <p:nvPr/>
        </p:nvSpPr>
        <p:spPr bwMode="auto">
          <a:xfrm>
            <a:off x="457200" y="1219200"/>
            <a:ext cx="8229600" cy="3749675"/>
          </a:xfrm>
          <a:prstGeom prst="rect">
            <a:avLst/>
          </a:prstGeom>
          <a:noFill/>
          <a:ln w="12700" cap="sq">
            <a:noFill/>
            <a:miter lim="800000"/>
            <a:headEnd type="none" w="sm" len="sm"/>
            <a:tailEnd type="none" w="sm" len="sm"/>
          </a:ln>
        </p:spPr>
        <p:txBody>
          <a:bodyPr>
            <a:spAutoFit/>
          </a:bodyPr>
          <a:lstStyle/>
          <a:p>
            <a:pPr rtl="1" eaLnBrk="1" hangingPunct="1">
              <a:spcBef>
                <a:spcPct val="50000"/>
              </a:spcBef>
            </a:pPr>
            <a:r>
              <a:rPr lang="en-US" sz="4000">
                <a:latin typeface="Times New Roman" pitchFamily="18" charset="0"/>
              </a:rPr>
              <a:t>Training courses for Primary Health physicians  to improve their diagnostic skills in depression to improve the recognition rate of depression in Primary Health Care Settings in Jordan is also recommended</a:t>
            </a:r>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685800" y="1447800"/>
            <a:ext cx="7772400" cy="1470025"/>
          </a:xfrm>
        </p:spPr>
        <p:txBody>
          <a:bodyPr anchor="b" anchorCtr="0"/>
          <a:lstStyle/>
          <a:p>
            <a:pPr eaLnBrk="1" hangingPunct="1">
              <a:defRPr/>
            </a:pPr>
            <a:r>
              <a:rPr lang="en-US" sz="11800"/>
              <a:t>Dementia</a:t>
            </a:r>
          </a:p>
        </p:txBody>
      </p:sp>
      <p:sp>
        <p:nvSpPr>
          <p:cNvPr id="2051" name="Rectangle 3"/>
          <p:cNvSpPr>
            <a:spLocks noGrp="1" noChangeArrowheads="1"/>
          </p:cNvSpPr>
          <p:nvPr>
            <p:ph type="subTitle" idx="4294967295"/>
          </p:nvPr>
        </p:nvSpPr>
        <p:spPr>
          <a:xfrm>
            <a:off x="1371600" y="3201988"/>
            <a:ext cx="6400800" cy="1749425"/>
          </a:xfrm>
        </p:spPr>
        <p:txBody>
          <a:bodyPr/>
          <a:lstStyle/>
          <a:p>
            <a:pPr marL="0" indent="0" algn="ctr" eaLnBrk="1" hangingPunct="1">
              <a:buFont typeface="Wingdings" pitchFamily="2" charset="2"/>
              <a:buNone/>
              <a:defRPr/>
            </a:pPr>
            <a:r>
              <a:rPr lang="en-US" sz="8000"/>
              <a:t>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n-US" b="1" smtClean="0"/>
              <a:t>Strategies for the prevention</a:t>
            </a:r>
          </a:p>
        </p:txBody>
      </p:sp>
      <p:sp>
        <p:nvSpPr>
          <p:cNvPr id="30723" name="Rectangle 3"/>
          <p:cNvSpPr>
            <a:spLocks noGrp="1" noChangeArrowheads="1"/>
          </p:cNvSpPr>
          <p:nvPr>
            <p:ph type="body" idx="1"/>
          </p:nvPr>
        </p:nvSpPr>
        <p:spPr/>
        <p:txBody>
          <a:bodyPr/>
          <a:lstStyle/>
          <a:p>
            <a:pPr eaLnBrk="1" hangingPunct="1">
              <a:defRPr/>
            </a:pPr>
            <a:r>
              <a:rPr lang="en-US" sz="4000" smtClean="0"/>
              <a:t>Approach to prevention of chronic diseases can be considered under three headings :</a:t>
            </a:r>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4"/>
          <p:cNvPicPr>
            <a:picLocks noGrp="1" noChangeAspect="1" noChangeArrowheads="1"/>
          </p:cNvPicPr>
          <p:nvPr>
            <p:ph type="body" idx="4294967295"/>
          </p:nvPr>
        </p:nvPicPr>
        <p:blipFill>
          <a:blip r:embed="rId3" cstate="print"/>
          <a:srcRect/>
          <a:stretch>
            <a:fillRect/>
          </a:stretch>
        </p:blipFill>
        <p:spPr>
          <a:xfrm>
            <a:off x="2051050" y="1341438"/>
            <a:ext cx="4864100" cy="4322762"/>
          </a:xfrm>
          <a:noFill/>
        </p:spPr>
      </p:pic>
    </p:spTree>
  </p:cSld>
  <p:clrMapOvr>
    <a:masterClrMapping/>
  </p:clrMapOv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anchor="b" anchorCtr="0"/>
          <a:lstStyle/>
          <a:p>
            <a:pPr eaLnBrk="1" hangingPunct="1">
              <a:defRPr/>
            </a:pPr>
            <a:endParaRPr lang="en-US"/>
          </a:p>
        </p:txBody>
      </p:sp>
      <p:sp>
        <p:nvSpPr>
          <p:cNvPr id="4099" name="Rectangle 3"/>
          <p:cNvSpPr>
            <a:spLocks noGrp="1" noChangeArrowheads="1"/>
          </p:cNvSpPr>
          <p:nvPr>
            <p:ph type="body" idx="4294967295"/>
          </p:nvPr>
        </p:nvSpPr>
        <p:spPr/>
        <p:txBody>
          <a:bodyPr/>
          <a:lstStyle/>
          <a:p>
            <a:pPr eaLnBrk="1" hangingPunct="1">
              <a:defRPr/>
            </a:pPr>
            <a:r>
              <a:rPr lang="en-US" sz="5400"/>
              <a:t>Dementia is defined as global impairment of cognitive function which interferes with normal activities.</a:t>
            </a:r>
          </a:p>
          <a:p>
            <a:pPr eaLnBrk="1" hangingPunct="1">
              <a:defRPr/>
            </a:pPr>
            <a:endParaRPr lang="en-US" sz="5400"/>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p:txBody>
          <a:bodyPr anchor="b" anchorCtr="0"/>
          <a:lstStyle/>
          <a:p>
            <a:pPr eaLnBrk="1" hangingPunct="1">
              <a:defRPr/>
            </a:pPr>
            <a:endParaRPr lang="en-US"/>
          </a:p>
        </p:txBody>
      </p:sp>
      <p:sp>
        <p:nvSpPr>
          <p:cNvPr id="5123" name="Rectangle 3"/>
          <p:cNvSpPr>
            <a:spLocks noGrp="1" noChangeArrowheads="1"/>
          </p:cNvSpPr>
          <p:nvPr>
            <p:ph type="body" idx="4294967295"/>
          </p:nvPr>
        </p:nvSpPr>
        <p:spPr/>
        <p:txBody>
          <a:bodyPr/>
          <a:lstStyle/>
          <a:p>
            <a:pPr eaLnBrk="1" hangingPunct="1">
              <a:defRPr/>
            </a:pPr>
            <a:r>
              <a:rPr lang="en-US"/>
              <a:t> </a:t>
            </a:r>
            <a:r>
              <a:rPr lang="en-US" sz="4400"/>
              <a:t>Impaired short and long-term memory and other cognitive functions (abstract thinking, judgment, speech, coordination, planning or organization</a:t>
            </a:r>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p:txBody>
          <a:bodyPr anchor="b" anchorCtr="0"/>
          <a:lstStyle/>
          <a:p>
            <a:pPr eaLnBrk="1" hangingPunct="1">
              <a:defRPr/>
            </a:pPr>
            <a:endParaRPr lang="en-US"/>
          </a:p>
        </p:txBody>
      </p:sp>
      <p:sp>
        <p:nvSpPr>
          <p:cNvPr id="6147" name="Rectangle 3"/>
          <p:cNvSpPr>
            <a:spLocks noGrp="1" noChangeArrowheads="1"/>
          </p:cNvSpPr>
          <p:nvPr>
            <p:ph type="body" idx="4294967295"/>
          </p:nvPr>
        </p:nvSpPr>
        <p:spPr/>
        <p:txBody>
          <a:bodyPr/>
          <a:lstStyle/>
          <a:p>
            <a:pPr eaLnBrk="1" hangingPunct="1">
              <a:defRPr/>
            </a:pPr>
            <a:r>
              <a:rPr lang="en-US" dirty="0"/>
              <a:t>Alzheimer's accounts for most cases of </a:t>
            </a:r>
            <a:r>
              <a:rPr lang="en-US" dirty="0" smtClean="0"/>
              <a:t>dementia more than 50%.</a:t>
            </a:r>
            <a:endParaRPr lang="en-US" dirty="0"/>
          </a:p>
          <a:p>
            <a:pPr eaLnBrk="1" hangingPunct="1">
              <a:defRPr/>
            </a:pPr>
            <a:r>
              <a:rPr lang="en-US" dirty="0"/>
              <a:t>10-20% cases are attributed to vascular (multi-infarct) dementia </a:t>
            </a:r>
          </a:p>
          <a:p>
            <a:pPr eaLnBrk="1" hangingPunct="1">
              <a:defRPr/>
            </a:pPr>
            <a:r>
              <a:rPr lang="en-US" dirty="0"/>
              <a:t>Other causes-alcoholism, Parkinson, </a:t>
            </a:r>
            <a:r>
              <a:rPr lang="en-US" dirty="0" err="1"/>
              <a:t>vit</a:t>
            </a:r>
            <a:r>
              <a:rPr lang="en-US" dirty="0"/>
              <a:t> B12 deficiency, hypothyroidism, CNS infections, intracranial lesions</a:t>
            </a:r>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p:txBody>
          <a:bodyPr anchor="b" anchorCtr="0"/>
          <a:lstStyle/>
          <a:p>
            <a:pPr eaLnBrk="1" hangingPunct="1">
              <a:defRPr/>
            </a:pPr>
            <a:r>
              <a:rPr lang="en-US" dirty="0" smtClean="0"/>
              <a:t>Health Burden </a:t>
            </a:r>
            <a:r>
              <a:rPr lang="en-US" dirty="0"/>
              <a:t>of Dementia</a:t>
            </a:r>
          </a:p>
        </p:txBody>
      </p:sp>
      <p:sp>
        <p:nvSpPr>
          <p:cNvPr id="8195" name="Rectangle 3"/>
          <p:cNvSpPr>
            <a:spLocks noGrp="1" noChangeArrowheads="1"/>
          </p:cNvSpPr>
          <p:nvPr>
            <p:ph type="body" idx="4294967295"/>
          </p:nvPr>
        </p:nvSpPr>
        <p:spPr/>
        <p:txBody>
          <a:bodyPr/>
          <a:lstStyle/>
          <a:p>
            <a:pPr eaLnBrk="1" hangingPunct="1">
              <a:defRPr/>
            </a:pPr>
            <a:r>
              <a:rPr lang="en-US" dirty="0" smtClean="0"/>
              <a:t>disease progresses over a period of 2-20 years, causing increasing functional impairment and disability </a:t>
            </a:r>
          </a:p>
          <a:p>
            <a:pPr eaLnBrk="1" hangingPunct="1">
              <a:defRPr/>
            </a:pPr>
            <a:r>
              <a:rPr lang="en-US" dirty="0" smtClean="0"/>
              <a:t>Care of the demented patient imposes an enormous psychosocial and economical factors.</a:t>
            </a:r>
          </a:p>
          <a:p>
            <a:pPr eaLnBrk="1" hangingPunct="1">
              <a:defRPr/>
            </a:pPr>
            <a:r>
              <a:rPr lang="en-US" sz="3200" dirty="0" smtClean="0"/>
              <a:t>Alzheimer’s burden on the family</a:t>
            </a:r>
          </a:p>
        </p:txBody>
      </p:sp>
    </p:spTree>
  </p:cSld>
  <p:clrMapOvr>
    <a:masterClrMapping/>
  </p:clrMapOv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p:txBody>
          <a:bodyPr anchor="b" anchorCtr="0"/>
          <a:lstStyle/>
          <a:p>
            <a:pPr eaLnBrk="1" hangingPunct="1">
              <a:defRPr/>
            </a:pPr>
            <a:r>
              <a:rPr lang="en-US" dirty="0" smtClean="0"/>
              <a:t>Risk Factors </a:t>
            </a:r>
            <a:r>
              <a:rPr lang="en-US" dirty="0"/>
              <a:t>of Dementia</a:t>
            </a:r>
          </a:p>
        </p:txBody>
      </p:sp>
      <p:sp>
        <p:nvSpPr>
          <p:cNvPr id="7171" name="Rectangle 3"/>
          <p:cNvSpPr>
            <a:spLocks noGrp="1" noChangeArrowheads="1"/>
          </p:cNvSpPr>
          <p:nvPr>
            <p:ph type="body" idx="4294967295"/>
          </p:nvPr>
        </p:nvSpPr>
        <p:spPr/>
        <p:txBody>
          <a:bodyPr/>
          <a:lstStyle/>
          <a:p>
            <a:pPr eaLnBrk="1" hangingPunct="1">
              <a:defRPr/>
            </a:pPr>
            <a:endParaRPr lang="en-US" smtClean="0"/>
          </a:p>
          <a:p>
            <a:pPr eaLnBrk="1" hangingPunct="1">
              <a:defRPr/>
            </a:pPr>
            <a:r>
              <a:rPr lang="en-US" smtClean="0"/>
              <a:t>Increases steadily with age, roughly doubling every 5 years </a:t>
            </a:r>
          </a:p>
          <a:p>
            <a:pPr eaLnBrk="1" hangingPunct="1">
              <a:defRPr/>
            </a:pPr>
            <a:r>
              <a:rPr lang="en-US" smtClean="0"/>
              <a:t>Common among institutionalized elderly </a:t>
            </a:r>
          </a:p>
          <a:p>
            <a:pPr eaLnBrk="1" hangingPunct="1">
              <a:defRPr/>
            </a:pPr>
            <a:r>
              <a:rPr lang="en-US" smtClean="0"/>
              <a:t>Present in ½ to 2/3 of nursing home residents </a:t>
            </a:r>
          </a:p>
          <a:p>
            <a:pPr eaLnBrk="1" hangingPunct="1">
              <a:defRPr/>
            </a:pPr>
            <a:r>
              <a:rPr lang="en-US" smtClean="0"/>
              <a:t>Family history associated with an increased risk of Alzheimer</a:t>
            </a:r>
          </a:p>
          <a:p>
            <a:pPr eaLnBrk="1" hangingPunct="1">
              <a:defRPr/>
            </a:pPr>
            <a:endParaRPr lang="en-US" smtClean="0"/>
          </a:p>
        </p:txBody>
      </p:sp>
    </p:spTree>
  </p:cSld>
  <p:clrMapOvr>
    <a:masterClrMapping/>
  </p:clrMapOv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p:txBody>
          <a:bodyPr anchor="b" anchorCtr="0"/>
          <a:lstStyle/>
          <a:p>
            <a:pPr eaLnBrk="1" hangingPunct="1">
              <a:defRPr/>
            </a:pPr>
            <a:r>
              <a:rPr lang="en-GB" altLang="ar-SA"/>
              <a:t>Risk factors</a:t>
            </a:r>
          </a:p>
        </p:txBody>
      </p:sp>
      <p:sp>
        <p:nvSpPr>
          <p:cNvPr id="26627" name="Rectangle 3"/>
          <p:cNvSpPr>
            <a:spLocks noGrp="1" noChangeArrowheads="1"/>
          </p:cNvSpPr>
          <p:nvPr>
            <p:ph type="body" idx="4294967295"/>
          </p:nvPr>
        </p:nvSpPr>
        <p:spPr/>
        <p:txBody>
          <a:bodyPr/>
          <a:lstStyle/>
          <a:p>
            <a:pPr eaLnBrk="1" hangingPunct="1">
              <a:defRPr/>
            </a:pPr>
            <a:r>
              <a:rPr lang="en-GB" altLang="ar-SA"/>
              <a:t>Age: Strongest risk factor particularly for ALZ d</a:t>
            </a:r>
          </a:p>
          <a:p>
            <a:pPr eaLnBrk="1" hangingPunct="1">
              <a:defRPr/>
            </a:pPr>
            <a:r>
              <a:rPr lang="en-GB" altLang="ar-SA"/>
              <a:t> annual incidence 0.6% for age 65-69</a:t>
            </a:r>
          </a:p>
          <a:p>
            <a:pPr eaLnBrk="1" hangingPunct="1">
              <a:defRPr/>
            </a:pPr>
            <a:r>
              <a:rPr lang="en-GB" altLang="ar-SA"/>
              <a:t>1% for age 70-74</a:t>
            </a:r>
          </a:p>
          <a:p>
            <a:pPr eaLnBrk="1" hangingPunct="1">
              <a:defRPr/>
            </a:pPr>
            <a:r>
              <a:rPr lang="en-GB" altLang="ar-SA"/>
              <a:t>2% for age 75-79</a:t>
            </a:r>
          </a:p>
          <a:p>
            <a:pPr eaLnBrk="1" hangingPunct="1">
              <a:defRPr/>
            </a:pPr>
            <a:r>
              <a:rPr lang="en-GB" altLang="ar-SA"/>
              <a:t>3.3 % for age 80-84 and 8.4% for above 85</a:t>
            </a:r>
          </a:p>
          <a:p>
            <a:pPr eaLnBrk="1" hangingPunct="1">
              <a:defRPr/>
            </a:pPr>
            <a:r>
              <a:rPr lang="en-US" altLang="ar-SA"/>
              <a:t>1/2-2/3 of nursing home residents</a:t>
            </a:r>
            <a:endParaRPr lang="en-GB" altLang="ar-SA"/>
          </a:p>
        </p:txBody>
      </p:sp>
    </p:spTree>
  </p:cSld>
  <p:clrMapOvr>
    <a:masterClrMapping/>
  </p:clrMapOvr>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609600" y="0"/>
            <a:ext cx="7772400" cy="1143000"/>
          </a:xfrm>
        </p:spPr>
        <p:txBody>
          <a:bodyPr anchor="b" anchorCtr="0"/>
          <a:lstStyle/>
          <a:p>
            <a:pPr eaLnBrk="1" hangingPunct="1">
              <a:defRPr/>
            </a:pPr>
            <a:r>
              <a:rPr lang="en-GB" altLang="ar-SA"/>
              <a:t>Risk factors</a:t>
            </a:r>
          </a:p>
        </p:txBody>
      </p:sp>
      <p:sp>
        <p:nvSpPr>
          <p:cNvPr id="27651" name="Rectangle 3"/>
          <p:cNvSpPr>
            <a:spLocks noGrp="1" noChangeArrowheads="1"/>
          </p:cNvSpPr>
          <p:nvPr>
            <p:ph type="body" idx="4294967295"/>
          </p:nvPr>
        </p:nvSpPr>
        <p:spPr>
          <a:xfrm>
            <a:off x="533400" y="1143000"/>
            <a:ext cx="7772400" cy="4114800"/>
          </a:xfrm>
        </p:spPr>
        <p:txBody>
          <a:bodyPr/>
          <a:lstStyle/>
          <a:p>
            <a:pPr eaLnBrk="1" hangingPunct="1">
              <a:defRPr/>
            </a:pPr>
            <a:r>
              <a:rPr lang="en-GB" altLang="ar-SA"/>
              <a:t>Family history : Especially in relation to ALZ D</a:t>
            </a:r>
          </a:p>
          <a:p>
            <a:pPr eaLnBrk="1" hangingPunct="1">
              <a:defRPr/>
            </a:pPr>
            <a:r>
              <a:rPr lang="en-GB" altLang="ar-SA"/>
              <a:t>First degree relatives have 10-30% increased risk for the disease</a:t>
            </a:r>
          </a:p>
          <a:p>
            <a:pPr eaLnBrk="1" hangingPunct="1">
              <a:defRPr/>
            </a:pPr>
            <a:r>
              <a:rPr lang="en-GB" altLang="ar-SA"/>
              <a:t>Apolipoprotein E epsilon 4 genotype predisposes to development of ALZD</a:t>
            </a:r>
          </a:p>
          <a:p>
            <a:pPr eaLnBrk="1" hangingPunct="1">
              <a:buFont typeface="Wingdings" pitchFamily="2" charset="2"/>
              <a:buNone/>
              <a:defRPr/>
            </a:pPr>
            <a:endParaRPr lang="en-GB" altLang="ar-SA"/>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685800" y="0"/>
            <a:ext cx="7772400" cy="1143000"/>
          </a:xfrm>
        </p:spPr>
        <p:txBody>
          <a:bodyPr anchor="b" anchorCtr="0"/>
          <a:lstStyle/>
          <a:p>
            <a:pPr eaLnBrk="1" hangingPunct="1">
              <a:defRPr/>
            </a:pPr>
            <a:r>
              <a:rPr lang="en-GB" altLang="ar-SA"/>
              <a:t>Risk factors</a:t>
            </a:r>
          </a:p>
        </p:txBody>
      </p:sp>
      <p:sp>
        <p:nvSpPr>
          <p:cNvPr id="28675" name="Rectangle 3"/>
          <p:cNvSpPr>
            <a:spLocks noGrp="1" noChangeArrowheads="1"/>
          </p:cNvSpPr>
          <p:nvPr>
            <p:ph type="body" idx="4294967295"/>
          </p:nvPr>
        </p:nvSpPr>
        <p:spPr>
          <a:xfrm>
            <a:off x="533400" y="1295400"/>
            <a:ext cx="7772400" cy="3962400"/>
          </a:xfrm>
        </p:spPr>
        <p:txBody>
          <a:bodyPr/>
          <a:lstStyle/>
          <a:p>
            <a:pPr eaLnBrk="1" hangingPunct="1">
              <a:defRPr/>
            </a:pPr>
            <a:r>
              <a:rPr lang="en-GB" altLang="ar-SA" dirty="0"/>
              <a:t>History of head trauma </a:t>
            </a:r>
            <a:r>
              <a:rPr lang="en-GB" altLang="ar-SA" dirty="0" smtClean="0"/>
              <a:t>.</a:t>
            </a:r>
            <a:endParaRPr lang="en-GB" altLang="ar-SA" dirty="0"/>
          </a:p>
          <a:p>
            <a:pPr eaLnBrk="1" hangingPunct="1">
              <a:defRPr/>
            </a:pPr>
            <a:r>
              <a:rPr lang="en-GB" altLang="ar-SA" dirty="0"/>
              <a:t>History of low educational achievement</a:t>
            </a:r>
          </a:p>
          <a:p>
            <a:pPr eaLnBrk="1" hangingPunct="1">
              <a:defRPr/>
            </a:pPr>
            <a:r>
              <a:rPr lang="en-GB" altLang="ar-SA" dirty="0"/>
              <a:t>Organic solvent exposure</a:t>
            </a:r>
          </a:p>
          <a:p>
            <a:pPr eaLnBrk="1" hangingPunct="1">
              <a:defRPr/>
            </a:pPr>
            <a:r>
              <a:rPr lang="en-GB" altLang="ar-SA" dirty="0"/>
              <a:t>Female gender</a:t>
            </a:r>
            <a:r>
              <a:rPr lang="en-US" altLang="ar-SA" dirty="0"/>
              <a:t> 16%/6%</a:t>
            </a:r>
            <a:endParaRPr lang="en-GB" altLang="ar-SA" dirty="0"/>
          </a:p>
          <a:p>
            <a:pPr eaLnBrk="1" hangingPunct="1">
              <a:defRPr/>
            </a:pPr>
            <a:r>
              <a:rPr lang="en-GB" altLang="ar-SA" dirty="0"/>
              <a:t>Relationship to blood pressure : a U shape association</a:t>
            </a:r>
          </a:p>
          <a:p>
            <a:pPr eaLnBrk="1" hangingPunct="1">
              <a:defRPr/>
            </a:pPr>
            <a:r>
              <a:rPr lang="en-GB" altLang="ar-SA" dirty="0"/>
              <a:t>Hypercholesterolemia /role of </a:t>
            </a:r>
            <a:r>
              <a:rPr lang="en-GB" altLang="ar-SA" dirty="0" err="1"/>
              <a:t>statins</a:t>
            </a:r>
            <a:endParaRPr lang="en-US" altLang="ar-SA" dirty="0"/>
          </a:p>
          <a:p>
            <a:pPr lvl="1" eaLnBrk="1" hangingPunct="1">
              <a:defRPr/>
            </a:pPr>
            <a:r>
              <a:rPr lang="en-US" altLang="ar-SA" dirty="0"/>
              <a:t>Diabetes</a:t>
            </a:r>
            <a:endParaRPr lang="en-GB" altLang="ar-SA" dirty="0"/>
          </a:p>
          <a:p>
            <a:pPr eaLnBrk="1" hangingPunct="1">
              <a:buFont typeface="Wingdings" pitchFamily="2" charset="2"/>
              <a:buNone/>
              <a:defRPr/>
            </a:pPr>
            <a:endParaRPr lang="en-GB" altLang="en-US" dirty="0"/>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anchor="b" anchorCtr="0"/>
          <a:lstStyle/>
          <a:p>
            <a:pPr eaLnBrk="1" hangingPunct="1">
              <a:defRPr/>
            </a:pPr>
            <a:r>
              <a:rPr lang="en-US"/>
              <a:t>Screening Tests</a:t>
            </a:r>
          </a:p>
        </p:txBody>
      </p:sp>
      <p:sp>
        <p:nvSpPr>
          <p:cNvPr id="9219" name="Rectangle 3"/>
          <p:cNvSpPr>
            <a:spLocks noGrp="1" noChangeArrowheads="1"/>
          </p:cNvSpPr>
          <p:nvPr>
            <p:ph type="body" idx="4294967295"/>
          </p:nvPr>
        </p:nvSpPr>
        <p:spPr/>
        <p:txBody>
          <a:bodyPr/>
          <a:lstStyle/>
          <a:p>
            <a:pPr eaLnBrk="1" hangingPunct="1">
              <a:lnSpc>
                <a:spcPct val="90000"/>
              </a:lnSpc>
              <a:defRPr/>
            </a:pPr>
            <a:endParaRPr lang="en-US"/>
          </a:p>
          <a:p>
            <a:pPr eaLnBrk="1" hangingPunct="1">
              <a:lnSpc>
                <a:spcPct val="90000"/>
              </a:lnSpc>
              <a:defRPr/>
            </a:pPr>
            <a:r>
              <a:rPr lang="en-US"/>
              <a:t>Dementia is easily recognized in advanced stages, often overlooked in early stage</a:t>
            </a:r>
          </a:p>
          <a:p>
            <a:pPr eaLnBrk="1" hangingPunct="1">
              <a:lnSpc>
                <a:spcPct val="90000"/>
              </a:lnSpc>
              <a:defRPr/>
            </a:pPr>
            <a:r>
              <a:rPr lang="en-US"/>
              <a:t>Clinicians fail to detect 21-72% of patients with dementia esp. in early stages</a:t>
            </a:r>
          </a:p>
          <a:p>
            <a:pPr eaLnBrk="1" hangingPunct="1">
              <a:lnSpc>
                <a:spcPct val="90000"/>
              </a:lnSpc>
              <a:defRPr/>
            </a:pPr>
            <a:endParaRPr lang="en-US"/>
          </a:p>
          <a:p>
            <a:pPr eaLnBrk="1" hangingPunct="1">
              <a:lnSpc>
                <a:spcPct val="90000"/>
              </a:lnSpc>
              <a:defRPr/>
            </a:pPr>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endParaRPr lang="ar-JO" smtClean="0"/>
          </a:p>
        </p:txBody>
      </p:sp>
      <p:sp>
        <p:nvSpPr>
          <p:cNvPr id="31747" name="Rectangle 3"/>
          <p:cNvSpPr>
            <a:spLocks noGrp="1" noChangeArrowheads="1"/>
          </p:cNvSpPr>
          <p:nvPr>
            <p:ph type="body" idx="1"/>
          </p:nvPr>
        </p:nvSpPr>
        <p:spPr/>
        <p:txBody>
          <a:bodyPr/>
          <a:lstStyle/>
          <a:p>
            <a:pPr marL="812800" indent="-812800" eaLnBrk="1" hangingPunct="1">
              <a:defRPr/>
            </a:pPr>
            <a:r>
              <a:rPr lang="en-US" smtClean="0"/>
              <a:t>1-Primordial prevention: prevention or avoiding the development of risk factors in the community to prevent the disease in the population and as such protects the individuals. This involves the avoidance of risk behaviors.</a:t>
            </a:r>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chor="b" anchorCtr="0"/>
          <a:lstStyle/>
          <a:p>
            <a:pPr eaLnBrk="1" hangingPunct="1">
              <a:defRPr/>
            </a:pPr>
            <a:endParaRPr lang="ar-JO"/>
          </a:p>
        </p:txBody>
      </p:sp>
      <p:sp>
        <p:nvSpPr>
          <p:cNvPr id="3" name="Content Placeholder 2"/>
          <p:cNvSpPr>
            <a:spLocks noGrp="1"/>
          </p:cNvSpPr>
          <p:nvPr>
            <p:ph idx="4294967295"/>
          </p:nvPr>
        </p:nvSpPr>
        <p:spPr/>
        <p:txBody>
          <a:bodyPr/>
          <a:lstStyle/>
          <a:p>
            <a:pPr eaLnBrk="1" hangingPunct="1">
              <a:lnSpc>
                <a:spcPct val="90000"/>
              </a:lnSpc>
              <a:defRPr/>
            </a:pPr>
            <a:r>
              <a:rPr lang="en-US" sz="2400"/>
              <a:t>Undiagnosed AD patients often face avoidable social, financial, and medical problems</a:t>
            </a:r>
          </a:p>
          <a:p>
            <a:pPr eaLnBrk="1" hangingPunct="1">
              <a:lnSpc>
                <a:spcPct val="90000"/>
              </a:lnSpc>
              <a:defRPr/>
            </a:pPr>
            <a:r>
              <a:rPr lang="en-US" sz="2400"/>
              <a:t>Early diagnosis and appropriate intervention may lessen disease burden</a:t>
            </a:r>
          </a:p>
          <a:p>
            <a:pPr lvl="1" eaLnBrk="1" hangingPunct="1">
              <a:lnSpc>
                <a:spcPct val="90000"/>
              </a:lnSpc>
              <a:defRPr/>
            </a:pPr>
            <a:r>
              <a:rPr lang="en-US" sz="2400"/>
              <a:t>Early treatment may improve overall course substantially</a:t>
            </a:r>
          </a:p>
          <a:p>
            <a:pPr eaLnBrk="1" hangingPunct="1">
              <a:lnSpc>
                <a:spcPct val="90000"/>
              </a:lnSpc>
              <a:defRPr/>
            </a:pPr>
            <a:r>
              <a:rPr lang="en-US" sz="2400"/>
              <a:t>No definitive laboratory test for diagnosing AD exists</a:t>
            </a:r>
          </a:p>
          <a:p>
            <a:pPr lvl="1" eaLnBrk="1" hangingPunct="1">
              <a:lnSpc>
                <a:spcPct val="90000"/>
              </a:lnSpc>
              <a:defRPr/>
            </a:pPr>
            <a:r>
              <a:rPr lang="en-US" sz="2400"/>
              <a:t>Efforts to develop biomarkers, early recognition by brain scan</a:t>
            </a:r>
          </a:p>
          <a:p>
            <a:pPr eaLnBrk="1" hangingPunct="1">
              <a:defRPr/>
            </a:pPr>
            <a:endParaRPr lang="ar-JO"/>
          </a:p>
        </p:txBody>
      </p:sp>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nchor="b" anchorCtr="0"/>
          <a:lstStyle/>
          <a:p>
            <a:pPr eaLnBrk="1" hangingPunct="1">
              <a:defRPr/>
            </a:pPr>
            <a:r>
              <a:rPr lang="en-US"/>
              <a:t>Prevalence of Alzheimer</a:t>
            </a:r>
          </a:p>
        </p:txBody>
      </p:sp>
      <p:sp>
        <p:nvSpPr>
          <p:cNvPr id="14339" name="Rectangle 3"/>
          <p:cNvSpPr>
            <a:spLocks noGrp="1" noChangeArrowheads="1"/>
          </p:cNvSpPr>
          <p:nvPr>
            <p:ph type="body" idx="4294967295"/>
          </p:nvPr>
        </p:nvSpPr>
        <p:spPr/>
        <p:txBody>
          <a:bodyPr/>
          <a:lstStyle/>
          <a:p>
            <a:pPr eaLnBrk="1" hangingPunct="1">
              <a:defRPr/>
            </a:pPr>
            <a:r>
              <a:rPr lang="en-US" smtClean="0"/>
              <a:t>Alzheimer’s disease (AD) is the most common form of dementia. It represents a worldwide medical challenge affecting more than 18 million people; estimated to reach 34 million by the year 2025</a:t>
            </a:r>
            <a:r>
              <a:rPr lang="ar-SA" smtClean="0"/>
              <a:t>. </a:t>
            </a:r>
            <a:endParaRPr lang="en-US" smtClean="0"/>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nchor="b" anchorCtr="0"/>
          <a:lstStyle/>
          <a:p>
            <a:pPr eaLnBrk="1" hangingPunct="1">
              <a:defRPr/>
            </a:pPr>
            <a:endParaRPr lang="en-US"/>
          </a:p>
        </p:txBody>
      </p:sp>
      <p:sp>
        <p:nvSpPr>
          <p:cNvPr id="15363" name="Rectangle 3"/>
          <p:cNvSpPr>
            <a:spLocks noGrp="1" noChangeArrowheads="1"/>
          </p:cNvSpPr>
          <p:nvPr>
            <p:ph type="body" idx="4294967295"/>
          </p:nvPr>
        </p:nvSpPr>
        <p:spPr/>
        <p:txBody>
          <a:bodyPr/>
          <a:lstStyle/>
          <a:p>
            <a:pPr eaLnBrk="1" hangingPunct="1">
              <a:defRPr/>
            </a:pPr>
            <a:r>
              <a:rPr lang="en-US" smtClean="0"/>
              <a:t>With over 1.5 million cases in the Arab world.</a:t>
            </a:r>
            <a:r>
              <a:rPr lang="ar-SA" smtClean="0"/>
              <a:t/>
            </a:r>
            <a:br>
              <a:rPr lang="ar-SA" smtClean="0"/>
            </a:br>
            <a:r>
              <a:rPr lang="en-US" smtClean="0"/>
              <a:t>Alzheimer’s disease is a devastating illness which can affect all members of society</a:t>
            </a:r>
            <a:r>
              <a:rPr lang="ar-JO" smtClean="0"/>
              <a:t> </a:t>
            </a:r>
            <a:endParaRPr lang="en-US" smtClean="0"/>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2418" name="Rectangle 2"/>
          <p:cNvSpPr>
            <a:spLocks noGrp="1" noChangeArrowheads="1"/>
          </p:cNvSpPr>
          <p:nvPr>
            <p:ph type="title"/>
          </p:nvPr>
        </p:nvSpPr>
        <p:spPr/>
        <p:txBody>
          <a:bodyPr/>
          <a:lstStyle/>
          <a:p>
            <a:pPr eaLnBrk="1" hangingPunct="1">
              <a:defRPr/>
            </a:pPr>
            <a:r>
              <a:rPr lang="en-US" b="1" smtClean="0"/>
              <a:t>Mortality</a:t>
            </a:r>
          </a:p>
        </p:txBody>
      </p:sp>
      <p:sp>
        <p:nvSpPr>
          <p:cNvPr id="572419" name="Rectangle 3"/>
          <p:cNvSpPr>
            <a:spLocks noGrp="1" noChangeArrowheads="1"/>
          </p:cNvSpPr>
          <p:nvPr>
            <p:ph type="body" idx="1"/>
          </p:nvPr>
        </p:nvSpPr>
        <p:spPr/>
        <p:txBody>
          <a:bodyPr/>
          <a:lstStyle/>
          <a:p>
            <a:pPr eaLnBrk="1" hangingPunct="1">
              <a:defRPr/>
            </a:pPr>
            <a:r>
              <a:rPr lang="en-US" smtClean="0"/>
              <a:t>ALZHEIMER’S DISEASE LIKELY PLAYS A MUCH LARGER ROLE IN THE DEATHS OF OLDER AMERICANS THAN IS REPORTED, ACCORDING TO A NEW STUDY THAT SAYS THE DISEASE MAY BE THE THIRD-LEADING CAUSE OF DEATH IN THE UNITED STATES.</a:t>
            </a:r>
          </a:p>
          <a:p>
            <a:pPr eaLnBrk="1" hangingPunct="1">
              <a:defRPr/>
            </a:pPr>
            <a:endParaRPr lang="en-US" smtClean="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2" name="Rectangle 2"/>
          <p:cNvSpPr>
            <a:spLocks noGrp="1" noChangeArrowheads="1"/>
          </p:cNvSpPr>
          <p:nvPr>
            <p:ph type="title"/>
          </p:nvPr>
        </p:nvSpPr>
        <p:spPr/>
        <p:txBody>
          <a:bodyPr/>
          <a:lstStyle/>
          <a:p>
            <a:pPr eaLnBrk="1" hangingPunct="1">
              <a:defRPr/>
            </a:pPr>
            <a:endParaRPr lang="ar-JO" smtClean="0"/>
          </a:p>
        </p:txBody>
      </p:sp>
      <p:sp>
        <p:nvSpPr>
          <p:cNvPr id="573443" name="Rectangle 3"/>
          <p:cNvSpPr>
            <a:spLocks noGrp="1" noChangeArrowheads="1"/>
          </p:cNvSpPr>
          <p:nvPr>
            <p:ph type="body" idx="1"/>
          </p:nvPr>
        </p:nvSpPr>
        <p:spPr/>
        <p:txBody>
          <a:bodyPr/>
          <a:lstStyle/>
          <a:p>
            <a:pPr eaLnBrk="1" hangingPunct="1">
              <a:lnSpc>
                <a:spcPct val="90000"/>
              </a:lnSpc>
              <a:defRPr/>
            </a:pPr>
            <a:r>
              <a:rPr lang="en-US" sz="2400" smtClean="0"/>
              <a:t>THE </a:t>
            </a:r>
            <a:r>
              <a:rPr lang="en-US" sz="2400" b="1" smtClean="0"/>
              <a:t>CENTERS FOR DISEASE CONTROL</a:t>
            </a:r>
            <a:r>
              <a:rPr lang="en-US" sz="2400" smtClean="0"/>
              <a:t> AND PREVENTION LISTS ALZHEIMER’S AS THE SIXTH-LEADING CAUSE OF DEATH, FAR BELOW HEART DISEASE AND CANCER. BUT THE </a:t>
            </a:r>
            <a:r>
              <a:rPr lang="en-US" sz="2400" smtClean="0">
                <a:hlinkClick r:id="rId3"/>
              </a:rPr>
              <a:t>NEW REPORT</a:t>
            </a:r>
            <a:r>
              <a:rPr lang="en-US" sz="2400" smtClean="0"/>
              <a:t>, PUBLISHED WEDNESDAY IN THE MEDICAL JOURNAL OF THE AMERICAN ACADEMY OF NEUROLOGY, SUGGESTS THAT THE CURRENT SYSTEM OF RELYING ON DEATH CERTIFICATES FOR CAUSES MISSES THE COMPLEXITY OF DYING FOR MANY OLDER PEOPLE AND UNDERESTIMATES THE IMPACT OF ALZHEIMER’S.</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466" name="Rectangle 2"/>
          <p:cNvSpPr>
            <a:spLocks noGrp="1" noChangeArrowheads="1"/>
          </p:cNvSpPr>
          <p:nvPr>
            <p:ph type="title"/>
          </p:nvPr>
        </p:nvSpPr>
        <p:spPr/>
        <p:txBody>
          <a:bodyPr/>
          <a:lstStyle/>
          <a:p>
            <a:pPr eaLnBrk="1" hangingPunct="1">
              <a:defRPr/>
            </a:pPr>
            <a:endParaRPr lang="ar-JO" smtClean="0"/>
          </a:p>
        </p:txBody>
      </p:sp>
      <p:sp>
        <p:nvSpPr>
          <p:cNvPr id="574467" name="Rectangle 3"/>
          <p:cNvSpPr>
            <a:spLocks noGrp="1" noChangeArrowheads="1"/>
          </p:cNvSpPr>
          <p:nvPr>
            <p:ph type="body" idx="1"/>
          </p:nvPr>
        </p:nvSpPr>
        <p:spPr/>
        <p:txBody>
          <a:bodyPr/>
          <a:lstStyle/>
          <a:p>
            <a:pPr eaLnBrk="1" hangingPunct="1">
              <a:defRPr/>
            </a:pPr>
            <a:r>
              <a:rPr lang="en-US" sz="2800" dirty="0" smtClean="0"/>
              <a:t>WHILE THE CDC (center for disease and control) ATTRIBUTED ABOUT 84,000 DEATHS IN 2010 TO ALZHEIMER’S, THE REPORT ESTIMATED THAT NUMBER TO BE 503,400 AMONG PEOPLE 75 AND OLDER. THAT PUTS IT IN A CLOSE THIRD PLACE, BEHIND HEART DISEASE AND CANCER, AND WELL ABOVE CHRONIC LUNG DISEASE, STROKE AND ACCIDENTS, WHICH RANK THIRD, FOURTH AND FIFTH.</a:t>
            </a:r>
          </a:p>
          <a:p>
            <a:pPr eaLnBrk="1" hangingPunct="1">
              <a:defRPr/>
            </a:pPr>
            <a:endParaRPr lang="en-US" sz="2800" dirty="0" smtClean="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Rectangle 2"/>
          <p:cNvSpPr>
            <a:spLocks noGrp="1" noChangeArrowheads="1"/>
          </p:cNvSpPr>
          <p:nvPr>
            <p:ph type="title"/>
          </p:nvPr>
        </p:nvSpPr>
        <p:spPr/>
        <p:txBody>
          <a:bodyPr/>
          <a:lstStyle/>
          <a:p>
            <a:pPr eaLnBrk="1" hangingPunct="1">
              <a:defRPr/>
            </a:pPr>
            <a:endParaRPr lang="ar-JO" smtClean="0"/>
          </a:p>
        </p:txBody>
      </p:sp>
      <p:sp>
        <p:nvSpPr>
          <p:cNvPr id="575491" name="Rectangle 3"/>
          <p:cNvSpPr>
            <a:spLocks noGrp="1" noChangeArrowheads="1"/>
          </p:cNvSpPr>
          <p:nvPr>
            <p:ph type="body" idx="1"/>
          </p:nvPr>
        </p:nvSpPr>
        <p:spPr/>
        <p:txBody>
          <a:bodyPr/>
          <a:lstStyle/>
          <a:p>
            <a:pPr eaLnBrk="1" hangingPunct="1">
              <a:defRPr/>
            </a:pPr>
            <a:r>
              <a:rPr lang="en-US" smtClean="0"/>
              <a:t>Alzheimer's is officially the 6th leading cause of death in the United States and the 5th leading cause of death for those aged 65 and older. However, it may cause even more deaths than official sources recognize. It kills more than prostate cancer and breast cancer combined.</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p:txBody>
          <a:bodyPr/>
          <a:lstStyle/>
          <a:p>
            <a:pPr eaLnBrk="1" hangingPunct="1">
              <a:defRPr/>
            </a:pPr>
            <a:endParaRPr lang="ar-JO" smtClean="0"/>
          </a:p>
        </p:txBody>
      </p:sp>
      <p:sp>
        <p:nvSpPr>
          <p:cNvPr id="576515" name="Rectangle 3"/>
          <p:cNvSpPr>
            <a:spLocks noGrp="1" noChangeArrowheads="1"/>
          </p:cNvSpPr>
          <p:nvPr>
            <p:ph type="body" idx="1"/>
          </p:nvPr>
        </p:nvSpPr>
        <p:spPr/>
        <p:txBody>
          <a:bodyPr/>
          <a:lstStyle/>
          <a:p>
            <a:pPr eaLnBrk="1" hangingPunct="1">
              <a:defRPr/>
            </a:pPr>
            <a:r>
              <a:rPr lang="en-US" smtClean="0"/>
              <a:t>Deaths from Alzheimer's increased 68 percent between 2000 and 2010, while deaths from other major diseases decreased. Alzheimer's disease is the only cause of death among the top 10 in America that cannot be prevented, cured or even slowed.</a:t>
            </a:r>
          </a:p>
          <a:p>
            <a:pPr eaLnBrk="1" hangingPunct="1">
              <a:defRPr/>
            </a:pPr>
            <a:endParaRPr lang="en-US" smtClean="0"/>
          </a:p>
          <a:p>
            <a:pPr eaLnBrk="1" hangingPunct="1">
              <a:defRPr/>
            </a:pPr>
            <a:endParaRPr lang="en-US" smtClean="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nchor="b" anchorCtr="0"/>
          <a:lstStyle/>
          <a:p>
            <a:pPr eaLnBrk="1" hangingPunct="1">
              <a:defRPr/>
            </a:pPr>
            <a:r>
              <a:rPr lang="en-US" sz="4000"/>
              <a:t>Conclusions and Recommendations</a:t>
            </a:r>
          </a:p>
        </p:txBody>
      </p:sp>
      <p:sp>
        <p:nvSpPr>
          <p:cNvPr id="16387" name="Rectangle 3"/>
          <p:cNvSpPr>
            <a:spLocks noGrp="1" noChangeArrowheads="1"/>
          </p:cNvSpPr>
          <p:nvPr>
            <p:ph type="body" idx="4294967295"/>
          </p:nvPr>
        </p:nvSpPr>
        <p:spPr/>
        <p:txBody>
          <a:bodyPr/>
          <a:lstStyle/>
          <a:p>
            <a:pPr eaLnBrk="1" hangingPunct="1">
              <a:lnSpc>
                <a:spcPct val="90000"/>
              </a:lnSpc>
              <a:defRPr/>
            </a:pPr>
            <a:r>
              <a:rPr lang="en-US" smtClean="0"/>
              <a:t>Next to Cancer and AIDS, the highest medical budgets are allocated to Alzheimer’s research. The Arab Conference on AD 2005 seeks to develop a regional and national plan to raise the level of awareness on AD and reach patients, caregivers, specialists, doctors, nurses, specialized international agencies and governmental and non-governmental organizations</a:t>
            </a:r>
            <a:r>
              <a:rPr lang="ar-SA" smtClean="0"/>
              <a:t> </a:t>
            </a:r>
            <a:endParaRPr lang="en-US" smtClean="0"/>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z="4000" b="1"/>
              <a:t>References</a:t>
            </a:r>
            <a:br>
              <a:rPr lang="en-US" sz="4000" b="1"/>
            </a:br>
            <a:endParaRPr lang="en-US" sz="4000" b="1"/>
          </a:p>
        </p:txBody>
      </p:sp>
      <p:sp>
        <p:nvSpPr>
          <p:cNvPr id="33795" name="Rectangle 3"/>
          <p:cNvSpPr>
            <a:spLocks noGrp="1" noChangeArrowheads="1"/>
          </p:cNvSpPr>
          <p:nvPr>
            <p:ph type="body" idx="1"/>
          </p:nvPr>
        </p:nvSpPr>
        <p:spPr/>
        <p:txBody>
          <a:bodyPr/>
          <a:lstStyle/>
          <a:p>
            <a:pPr>
              <a:lnSpc>
                <a:spcPct val="80000"/>
              </a:lnSpc>
            </a:pPr>
            <a:r>
              <a:rPr lang="en-US" sz="1600"/>
              <a:t>1-Mathers CD, Loncar D. Projections of global mortality and burden of disease from 2002 to 2030. PLoS Med 2005;3(11):e442. </a:t>
            </a:r>
          </a:p>
          <a:p>
            <a:pPr>
              <a:lnSpc>
                <a:spcPct val="80000"/>
              </a:lnSpc>
            </a:pPr>
            <a:r>
              <a:rPr lang="en-US" sz="1600"/>
              <a:t>2-Population Division of the Department of Economic and Social Affairs of the United Nations Secretariat. World population prospects: The 2006 revision. New York (NY): United Nations; 2007. </a:t>
            </a:r>
          </a:p>
          <a:p>
            <a:pPr>
              <a:lnSpc>
                <a:spcPct val="80000"/>
              </a:lnSpc>
            </a:pPr>
            <a:r>
              <a:rPr lang="en-US" sz="1600"/>
              <a:t>3-Directorate of Information Studies and Research, Ministry of Health, The Hashemite Kingdom of Jordan. Mortality in Jordan 2005. Amman (JO): Ministry of Health, The Hashemite Kingdom of Jordan; 2008. </a:t>
            </a:r>
          </a:p>
          <a:p>
            <a:pPr>
              <a:lnSpc>
                <a:spcPct val="80000"/>
              </a:lnSpc>
            </a:pPr>
            <a:r>
              <a:rPr lang="en-US" sz="1600"/>
              <a:t>4-Mokdad AH. Health issues in the Arab American community. </a:t>
            </a:r>
            <a:r>
              <a:rPr lang="en-US" sz="1600">
                <a:hlinkClick r:id="rId3"/>
              </a:rPr>
              <a:t>Chronic diseases and the potential for prevention in the Arab world: the Jordanian experience.</a:t>
            </a:r>
            <a:r>
              <a:rPr lang="en-US" sz="1600"/>
              <a:t> Ethn Dis 2007;17(2 Suppl 3):S3-55-56. </a:t>
            </a:r>
          </a:p>
          <a:p>
            <a:pPr>
              <a:lnSpc>
                <a:spcPct val="80000"/>
              </a:lnSpc>
            </a:pPr>
            <a:r>
              <a:rPr lang="en-US" sz="1600"/>
              <a:t>5-Zindah M, Belbeisi A, Walke H, Mokdad AH. </a:t>
            </a:r>
            <a:r>
              <a:rPr lang="en-US" sz="1600">
                <a:hlinkClick r:id="rId4"/>
              </a:rPr>
              <a:t>Obesity and diabetes in Jordan: findings from the Behavioral Risk Factor Surveillance System, 2004.</a:t>
            </a:r>
            <a:r>
              <a:rPr lang="en-US" sz="1600"/>
              <a:t> Prev Chronic Dis 2008;5(1). </a:t>
            </a:r>
            <a:r>
              <a:rPr lang="en-US" sz="1600">
                <a:hlinkClick r:id="rId5"/>
              </a:rPr>
              <a:t>http://www.cdc.gov/pcd/issues/2008/jan/06_0172.htm</a:t>
            </a:r>
            <a:r>
              <a:rPr lang="en-US" sz="1600"/>
              <a:t>. </a:t>
            </a:r>
          </a:p>
          <a:p>
            <a:pPr>
              <a:lnSpc>
                <a:spcPct val="80000"/>
              </a:lnSpc>
            </a:pPr>
            <a:r>
              <a:rPr lang="en-US" sz="1600"/>
              <a:t>6-Projections of mortality and burden of disease to 2030. Geneva (CH):  http://www.who.int/healthinfo/statistics/bodprojections2030/ en/index.html. Accessed July 16, 2008.</a:t>
            </a:r>
          </a:p>
          <a:p>
            <a:pPr>
              <a:lnSpc>
                <a:spcPct val="80000"/>
              </a:lnSpc>
            </a:pPr>
            <a:endParaRPr lang="en-US" sz="16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endParaRPr lang="ar-JO" smtClean="0"/>
          </a:p>
        </p:txBody>
      </p:sp>
      <p:sp>
        <p:nvSpPr>
          <p:cNvPr id="34819" name="Rectangle 3"/>
          <p:cNvSpPr>
            <a:spLocks noGrp="1" noChangeArrowheads="1"/>
          </p:cNvSpPr>
          <p:nvPr>
            <p:ph type="body" idx="1"/>
          </p:nvPr>
        </p:nvSpPr>
        <p:spPr/>
        <p:txBody>
          <a:bodyPr/>
          <a:lstStyle/>
          <a:p>
            <a:pPr marL="609600" indent="-609600" eaLnBrk="1" hangingPunct="1">
              <a:lnSpc>
                <a:spcPct val="90000"/>
              </a:lnSpc>
              <a:defRPr/>
            </a:pPr>
            <a:r>
              <a:rPr lang="en-US" smtClean="0"/>
              <a:t>prevention of disease occurrence by altering susceptibility of the host or reducing exposure of susceptible persons to the risk factors </a:t>
            </a:r>
          </a:p>
          <a:p>
            <a:pPr marL="609600" indent="-609600" eaLnBrk="1" hangingPunct="1">
              <a:lnSpc>
                <a:spcPct val="90000"/>
              </a:lnSpc>
              <a:defRPr/>
            </a:pPr>
            <a:r>
              <a:rPr lang="en-US" smtClean="0"/>
              <a:t>    Examples : immunization , good nutrition , health education ,    </a:t>
            </a:r>
          </a:p>
          <a:p>
            <a:pPr marL="609600" indent="-609600" eaLnBrk="1" hangingPunct="1">
              <a:lnSpc>
                <a:spcPct val="90000"/>
              </a:lnSpc>
              <a:defRPr/>
            </a:pPr>
            <a:r>
              <a:rPr lang="en-US" smtClean="0"/>
              <a:t>    counseling, environmental sanitation, purification of water , protection against accidents at work place and seat belts.</a:t>
            </a:r>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2"/>
          <p:cNvSpPr>
            <a:spLocks noGrp="1" noChangeArrowheads="1"/>
          </p:cNvSpPr>
          <p:nvPr>
            <p:ph type="title" idx="4294967295"/>
          </p:nvPr>
        </p:nvSpPr>
        <p:spPr/>
        <p:txBody>
          <a:bodyPr/>
          <a:lstStyle/>
          <a:p>
            <a:pPr eaLnBrk="1" hangingPunct="1">
              <a:defRPr/>
            </a:pPr>
            <a:r>
              <a:rPr lang="ar-SA" sz="6600"/>
              <a:t>تم بحمد الله</a:t>
            </a:r>
            <a:endParaRPr lang="en-US" sz="6600"/>
          </a:p>
        </p:txBody>
      </p:sp>
      <p:pic>
        <p:nvPicPr>
          <p:cNvPr id="95235" name="Picture 3" descr="ATT00008?sid=7aPO7P0uKb8&amp;mbox=INBOX&amp;charset=escaped_unicode&amp;uid=6571&amp;number=11&amp;filename=ATT00008"/>
          <p:cNvPicPr>
            <a:picLocks noGrp="1" noChangeAspect="1" noChangeArrowheads="1"/>
          </p:cNvPicPr>
          <p:nvPr>
            <p:ph type="body" idx="4294967295"/>
          </p:nvPr>
        </p:nvPicPr>
        <p:blipFill>
          <a:blip r:embed="rId3" cstate="print"/>
          <a:srcRect/>
          <a:stretch>
            <a:fillRect/>
          </a:stretch>
        </p:blipFill>
        <p:spPr>
          <a:xfrm>
            <a:off x="3459163" y="2333625"/>
            <a:ext cx="2227262" cy="3059113"/>
          </a:xfrm>
          <a:noFill/>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Ripple">
  <a:themeElements>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fontScheme name="Rippl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4280</TotalTime>
  <Words>3747</Words>
  <Application>Microsoft Office PowerPoint</Application>
  <PresentationFormat>On-screen Show (4:3)</PresentationFormat>
  <Paragraphs>397</Paragraphs>
  <Slides>90</Slides>
  <Notes>89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90</vt:i4>
      </vt:variant>
    </vt:vector>
  </HeadingPairs>
  <TitlesOfParts>
    <vt:vector size="92" baseType="lpstr">
      <vt:lpstr>Ripple</vt:lpstr>
      <vt:lpstr>انزلاق</vt:lpstr>
      <vt:lpstr>Slide 1</vt:lpstr>
      <vt:lpstr>بسم الله الرحمن الرحيم </vt:lpstr>
      <vt:lpstr>Epidemiology of Chronic diseases</vt:lpstr>
      <vt:lpstr>Chronic diseases have been defined as :</vt:lpstr>
      <vt:lpstr>Characteristics: </vt:lpstr>
      <vt:lpstr>Slide 6</vt:lpstr>
      <vt:lpstr>Strategies for the prevention</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The major non communicable diseases are : NCD/1 </vt:lpstr>
      <vt:lpstr>Chronic Diseases 2 Morbidities and Disabilities</vt:lpstr>
      <vt:lpstr>Examples :</vt:lpstr>
      <vt:lpstr>2- Neurological disorders</vt:lpstr>
      <vt:lpstr>Psychiatric Disorders</vt:lpstr>
      <vt:lpstr>Neuroses.</vt:lpstr>
      <vt:lpstr>6- Genetic disorders</vt:lpstr>
      <vt:lpstr>Mental Diseases</vt:lpstr>
      <vt:lpstr>Slide 31</vt:lpstr>
      <vt:lpstr>Mental health as part of primary :health care</vt:lpstr>
      <vt:lpstr>Slide 33</vt:lpstr>
      <vt:lpstr>Slide 34</vt:lpstr>
      <vt:lpstr>Slide 35</vt:lpstr>
      <vt:lpstr>Slide 36</vt:lpstr>
      <vt:lpstr>Slide 37</vt:lpstr>
      <vt:lpstr>Depression</vt:lpstr>
      <vt:lpstr>What is depression? </vt:lpstr>
      <vt:lpstr>Slide 40</vt:lpstr>
      <vt:lpstr>Slide 41</vt:lpstr>
      <vt:lpstr>A Global Public Health Concern</vt:lpstr>
      <vt:lpstr>Slide 43</vt:lpstr>
      <vt:lpstr>Slide 44</vt:lpstr>
      <vt:lpstr>Risk Factors</vt:lpstr>
      <vt:lpstr>Slide 46</vt:lpstr>
      <vt:lpstr>Slide 47</vt:lpstr>
      <vt:lpstr>Why is depression important?</vt:lpstr>
      <vt:lpstr>Prevalence</vt:lpstr>
      <vt:lpstr>Slide 50</vt:lpstr>
      <vt:lpstr>Slide 51</vt:lpstr>
      <vt:lpstr>Epidemiology of Depression  Among Women </vt:lpstr>
      <vt:lpstr>Epidemiology of Depression  Among Mothers</vt:lpstr>
      <vt:lpstr>Slide 54</vt:lpstr>
      <vt:lpstr>Slide 55</vt:lpstr>
      <vt:lpstr>In Arab world</vt:lpstr>
      <vt:lpstr>In Jordan </vt:lpstr>
      <vt:lpstr>Slide 58</vt:lpstr>
      <vt:lpstr>Prevalence</vt:lpstr>
      <vt:lpstr>Slide 60</vt:lpstr>
      <vt:lpstr>Conclusion</vt:lpstr>
      <vt:lpstr>Slide 62</vt:lpstr>
      <vt:lpstr>Slide 63</vt:lpstr>
      <vt:lpstr>Slide 64</vt:lpstr>
      <vt:lpstr>Recommendations</vt:lpstr>
      <vt:lpstr>Slide 66</vt:lpstr>
      <vt:lpstr>Slide 67</vt:lpstr>
      <vt:lpstr>Slide 68</vt:lpstr>
      <vt:lpstr>Dementia</vt:lpstr>
      <vt:lpstr>Slide 70</vt:lpstr>
      <vt:lpstr>Slide 71</vt:lpstr>
      <vt:lpstr>Slide 72</vt:lpstr>
      <vt:lpstr>Slide 73</vt:lpstr>
      <vt:lpstr>Health Burden of Dementia</vt:lpstr>
      <vt:lpstr>Risk Factors of Dementia</vt:lpstr>
      <vt:lpstr>Risk factors</vt:lpstr>
      <vt:lpstr>Risk factors</vt:lpstr>
      <vt:lpstr>Risk factors</vt:lpstr>
      <vt:lpstr>Screening Tests</vt:lpstr>
      <vt:lpstr>Slide 80</vt:lpstr>
      <vt:lpstr>Prevalence of Alzheimer</vt:lpstr>
      <vt:lpstr>Slide 82</vt:lpstr>
      <vt:lpstr>Mortality</vt:lpstr>
      <vt:lpstr>Slide 84</vt:lpstr>
      <vt:lpstr>Slide 85</vt:lpstr>
      <vt:lpstr>Slide 86</vt:lpstr>
      <vt:lpstr>Slide 87</vt:lpstr>
      <vt:lpstr>Conclusions and Recommendations</vt:lpstr>
      <vt:lpstr>References </vt:lpstr>
      <vt:lpstr>تم بحمد الله</vt:lpstr>
    </vt:vector>
  </TitlesOfParts>
  <Company>SHA'SHA'A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Epidemiology of Non-Communicable Diseases </dc:title>
  <dc:creator>SAMAR</dc:creator>
  <cp:lastModifiedBy>Hasan</cp:lastModifiedBy>
  <cp:revision>193</cp:revision>
  <dcterms:created xsi:type="dcterms:W3CDTF">2005-04-10T19:28:28Z</dcterms:created>
  <dcterms:modified xsi:type="dcterms:W3CDTF">2015-04-21T12:15:27Z</dcterms:modified>
</cp:coreProperties>
</file>