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79" r:id="rId4"/>
    <p:sldId id="280" r:id="rId5"/>
    <p:sldId id="282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56" r:id="rId19"/>
    <p:sldId id="257" r:id="rId20"/>
    <p:sldId id="283" r:id="rId21"/>
    <p:sldId id="290" r:id="rId22"/>
    <p:sldId id="284" r:id="rId23"/>
    <p:sldId id="285" r:id="rId24"/>
    <p:sldId id="286" r:id="rId25"/>
    <p:sldId id="287" r:id="rId26"/>
    <p:sldId id="288" r:id="rId27"/>
    <p:sldId id="289" r:id="rId28"/>
    <p:sldId id="262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E519-CE1D-4A9D-9709-BA053744289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2EA5-DF9D-4EC0-81CE-3FAC14179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Ovarian Follicles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02919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An ovarian follicle consists of an </a:t>
            </a:r>
            <a:r>
              <a:rPr lang="en-US" dirty="0" err="1" smtClean="0"/>
              <a:t>oocyte</a:t>
            </a:r>
            <a:r>
              <a:rPr lang="en-US" dirty="0" smtClean="0"/>
              <a:t> surrounded by one or more layers of </a:t>
            </a:r>
            <a:r>
              <a:rPr lang="en-US" b="1" dirty="0" smtClean="0"/>
              <a:t>follicular</a:t>
            </a:r>
            <a:r>
              <a:rPr lang="en-US" dirty="0" smtClean="0"/>
              <a:t> cells, or </a:t>
            </a:r>
            <a:r>
              <a:rPr lang="en-US" b="1" dirty="0" err="1" smtClean="0"/>
              <a:t>granulosa</a:t>
            </a:r>
            <a:r>
              <a:rPr lang="en-US" b="1" dirty="0" smtClean="0"/>
              <a:t> cells</a:t>
            </a:r>
          </a:p>
          <a:p>
            <a:endParaRPr lang="en-US" b="1" dirty="0" smtClean="0"/>
          </a:p>
          <a:p>
            <a:r>
              <a:rPr lang="en-US" dirty="0" smtClean="0"/>
              <a:t>A basal lamina underlies the follicular cells and marks the boundary between the follicle and the surrounding </a:t>
            </a:r>
            <a:r>
              <a:rPr lang="en-US" dirty="0" err="1" smtClean="0"/>
              <a:t>stroma</a:t>
            </a:r>
            <a:r>
              <a:rPr lang="en-US" dirty="0" smtClean="0"/>
              <a:t>. The follicles that are formed during fetal life—</a:t>
            </a:r>
            <a:r>
              <a:rPr lang="en-US" b="1" dirty="0" smtClean="0"/>
              <a:t>primordial follicles</a:t>
            </a:r>
            <a:r>
              <a:rPr lang="en-US" dirty="0" smtClean="0"/>
              <a:t>—consist of a primary </a:t>
            </a:r>
            <a:r>
              <a:rPr lang="en-US" dirty="0" err="1" smtClean="0"/>
              <a:t>oocyte</a:t>
            </a:r>
            <a:r>
              <a:rPr lang="en-US" dirty="0" smtClean="0"/>
              <a:t> enveloped by a single layer of flattened follicular cells </a:t>
            </a:r>
          </a:p>
          <a:p>
            <a:endParaRPr lang="en-US" dirty="0" smtClean="0"/>
          </a:p>
          <a:p>
            <a:r>
              <a:rPr lang="en-US" dirty="0" smtClean="0"/>
              <a:t>These cells are in the first prophase of meiosis</a:t>
            </a:r>
          </a:p>
          <a:p>
            <a:endParaRPr lang="en-US" dirty="0" smtClean="0"/>
          </a:p>
          <a:p>
            <a:r>
              <a:rPr lang="en-US" dirty="0" smtClean="0"/>
              <a:t> The </a:t>
            </a:r>
            <a:r>
              <a:rPr lang="en-US" dirty="0" err="1" smtClean="0"/>
              <a:t>oocyte</a:t>
            </a:r>
            <a:r>
              <a:rPr lang="en-US" dirty="0" smtClean="0"/>
              <a:t> in the primordial follicle is a spherical cell about 25 m in diameter</a:t>
            </a:r>
          </a:p>
          <a:p>
            <a:endParaRPr lang="en-US" dirty="0" smtClean="0"/>
          </a:p>
          <a:p>
            <a:r>
              <a:rPr lang="en-US" dirty="0" smtClean="0"/>
              <a:t>A thick amorphous layer, the </a:t>
            </a:r>
            <a:r>
              <a:rPr lang="en-US" b="1" dirty="0" err="1" smtClean="0"/>
              <a:t>zona</a:t>
            </a:r>
            <a:r>
              <a:rPr lang="en-US" b="1" dirty="0" smtClean="0"/>
              <a:t> </a:t>
            </a:r>
            <a:r>
              <a:rPr lang="en-US" b="1" dirty="0" err="1" smtClean="0"/>
              <a:t>pellucida</a:t>
            </a:r>
            <a:r>
              <a:rPr lang="en-US" b="1" dirty="0" smtClean="0"/>
              <a:t>,</a:t>
            </a:r>
            <a:r>
              <a:rPr lang="en-US" dirty="0" smtClean="0"/>
              <a:t> composed of several </a:t>
            </a:r>
            <a:r>
              <a:rPr lang="en-US" dirty="0" err="1" smtClean="0"/>
              <a:t>glycoproteins</a:t>
            </a:r>
            <a:r>
              <a:rPr lang="en-US" dirty="0" smtClean="0"/>
              <a:t>, is secreted and surrounds the </a:t>
            </a:r>
            <a:r>
              <a:rPr lang="en-US" dirty="0" err="1" smtClean="0"/>
              <a:t>oocyte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During the reorganization of the </a:t>
            </a:r>
            <a:r>
              <a:rPr lang="en-US" dirty="0" err="1" smtClean="0"/>
              <a:t>granulosa</a:t>
            </a:r>
            <a:r>
              <a:rPr lang="en-US" dirty="0" smtClean="0"/>
              <a:t> cells to form the </a:t>
            </a:r>
            <a:r>
              <a:rPr lang="en-US" dirty="0" err="1" smtClean="0"/>
              <a:t>antrum</a:t>
            </a:r>
            <a:r>
              <a:rPr lang="en-US" dirty="0" smtClean="0"/>
              <a:t>, some cells of this layer concentrate at a certain point on the follicular wall. This group forms a small hillock of cells, the </a:t>
            </a:r>
            <a:r>
              <a:rPr lang="en-US" b="1" dirty="0" smtClean="0"/>
              <a:t>cumulus </a:t>
            </a:r>
            <a:r>
              <a:rPr lang="en-US" b="1" dirty="0" err="1" smtClean="0"/>
              <a:t>oophorus</a:t>
            </a:r>
            <a:r>
              <a:rPr lang="en-US" b="1" dirty="0" smtClean="0"/>
              <a:t>,</a:t>
            </a:r>
            <a:r>
              <a:rPr lang="en-US" dirty="0" smtClean="0"/>
              <a:t> that protrudes toward the interior of the </a:t>
            </a:r>
            <a:r>
              <a:rPr lang="en-US" dirty="0" err="1" smtClean="0"/>
              <a:t>antrum</a:t>
            </a:r>
            <a:r>
              <a:rPr lang="en-US" dirty="0" smtClean="0"/>
              <a:t> and contains the </a:t>
            </a:r>
            <a:r>
              <a:rPr lang="en-US" dirty="0" err="1" smtClean="0"/>
              <a:t>oocyte</a:t>
            </a: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At mid-cycle, there is an </a:t>
            </a:r>
            <a:r>
              <a:rPr lang="en-US" b="1" dirty="0"/>
              <a:t>LH surge that</a:t>
            </a:r>
          </a:p>
          <a:p>
            <a:endParaRPr lang="en-US" dirty="0" smtClean="0"/>
          </a:p>
          <a:p>
            <a:r>
              <a:rPr lang="en-US" i="1" dirty="0"/>
              <a:t>a) </a:t>
            </a:r>
            <a:r>
              <a:rPr lang="en-US" i="1" dirty="0" smtClean="0"/>
              <a:t>elevates </a:t>
            </a:r>
            <a:r>
              <a:rPr lang="en-US" dirty="0" smtClean="0"/>
              <a:t>concentrations </a:t>
            </a:r>
            <a:r>
              <a:rPr lang="en-US" dirty="0"/>
              <a:t>of maturation-promoting factor, causing </a:t>
            </a:r>
            <a:r>
              <a:rPr lang="en-US" dirty="0" err="1"/>
              <a:t>oocytes</a:t>
            </a:r>
            <a:r>
              <a:rPr lang="en-US" dirty="0"/>
              <a:t> to </a:t>
            </a:r>
            <a:r>
              <a:rPr lang="en-US" dirty="0" smtClean="0"/>
              <a:t>complete </a:t>
            </a:r>
            <a:r>
              <a:rPr lang="nn-NO" dirty="0" smtClean="0"/>
              <a:t>meiosis </a:t>
            </a:r>
            <a:r>
              <a:rPr lang="nn-NO" dirty="0"/>
              <a:t>I and initiate meiosis II;</a:t>
            </a:r>
          </a:p>
          <a:p>
            <a:endParaRPr lang="en-US" dirty="0" smtClean="0"/>
          </a:p>
          <a:p>
            <a:r>
              <a:rPr lang="en-US" i="1" dirty="0"/>
              <a:t>b) stimulates production of </a:t>
            </a:r>
            <a:r>
              <a:rPr lang="en-US" i="1" dirty="0" smtClean="0"/>
              <a:t>progesterone </a:t>
            </a:r>
            <a:r>
              <a:rPr lang="en-US" dirty="0" smtClean="0"/>
              <a:t>by </a:t>
            </a:r>
            <a:r>
              <a:rPr lang="en-US" dirty="0"/>
              <a:t>follicular </a:t>
            </a:r>
            <a:r>
              <a:rPr lang="en-US" dirty="0" err="1"/>
              <a:t>stromal</a:t>
            </a:r>
            <a:r>
              <a:rPr lang="en-US" dirty="0"/>
              <a:t> cells </a:t>
            </a:r>
            <a:r>
              <a:rPr lang="en-US" b="1" dirty="0"/>
              <a:t>(</a:t>
            </a:r>
            <a:r>
              <a:rPr lang="en-US" b="1" dirty="0" err="1"/>
              <a:t>luteinization</a:t>
            </a:r>
            <a:r>
              <a:rPr lang="en-US" b="1" dirty="0"/>
              <a:t>);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c) causes follicular rupture </a:t>
            </a:r>
            <a:r>
              <a:rPr lang="en-US" i="1" dirty="0" smtClean="0"/>
              <a:t>and </a:t>
            </a:r>
            <a:r>
              <a:rPr lang="en-US" dirty="0" smtClean="0"/>
              <a:t>ovulation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9458" name="Picture 2" descr="http://content.answcdn.com/main/content/img/oxford/Oxford_Body/019852403x.ova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3981450" cy="486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the days immediately preceding ovulation, under the influence of FSH </a:t>
            </a:r>
            <a:r>
              <a:rPr lang="en-US" dirty="0" smtClean="0"/>
              <a:t>and LH</a:t>
            </a:r>
            <a:r>
              <a:rPr lang="en-US" dirty="0"/>
              <a:t>, the secondary follicle grows rapidly to a diameter of 25 mm.</a:t>
            </a:r>
          </a:p>
          <a:p>
            <a:endParaRPr lang="en-US" dirty="0" smtClean="0"/>
          </a:p>
          <a:p>
            <a:r>
              <a:rPr lang="en-US" dirty="0" smtClean="0"/>
              <a:t>Coincident with </a:t>
            </a:r>
            <a:r>
              <a:rPr lang="en-US" dirty="0"/>
              <a:t>final development of the secondary follicle, there is an abrupt increase </a:t>
            </a:r>
            <a:r>
              <a:rPr lang="en-US" dirty="0" smtClean="0"/>
              <a:t>in LH </a:t>
            </a:r>
            <a:r>
              <a:rPr lang="en-US" dirty="0"/>
              <a:t>that causes the primary </a:t>
            </a:r>
            <a:r>
              <a:rPr lang="en-US" dirty="0" err="1"/>
              <a:t>oocyte</a:t>
            </a:r>
            <a:r>
              <a:rPr lang="en-US" dirty="0"/>
              <a:t> to complete meiosis I and the follicle to </a:t>
            </a:r>
            <a:r>
              <a:rPr lang="en-US" dirty="0" smtClean="0"/>
              <a:t>enter the </a:t>
            </a:r>
            <a:r>
              <a:rPr lang="en-US" dirty="0" err="1"/>
              <a:t>preovulatory</a:t>
            </a:r>
            <a:r>
              <a:rPr lang="en-US" dirty="0"/>
              <a:t> stage</a:t>
            </a:r>
          </a:p>
          <a:p>
            <a:endParaRPr lang="en-US" dirty="0" smtClean="0"/>
          </a:p>
          <a:p>
            <a:r>
              <a:rPr lang="en-US" dirty="0"/>
              <a:t>Meiosis II is also initiated, but the </a:t>
            </a:r>
            <a:r>
              <a:rPr lang="en-US" dirty="0" err="1"/>
              <a:t>oocyte</a:t>
            </a:r>
            <a:r>
              <a:rPr lang="en-US" dirty="0"/>
              <a:t> is arrested </a:t>
            </a:r>
            <a:r>
              <a:rPr lang="en-US" dirty="0" smtClean="0"/>
              <a:t>in metaphase </a:t>
            </a:r>
            <a:r>
              <a:rPr lang="en-US" dirty="0"/>
              <a:t>approximately 3 hours before ovulation.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2933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meantime, the </a:t>
            </a:r>
            <a:r>
              <a:rPr lang="en-US" dirty="0" smtClean="0"/>
              <a:t>surface of </a:t>
            </a:r>
            <a:r>
              <a:rPr lang="en-US" dirty="0"/>
              <a:t>the ovary begins to bulge locally, and at the apex, an </a:t>
            </a:r>
            <a:r>
              <a:rPr lang="en-US" dirty="0" err="1"/>
              <a:t>avascular</a:t>
            </a:r>
            <a:r>
              <a:rPr lang="en-US" dirty="0"/>
              <a:t> spot, </a:t>
            </a:r>
            <a:r>
              <a:rPr lang="en-US" dirty="0" smtClean="0"/>
              <a:t>the </a:t>
            </a:r>
            <a:r>
              <a:rPr lang="en-US" b="1" dirty="0" smtClean="0"/>
              <a:t>stigma</a:t>
            </a:r>
            <a:r>
              <a:rPr lang="en-US" b="1" dirty="0"/>
              <a:t>, appears.</a:t>
            </a:r>
          </a:p>
          <a:p>
            <a:endParaRPr lang="en-US" dirty="0" smtClean="0"/>
          </a:p>
          <a:p>
            <a:r>
              <a:rPr lang="en-US" dirty="0"/>
              <a:t>The high concentration of LH increases </a:t>
            </a:r>
            <a:r>
              <a:rPr lang="en-US" dirty="0" err="1"/>
              <a:t>collagenase</a:t>
            </a:r>
            <a:r>
              <a:rPr lang="en-US" dirty="0"/>
              <a:t> </a:t>
            </a:r>
            <a:r>
              <a:rPr lang="en-US" dirty="0" smtClean="0"/>
              <a:t>activity, resulting </a:t>
            </a:r>
            <a:r>
              <a:rPr lang="en-US" dirty="0"/>
              <a:t>in digestion of collagen fibers surrounding the follicle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Prostaglandin levels </a:t>
            </a:r>
            <a:r>
              <a:rPr lang="en-US" dirty="0"/>
              <a:t>also increase in response to the LH surge and cause local muscular </a:t>
            </a:r>
            <a:r>
              <a:rPr lang="en-US" dirty="0" smtClean="0"/>
              <a:t>contractions in </a:t>
            </a:r>
            <a:r>
              <a:rPr lang="en-US" dirty="0"/>
              <a:t>the ovarian wall</a:t>
            </a:r>
          </a:p>
          <a:p>
            <a:endParaRPr lang="en-US" dirty="0" smtClean="0"/>
          </a:p>
          <a:p>
            <a:r>
              <a:rPr lang="en-US" dirty="0"/>
              <a:t>Those contractions extrude the </a:t>
            </a:r>
            <a:r>
              <a:rPr lang="en-US" dirty="0" err="1"/>
              <a:t>oocyte</a:t>
            </a:r>
            <a:r>
              <a:rPr lang="en-US" dirty="0"/>
              <a:t>, </a:t>
            </a:r>
            <a:r>
              <a:rPr lang="en-US" dirty="0" smtClean="0"/>
              <a:t>which together </a:t>
            </a:r>
            <a:r>
              <a:rPr lang="en-US" dirty="0"/>
              <a:t>with its surrounding </a:t>
            </a:r>
            <a:r>
              <a:rPr lang="en-US" dirty="0" err="1"/>
              <a:t>granulosa</a:t>
            </a:r>
            <a:r>
              <a:rPr lang="en-US" dirty="0"/>
              <a:t> cells from the region of the </a:t>
            </a:r>
            <a:r>
              <a:rPr lang="en-US" dirty="0" smtClean="0"/>
              <a:t>cumulus </a:t>
            </a:r>
            <a:r>
              <a:rPr lang="en-US" dirty="0" err="1" smtClean="0"/>
              <a:t>oophorus</a:t>
            </a:r>
            <a:r>
              <a:rPr lang="en-US" dirty="0"/>
              <a:t>, breaks free (</a:t>
            </a:r>
            <a:r>
              <a:rPr lang="en-US" b="1" dirty="0"/>
              <a:t>ovulation) and floats out of the ovary</a:t>
            </a:r>
          </a:p>
          <a:p>
            <a:endParaRPr lang="en-US" dirty="0" smtClean="0"/>
          </a:p>
          <a:p>
            <a:r>
              <a:rPr lang="en-US" dirty="0"/>
              <a:t>Some of the cumulus </a:t>
            </a:r>
            <a:r>
              <a:rPr lang="en-US" dirty="0" err="1"/>
              <a:t>oophorus</a:t>
            </a:r>
            <a:r>
              <a:rPr lang="en-US" dirty="0"/>
              <a:t> cells then rearrange themselves </a:t>
            </a:r>
            <a:r>
              <a:rPr lang="en-US" dirty="0" smtClean="0"/>
              <a:t>around the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pellucida</a:t>
            </a:r>
            <a:r>
              <a:rPr lang="en-US" dirty="0"/>
              <a:t> to form the </a:t>
            </a:r>
            <a:r>
              <a:rPr lang="en-US" b="1" dirty="0"/>
              <a:t>corona </a:t>
            </a:r>
            <a:r>
              <a:rPr lang="en-US" b="1" dirty="0" err="1"/>
              <a:t>radiata</a:t>
            </a:r>
            <a:endParaRPr lang="en-US" b="1" dirty="0"/>
          </a:p>
          <a:p>
            <a:endParaRPr lang="en-US" dirty="0"/>
          </a:p>
        </p:txBody>
      </p:sp>
      <p:pic>
        <p:nvPicPr>
          <p:cNvPr id="17410" name="Picture 2" descr="http://download.videohelp.com/vitualis/med/oocyte_develop_ro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105150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CORPUS </a:t>
            </a:r>
            <a:r>
              <a:rPr lang="en-US" dirty="0" smtClean="0"/>
              <a:t>LUTEUM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After ovulation, </a:t>
            </a:r>
            <a:r>
              <a:rPr lang="en-US" dirty="0" err="1"/>
              <a:t>granulosa</a:t>
            </a:r>
            <a:r>
              <a:rPr lang="en-US" dirty="0"/>
              <a:t> cells remaining in the wall of the ruptured </a:t>
            </a:r>
            <a:r>
              <a:rPr lang="en-US" dirty="0" smtClean="0"/>
              <a:t>follicle, together </a:t>
            </a:r>
            <a:r>
              <a:rPr lang="en-US" dirty="0"/>
              <a:t>with cells from the theca </a:t>
            </a:r>
            <a:r>
              <a:rPr lang="en-US" dirty="0" err="1"/>
              <a:t>interna</a:t>
            </a:r>
            <a:r>
              <a:rPr lang="en-US" dirty="0"/>
              <a:t>, are </a:t>
            </a:r>
            <a:r>
              <a:rPr lang="en-US" dirty="0" err="1"/>
              <a:t>vascularized</a:t>
            </a:r>
            <a:r>
              <a:rPr lang="en-US" dirty="0"/>
              <a:t> by surrounding vessels.</a:t>
            </a:r>
          </a:p>
          <a:p>
            <a:endParaRPr lang="en-US" dirty="0" smtClean="0"/>
          </a:p>
          <a:p>
            <a:r>
              <a:rPr lang="en-US" dirty="0"/>
              <a:t>Under the influence of LH, these cells develop a yellowish pigment </a:t>
            </a:r>
            <a:r>
              <a:rPr lang="en-US" dirty="0" smtClean="0"/>
              <a:t>and change </a:t>
            </a:r>
            <a:r>
              <a:rPr lang="en-US" dirty="0"/>
              <a:t>into </a:t>
            </a:r>
            <a:r>
              <a:rPr lang="en-US" b="1" dirty="0" err="1"/>
              <a:t>lutean</a:t>
            </a:r>
            <a:r>
              <a:rPr lang="en-US" b="1" dirty="0"/>
              <a:t> cells, which form the corpus </a:t>
            </a:r>
            <a:r>
              <a:rPr lang="en-US" b="1" dirty="0" err="1"/>
              <a:t>luteum</a:t>
            </a:r>
            <a:r>
              <a:rPr lang="en-US" b="1" dirty="0"/>
              <a:t> and secrete the </a:t>
            </a:r>
            <a:r>
              <a:rPr lang="en-US" b="1" dirty="0" smtClean="0"/>
              <a:t>hormone progesterone</a:t>
            </a:r>
            <a:endParaRPr lang="en-US" b="1" dirty="0"/>
          </a:p>
          <a:p>
            <a:endParaRPr lang="en-US" dirty="0" smtClean="0"/>
          </a:p>
          <a:p>
            <a:r>
              <a:rPr lang="en-US" dirty="0"/>
              <a:t>Progesterone, together with estrogenic </a:t>
            </a:r>
            <a:r>
              <a:rPr lang="en-US" dirty="0" smtClean="0"/>
              <a:t>hormones, causes </a:t>
            </a:r>
            <a:r>
              <a:rPr lang="en-US" dirty="0"/>
              <a:t>the uterine mucosa to enter the </a:t>
            </a:r>
            <a:r>
              <a:rPr lang="en-US" b="1" dirty="0" err="1"/>
              <a:t>progestational</a:t>
            </a:r>
            <a:r>
              <a:rPr lang="en-US" b="1" dirty="0"/>
              <a:t> or </a:t>
            </a:r>
            <a:r>
              <a:rPr lang="en-US" b="1" dirty="0" err="1" smtClean="0"/>
              <a:t>secretory</a:t>
            </a:r>
            <a:r>
              <a:rPr lang="en-US" b="1" dirty="0" smtClean="0"/>
              <a:t> stage </a:t>
            </a:r>
            <a:r>
              <a:rPr lang="en-US" b="1" dirty="0"/>
              <a:t>in preparation for implantation of the embryo.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3933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www.ansci.wisc.edu/jjp1/ansci_repro/lab/lab1/lab1images_2002/lab1cl_c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35814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CORPUS </a:t>
            </a:r>
            <a:r>
              <a:rPr lang="en-US" dirty="0" smtClean="0"/>
              <a:t>ALBICANS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If fertilization does not occur, the corpus </a:t>
            </a:r>
            <a:r>
              <a:rPr lang="en-US" dirty="0" err="1"/>
              <a:t>luteum</a:t>
            </a:r>
            <a:r>
              <a:rPr lang="en-US" dirty="0"/>
              <a:t> reaches maximum </a:t>
            </a:r>
            <a:r>
              <a:rPr lang="en-US" dirty="0" smtClean="0"/>
              <a:t>development approximately </a:t>
            </a:r>
            <a:r>
              <a:rPr lang="en-US" dirty="0"/>
              <a:t>9 days after ovulation.</a:t>
            </a:r>
          </a:p>
          <a:p>
            <a:endParaRPr lang="en-US" dirty="0" smtClean="0"/>
          </a:p>
          <a:p>
            <a:r>
              <a:rPr lang="en-US" dirty="0"/>
              <a:t>It can easily be recognized as a </a:t>
            </a:r>
            <a:r>
              <a:rPr lang="en-US" dirty="0" smtClean="0"/>
              <a:t>yellowish projection </a:t>
            </a:r>
            <a:r>
              <a:rPr lang="en-US" dirty="0"/>
              <a:t>on the surface of the ovary</a:t>
            </a:r>
          </a:p>
          <a:p>
            <a:endParaRPr lang="en-US" dirty="0" smtClean="0"/>
          </a:p>
          <a:p>
            <a:r>
              <a:rPr lang="en-US" dirty="0"/>
              <a:t>the corpus </a:t>
            </a:r>
            <a:r>
              <a:rPr lang="en-US" dirty="0" err="1" smtClean="0"/>
              <a:t>luteum</a:t>
            </a:r>
            <a:r>
              <a:rPr lang="en-US" dirty="0" smtClean="0"/>
              <a:t> shrinks </a:t>
            </a:r>
            <a:r>
              <a:rPr lang="en-US" dirty="0"/>
              <a:t>because of degeneration of </a:t>
            </a:r>
            <a:r>
              <a:rPr lang="en-US" dirty="0" err="1"/>
              <a:t>lutean</a:t>
            </a:r>
            <a:r>
              <a:rPr lang="en-US" dirty="0"/>
              <a:t> cells and forms a mass of </a:t>
            </a:r>
            <a:r>
              <a:rPr lang="en-US" dirty="0" smtClean="0"/>
              <a:t>fibrotic </a:t>
            </a:r>
            <a:r>
              <a:rPr lang="en-US" dirty="0"/>
              <a:t>scar tissue, the </a:t>
            </a:r>
            <a:r>
              <a:rPr lang="en-US" b="1" dirty="0"/>
              <a:t>corpus </a:t>
            </a:r>
            <a:r>
              <a:rPr lang="en-US" b="1" dirty="0" err="1"/>
              <a:t>albicans</a:t>
            </a:r>
            <a:r>
              <a:rPr lang="en-US" b="1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http://www.ansci.wisc.edu/jjp1/ansci_repro/lab/lab1/lab1images_2002/lab1corpus_albic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Simultaneously, progesterone production </a:t>
            </a:r>
            <a:r>
              <a:rPr lang="en-US" dirty="0" smtClean="0"/>
              <a:t>decreases, precipitating </a:t>
            </a:r>
            <a:r>
              <a:rPr lang="en-US" dirty="0"/>
              <a:t>menstrual bleeding.</a:t>
            </a:r>
          </a:p>
          <a:p>
            <a:endParaRPr lang="en-US" dirty="0" smtClean="0"/>
          </a:p>
          <a:p>
            <a:r>
              <a:rPr lang="en-US" dirty="0"/>
              <a:t>If the </a:t>
            </a:r>
            <a:r>
              <a:rPr lang="en-US" dirty="0" err="1"/>
              <a:t>oocyte</a:t>
            </a:r>
            <a:r>
              <a:rPr lang="en-US" dirty="0"/>
              <a:t> is fertilized, </a:t>
            </a:r>
            <a:r>
              <a:rPr lang="en-US" dirty="0" smtClean="0"/>
              <a:t>degeneration of </a:t>
            </a:r>
            <a:r>
              <a:rPr lang="en-US" dirty="0"/>
              <a:t>the corpus </a:t>
            </a:r>
            <a:r>
              <a:rPr lang="en-US" dirty="0" err="1"/>
              <a:t>luteum</a:t>
            </a:r>
            <a:r>
              <a:rPr lang="en-US" dirty="0"/>
              <a:t> is prevented by </a:t>
            </a:r>
            <a:r>
              <a:rPr lang="en-US" b="1" dirty="0"/>
              <a:t>human chorionic </a:t>
            </a:r>
            <a:r>
              <a:rPr lang="en-US" b="1" dirty="0" err="1" smtClean="0"/>
              <a:t>gonadotropin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hCG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/>
              <a:t>a hormone secreted by the </a:t>
            </a:r>
            <a:r>
              <a:rPr lang="en-US" dirty="0" err="1"/>
              <a:t>syncytiotrophoblast</a:t>
            </a:r>
            <a:r>
              <a:rPr lang="en-US" dirty="0"/>
              <a:t> of the developing embryo.</a:t>
            </a:r>
          </a:p>
          <a:p>
            <a:endParaRPr lang="en-US" dirty="0" smtClean="0"/>
          </a:p>
          <a:p>
            <a:r>
              <a:rPr lang="en-US" dirty="0"/>
              <a:t>The corpus </a:t>
            </a:r>
            <a:r>
              <a:rPr lang="en-US" dirty="0" err="1"/>
              <a:t>luteum</a:t>
            </a:r>
            <a:r>
              <a:rPr lang="en-US" dirty="0"/>
              <a:t> continues to grow and forms the </a:t>
            </a:r>
            <a:r>
              <a:rPr lang="en-US" b="1" dirty="0"/>
              <a:t>corpus </a:t>
            </a:r>
            <a:r>
              <a:rPr lang="en-US" b="1" dirty="0" err="1"/>
              <a:t>luteum</a:t>
            </a:r>
            <a:r>
              <a:rPr lang="en-US" b="1" dirty="0"/>
              <a:t> </a:t>
            </a:r>
            <a:r>
              <a:rPr lang="en-US" b="1" dirty="0" smtClean="0"/>
              <a:t>of pregnancy </a:t>
            </a:r>
            <a:r>
              <a:rPr lang="en-US" b="1" dirty="0"/>
              <a:t>(corpus </a:t>
            </a:r>
            <a:r>
              <a:rPr lang="en-US" b="1" dirty="0" err="1"/>
              <a:t>luteum</a:t>
            </a:r>
            <a:r>
              <a:rPr lang="en-US" b="1" dirty="0"/>
              <a:t> </a:t>
            </a:r>
            <a:r>
              <a:rPr lang="en-US" b="1" dirty="0" err="1"/>
              <a:t>graviditatis</a:t>
            </a:r>
            <a:r>
              <a:rPr lang="en-US" b="1" dirty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the end of the third month, </a:t>
            </a:r>
            <a:r>
              <a:rPr lang="en-US" dirty="0" smtClean="0"/>
              <a:t>this structure </a:t>
            </a:r>
            <a:r>
              <a:rPr lang="en-US" dirty="0"/>
              <a:t>may be one-third to one-half of the total size of the ovary.</a:t>
            </a:r>
          </a:p>
          <a:p>
            <a:endParaRPr lang="en-US" dirty="0"/>
          </a:p>
        </p:txBody>
      </p:sp>
      <p:pic>
        <p:nvPicPr>
          <p:cNvPr id="15362" name="Picture 2" descr="http://webanatomy.net/histology/reproductive/corpus_luteum_pr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4191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Yellowish </a:t>
            </a:r>
            <a:r>
              <a:rPr lang="en-US" dirty="0" err="1" smtClean="0"/>
              <a:t>luteal</a:t>
            </a:r>
            <a:r>
              <a:rPr lang="en-US" dirty="0" smtClean="0"/>
              <a:t> </a:t>
            </a:r>
            <a:r>
              <a:rPr lang="en-US" dirty="0"/>
              <a:t>cells continue to secrete progesterone until the end of the fourth month;</a:t>
            </a:r>
          </a:p>
          <a:p>
            <a:endParaRPr lang="en-US" dirty="0" smtClean="0"/>
          </a:p>
          <a:p>
            <a:r>
              <a:rPr lang="en-US" dirty="0"/>
              <a:t>they regress slowly as secretion of progesterone by the </a:t>
            </a:r>
            <a:r>
              <a:rPr lang="en-US" dirty="0" err="1" smtClean="0"/>
              <a:t>trophoblastic</a:t>
            </a:r>
            <a:r>
              <a:rPr lang="en-US" dirty="0" smtClean="0"/>
              <a:t> component </a:t>
            </a:r>
            <a:r>
              <a:rPr lang="en-US" dirty="0"/>
              <a:t>of the placenta</a:t>
            </a:r>
          </a:p>
          <a:p>
            <a:endParaRPr lang="en-US" dirty="0" smtClean="0"/>
          </a:p>
          <a:p>
            <a:r>
              <a:rPr lang="en-US" dirty="0"/>
              <a:t>Removal of the corpus </a:t>
            </a:r>
            <a:r>
              <a:rPr lang="en-US" dirty="0" err="1"/>
              <a:t>luteum</a:t>
            </a:r>
            <a:r>
              <a:rPr lang="en-US" dirty="0"/>
              <a:t> of pregnancy before the fourth month </a:t>
            </a:r>
            <a:r>
              <a:rPr lang="en-US" dirty="0" smtClean="0"/>
              <a:t>usually leads </a:t>
            </a:r>
            <a:r>
              <a:rPr lang="en-US" dirty="0"/>
              <a:t>to abortion.</a:t>
            </a:r>
          </a:p>
          <a:p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46863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Uterus at Time of </a:t>
            </a:r>
            <a:r>
              <a:rPr lang="en-US" b="1" dirty="0" smtClean="0"/>
              <a:t>Implantation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wall of the uterus consists of three layers: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a) </a:t>
            </a:r>
            <a:r>
              <a:rPr lang="en-US" b="1" i="1" dirty="0" err="1"/>
              <a:t>endometrium</a:t>
            </a:r>
            <a:r>
              <a:rPr lang="en-US" b="1" i="1" dirty="0"/>
              <a:t> or </a:t>
            </a:r>
            <a:r>
              <a:rPr lang="en-US" b="1" i="1" dirty="0" smtClean="0"/>
              <a:t>mucosa </a:t>
            </a:r>
            <a:r>
              <a:rPr lang="en-US" dirty="0" smtClean="0"/>
              <a:t>lining </a:t>
            </a:r>
            <a:r>
              <a:rPr lang="en-US" dirty="0"/>
              <a:t>the inside wall;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b) </a:t>
            </a:r>
            <a:r>
              <a:rPr lang="en-US" b="1" i="1" dirty="0" err="1"/>
              <a:t>myometrium</a:t>
            </a:r>
            <a:r>
              <a:rPr lang="en-US" b="1" i="1" dirty="0"/>
              <a:t>, a thick layer of smooth muscle;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c) </a:t>
            </a:r>
            <a:r>
              <a:rPr lang="en-US" b="1" i="1" dirty="0" err="1"/>
              <a:t>perimetrium</a:t>
            </a:r>
            <a:r>
              <a:rPr lang="en-US" b="1" i="1" dirty="0"/>
              <a:t>, the peritoneal covering lining the outside wall</a:t>
            </a:r>
          </a:p>
          <a:p>
            <a:endParaRPr lang="en-US" dirty="0"/>
          </a:p>
        </p:txBody>
      </p:sp>
      <p:pic>
        <p:nvPicPr>
          <p:cNvPr id="12290" name="Picture 2" descr="http://www.meditrina.com/images/402265-0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876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 group of </a:t>
            </a:r>
            <a:r>
              <a:rPr lang="en-US" dirty="0" err="1" smtClean="0"/>
              <a:t>granulosa</a:t>
            </a:r>
            <a:r>
              <a:rPr lang="en-US" dirty="0" smtClean="0"/>
              <a:t> cells concentrates around the </a:t>
            </a:r>
            <a:r>
              <a:rPr lang="en-US" dirty="0" err="1" smtClean="0"/>
              <a:t>oocyte</a:t>
            </a:r>
            <a:r>
              <a:rPr lang="en-US" dirty="0" smtClean="0"/>
              <a:t> and forms the </a:t>
            </a:r>
            <a:r>
              <a:rPr lang="en-US" b="1" dirty="0" smtClean="0"/>
              <a:t>corona </a:t>
            </a:r>
            <a:r>
              <a:rPr lang="en-US" b="1" dirty="0" err="1" smtClean="0"/>
              <a:t>radiata</a:t>
            </a:r>
            <a:r>
              <a:rPr lang="en-US" b="1" dirty="0" smtClean="0"/>
              <a:t>.</a:t>
            </a:r>
            <a:r>
              <a:rPr lang="en-US" dirty="0" smtClean="0"/>
              <a:t> These </a:t>
            </a:r>
            <a:r>
              <a:rPr lang="en-US" dirty="0" err="1" smtClean="0"/>
              <a:t>granulosa</a:t>
            </a:r>
            <a:r>
              <a:rPr lang="en-US" dirty="0" smtClean="0"/>
              <a:t> cells accompany the </a:t>
            </a:r>
            <a:r>
              <a:rPr lang="en-US" dirty="0" err="1" smtClean="0"/>
              <a:t>oocyte</a:t>
            </a:r>
            <a:r>
              <a:rPr lang="en-US" dirty="0" smtClean="0"/>
              <a:t> when it leaves the ovary.</a:t>
            </a:r>
          </a:p>
          <a:p>
            <a:endParaRPr lang="en-US" dirty="0" smtClean="0"/>
          </a:p>
          <a:p>
            <a:r>
              <a:rPr lang="en-US" dirty="0" smtClean="0"/>
              <a:t>As the follicles grow Liquid (</a:t>
            </a:r>
            <a:r>
              <a:rPr lang="en-US" b="1" dirty="0" smtClean="0"/>
              <a:t>liquor </a:t>
            </a:r>
            <a:r>
              <a:rPr lang="en-US" b="1" dirty="0" err="1" smtClean="0"/>
              <a:t>folliculi</a:t>
            </a:r>
            <a:r>
              <a:rPr lang="en-US" dirty="0" smtClean="0"/>
              <a:t>) begins to accumulate between the follicular cells. The small spaces that contain this fluid coalesce, and the </a:t>
            </a:r>
            <a:r>
              <a:rPr lang="en-US" dirty="0" err="1" smtClean="0"/>
              <a:t>granulosa</a:t>
            </a:r>
            <a:r>
              <a:rPr lang="en-US" dirty="0" smtClean="0"/>
              <a:t> cells reorganize themselves to form a larger cavity, the </a:t>
            </a:r>
            <a:r>
              <a:rPr lang="en-US" b="1" dirty="0" err="1" smtClean="0"/>
              <a:t>antrum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follicles are then called </a:t>
            </a:r>
            <a:r>
              <a:rPr lang="en-US" b="1" dirty="0" smtClean="0"/>
              <a:t>secondary</a:t>
            </a:r>
            <a:r>
              <a:rPr lang="en-US" dirty="0" smtClean="0"/>
              <a:t> or </a:t>
            </a:r>
            <a:r>
              <a:rPr lang="en-US" b="1" dirty="0" err="1" smtClean="0"/>
              <a:t>antral</a:t>
            </a:r>
            <a:r>
              <a:rPr lang="en-US" b="1" dirty="0" smtClean="0"/>
              <a:t> follicles</a:t>
            </a:r>
          </a:p>
          <a:p>
            <a:endParaRPr lang="en-US" b="1" dirty="0" smtClean="0"/>
          </a:p>
          <a:p>
            <a:r>
              <a:rPr lang="en-US" dirty="0" smtClean="0"/>
              <a:t>Follicular fluid contains components of the plasma and products secreted by follicular cells. </a:t>
            </a:r>
            <a:r>
              <a:rPr lang="en-US" dirty="0" err="1" smtClean="0"/>
              <a:t>Glycosaminoglycans</a:t>
            </a:r>
            <a:r>
              <a:rPr lang="en-US" dirty="0" smtClean="0"/>
              <a:t>, several proteins (including steroid-binding proteins), and high concentrations of steroids (progesterone, androgens, and estrogens) are present.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Endometrium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endometrium</a:t>
            </a:r>
            <a:r>
              <a:rPr lang="en-US" dirty="0" smtClean="0"/>
              <a:t> consists of epithelium and a lamina </a:t>
            </a:r>
            <a:r>
              <a:rPr lang="en-US" dirty="0" err="1" smtClean="0"/>
              <a:t>propria</a:t>
            </a:r>
            <a:r>
              <a:rPr lang="en-US" dirty="0" smtClean="0"/>
              <a:t> containing simple tubular glands that sometimes branch in their deeper portions</a:t>
            </a:r>
          </a:p>
          <a:p>
            <a:endParaRPr lang="en-US" dirty="0" smtClean="0"/>
          </a:p>
          <a:p>
            <a:r>
              <a:rPr lang="en-US" dirty="0" smtClean="0"/>
              <a:t>Its covering epithelial cells are a mixture of ciliated and </a:t>
            </a:r>
            <a:r>
              <a:rPr lang="en-US" dirty="0" err="1" smtClean="0"/>
              <a:t>secretory</a:t>
            </a:r>
            <a:r>
              <a:rPr lang="en-US" dirty="0" smtClean="0"/>
              <a:t> simple columnar cells</a:t>
            </a:r>
          </a:p>
          <a:p>
            <a:endParaRPr lang="en-US" dirty="0" smtClean="0"/>
          </a:p>
          <a:p>
            <a:r>
              <a:rPr lang="en-US" dirty="0" smtClean="0"/>
              <a:t>The endometrial layer can be subdivided into two zones:</a:t>
            </a:r>
          </a:p>
          <a:p>
            <a:endParaRPr lang="en-US" dirty="0" smtClean="0"/>
          </a:p>
          <a:p>
            <a:r>
              <a:rPr lang="en-US" dirty="0" smtClean="0"/>
              <a:t>(1) The </a:t>
            </a:r>
            <a:r>
              <a:rPr lang="en-US" b="1" dirty="0" err="1" smtClean="0"/>
              <a:t>basalis</a:t>
            </a:r>
            <a:r>
              <a:rPr lang="en-US" dirty="0" smtClean="0"/>
              <a:t> is the deepest one, adjacent to the </a:t>
            </a:r>
            <a:r>
              <a:rPr lang="en-US" dirty="0" err="1" smtClean="0"/>
              <a:t>myometrium</a:t>
            </a:r>
            <a:r>
              <a:rPr lang="en-US" dirty="0" smtClean="0"/>
              <a:t>; it contains lamina </a:t>
            </a:r>
            <a:r>
              <a:rPr lang="en-US" dirty="0" err="1" smtClean="0"/>
              <a:t>propria</a:t>
            </a:r>
            <a:r>
              <a:rPr lang="en-US" dirty="0" smtClean="0"/>
              <a:t> and the closed tips of the uterine glands</a:t>
            </a:r>
          </a:p>
          <a:p>
            <a:endParaRPr lang="en-US" dirty="0" smtClean="0"/>
          </a:p>
          <a:p>
            <a:r>
              <a:rPr lang="en-US" dirty="0" smtClean="0"/>
              <a:t>2) The </a:t>
            </a:r>
            <a:r>
              <a:rPr lang="en-US" b="1" dirty="0" err="1" smtClean="0"/>
              <a:t>functionalis</a:t>
            </a:r>
            <a:r>
              <a:rPr lang="en-US" dirty="0" smtClean="0"/>
              <a:t> contains the remainder of the lamina </a:t>
            </a:r>
            <a:r>
              <a:rPr lang="en-US" dirty="0" err="1" smtClean="0"/>
              <a:t>propria</a:t>
            </a:r>
            <a:r>
              <a:rPr lang="en-US" dirty="0" smtClean="0"/>
              <a:t> and the glands, as well as the surface epithelium</a:t>
            </a:r>
          </a:p>
          <a:p>
            <a:endParaRPr lang="en-US" dirty="0" smtClean="0"/>
          </a:p>
          <a:p>
            <a:r>
              <a:rPr lang="en-US" dirty="0" smtClean="0"/>
              <a:t>Whereas the </a:t>
            </a:r>
            <a:r>
              <a:rPr lang="en-US" dirty="0" err="1" smtClean="0"/>
              <a:t>functionalis</a:t>
            </a:r>
            <a:r>
              <a:rPr lang="en-US" dirty="0" smtClean="0"/>
              <a:t> undergoes profound changes during the menstrual cycles, the </a:t>
            </a:r>
            <a:r>
              <a:rPr lang="en-US" dirty="0" err="1" smtClean="0"/>
              <a:t>basalis</a:t>
            </a:r>
            <a:r>
              <a:rPr lang="en-US" dirty="0" smtClean="0"/>
              <a:t> remains mostly unchanged.</a:t>
            </a:r>
          </a:p>
          <a:p>
            <a:endParaRPr lang="en-US" dirty="0" smtClean="0"/>
          </a:p>
          <a:p>
            <a:r>
              <a:rPr lang="en-US" b="1" dirty="0" err="1" smtClean="0"/>
              <a:t>Arcuate</a:t>
            </a:r>
            <a:r>
              <a:rPr lang="en-US" b="1" dirty="0" smtClean="0"/>
              <a:t> arteries</a:t>
            </a:r>
            <a:r>
              <a:rPr lang="en-US" dirty="0" smtClean="0"/>
              <a:t> are circumferentially oriented in the middle layers of the </a:t>
            </a:r>
            <a:r>
              <a:rPr lang="en-US" dirty="0" err="1" smtClean="0"/>
              <a:t>myometrium</a:t>
            </a:r>
            <a:r>
              <a:rPr lang="en-US" dirty="0" smtClean="0"/>
              <a:t>. From these vessels, two sets of arteries arise to supply blood to the </a:t>
            </a:r>
            <a:r>
              <a:rPr lang="en-US" dirty="0" err="1" smtClean="0"/>
              <a:t>endometrium</a:t>
            </a:r>
            <a:r>
              <a:rPr lang="en-US" dirty="0" smtClean="0"/>
              <a:t>: </a:t>
            </a:r>
            <a:r>
              <a:rPr lang="en-US" b="1" dirty="0" smtClean="0"/>
              <a:t>straight arteries,</a:t>
            </a:r>
            <a:r>
              <a:rPr lang="en-US" dirty="0" smtClean="0"/>
              <a:t> which supply the </a:t>
            </a:r>
            <a:r>
              <a:rPr lang="en-US" dirty="0" err="1" smtClean="0"/>
              <a:t>basalis</a:t>
            </a:r>
            <a:r>
              <a:rPr lang="en-US" dirty="0" smtClean="0"/>
              <a:t>, and </a:t>
            </a:r>
            <a:r>
              <a:rPr lang="en-US" b="1" dirty="0" smtClean="0"/>
              <a:t>spiral arteries,</a:t>
            </a:r>
            <a:r>
              <a:rPr lang="en-US" dirty="0" smtClean="0"/>
              <a:t> which bring blood to the </a:t>
            </a:r>
            <a:r>
              <a:rPr lang="en-US" dirty="0" err="1" smtClean="0"/>
              <a:t>functionalis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8" name="Picture 4" descr="http://humupd.oxfordjournals.org/content/13/6/567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90675"/>
            <a:ext cx="3505200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At the time of implantation, the mucosa of the uterus is in the </a:t>
            </a:r>
            <a:r>
              <a:rPr lang="en-US" dirty="0" err="1" smtClean="0"/>
              <a:t>secretory</a:t>
            </a:r>
            <a:r>
              <a:rPr lang="en-US" dirty="0" smtClean="0"/>
              <a:t> phase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during which time uterine glands and </a:t>
            </a:r>
            <a:r>
              <a:rPr lang="en-US" dirty="0" smtClean="0"/>
              <a:t>arteries become </a:t>
            </a:r>
            <a:r>
              <a:rPr lang="en-US" dirty="0"/>
              <a:t>coiled and the tissue becomes succulent.</a:t>
            </a:r>
          </a:p>
          <a:p>
            <a:endParaRPr lang="en-US" dirty="0" smtClean="0"/>
          </a:p>
          <a:p>
            <a:r>
              <a:rPr lang="en-US" dirty="0"/>
              <a:t>As a result, three </a:t>
            </a:r>
            <a:r>
              <a:rPr lang="en-US" dirty="0" smtClean="0"/>
              <a:t>distinct layers </a:t>
            </a:r>
            <a:r>
              <a:rPr lang="en-US" dirty="0"/>
              <a:t>can be recognized in the </a:t>
            </a:r>
            <a:r>
              <a:rPr lang="en-US" dirty="0" err="1"/>
              <a:t>endometrium</a:t>
            </a:r>
            <a:r>
              <a:rPr lang="en-US" dirty="0"/>
              <a:t>:</a:t>
            </a:r>
          </a:p>
          <a:p>
            <a:endParaRPr lang="en-US" dirty="0" smtClean="0"/>
          </a:p>
          <a:p>
            <a:r>
              <a:rPr lang="en-US" dirty="0"/>
              <a:t>a superficial </a:t>
            </a:r>
            <a:r>
              <a:rPr lang="en-US" b="1" dirty="0"/>
              <a:t>compact layer, </a:t>
            </a:r>
            <a:r>
              <a:rPr lang="en-US" b="1" dirty="0" smtClean="0"/>
              <a:t>an </a:t>
            </a:r>
            <a:r>
              <a:rPr lang="en-US" dirty="0" smtClean="0"/>
              <a:t>intermediate </a:t>
            </a:r>
            <a:r>
              <a:rPr lang="en-US" b="1" dirty="0"/>
              <a:t>spongy layer, and a thin basal </a:t>
            </a:r>
            <a:r>
              <a:rPr lang="en-US" b="1" dirty="0" smtClean="0"/>
              <a:t>layer</a:t>
            </a:r>
          </a:p>
          <a:p>
            <a:endParaRPr lang="en-US" b="1" dirty="0"/>
          </a:p>
          <a:p>
            <a:r>
              <a:rPr lang="en-US" dirty="0"/>
              <a:t>Normally, </a:t>
            </a:r>
            <a:r>
              <a:rPr lang="en-US" dirty="0" smtClean="0"/>
              <a:t>the human </a:t>
            </a:r>
            <a:r>
              <a:rPr lang="en-US" dirty="0" err="1"/>
              <a:t>blastocyst</a:t>
            </a:r>
            <a:r>
              <a:rPr lang="en-US" dirty="0"/>
              <a:t> implants in the </a:t>
            </a:r>
            <a:r>
              <a:rPr lang="en-US" dirty="0" err="1"/>
              <a:t>endometrium</a:t>
            </a:r>
            <a:r>
              <a:rPr lang="en-US" dirty="0"/>
              <a:t> along the anterior or </a:t>
            </a:r>
            <a:r>
              <a:rPr lang="en-US" dirty="0" smtClean="0"/>
              <a:t>posterior wall </a:t>
            </a:r>
            <a:r>
              <a:rPr lang="en-US" dirty="0"/>
              <a:t>of the body of the uterus</a:t>
            </a:r>
          </a:p>
          <a:p>
            <a:endParaRPr lang="en-US" b="1" dirty="0" smtClean="0"/>
          </a:p>
          <a:p>
            <a:r>
              <a:rPr lang="en-US" dirty="0"/>
              <a:t>where it becomes embedded between </a:t>
            </a:r>
            <a:r>
              <a:rPr lang="en-US" dirty="0" smtClean="0"/>
              <a:t>the openings </a:t>
            </a:r>
            <a:r>
              <a:rPr lang="en-US" dirty="0"/>
              <a:t>of the </a:t>
            </a:r>
            <a:r>
              <a:rPr lang="en-US" dirty="0" smtClean="0"/>
              <a:t>glands</a:t>
            </a:r>
            <a:endParaRPr lang="en-US" b="1" dirty="0"/>
          </a:p>
          <a:p>
            <a:endParaRPr lang="en-US" dirty="0"/>
          </a:p>
        </p:txBody>
      </p:sp>
      <p:pic>
        <p:nvPicPr>
          <p:cNvPr id="10242" name="Picture 2" descr="http://medsci.indiana.edu/a215/virtualscope/images/uterus_v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2385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105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Estrogens and progesterone control the organs of the female reproductive system.</a:t>
            </a:r>
          </a:p>
          <a:p>
            <a:endParaRPr lang="en-US" dirty="0" smtClean="0"/>
          </a:p>
          <a:p>
            <a:r>
              <a:rPr lang="en-US" dirty="0" smtClean="0"/>
              <a:t>The proliferation and the differentiation of epithelial cells and the associated connective tissues depend on these hormones</a:t>
            </a:r>
          </a:p>
          <a:p>
            <a:endParaRPr lang="en-US" dirty="0" smtClean="0"/>
          </a:p>
          <a:p>
            <a:r>
              <a:rPr lang="en-US" dirty="0" smtClean="0"/>
              <a:t>After menopause, the diminished synthesis of these hormones causes a general involution of the reproductive organs.</a:t>
            </a:r>
          </a:p>
          <a:p>
            <a:endParaRPr lang="en-US" dirty="0" smtClean="0"/>
          </a:p>
          <a:p>
            <a:r>
              <a:rPr lang="en-US" dirty="0" smtClean="0"/>
              <a:t>After puberty, the ovarian hormones, under the stimulus of the anterior lobe of the pituitary, cause the </a:t>
            </a:r>
            <a:r>
              <a:rPr lang="en-US" dirty="0" err="1" smtClean="0"/>
              <a:t>endometrium</a:t>
            </a:r>
            <a:r>
              <a:rPr lang="en-US" dirty="0" smtClean="0"/>
              <a:t> to undergo cyclic structural modifications during the menstrual cycle</a:t>
            </a:r>
          </a:p>
          <a:p>
            <a:endParaRPr lang="en-US" dirty="0" smtClean="0"/>
          </a:p>
          <a:p>
            <a:r>
              <a:rPr lang="en-US" dirty="0" smtClean="0"/>
              <a:t>The duration of the menstrual cycle is variable but averages 28 days.</a:t>
            </a:r>
            <a:endParaRPr lang="en-US" dirty="0"/>
          </a:p>
        </p:txBody>
      </p:sp>
      <p:pic>
        <p:nvPicPr>
          <p:cNvPr id="4" name="Picture 2" descr="http://pre-menopause.fateback.com/pre-menopause-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7528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Menstrual cycles usually start between 12 and 15 years of age and continue until about age 45–50 years</a:t>
            </a:r>
          </a:p>
          <a:p>
            <a:endParaRPr lang="en-US" dirty="0" smtClean="0"/>
          </a:p>
          <a:p>
            <a:r>
              <a:rPr lang="en-US" dirty="0" smtClean="0"/>
              <a:t>the female is fertile only during the years when she is having menstrual cycles</a:t>
            </a:r>
          </a:p>
          <a:p>
            <a:endParaRPr lang="en-US" dirty="0" smtClean="0"/>
          </a:p>
          <a:p>
            <a:r>
              <a:rPr lang="en-US" dirty="0" smtClean="0"/>
              <a:t>the beginning of the menstrual cycle is taken as the day when menstrual bleeding appears. The menstrual discharge consists of degenerating </a:t>
            </a:r>
            <a:r>
              <a:rPr lang="en-US" dirty="0" err="1" smtClean="0"/>
              <a:t>endometrium</a:t>
            </a:r>
            <a:r>
              <a:rPr lang="en-US" dirty="0" smtClean="0"/>
              <a:t> mixed with blood from the ruptured blood vessels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menstrual phase</a:t>
            </a:r>
            <a:r>
              <a:rPr lang="en-US" dirty="0" smtClean="0"/>
              <a:t> lasts 3–4 days on average</a:t>
            </a:r>
          </a:p>
          <a:p>
            <a:endParaRPr lang="en-US" dirty="0" smtClean="0"/>
          </a:p>
          <a:p>
            <a:r>
              <a:rPr lang="en-US" dirty="0" smtClean="0"/>
              <a:t>The next phases of the menstrual cycle are called the </a:t>
            </a:r>
            <a:r>
              <a:rPr lang="en-US" b="1" dirty="0" smtClean="0"/>
              <a:t>proliferative</a:t>
            </a:r>
            <a:r>
              <a:rPr lang="en-US" dirty="0" smtClean="0"/>
              <a:t> and </a:t>
            </a:r>
            <a:r>
              <a:rPr lang="en-US" b="1" dirty="0" err="1" smtClean="0"/>
              <a:t>secretory</a:t>
            </a:r>
            <a:r>
              <a:rPr lang="en-US" dirty="0" smtClean="0"/>
              <a:t> (or </a:t>
            </a:r>
            <a:r>
              <a:rPr lang="en-US" b="1" dirty="0" err="1" smtClean="0"/>
              <a:t>luteal</a:t>
            </a:r>
            <a:r>
              <a:rPr lang="en-US" dirty="0" smtClean="0"/>
              <a:t>) phases.</a:t>
            </a:r>
          </a:p>
          <a:p>
            <a:endParaRPr lang="en-US" dirty="0" smtClean="0"/>
          </a:p>
          <a:p>
            <a:r>
              <a:rPr lang="en-US" dirty="0" smtClean="0"/>
              <a:t>The duration of the proliferative phase is variable, 10 days on average The </a:t>
            </a:r>
            <a:r>
              <a:rPr lang="en-US" dirty="0" err="1" smtClean="0"/>
              <a:t>secretory</a:t>
            </a:r>
            <a:r>
              <a:rPr lang="en-US" dirty="0" smtClean="0"/>
              <a:t> phase begins at ovulation and lasts about 14 days.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6" name="Picture 4" descr="http://healthnbeauty.myworldmysite.com/sites/healthnbeauty.myworldmysite.com/files/Menstrual%20Cycle%20Calen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81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Proliferative, Follicular, or Estrogenic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After the menstrual phase, the uterine mucosa is relatively thin (about 0.5 mm). </a:t>
            </a:r>
          </a:p>
          <a:p>
            <a:endParaRPr lang="en-US" dirty="0" smtClean="0"/>
          </a:p>
          <a:p>
            <a:r>
              <a:rPr lang="en-US" dirty="0" smtClean="0"/>
              <a:t>The beginning of the proliferative phase coincides with the rapid growth of a small group of ovarian follicles that, when the cycle began, was probably at the transition from </a:t>
            </a:r>
            <a:r>
              <a:rPr lang="en-US" dirty="0" err="1" smtClean="0"/>
              <a:t>preantral</a:t>
            </a:r>
            <a:r>
              <a:rPr lang="en-US" dirty="0" smtClean="0"/>
              <a:t> to </a:t>
            </a:r>
            <a:r>
              <a:rPr lang="en-US" dirty="0" err="1" smtClean="0"/>
              <a:t>antral</a:t>
            </a:r>
            <a:r>
              <a:rPr lang="en-US" dirty="0" smtClean="0"/>
              <a:t> follicles.</a:t>
            </a:r>
          </a:p>
          <a:p>
            <a:endParaRPr lang="en-US" dirty="0" smtClean="0"/>
          </a:p>
          <a:p>
            <a:r>
              <a:rPr lang="en-US" dirty="0" smtClean="0"/>
              <a:t>Estrogens act on the </a:t>
            </a:r>
            <a:r>
              <a:rPr lang="en-US" dirty="0" err="1" smtClean="0"/>
              <a:t>endometrium</a:t>
            </a:r>
            <a:r>
              <a:rPr lang="en-US" dirty="0" smtClean="0"/>
              <a:t>, inducing cell proliferation and reconstituting the </a:t>
            </a:r>
            <a:r>
              <a:rPr lang="en-US" dirty="0" err="1" smtClean="0"/>
              <a:t>endometrium</a:t>
            </a:r>
            <a:r>
              <a:rPr lang="en-US" dirty="0" smtClean="0"/>
              <a:t> lost during menstruation. (Estrogen also acts on other parts of the reproductive system, </a:t>
            </a:r>
            <a:r>
              <a:rPr lang="en-US" dirty="0" err="1" smtClean="0"/>
              <a:t>eg</a:t>
            </a:r>
            <a:r>
              <a:rPr lang="en-US" dirty="0" smtClean="0"/>
              <a:t>, inducing the production of cilia by epithelial cells of the oviduct.)</a:t>
            </a:r>
          </a:p>
          <a:p>
            <a:endParaRPr lang="en-US" dirty="0" smtClean="0"/>
          </a:p>
          <a:p>
            <a:r>
              <a:rPr lang="en-US" dirty="0" smtClean="0"/>
              <a:t>During the proliferative phase, the </a:t>
            </a:r>
            <a:r>
              <a:rPr lang="en-US" dirty="0" err="1" smtClean="0"/>
              <a:t>endometrium</a:t>
            </a:r>
            <a:r>
              <a:rPr lang="en-US" dirty="0" smtClean="0"/>
              <a:t> is covered by a simple columnar epithelium. The glands, formed by simple columnar epithelial cells, are straight tubules with narrow lumens </a:t>
            </a:r>
          </a:p>
          <a:p>
            <a:endParaRPr lang="en-US" dirty="0" smtClean="0"/>
          </a:p>
          <a:p>
            <a:r>
              <a:rPr lang="en-US" dirty="0" smtClean="0"/>
              <a:t>At the end of the proliferative phase, the </a:t>
            </a:r>
            <a:r>
              <a:rPr lang="en-US" dirty="0" err="1" smtClean="0"/>
              <a:t>endometrium</a:t>
            </a:r>
            <a:r>
              <a:rPr lang="en-US" dirty="0" smtClean="0"/>
              <a:t> is 2–3 mm thick.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Secretory</a:t>
            </a:r>
            <a:r>
              <a:rPr lang="en-US" dirty="0" smtClean="0"/>
              <a:t>, or </a:t>
            </a:r>
            <a:r>
              <a:rPr lang="en-US" dirty="0" err="1" smtClean="0"/>
              <a:t>Luteal</a:t>
            </a:r>
            <a:r>
              <a:rPr lang="en-US" dirty="0" smtClean="0"/>
              <a:t>,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secretory</a:t>
            </a:r>
            <a:r>
              <a:rPr lang="en-US" dirty="0" smtClean="0"/>
              <a:t> phase starts after ovulation and results from the action of progesterone secreted by the corpus </a:t>
            </a:r>
            <a:r>
              <a:rPr lang="en-US" dirty="0" err="1" smtClean="0"/>
              <a:t>luteum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Acting on glands already developed by the action of estrogen, progesterone further stimulates the gland cells.</a:t>
            </a:r>
          </a:p>
          <a:p>
            <a:endParaRPr lang="en-US" dirty="0" smtClean="0"/>
          </a:p>
          <a:p>
            <a:r>
              <a:rPr lang="en-US" dirty="0" smtClean="0"/>
              <a:t>The epithelial cells begin to accumulate glycogen below their nuclei</a:t>
            </a:r>
          </a:p>
          <a:p>
            <a:endParaRPr lang="en-US" dirty="0" smtClean="0"/>
          </a:p>
          <a:p>
            <a:r>
              <a:rPr lang="en-US" dirty="0" smtClean="0"/>
              <a:t>glycoprotein </a:t>
            </a:r>
            <a:r>
              <a:rPr lang="en-US" dirty="0" err="1" smtClean="0"/>
              <a:t>secretory</a:t>
            </a:r>
            <a:r>
              <a:rPr lang="en-US" dirty="0" smtClean="0"/>
              <a:t> products dilate the lumens of the glands</a:t>
            </a:r>
          </a:p>
          <a:p>
            <a:endParaRPr lang="en-US" dirty="0" smtClean="0"/>
          </a:p>
          <a:p>
            <a:r>
              <a:rPr lang="en-US" dirty="0" smtClean="0"/>
              <a:t>One important feature of this phase is that the glands become highly coiled </a:t>
            </a:r>
          </a:p>
          <a:p>
            <a:endParaRPr lang="en-US" dirty="0" smtClean="0"/>
          </a:p>
          <a:p>
            <a:r>
              <a:rPr lang="en-US" dirty="0" smtClean="0"/>
              <a:t>In this phase, the </a:t>
            </a:r>
            <a:r>
              <a:rPr lang="en-US" dirty="0" err="1" smtClean="0"/>
              <a:t>endometrium</a:t>
            </a:r>
            <a:r>
              <a:rPr lang="en-US" dirty="0" smtClean="0"/>
              <a:t> reaches its maximum thickness (5 mm) as a result of the accumulation of secretions and of edema in the </a:t>
            </a:r>
            <a:r>
              <a:rPr lang="en-US" dirty="0" err="1" smtClean="0"/>
              <a:t>stroma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Mitoses are rare during the </a:t>
            </a:r>
            <a:r>
              <a:rPr lang="en-US" dirty="0" err="1" smtClean="0"/>
              <a:t>secretory</a:t>
            </a:r>
            <a:r>
              <a:rPr lang="en-US" dirty="0" smtClean="0"/>
              <a:t> phase.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37338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fertilization has taken place, the embryo has been transported to the uterus and attaches to the uterine epithelium during the </a:t>
            </a:r>
            <a:r>
              <a:rPr lang="en-US" dirty="0" err="1" smtClean="0"/>
              <a:t>secretory</a:t>
            </a:r>
            <a:r>
              <a:rPr lang="en-US" dirty="0" smtClean="0"/>
              <a:t> stage, around 7 or 8 days after ovulation</a:t>
            </a:r>
          </a:p>
          <a:p>
            <a:endParaRPr lang="en-US" dirty="0" smtClean="0"/>
          </a:p>
          <a:p>
            <a:r>
              <a:rPr lang="en-US" dirty="0" smtClean="0"/>
              <a:t>It is thought that the secretion of the glands is the major source of embryonic nutrition before embryo implantation.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Menstrual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9530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When fertilization of the </a:t>
            </a:r>
            <a:r>
              <a:rPr lang="en-US" dirty="0" err="1" smtClean="0"/>
              <a:t>oocyte</a:t>
            </a:r>
            <a:r>
              <a:rPr lang="en-US" dirty="0" smtClean="0"/>
              <a:t> and embryo implantation do not occur and the corpus </a:t>
            </a:r>
            <a:r>
              <a:rPr lang="en-US" dirty="0" err="1" smtClean="0"/>
              <a:t>luteum</a:t>
            </a:r>
            <a:r>
              <a:rPr lang="en-US" dirty="0" smtClean="0"/>
              <a:t> ceases functioning, the consequent rapid decrease of blood levels of progesterone and estrogens causes menstruation</a:t>
            </a:r>
          </a:p>
          <a:p>
            <a:endParaRPr lang="en-US" dirty="0" smtClean="0"/>
          </a:p>
          <a:p>
            <a:r>
              <a:rPr lang="en-US" dirty="0" smtClean="0"/>
              <a:t>Several factors are involved in the shedding of the </a:t>
            </a:r>
            <a:r>
              <a:rPr lang="en-US" dirty="0" err="1" smtClean="0"/>
              <a:t>endometrium</a:t>
            </a:r>
            <a:r>
              <a:rPr lang="en-US" dirty="0" smtClean="0"/>
              <a:t>, such as cycles of contraction and relaxation of the spiral arteries, activation (by lack of progesterone) of locally produced matrix </a:t>
            </a:r>
            <a:r>
              <a:rPr lang="en-US" dirty="0" err="1" smtClean="0"/>
              <a:t>metalloproteinases</a:t>
            </a:r>
            <a:r>
              <a:rPr lang="en-US" dirty="0" smtClean="0"/>
              <a:t>, and local release of prostaglandins, cytokines, and nitric oxide</a:t>
            </a:r>
          </a:p>
          <a:p>
            <a:endParaRPr lang="en-US" dirty="0" smtClean="0"/>
          </a:p>
          <a:p>
            <a:r>
              <a:rPr lang="en-US" dirty="0" smtClean="0"/>
              <a:t>These factors lead to breakdown of blood vessel walls and basement membranes as well as collagen of the endometrial lamina </a:t>
            </a:r>
            <a:r>
              <a:rPr lang="en-US" dirty="0" err="1" smtClean="0"/>
              <a:t>propria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the end of the menstrual phase, the </a:t>
            </a:r>
            <a:r>
              <a:rPr lang="en-US" dirty="0" err="1" smtClean="0"/>
              <a:t>endometrium</a:t>
            </a:r>
            <a:r>
              <a:rPr lang="en-US" dirty="0" smtClean="0"/>
              <a:t> is usually reduced to a thin layer of lamina </a:t>
            </a:r>
            <a:r>
              <a:rPr lang="en-US" dirty="0" err="1" smtClean="0"/>
              <a:t>propria</a:t>
            </a:r>
            <a:r>
              <a:rPr lang="en-US" dirty="0" smtClean="0"/>
              <a:t>, the blind ends of uterine glands (both of which present in the </a:t>
            </a:r>
            <a:r>
              <a:rPr lang="en-US" dirty="0" err="1" smtClean="0"/>
              <a:t>basalis</a:t>
            </a:r>
            <a:r>
              <a:rPr lang="en-US" dirty="0" smtClean="0"/>
              <a:t> layer)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During the following 3 or 4 days, the compact and spongy layers are expelled from the uterus, and the basal layer is the only part of the </a:t>
            </a:r>
            <a:r>
              <a:rPr lang="en-US" dirty="0" err="1" smtClean="0"/>
              <a:t>endometrium</a:t>
            </a:r>
            <a:r>
              <a:rPr lang="en-US" dirty="0" smtClean="0"/>
              <a:t> that is retained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layer, which is supplied by its own arteries, the </a:t>
            </a:r>
            <a:r>
              <a:rPr lang="en-US" b="1" dirty="0"/>
              <a:t>basal arteries</a:t>
            </a:r>
            <a:r>
              <a:rPr lang="en-US" b="1" dirty="0" smtClean="0"/>
              <a:t>,</a:t>
            </a:r>
          </a:p>
          <a:p>
            <a:endParaRPr lang="en-US" b="1" dirty="0"/>
          </a:p>
          <a:p>
            <a:r>
              <a:rPr lang="en-US" dirty="0"/>
              <a:t>functions as the regenerative layer in the rebuilding of glands and arteries </a:t>
            </a:r>
            <a:r>
              <a:rPr lang="en-US" dirty="0" smtClean="0"/>
              <a:t>in the </a:t>
            </a:r>
            <a:r>
              <a:rPr lang="en-US" b="1" dirty="0"/>
              <a:t>proliferative </a:t>
            </a:r>
            <a:r>
              <a:rPr lang="en-US" b="1" dirty="0" smtClean="0"/>
              <a:t>phase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143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Events of the Menstrual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Stage of </a:t>
            </a:r>
            <a:r>
              <a:rPr lang="en-US" dirty="0" smtClean="0"/>
              <a:t>Cycle: 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 Proliferative:</a:t>
            </a:r>
          </a:p>
          <a:p>
            <a:r>
              <a:rPr lang="en-US" b="1" dirty="0" smtClean="0"/>
              <a:t>Main actions of pituitary hormones</a:t>
            </a:r>
            <a:r>
              <a:rPr lang="en-US" dirty="0" smtClean="0"/>
              <a:t>  Follicle-stimulating hormone stimulates rapid growth of ovarian follicles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Main events in the ovary</a:t>
            </a:r>
            <a:r>
              <a:rPr lang="en-US" dirty="0" smtClean="0"/>
              <a:t>  Growth of ovarian follicles; dominant follicle reaches </a:t>
            </a:r>
            <a:r>
              <a:rPr lang="en-US" dirty="0" err="1" smtClean="0"/>
              <a:t>preovulatory</a:t>
            </a:r>
            <a:r>
              <a:rPr lang="en-US" dirty="0" smtClean="0"/>
              <a:t> stage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Dominant ovarian hormone</a:t>
            </a:r>
            <a:r>
              <a:rPr lang="en-US" dirty="0" smtClean="0"/>
              <a:t>  Estrogens, produced by the growing follicles, act on vagina, tubes, and uterus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Main events in the </a:t>
            </a:r>
            <a:r>
              <a:rPr lang="en-US" b="1" dirty="0" err="1" smtClean="0"/>
              <a:t>endometrium</a:t>
            </a:r>
            <a:r>
              <a:rPr lang="en-US" dirty="0" smtClean="0"/>
              <a:t>  Growth of the mucosa after menstruation.</a:t>
            </a:r>
            <a:endParaRPr lang="en-US" dirty="0"/>
          </a:p>
        </p:txBody>
      </p:sp>
      <p:pic>
        <p:nvPicPr>
          <p:cNvPr id="41988" name="Picture 4" descr="http://www.humanbodydetectives.com/blog/wp-content/uploads/2011/05/womens-health-issues-767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75" y="1524000"/>
            <a:ext cx="515302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9530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While modifications are taking place in the </a:t>
            </a:r>
            <a:r>
              <a:rPr lang="en-US" dirty="0" err="1" smtClean="0"/>
              <a:t>oocyte</a:t>
            </a:r>
            <a:r>
              <a:rPr lang="en-US" dirty="0" smtClean="0"/>
              <a:t> and </a:t>
            </a:r>
            <a:r>
              <a:rPr lang="en-US" dirty="0" err="1" smtClean="0"/>
              <a:t>granulosa</a:t>
            </a:r>
            <a:r>
              <a:rPr lang="en-US" dirty="0" smtClean="0"/>
              <a:t> layer, the fibroblasts of the </a:t>
            </a:r>
            <a:r>
              <a:rPr lang="en-US" dirty="0" err="1" smtClean="0"/>
              <a:t>stroma</a:t>
            </a:r>
            <a:r>
              <a:rPr lang="en-US" dirty="0" smtClean="0"/>
              <a:t> immediately around the follicle differentiate to form the </a:t>
            </a:r>
            <a:r>
              <a:rPr lang="en-US" b="1" dirty="0" smtClean="0"/>
              <a:t>theca </a:t>
            </a:r>
            <a:r>
              <a:rPr lang="en-US" b="1" dirty="0" err="1" smtClean="0"/>
              <a:t>folliculi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This layer subsequently differentiates into the </a:t>
            </a:r>
            <a:r>
              <a:rPr lang="en-US" b="1" dirty="0" smtClean="0"/>
              <a:t>theca </a:t>
            </a:r>
            <a:r>
              <a:rPr lang="en-US" b="1" dirty="0" err="1" smtClean="0"/>
              <a:t>interna</a:t>
            </a:r>
            <a:r>
              <a:rPr lang="en-US" dirty="0" smtClean="0"/>
              <a:t> and the </a:t>
            </a:r>
            <a:r>
              <a:rPr lang="en-US" b="1" dirty="0" smtClean="0"/>
              <a:t>theca </a:t>
            </a:r>
            <a:r>
              <a:rPr lang="en-US" b="1" dirty="0" err="1" smtClean="0"/>
              <a:t>externa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cells of the theca </a:t>
            </a:r>
            <a:r>
              <a:rPr lang="en-US" dirty="0" err="1" smtClean="0"/>
              <a:t>interna</a:t>
            </a:r>
            <a:r>
              <a:rPr lang="en-US" dirty="0" smtClean="0"/>
              <a:t>, when completely differentiated, acquire the </a:t>
            </a:r>
            <a:r>
              <a:rPr lang="en-US" dirty="0" err="1" smtClean="0"/>
              <a:t>ultrastructural</a:t>
            </a:r>
            <a:r>
              <a:rPr lang="en-US" dirty="0" smtClean="0"/>
              <a:t> characteristics of cells that produce steroids</a:t>
            </a:r>
          </a:p>
          <a:p>
            <a:endParaRPr lang="en-US" dirty="0" smtClean="0"/>
          </a:p>
          <a:p>
            <a:r>
              <a:rPr lang="en-US" dirty="0" smtClean="0"/>
              <a:t>. These cells are known to synthesize a steroid hormone—</a:t>
            </a:r>
            <a:r>
              <a:rPr lang="en-US" b="1" dirty="0" err="1" smtClean="0"/>
              <a:t>androstenedione</a:t>
            </a:r>
            <a:r>
              <a:rPr lang="en-US" dirty="0" smtClean="0"/>
              <a:t>—that is transported to the </a:t>
            </a:r>
            <a:r>
              <a:rPr lang="en-US" dirty="0" err="1" smtClean="0"/>
              <a:t>granulosa</a:t>
            </a:r>
            <a:r>
              <a:rPr lang="en-US" dirty="0" smtClean="0"/>
              <a:t> layer.</a:t>
            </a:r>
          </a:p>
          <a:p>
            <a:endParaRPr lang="en-US" dirty="0" smtClean="0"/>
          </a:p>
          <a:p>
            <a:r>
              <a:rPr lang="en-US" dirty="0" smtClean="0"/>
              <a:t>The cells of the </a:t>
            </a:r>
            <a:r>
              <a:rPr lang="en-US" dirty="0" err="1" smtClean="0"/>
              <a:t>granulosa</a:t>
            </a:r>
            <a:r>
              <a:rPr lang="en-US" dirty="0" smtClean="0"/>
              <a:t>, under the influence of follicle-stimulating hormone, synthesize an enzyme, </a:t>
            </a:r>
            <a:r>
              <a:rPr lang="en-US" dirty="0" err="1" smtClean="0"/>
              <a:t>aromatase</a:t>
            </a:r>
            <a:r>
              <a:rPr lang="en-US" dirty="0" smtClean="0"/>
              <a:t>, that transforms </a:t>
            </a:r>
            <a:r>
              <a:rPr lang="en-US" dirty="0" err="1" smtClean="0"/>
              <a:t>androstenedione</a:t>
            </a:r>
            <a:r>
              <a:rPr lang="en-US" dirty="0" smtClean="0"/>
              <a:t> into estrogen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324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Events of the Menstrual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Stage of </a:t>
            </a:r>
            <a:r>
              <a:rPr lang="en-US" dirty="0" smtClean="0"/>
              <a:t>Cycle: 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  <a:r>
              <a:rPr lang="en-US" dirty="0" err="1" smtClean="0"/>
              <a:t>Luteal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/>
              <a:t>Main </a:t>
            </a:r>
            <a:r>
              <a:rPr lang="en-US" b="1" dirty="0" smtClean="0"/>
              <a:t>actions of pituitary hormones</a:t>
            </a:r>
            <a:r>
              <a:rPr lang="en-US" dirty="0" smtClean="0"/>
              <a:t>  Peak of luteinizing hormone at the beginning of the </a:t>
            </a:r>
            <a:r>
              <a:rPr lang="en-US" dirty="0" err="1" smtClean="0"/>
              <a:t>secretory</a:t>
            </a:r>
            <a:r>
              <a:rPr lang="en-US" dirty="0" smtClean="0"/>
              <a:t> stage, secreted by stimulation of estrogen, induces ovulation and development of the corpus </a:t>
            </a:r>
            <a:r>
              <a:rPr lang="en-US" dirty="0" err="1" smtClean="0"/>
              <a:t>luteum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Main </a:t>
            </a:r>
            <a:r>
              <a:rPr lang="en-US" b="1" dirty="0" smtClean="0"/>
              <a:t>events in the ovary</a:t>
            </a:r>
            <a:r>
              <a:rPr lang="en-US" dirty="0" smtClean="0"/>
              <a:t>  Ovulation. Development of the corpus </a:t>
            </a:r>
            <a:r>
              <a:rPr lang="en-US" dirty="0" err="1" smtClean="0"/>
              <a:t>luteum</a:t>
            </a:r>
            <a:r>
              <a:rPr lang="en-US" dirty="0" smtClean="0"/>
              <a:t>. Degeneration of the corpus </a:t>
            </a:r>
            <a:r>
              <a:rPr lang="en-US" dirty="0" err="1" smtClean="0"/>
              <a:t>luteum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Dominant </a:t>
            </a:r>
            <a:r>
              <a:rPr lang="en-US" b="1" dirty="0" smtClean="0"/>
              <a:t>ovarian hormone</a:t>
            </a:r>
            <a:r>
              <a:rPr lang="en-US" dirty="0" smtClean="0"/>
              <a:t> Progesterone, produced by the corpus </a:t>
            </a:r>
            <a:r>
              <a:rPr lang="en-US" dirty="0" err="1" smtClean="0"/>
              <a:t>luteum</a:t>
            </a:r>
            <a:r>
              <a:rPr lang="en-US" dirty="0" smtClean="0"/>
              <a:t>, acts mainly on the uterus.</a:t>
            </a:r>
          </a:p>
          <a:p>
            <a:endParaRPr lang="en-US" b="1" dirty="0" smtClean="0"/>
          </a:p>
          <a:p>
            <a:r>
              <a:rPr lang="en-US" b="1" dirty="0" smtClean="0"/>
              <a:t>Main </a:t>
            </a:r>
            <a:r>
              <a:rPr lang="en-US" b="1" dirty="0" smtClean="0"/>
              <a:t>events in the </a:t>
            </a:r>
            <a:r>
              <a:rPr lang="en-US" b="1" dirty="0" err="1" smtClean="0"/>
              <a:t>endometrium</a:t>
            </a:r>
            <a:r>
              <a:rPr lang="en-US" dirty="0" smtClean="0"/>
              <a:t>  Further growth of the mucosa, coiling of glands, secretion.</a:t>
            </a:r>
            <a:endParaRPr lang="en-US" dirty="0"/>
          </a:p>
        </p:txBody>
      </p:sp>
      <p:pic>
        <p:nvPicPr>
          <p:cNvPr id="41988" name="Picture 4" descr="http://www.humanbodydetectives.com/blog/wp-content/uploads/2011/05/womens-health-issues-767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75" y="1524000"/>
            <a:ext cx="515302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Events of the Menstrual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Stage of </a:t>
            </a:r>
            <a:r>
              <a:rPr lang="en-US" dirty="0" smtClean="0"/>
              <a:t>Cycle: 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Menstrual</a:t>
            </a:r>
          </a:p>
          <a:p>
            <a:endParaRPr lang="en-US" dirty="0" smtClean="0"/>
          </a:p>
          <a:p>
            <a:r>
              <a:rPr lang="en-US" b="1" dirty="0" smtClean="0"/>
              <a:t>Dominant ovarian hormone</a:t>
            </a:r>
            <a:r>
              <a:rPr lang="en-US" dirty="0" smtClean="0"/>
              <a:t>  Progesterone production ceases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Main events in the </a:t>
            </a:r>
            <a:r>
              <a:rPr lang="en-US" b="1" dirty="0" err="1" smtClean="0"/>
              <a:t>endometrium</a:t>
            </a:r>
            <a:r>
              <a:rPr lang="en-US" dirty="0" smtClean="0"/>
              <a:t>  Shedding of part of the mucosa about 14 days after ovulation.</a:t>
            </a:r>
            <a:endParaRPr lang="en-US" dirty="0" smtClean="0"/>
          </a:p>
        </p:txBody>
      </p:sp>
      <p:pic>
        <p:nvPicPr>
          <p:cNvPr id="41988" name="Picture 4" descr="http://www.humanbodydetectives.com/blog/wp-content/uploads/2011/05/womens-health-issues-767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75" y="1524000"/>
            <a:ext cx="515302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Follicular </a:t>
            </a:r>
            <a:r>
              <a:rPr lang="en-US" dirty="0" err="1" smtClean="0"/>
              <a:t>Atresia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Most ovarian follicles undergo </a:t>
            </a:r>
            <a:r>
              <a:rPr lang="en-US" dirty="0" err="1" smtClean="0"/>
              <a:t>atresia</a:t>
            </a:r>
            <a:r>
              <a:rPr lang="en-US" dirty="0" smtClean="0"/>
              <a:t>, in which follicular cells and </a:t>
            </a:r>
            <a:r>
              <a:rPr lang="en-US" dirty="0" err="1" smtClean="0"/>
              <a:t>oocytes</a:t>
            </a:r>
            <a:r>
              <a:rPr lang="en-US" dirty="0" smtClean="0"/>
              <a:t> die and are disposed of by </a:t>
            </a:r>
            <a:r>
              <a:rPr lang="en-US" dirty="0" err="1" smtClean="0"/>
              <a:t>phagocytic</a:t>
            </a:r>
            <a:r>
              <a:rPr lang="en-US" dirty="0" smtClean="0"/>
              <a:t> cells</a:t>
            </a:r>
          </a:p>
          <a:p>
            <a:endParaRPr lang="en-US" dirty="0" smtClean="0"/>
          </a:p>
          <a:p>
            <a:r>
              <a:rPr lang="en-US" dirty="0" smtClean="0"/>
              <a:t>Follicles at any stage of development (primordial, primary, </a:t>
            </a:r>
            <a:r>
              <a:rPr lang="en-US" dirty="0" err="1" smtClean="0"/>
              <a:t>preantral</a:t>
            </a:r>
            <a:r>
              <a:rPr lang="en-US" dirty="0" smtClean="0"/>
              <a:t>, and </a:t>
            </a:r>
            <a:r>
              <a:rPr lang="en-US" dirty="0" err="1" smtClean="0"/>
              <a:t>antral</a:t>
            </a:r>
            <a:r>
              <a:rPr lang="en-US" dirty="0" smtClean="0"/>
              <a:t>) may undergo </a:t>
            </a:r>
            <a:r>
              <a:rPr lang="en-US" dirty="0" err="1" smtClean="0"/>
              <a:t>atresia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process is characterized by cessation of mitosis in the </a:t>
            </a:r>
            <a:r>
              <a:rPr lang="en-US" dirty="0" err="1" smtClean="0"/>
              <a:t>granulosa</a:t>
            </a:r>
            <a:r>
              <a:rPr lang="en-US" dirty="0" smtClean="0"/>
              <a:t> cells, detachment of </a:t>
            </a:r>
            <a:r>
              <a:rPr lang="en-US" dirty="0" err="1" smtClean="0"/>
              <a:t>granulosa</a:t>
            </a:r>
            <a:r>
              <a:rPr lang="en-US" dirty="0" smtClean="0"/>
              <a:t> cells from the basal lamina, and death of the </a:t>
            </a:r>
            <a:r>
              <a:rPr lang="en-US" dirty="0" err="1" smtClean="0"/>
              <a:t>oocyte</a:t>
            </a:r>
            <a:r>
              <a:rPr lang="en-US" dirty="0" smtClean="0"/>
              <a:t> and </a:t>
            </a:r>
            <a:r>
              <a:rPr lang="en-US" dirty="0" err="1" smtClean="0"/>
              <a:t>granulosa</a:t>
            </a:r>
            <a:r>
              <a:rPr lang="en-US" dirty="0" smtClean="0"/>
              <a:t> cells. </a:t>
            </a:r>
          </a:p>
          <a:p>
            <a:endParaRPr lang="en-US" dirty="0" smtClean="0"/>
          </a:p>
          <a:p>
            <a:r>
              <a:rPr lang="en-US" dirty="0" smtClean="0"/>
              <a:t>Although follicular </a:t>
            </a:r>
            <a:r>
              <a:rPr lang="en-US" dirty="0" err="1" smtClean="0"/>
              <a:t>atresia</a:t>
            </a:r>
            <a:r>
              <a:rPr lang="en-US" dirty="0" smtClean="0"/>
              <a:t> takes place from before birth until a few years after menopause, there are times at which it is particularly intense</a:t>
            </a:r>
          </a:p>
          <a:p>
            <a:endParaRPr lang="en-US" dirty="0" smtClean="0"/>
          </a:p>
          <a:p>
            <a:r>
              <a:rPr lang="en-US" dirty="0" err="1" smtClean="0"/>
              <a:t>Atresia</a:t>
            </a:r>
            <a:r>
              <a:rPr lang="en-US" dirty="0" smtClean="0"/>
              <a:t> is greatly accentuated just after birth, when the effect of maternal hormones ceases, and during puberty and pregnancy, when marked qualitative and quantitative hormonal modifications take place.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33600"/>
            <a:ext cx="4019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Interstitial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</a:t>
            </a:r>
            <a:r>
              <a:rPr lang="en-US" dirty="0" err="1" smtClean="0"/>
              <a:t>granulosa</a:t>
            </a:r>
            <a:r>
              <a:rPr lang="en-US" dirty="0" smtClean="0"/>
              <a:t> cells and the </a:t>
            </a:r>
            <a:r>
              <a:rPr lang="en-US" dirty="0" err="1" smtClean="0"/>
              <a:t>oocytes</a:t>
            </a:r>
            <a:r>
              <a:rPr lang="en-US" dirty="0" smtClean="0"/>
              <a:t> undergo degeneration during follicular </a:t>
            </a:r>
            <a:r>
              <a:rPr lang="en-US" dirty="0" err="1" smtClean="0"/>
              <a:t>atresia</a:t>
            </a:r>
            <a:r>
              <a:rPr lang="en-US" dirty="0" smtClean="0"/>
              <a:t>, the theca </a:t>
            </a:r>
            <a:r>
              <a:rPr lang="en-US" dirty="0" err="1" smtClean="0"/>
              <a:t>interna</a:t>
            </a:r>
            <a:r>
              <a:rPr lang="en-US" dirty="0" smtClean="0"/>
              <a:t> cells frequently persist in isolation or in small groups throughout the cortical </a:t>
            </a:r>
            <a:r>
              <a:rPr lang="en-US" dirty="0" err="1" smtClean="0"/>
              <a:t>stroma</a:t>
            </a:r>
            <a:r>
              <a:rPr lang="en-US" dirty="0" smtClean="0"/>
              <a:t> and are called </a:t>
            </a:r>
            <a:r>
              <a:rPr lang="en-US" b="1" dirty="0" smtClean="0"/>
              <a:t>interstitial cells</a:t>
            </a:r>
          </a:p>
          <a:p>
            <a:endParaRPr lang="en-US" b="1" dirty="0" smtClean="0"/>
          </a:p>
          <a:p>
            <a:r>
              <a:rPr lang="en-US" dirty="0" smtClean="0"/>
              <a:t>Present from childhood through menopause, interstitial cells are active steroid secretors, stimulated by LH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Ovarian </a:t>
            </a:r>
            <a:r>
              <a:rPr lang="en-US" b="1" dirty="0" smtClean="0"/>
              <a:t>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At puberty, the female begins to undergo </a:t>
            </a:r>
            <a:r>
              <a:rPr lang="en-US" dirty="0" smtClean="0"/>
              <a:t>regular monthly </a:t>
            </a:r>
            <a:r>
              <a:rPr lang="en-US" dirty="0"/>
              <a:t>cycles.</a:t>
            </a:r>
          </a:p>
          <a:p>
            <a:endParaRPr lang="en-US" dirty="0" smtClean="0"/>
          </a:p>
          <a:p>
            <a:r>
              <a:rPr lang="en-US" dirty="0"/>
              <a:t>These </a:t>
            </a:r>
            <a:r>
              <a:rPr lang="en-US" b="1" dirty="0"/>
              <a:t>sexual cycles are </a:t>
            </a:r>
            <a:r>
              <a:rPr lang="en-US" b="1" dirty="0" smtClean="0"/>
              <a:t>controlled </a:t>
            </a:r>
            <a:r>
              <a:rPr lang="en-US" dirty="0" smtClean="0"/>
              <a:t>by </a:t>
            </a:r>
            <a:r>
              <a:rPr lang="en-US" dirty="0"/>
              <a:t>the hypothalamus. </a:t>
            </a:r>
            <a:r>
              <a:rPr lang="en-US" b="1" dirty="0" err="1"/>
              <a:t>Gonadotropin</a:t>
            </a:r>
            <a:r>
              <a:rPr lang="en-US" b="1" dirty="0"/>
              <a:t>-releasing </a:t>
            </a:r>
            <a:r>
              <a:rPr lang="en-US" b="1" dirty="0" smtClean="0"/>
              <a:t>hormone (</a:t>
            </a:r>
            <a:r>
              <a:rPr lang="en-US" b="1" dirty="0" err="1" smtClean="0"/>
              <a:t>GnRH</a:t>
            </a:r>
            <a:r>
              <a:rPr lang="en-US" b="1" dirty="0"/>
              <a:t>) produced by the hypothalamus acts </a:t>
            </a:r>
            <a:r>
              <a:rPr lang="en-US" b="1" dirty="0" smtClean="0"/>
              <a:t>on </a:t>
            </a:r>
            <a:r>
              <a:rPr lang="en-US" dirty="0" smtClean="0"/>
              <a:t>cells </a:t>
            </a:r>
            <a:r>
              <a:rPr lang="en-US" dirty="0"/>
              <a:t>of the anterior pituitary gland, which in turn </a:t>
            </a:r>
            <a:r>
              <a:rPr lang="en-US" dirty="0" smtClean="0"/>
              <a:t>secrete </a:t>
            </a:r>
            <a:r>
              <a:rPr lang="en-US" b="1" dirty="0" err="1" smtClean="0"/>
              <a:t>Gonadotropins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/>
              <a:t>These hormones, </a:t>
            </a:r>
            <a:r>
              <a:rPr lang="en-US" b="1" dirty="0" smtClean="0"/>
              <a:t>follicle-stimulating hormone </a:t>
            </a:r>
            <a:r>
              <a:rPr lang="en-US" b="1" dirty="0"/>
              <a:t>(FSH) and luteinizing hormone (LH), </a:t>
            </a:r>
            <a:r>
              <a:rPr lang="en-US" b="1" dirty="0" smtClean="0"/>
              <a:t>stimulate </a:t>
            </a:r>
            <a:r>
              <a:rPr lang="en-US" dirty="0" smtClean="0"/>
              <a:t>and </a:t>
            </a:r>
            <a:r>
              <a:rPr lang="en-US" dirty="0"/>
              <a:t>control cyclic changes in the ovary.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4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1054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At the beginning of each ovarian cycle, 15 to 20 </a:t>
            </a:r>
            <a:r>
              <a:rPr lang="en-US" dirty="0" smtClean="0"/>
              <a:t>primary (</a:t>
            </a:r>
            <a:r>
              <a:rPr lang="en-US" dirty="0" err="1" smtClean="0"/>
              <a:t>preantral</a:t>
            </a:r>
            <a:r>
              <a:rPr lang="en-US" dirty="0"/>
              <a:t>) stage follicles are stimulated to grow under </a:t>
            </a:r>
            <a:r>
              <a:rPr lang="en-US" dirty="0" smtClean="0"/>
              <a:t>the influence </a:t>
            </a:r>
            <a:r>
              <a:rPr lang="en-US" dirty="0"/>
              <a:t>of FSH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Thus, FSH </a:t>
            </a:r>
            <a:r>
              <a:rPr lang="en-US" dirty="0"/>
              <a:t>rescues 15 to 20 of these cells from a pool of </a:t>
            </a:r>
            <a:r>
              <a:rPr lang="en-US" dirty="0" smtClean="0"/>
              <a:t>continuously forming </a:t>
            </a:r>
            <a:r>
              <a:rPr lang="en-US" dirty="0"/>
              <a:t>primary </a:t>
            </a:r>
            <a:r>
              <a:rPr lang="en-US" dirty="0" smtClean="0"/>
              <a:t>follicles</a:t>
            </a:r>
          </a:p>
          <a:p>
            <a:endParaRPr lang="en-US" dirty="0" smtClean="0"/>
          </a:p>
          <a:p>
            <a:r>
              <a:rPr lang="en-US" dirty="0" smtClean="0"/>
              <a:t>Under normal conditions, only one of these follicles reaches full maturity, and only one </a:t>
            </a:r>
            <a:r>
              <a:rPr lang="en-US" dirty="0" err="1" smtClean="0"/>
              <a:t>oocyte</a:t>
            </a:r>
            <a:r>
              <a:rPr lang="en-US" dirty="0" smtClean="0"/>
              <a:t> is discharged; the others degenerate and become </a:t>
            </a:r>
            <a:r>
              <a:rPr lang="en-US" dirty="0" err="1" smtClean="0"/>
              <a:t>atretic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the next cycle, another group of primary follicles is recruited, and again, only one follicle reaches maturity</a:t>
            </a:r>
          </a:p>
          <a:p>
            <a:endParaRPr lang="en-US" dirty="0" smtClean="0"/>
          </a:p>
          <a:p>
            <a:r>
              <a:rPr lang="en-US" dirty="0" smtClean="0"/>
              <a:t>Consequently, most follicles degenerate without ever reaching full maturity.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2530" name="Picture 2" descr="http://legacy.owensboro.kctcs.edu/gcaplan/anat2/notes/Image6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419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When a follicle becomes </a:t>
            </a:r>
            <a:r>
              <a:rPr lang="en-US" dirty="0" err="1" smtClean="0"/>
              <a:t>atretic</a:t>
            </a:r>
            <a:r>
              <a:rPr lang="en-US" dirty="0" smtClean="0"/>
              <a:t>, the </a:t>
            </a:r>
            <a:r>
              <a:rPr lang="en-US" dirty="0" err="1"/>
              <a:t>oocyte</a:t>
            </a:r>
            <a:r>
              <a:rPr lang="en-US" dirty="0"/>
              <a:t> and surrounding follicular cells degenerate and are </a:t>
            </a:r>
            <a:r>
              <a:rPr lang="en-US" dirty="0" smtClean="0"/>
              <a:t>replaced by </a:t>
            </a:r>
            <a:r>
              <a:rPr lang="en-US" dirty="0"/>
              <a:t>connective tissue, forming a </a:t>
            </a:r>
            <a:r>
              <a:rPr lang="en-US" b="1" dirty="0"/>
              <a:t>corpus </a:t>
            </a:r>
            <a:r>
              <a:rPr lang="en-US" b="1" dirty="0" err="1"/>
              <a:t>atreticum</a:t>
            </a:r>
            <a:r>
              <a:rPr lang="en-US" b="1" dirty="0"/>
              <a:t>.</a:t>
            </a:r>
          </a:p>
          <a:p>
            <a:endParaRPr lang="en-US" dirty="0" smtClean="0"/>
          </a:p>
          <a:p>
            <a:r>
              <a:rPr lang="en-US" dirty="0"/>
              <a:t>FSH also </a:t>
            </a:r>
            <a:r>
              <a:rPr lang="en-US" dirty="0" smtClean="0"/>
              <a:t>stimulates maturation </a:t>
            </a:r>
            <a:r>
              <a:rPr lang="en-US" dirty="0"/>
              <a:t>of </a:t>
            </a:r>
            <a:r>
              <a:rPr lang="en-US" b="1" dirty="0"/>
              <a:t>follicular (</a:t>
            </a:r>
            <a:r>
              <a:rPr lang="en-US" b="1" dirty="0" err="1"/>
              <a:t>granulosa</a:t>
            </a:r>
            <a:r>
              <a:rPr lang="en-US" b="1" dirty="0"/>
              <a:t>) cells surrounding the </a:t>
            </a:r>
            <a:r>
              <a:rPr lang="en-US" b="1" dirty="0" err="1"/>
              <a:t>oocyte</a:t>
            </a:r>
            <a:r>
              <a:rPr lang="en-US" b="1" dirty="0"/>
              <a:t>.</a:t>
            </a:r>
          </a:p>
          <a:p>
            <a:endParaRPr lang="en-US" dirty="0" smtClean="0"/>
          </a:p>
          <a:p>
            <a:r>
              <a:rPr lang="en-US" dirty="0"/>
              <a:t>proliferation of these cells is mediated by growth </a:t>
            </a:r>
            <a:r>
              <a:rPr lang="en-US" dirty="0" smtClean="0"/>
              <a:t>differentiation a </a:t>
            </a:r>
            <a:r>
              <a:rPr lang="en-US" dirty="0"/>
              <a:t>member of the transforming growth factor-</a:t>
            </a:r>
            <a:r>
              <a:rPr lang="en-US" i="1" dirty="0"/>
              <a:t>β (TGF-β) family.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http://www.glowm.com/resources/glowm/graphics/figures/v1/0020/015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495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cooperation, </a:t>
            </a:r>
            <a:r>
              <a:rPr lang="en-US" dirty="0" err="1"/>
              <a:t>granulosa</a:t>
            </a:r>
            <a:r>
              <a:rPr lang="en-US" dirty="0"/>
              <a:t> and </a:t>
            </a:r>
            <a:r>
              <a:rPr lang="en-US" dirty="0" err="1"/>
              <a:t>thecal</a:t>
            </a:r>
            <a:r>
              <a:rPr lang="en-US" dirty="0"/>
              <a:t> cells produce estrogens that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a) cause </a:t>
            </a:r>
            <a:r>
              <a:rPr lang="en-US" i="1" dirty="0" smtClean="0"/>
              <a:t>the </a:t>
            </a:r>
            <a:r>
              <a:rPr lang="en-US" dirty="0" smtClean="0"/>
              <a:t>uterine </a:t>
            </a:r>
            <a:r>
              <a:rPr lang="en-US" dirty="0" err="1"/>
              <a:t>endometrium</a:t>
            </a:r>
            <a:r>
              <a:rPr lang="en-US" dirty="0"/>
              <a:t> to enter the follicular or </a:t>
            </a:r>
            <a:r>
              <a:rPr lang="en-US" b="1" dirty="0"/>
              <a:t>proliferative phase;</a:t>
            </a:r>
          </a:p>
          <a:p>
            <a:endParaRPr lang="en-US" dirty="0" smtClean="0"/>
          </a:p>
          <a:p>
            <a:r>
              <a:rPr lang="en-US" i="1" dirty="0"/>
              <a:t>b) </a:t>
            </a:r>
            <a:r>
              <a:rPr lang="en-US" i="1" dirty="0" smtClean="0"/>
              <a:t>cause </a:t>
            </a:r>
            <a:r>
              <a:rPr lang="en-US" dirty="0" smtClean="0"/>
              <a:t>thinning </a:t>
            </a:r>
            <a:r>
              <a:rPr lang="en-US" dirty="0"/>
              <a:t>of the cervical mucus to allow passage of sperm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c) stimulate </a:t>
            </a:r>
            <a:r>
              <a:rPr lang="en-US" i="1" dirty="0" smtClean="0"/>
              <a:t>the </a:t>
            </a:r>
            <a:r>
              <a:rPr lang="en-US" dirty="0" smtClean="0"/>
              <a:t>pituitary </a:t>
            </a:r>
            <a:r>
              <a:rPr lang="en-US" dirty="0"/>
              <a:t>gland to secrete LH.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2404</Words>
  <Application>Microsoft Office PowerPoint</Application>
  <PresentationFormat>On-screen Show (4:3)</PresentationFormat>
  <Paragraphs>239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Ovarian Follicles</vt:lpstr>
      <vt:lpstr>Slide 2</vt:lpstr>
      <vt:lpstr>Slide 3</vt:lpstr>
      <vt:lpstr>Follicular Atresia</vt:lpstr>
      <vt:lpstr>Interstitial Cells</vt:lpstr>
      <vt:lpstr>Ovarian Cycle</vt:lpstr>
      <vt:lpstr>Slide 7</vt:lpstr>
      <vt:lpstr>Slide 8</vt:lpstr>
      <vt:lpstr>Slide 9</vt:lpstr>
      <vt:lpstr>Slide 10</vt:lpstr>
      <vt:lpstr>OVULATION</vt:lpstr>
      <vt:lpstr>Slide 12</vt:lpstr>
      <vt:lpstr>Slide 13</vt:lpstr>
      <vt:lpstr>CORPUS LUTEUM</vt:lpstr>
      <vt:lpstr>CORPUS ALBICANS</vt:lpstr>
      <vt:lpstr>Slide 16</vt:lpstr>
      <vt:lpstr>Slide 17</vt:lpstr>
      <vt:lpstr>Uterus at Time of Implantation</vt:lpstr>
      <vt:lpstr>Slide 19</vt:lpstr>
      <vt:lpstr>Endometrium</vt:lpstr>
      <vt:lpstr>Slide 21</vt:lpstr>
      <vt:lpstr>The Menstrual Cycle</vt:lpstr>
      <vt:lpstr>Slide 23</vt:lpstr>
      <vt:lpstr>The Proliferative, Follicular, or Estrogenic Phase</vt:lpstr>
      <vt:lpstr>The Secretory, or Luteal, Phase</vt:lpstr>
      <vt:lpstr>Slide 26</vt:lpstr>
      <vt:lpstr>The Menstrual Phase</vt:lpstr>
      <vt:lpstr>Slide 28</vt:lpstr>
      <vt:lpstr>Summary of Events of the Menstrual Cycle</vt:lpstr>
      <vt:lpstr>Summary of Events of the Menstrual Cycle</vt:lpstr>
      <vt:lpstr>Summary of Events of the Menstrual Cycle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Uterus at Time of Implantation</dc:title>
  <dc:creator>user</dc:creator>
  <cp:lastModifiedBy>user</cp:lastModifiedBy>
  <cp:revision>24</cp:revision>
  <dcterms:created xsi:type="dcterms:W3CDTF">2012-02-29T09:01:53Z</dcterms:created>
  <dcterms:modified xsi:type="dcterms:W3CDTF">2012-02-29T15:08:23Z</dcterms:modified>
</cp:coreProperties>
</file>