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1" r:id="rId3"/>
    <p:sldId id="272" r:id="rId4"/>
    <p:sldId id="282" r:id="rId5"/>
    <p:sldId id="283" r:id="rId6"/>
    <p:sldId id="273" r:id="rId7"/>
    <p:sldId id="326" r:id="rId8"/>
    <p:sldId id="347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4" r:id="rId38"/>
    <p:sldId id="285" r:id="rId39"/>
    <p:sldId id="286" r:id="rId40"/>
    <p:sldId id="322" r:id="rId41"/>
    <p:sldId id="306" r:id="rId42"/>
    <p:sldId id="288" r:id="rId43"/>
    <p:sldId id="289" r:id="rId44"/>
    <p:sldId id="304" r:id="rId45"/>
    <p:sldId id="290" r:id="rId46"/>
    <p:sldId id="292" r:id="rId47"/>
    <p:sldId id="313" r:id="rId48"/>
    <p:sldId id="314" r:id="rId49"/>
    <p:sldId id="315" r:id="rId50"/>
    <p:sldId id="316" r:id="rId51"/>
    <p:sldId id="324" r:id="rId52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A7C2-29F0-4D9D-BB37-B444C2229737}" type="datetimeFigureOut">
              <a:rPr lang="ar-JO" smtClean="0"/>
              <a:t>10/01/1438</a:t>
            </a:fld>
            <a:endParaRPr lang="ar-J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6E4E9B8-7D56-407B-A5C7-4A8BEFE37FEB}" type="slidenum">
              <a:rPr lang="ar-JO" smtClean="0"/>
              <a:t>‹#›</a:t>
            </a:fld>
            <a:endParaRPr lang="ar-JO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A7C2-29F0-4D9D-BB37-B444C2229737}" type="datetimeFigureOut">
              <a:rPr lang="ar-JO" smtClean="0"/>
              <a:t>10/01/1438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E9B8-7D56-407B-A5C7-4A8BEFE37FEB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A7C2-29F0-4D9D-BB37-B444C2229737}" type="datetimeFigureOut">
              <a:rPr lang="ar-JO" smtClean="0"/>
              <a:t>10/01/1438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E9B8-7D56-407B-A5C7-4A8BEFE37FEB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A7C2-29F0-4D9D-BB37-B444C2229737}" type="datetimeFigureOut">
              <a:rPr lang="ar-JO" smtClean="0"/>
              <a:t>10/01/1438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E9B8-7D56-407B-A5C7-4A8BEFE37FEB}" type="slidenum">
              <a:rPr lang="ar-JO" smtClean="0"/>
              <a:t>‹#›</a:t>
            </a:fld>
            <a:endParaRPr lang="ar-J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A7C2-29F0-4D9D-BB37-B444C2229737}" type="datetimeFigureOut">
              <a:rPr lang="ar-JO" smtClean="0"/>
              <a:t>10/01/1438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JO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E4E9B8-7D56-407B-A5C7-4A8BEFE37FEB}" type="slidenum">
              <a:rPr lang="ar-JO" smtClean="0"/>
              <a:t>‹#›</a:t>
            </a:fld>
            <a:endParaRPr lang="ar-J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A7C2-29F0-4D9D-BB37-B444C2229737}" type="datetimeFigureOut">
              <a:rPr lang="ar-JO" smtClean="0"/>
              <a:t>10/01/1438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E9B8-7D56-407B-A5C7-4A8BEFE37FEB}" type="slidenum">
              <a:rPr lang="ar-JO" smtClean="0"/>
              <a:t>‹#›</a:t>
            </a:fld>
            <a:endParaRPr lang="ar-J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A7C2-29F0-4D9D-BB37-B444C2229737}" type="datetimeFigureOut">
              <a:rPr lang="ar-JO" smtClean="0"/>
              <a:t>10/01/1438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E9B8-7D56-407B-A5C7-4A8BEFE37FEB}" type="slidenum">
              <a:rPr lang="ar-JO" smtClean="0"/>
              <a:t>‹#›</a:t>
            </a:fld>
            <a:endParaRPr lang="ar-JO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A7C2-29F0-4D9D-BB37-B444C2229737}" type="datetimeFigureOut">
              <a:rPr lang="ar-JO" smtClean="0"/>
              <a:t>10/01/1438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E9B8-7D56-407B-A5C7-4A8BEFE37FEB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A7C2-29F0-4D9D-BB37-B444C2229737}" type="datetimeFigureOut">
              <a:rPr lang="ar-JO" smtClean="0"/>
              <a:t>10/01/1438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E9B8-7D56-407B-A5C7-4A8BEFE37FEB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A7C2-29F0-4D9D-BB37-B444C2229737}" type="datetimeFigureOut">
              <a:rPr lang="ar-JO" smtClean="0"/>
              <a:t>10/01/1438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4E9B8-7D56-407B-A5C7-4A8BEFE37FEB}" type="slidenum">
              <a:rPr lang="ar-JO" smtClean="0"/>
              <a:t>‹#›</a:t>
            </a:fld>
            <a:endParaRPr lang="ar-J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A7C2-29F0-4D9D-BB37-B444C2229737}" type="datetimeFigureOut">
              <a:rPr lang="ar-JO" smtClean="0"/>
              <a:t>10/01/1438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6E4E9B8-7D56-407B-A5C7-4A8BEFE37FEB}" type="slidenum">
              <a:rPr lang="ar-JO" smtClean="0"/>
              <a:t>‹#›</a:t>
            </a:fld>
            <a:endParaRPr lang="ar-JO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79A7C2-29F0-4D9D-BB37-B444C2229737}" type="datetimeFigureOut">
              <a:rPr lang="ar-JO" smtClean="0"/>
              <a:t>10/01/1438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J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6E4E9B8-7D56-407B-A5C7-4A8BEFE37FEB}" type="slidenum">
              <a:rPr lang="ar-JO" smtClean="0"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Dr. Ahmed Shahin M.D</a:t>
            </a:r>
            <a:endParaRPr lang="ar-JO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Anaesthesia for Emergency Surgery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485039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712968" cy="4933528"/>
          </a:xfrm>
        </p:spPr>
        <p:txBody>
          <a:bodyPr>
            <a:normAutofit/>
          </a:bodyPr>
          <a:lstStyle/>
          <a:p>
            <a:pPr algn="l" rtl="0"/>
            <a:endParaRPr lang="en-US" sz="3200" dirty="0"/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Lab </a:t>
            </a:r>
            <a:r>
              <a:rPr lang="en-US" sz="3200" dirty="0"/>
              <a:t>investigations if possible … usually done as resuscitation is carried on</a:t>
            </a:r>
          </a:p>
          <a:p>
            <a:pPr algn="l" rtl="0"/>
            <a:endParaRPr lang="en-US" sz="3200" dirty="0"/>
          </a:p>
          <a:p>
            <a:pPr algn="l" rtl="0"/>
            <a:r>
              <a:rPr lang="en-US" sz="3200" dirty="0"/>
              <a:t>Prepare to manage any uncontrolled </a:t>
            </a:r>
            <a:r>
              <a:rPr lang="en-US" sz="3200" dirty="0" smtClean="0"/>
              <a:t>co-morbidities</a:t>
            </a:r>
          </a:p>
          <a:p>
            <a:pPr lvl="1" algn="l" rtl="0"/>
            <a:r>
              <a:rPr lang="en-US" sz="3000" dirty="0" smtClean="0"/>
              <a:t>Ex. D.M, HTN, ASTHMA</a:t>
            </a:r>
            <a:endParaRPr lang="en-US" sz="3000" dirty="0"/>
          </a:p>
          <a:p>
            <a:pPr algn="l" rtl="0"/>
            <a:endParaRPr lang="en-US" sz="3200" dirty="0"/>
          </a:p>
          <a:p>
            <a:pPr algn="l" rtl="0"/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406820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861520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</a:rPr>
              <a:t>Consent</a:t>
            </a:r>
            <a:r>
              <a:rPr lang="en-US" sz="3200" dirty="0"/>
              <a:t> for anaesthesia mentioning high risk of </a:t>
            </a:r>
            <a:r>
              <a:rPr lang="en-US" sz="3200" dirty="0">
                <a:solidFill>
                  <a:srgbClr val="FF0000"/>
                </a:solidFill>
              </a:rPr>
              <a:t>awareness</a:t>
            </a:r>
            <a:r>
              <a:rPr lang="en-US" sz="3200" dirty="0"/>
              <a:t> and another one for blood </a:t>
            </a:r>
            <a:r>
              <a:rPr lang="en-US" sz="3200" dirty="0" smtClean="0"/>
              <a:t>transfusion</a:t>
            </a:r>
          </a:p>
          <a:p>
            <a:pPr algn="l" rtl="0"/>
            <a:endParaRPr lang="en-US" sz="3200" dirty="0"/>
          </a:p>
          <a:p>
            <a:pPr algn="l" rtl="0"/>
            <a:r>
              <a:rPr lang="en-US" sz="3200" dirty="0" smtClean="0"/>
              <a:t>Major </a:t>
            </a:r>
            <a:r>
              <a:rPr lang="en-US" sz="3200" dirty="0"/>
              <a:t>trauma surgery … 11-43</a:t>
            </a:r>
            <a:r>
              <a:rPr lang="en-US" sz="3200" dirty="0" smtClean="0"/>
              <a:t>% !!!!</a:t>
            </a:r>
            <a:endParaRPr lang="en-US" sz="3200" dirty="0"/>
          </a:p>
          <a:p>
            <a:pPr algn="l" rtl="0"/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3635984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US" dirty="0" smtClean="0"/>
              <a:t>O.R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712968" cy="5005536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/>
              <a:t>Warm </a:t>
            </a:r>
            <a:r>
              <a:rPr lang="en-US" sz="2800" dirty="0"/>
              <a:t>as </a:t>
            </a:r>
            <a:r>
              <a:rPr lang="en-US" sz="2800" dirty="0" smtClean="0"/>
              <a:t>is practical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/>
              <a:t>Intravenous fluid </a:t>
            </a:r>
            <a:r>
              <a:rPr lang="en-US" sz="2800" dirty="0"/>
              <a:t>warmers and rapid </a:t>
            </a:r>
            <a:r>
              <a:rPr lang="en-US" sz="2800" dirty="0" smtClean="0"/>
              <a:t>infusion devices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/>
              <a:t>Good Suction device … full stomach … aspiration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/>
              <a:t>Difficult intubation equipment … C-collar … (e.g., fiber optic </a:t>
            </a:r>
            <a:r>
              <a:rPr lang="en-US" sz="2800" dirty="0"/>
              <a:t>bronchoscopes, </a:t>
            </a:r>
            <a:r>
              <a:rPr lang="en-US" sz="2800" dirty="0" smtClean="0"/>
              <a:t>video laryngoscopes)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467103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 rtl="0"/>
            <a:r>
              <a:rPr lang="en-IE" dirty="0"/>
              <a:t>Risk of aspiration</a:t>
            </a:r>
            <a:br>
              <a:rPr lang="en-IE" dirty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5077544"/>
          </a:xfrm>
        </p:spPr>
        <p:txBody>
          <a:bodyPr>
            <a:normAutofit/>
          </a:bodyPr>
          <a:lstStyle/>
          <a:p>
            <a:pPr lvl="1" algn="l" rtl="0"/>
            <a:r>
              <a:rPr lang="en-US" sz="2800" dirty="0" smtClean="0"/>
              <a:t>Inadequate </a:t>
            </a:r>
            <a:r>
              <a:rPr lang="en-US" sz="2800" dirty="0"/>
              <a:t>fasting </a:t>
            </a:r>
            <a:r>
              <a:rPr lang="en-US" sz="2800" dirty="0" smtClean="0"/>
              <a:t>time</a:t>
            </a:r>
            <a:r>
              <a:rPr lang="ar-JO" sz="2800" dirty="0"/>
              <a:t> </a:t>
            </a:r>
            <a:endParaRPr lang="en-US" sz="2800" dirty="0"/>
          </a:p>
          <a:p>
            <a:pPr lvl="1" algn="l" rtl="0"/>
            <a:r>
              <a:rPr lang="en-US" sz="2800" dirty="0"/>
              <a:t>Head &amp; neck trauma</a:t>
            </a:r>
          </a:p>
          <a:p>
            <a:pPr lvl="1" algn="l" rtl="0"/>
            <a:endParaRPr lang="en-US" sz="2800" dirty="0" smtClean="0"/>
          </a:p>
          <a:p>
            <a:pPr lvl="1" algn="l" rtl="0"/>
            <a:r>
              <a:rPr lang="en-US" sz="2800" dirty="0" smtClean="0"/>
              <a:t>Unable </a:t>
            </a:r>
            <a:r>
              <a:rPr lang="en-US" sz="2800" dirty="0"/>
              <a:t>to protect airway </a:t>
            </a:r>
            <a:r>
              <a:rPr lang="en-US" sz="2800" dirty="0" smtClean="0"/>
              <a:t>[head </a:t>
            </a:r>
            <a:r>
              <a:rPr lang="en-US" sz="2800" dirty="0"/>
              <a:t>or spinal injury ,vocal cord </a:t>
            </a:r>
            <a:r>
              <a:rPr lang="en-US" sz="2800" dirty="0" smtClean="0"/>
              <a:t>injury]</a:t>
            </a:r>
            <a:endParaRPr lang="en-US" sz="2800" dirty="0"/>
          </a:p>
          <a:p>
            <a:pPr lvl="1" algn="l" rtl="0"/>
            <a:r>
              <a:rPr lang="en-US" sz="2800" dirty="0"/>
              <a:t>Pregnancy</a:t>
            </a:r>
          </a:p>
          <a:p>
            <a:pPr lvl="1" algn="l" rtl="0"/>
            <a:r>
              <a:rPr lang="en-US" sz="2800" dirty="0"/>
              <a:t>Intestinal obstruction</a:t>
            </a:r>
          </a:p>
          <a:p>
            <a:pPr lvl="1" algn="l" rtl="0"/>
            <a:r>
              <a:rPr lang="en-US" sz="2800" dirty="0"/>
              <a:t>Pain</a:t>
            </a:r>
          </a:p>
          <a:p>
            <a:pPr lvl="1" algn="l" rtl="0"/>
            <a:r>
              <a:rPr lang="en-US" sz="2800" dirty="0" smtClean="0"/>
              <a:t>Intra </a:t>
            </a:r>
            <a:r>
              <a:rPr lang="en-US" sz="2800" dirty="0"/>
              <a:t>abdominal mass</a:t>
            </a:r>
          </a:p>
          <a:p>
            <a:pPr lvl="1" algn="l" rtl="0"/>
            <a:r>
              <a:rPr lang="en-US" sz="2800" dirty="0"/>
              <a:t>Obesity</a:t>
            </a:r>
          </a:p>
          <a:p>
            <a:pPr algn="l" rtl="0"/>
            <a:endParaRPr lang="ar-JO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96" y="980728"/>
            <a:ext cx="1546867" cy="192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6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IE" dirty="0"/>
              <a:t>Complications of difficult  airway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712968" cy="4933528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/>
              <a:t>Aspiration 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Hypoxemia</a:t>
            </a:r>
            <a:endParaRPr lang="en-US" sz="3200" dirty="0"/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Trauma </a:t>
            </a:r>
            <a:r>
              <a:rPr lang="en-US" sz="3200" dirty="0"/>
              <a:t>to upper airway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Potential </a:t>
            </a:r>
            <a:r>
              <a:rPr lang="en-US" sz="3200" dirty="0"/>
              <a:t>spinal cord injury in cervical </a:t>
            </a:r>
            <a:r>
              <a:rPr lang="en-US" sz="3200" dirty="0" smtClean="0"/>
              <a:t>injury</a:t>
            </a:r>
            <a:endParaRPr lang="en-US" sz="3200" dirty="0"/>
          </a:p>
          <a:p>
            <a:pPr algn="l" rtl="0"/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879096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US" dirty="0" smtClean="0"/>
              <a:t>Upon arrival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712968" cy="4717504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/>
              <a:t>2 large caliber peripheral </a:t>
            </a:r>
            <a:r>
              <a:rPr lang="en-US" sz="3200" dirty="0"/>
              <a:t>intravenous lines </a:t>
            </a:r>
            <a:r>
              <a:rPr lang="en-US" sz="3200" dirty="0" smtClean="0"/>
              <a:t>if not already established … 16G or 14G … if difficult… central line</a:t>
            </a:r>
          </a:p>
          <a:p>
            <a:pPr algn="l" rtl="0"/>
            <a:endParaRPr lang="en-US" sz="3200" dirty="0"/>
          </a:p>
          <a:p>
            <a:pPr algn="l" rtl="0"/>
            <a:r>
              <a:rPr lang="en-US" sz="3200" dirty="0" smtClean="0"/>
              <a:t>Routine monitors … Invasive monitoring per case</a:t>
            </a:r>
          </a:p>
          <a:p>
            <a:pPr algn="l" rtl="0"/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3029884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 rtl="0"/>
            <a:r>
              <a:rPr lang="en-IE" dirty="0"/>
              <a:t>Anesthetic Induction &amp; Maintenance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712968" cy="4717504"/>
          </a:xfrm>
        </p:spPr>
        <p:txBody>
          <a:bodyPr>
            <a:normAutofit/>
          </a:bodyPr>
          <a:lstStyle/>
          <a:p>
            <a:pPr algn="l" rtl="0"/>
            <a:r>
              <a:rPr lang="en-IE" sz="3200" dirty="0"/>
              <a:t>General anaesthesia</a:t>
            </a:r>
          </a:p>
          <a:p>
            <a:pPr algn="l" rtl="0"/>
            <a:endParaRPr lang="en-IE" sz="3200" dirty="0" smtClean="0"/>
          </a:p>
          <a:p>
            <a:pPr algn="l" rtl="0"/>
            <a:r>
              <a:rPr lang="en-IE" sz="3200" dirty="0" smtClean="0"/>
              <a:t>Neuro-axial anaesthesia Ex </a:t>
            </a:r>
            <a:r>
              <a:rPr lang="en-IE" sz="3200" dirty="0"/>
              <a:t>for LSCS</a:t>
            </a:r>
          </a:p>
          <a:p>
            <a:pPr algn="l" rtl="0"/>
            <a:endParaRPr lang="en-IE" sz="3200" dirty="0" smtClean="0"/>
          </a:p>
          <a:p>
            <a:pPr algn="l" rtl="0"/>
            <a:r>
              <a:rPr lang="en-IE" sz="3200" dirty="0" smtClean="0"/>
              <a:t>Combined </a:t>
            </a:r>
            <a:r>
              <a:rPr lang="en-IE" sz="3200" dirty="0"/>
              <a:t>anaesthesia</a:t>
            </a:r>
          </a:p>
          <a:p>
            <a:pPr algn="l" rtl="0"/>
            <a:endParaRPr lang="en-IE" sz="3200" dirty="0" smtClean="0"/>
          </a:p>
          <a:p>
            <a:pPr algn="l" rtl="0"/>
            <a:r>
              <a:rPr lang="en-IE" sz="3200" dirty="0" smtClean="0"/>
              <a:t>Peripheral </a:t>
            </a:r>
            <a:r>
              <a:rPr lang="en-IE" sz="3200" dirty="0"/>
              <a:t>nerve block</a:t>
            </a:r>
          </a:p>
          <a:p>
            <a:pPr algn="l" rtl="0"/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750701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 rtl="0"/>
            <a:r>
              <a:rPr lang="en-IE" dirty="0"/>
              <a:t>Anesthetic Induction &amp; Maintenance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789512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Hemodynamic unstable conscious</a:t>
            </a:r>
            <a:r>
              <a:rPr lang="en-US" sz="3200" dirty="0" smtClean="0"/>
              <a:t> </a:t>
            </a:r>
            <a:r>
              <a:rPr lang="en-US" sz="3200" dirty="0" smtClean="0"/>
              <a:t>patient </a:t>
            </a:r>
            <a:r>
              <a:rPr lang="en-US" sz="3200" dirty="0" smtClean="0"/>
              <a:t>…. Nightmare</a:t>
            </a:r>
          </a:p>
          <a:p>
            <a:pPr algn="l" rtl="0"/>
            <a:endParaRPr lang="en-US" sz="3200" dirty="0"/>
          </a:p>
          <a:p>
            <a:pPr algn="l" rtl="0"/>
            <a:r>
              <a:rPr lang="en-US" sz="3200" dirty="0" smtClean="0"/>
              <a:t>Etomidate</a:t>
            </a:r>
            <a:r>
              <a:rPr lang="en-US" sz="3200" dirty="0"/>
              <a:t> … Ketamine … </a:t>
            </a:r>
            <a:r>
              <a:rPr lang="en-US" sz="3200" dirty="0" smtClean="0"/>
              <a:t>Scopolamine</a:t>
            </a:r>
          </a:p>
          <a:p>
            <a:pPr algn="l" rtl="0"/>
            <a:endParaRPr lang="en-US" sz="3200" dirty="0"/>
          </a:p>
          <a:p>
            <a:pPr algn="l" rtl="0"/>
            <a:r>
              <a:rPr lang="en-US" sz="3200" dirty="0" smtClean="0"/>
              <a:t>Always much less doses, and slowly</a:t>
            </a:r>
          </a:p>
          <a:p>
            <a:pPr algn="l" rtl="0"/>
            <a:endParaRPr lang="en-US" sz="3200" dirty="0"/>
          </a:p>
          <a:p>
            <a:pPr algn="l" rtl="0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6752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IE" dirty="0"/>
              <a:t>Rapid sequence induction (RSI)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8856984" cy="5544616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/>
              <a:t>Minimizes the risk of aspiration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The availability of suction must be confirmed before induction.</a:t>
            </a:r>
          </a:p>
          <a:p>
            <a:pPr algn="l" rtl="0"/>
            <a:r>
              <a:rPr lang="en-US" sz="2400" dirty="0" err="1"/>
              <a:t>Preoxygenation</a:t>
            </a:r>
            <a:r>
              <a:rPr lang="en-US" sz="2400" dirty="0"/>
              <a:t> with 100% oxygen for 3-5 minutes </a:t>
            </a:r>
            <a:r>
              <a:rPr lang="en-US" sz="2400" dirty="0" smtClean="0"/>
              <a:t>or </a:t>
            </a:r>
            <a:r>
              <a:rPr lang="en-US" sz="2400" dirty="0"/>
              <a:t>4 vital breaths.</a:t>
            </a:r>
          </a:p>
          <a:p>
            <a:pPr algn="l" rtl="0"/>
            <a:r>
              <a:rPr lang="en-US" sz="2400" dirty="0"/>
              <a:t>Predetermined rapid IV induction agent.</a:t>
            </a:r>
          </a:p>
          <a:p>
            <a:pPr algn="l" rtl="0"/>
            <a:r>
              <a:rPr lang="en-US" sz="2400" dirty="0"/>
              <a:t>Followed by rapid acting muscle relaxant without waiting to assess the effect of induction agent.</a:t>
            </a:r>
          </a:p>
          <a:p>
            <a:pPr algn="l" rtl="0"/>
            <a:r>
              <a:rPr lang="en-US" sz="2400" dirty="0"/>
              <a:t>Combined with cricoid pressure to reduce the risk of aspiration.</a:t>
            </a:r>
          </a:p>
          <a:p>
            <a:pPr algn="l" rtl="0"/>
            <a:r>
              <a:rPr lang="en-US" sz="2400" dirty="0" smtClean="0"/>
              <a:t>Patient </a:t>
            </a:r>
            <a:r>
              <a:rPr lang="en-US" sz="2400" dirty="0"/>
              <a:t>is not artificially ventilated. </a:t>
            </a:r>
          </a:p>
          <a:p>
            <a:pPr marL="0" indent="0" algn="l" rtl="0">
              <a:buNone/>
            </a:pPr>
            <a:endParaRPr lang="en-US" sz="2400" dirty="0"/>
          </a:p>
          <a:p>
            <a:pPr algn="l" rtl="0"/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3764521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 rtl="0"/>
            <a:r>
              <a:rPr lang="en-IE" dirty="0"/>
              <a:t>Why Cricoid Cartilage?</a:t>
            </a:r>
            <a:br>
              <a:rPr lang="en-IE" dirty="0"/>
            </a:br>
            <a:endParaRPr lang="ar-JO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519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59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 rtl="0"/>
            <a:r>
              <a:rPr lang="en-US" sz="4400" dirty="0" smtClean="0"/>
              <a:t>Outline</a:t>
            </a:r>
            <a:endParaRPr lang="ar-JO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219256" cy="5472608"/>
          </a:xfrm>
        </p:spPr>
        <p:txBody>
          <a:bodyPr numCol="2">
            <a:noAutofit/>
          </a:bodyPr>
          <a:lstStyle/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Definitions</a:t>
            </a:r>
            <a:endParaRPr lang="en-US" sz="2800" dirty="0" smtClean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Types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/>
              <a:t>Preparation</a:t>
            </a:r>
            <a:endParaRPr lang="en-US" sz="2800" dirty="0" smtClean="0"/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/>
              <a:t>Intra-operative management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/>
              <a:t>Post-operative management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/>
              <a:t>Examples:</a:t>
            </a:r>
          </a:p>
          <a:p>
            <a:pPr lvl="1" algn="l" rtl="0"/>
            <a:r>
              <a:rPr lang="en-US" sz="2600" dirty="0"/>
              <a:t>ATLS</a:t>
            </a:r>
          </a:p>
          <a:p>
            <a:pPr lvl="1" algn="l" rtl="0"/>
            <a:r>
              <a:rPr lang="en-US" dirty="0" err="1" smtClean="0"/>
              <a:t>Caeserian</a:t>
            </a:r>
            <a:r>
              <a:rPr lang="en-US" dirty="0" smtClean="0"/>
              <a:t> </a:t>
            </a:r>
            <a:r>
              <a:rPr lang="en-US" dirty="0" smtClean="0"/>
              <a:t>Section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416316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IE" dirty="0"/>
              <a:t>Damage Control Surgery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784976" cy="4645496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/>
              <a:t>Stop hemorrhage </a:t>
            </a:r>
            <a:r>
              <a:rPr lang="en-US" sz="3200" dirty="0"/>
              <a:t>and limit gastrointestinal </a:t>
            </a:r>
            <a:r>
              <a:rPr lang="en-US" sz="3200" dirty="0" smtClean="0"/>
              <a:t>contamination of </a:t>
            </a:r>
            <a:r>
              <a:rPr lang="en-US" sz="3200" dirty="0"/>
              <a:t>the abdominal </a:t>
            </a:r>
            <a:r>
              <a:rPr lang="en-US" sz="3200" dirty="0" smtClean="0"/>
              <a:t>compartment</a:t>
            </a:r>
          </a:p>
          <a:p>
            <a:pPr algn="l" rtl="0"/>
            <a:endParaRPr lang="en-US" sz="3200" dirty="0"/>
          </a:p>
          <a:p>
            <a:pPr algn="l" rtl="0"/>
            <a:r>
              <a:rPr lang="en-US" sz="3200" dirty="0" smtClean="0"/>
              <a:t>Definitive </a:t>
            </a:r>
            <a:r>
              <a:rPr lang="en-US" sz="3200" dirty="0"/>
              <a:t>repair of complex injuries is </a:t>
            </a:r>
            <a:r>
              <a:rPr lang="en-US" sz="3200" dirty="0">
                <a:solidFill>
                  <a:srgbClr val="FF0000"/>
                </a:solidFill>
              </a:rPr>
              <a:t>not</a:t>
            </a:r>
            <a:r>
              <a:rPr lang="en-US" sz="3200" dirty="0"/>
              <a:t> </a:t>
            </a:r>
            <a:r>
              <a:rPr lang="en-US" sz="3200" dirty="0" smtClean="0"/>
              <a:t>part of DCS</a:t>
            </a:r>
          </a:p>
          <a:p>
            <a:pPr algn="l" rtl="0"/>
            <a:endParaRPr lang="en-US" sz="3200" dirty="0"/>
          </a:p>
          <a:p>
            <a:pPr algn="l" rtl="0"/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3091476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IE" dirty="0"/>
              <a:t>Analgesia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500553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IE" sz="3200" dirty="0"/>
              <a:t>Effective analgesia ASAP</a:t>
            </a:r>
          </a:p>
          <a:p>
            <a:pPr algn="l" rtl="0"/>
            <a:endParaRPr lang="en-IE" sz="3200" dirty="0" smtClean="0"/>
          </a:p>
          <a:p>
            <a:pPr algn="l" rtl="0"/>
            <a:r>
              <a:rPr lang="en-IE" sz="3200" dirty="0" smtClean="0"/>
              <a:t>Titrated </a:t>
            </a:r>
            <a:r>
              <a:rPr lang="en-IE" sz="3200" dirty="0"/>
              <a:t>to the desire of the Patient</a:t>
            </a:r>
          </a:p>
          <a:p>
            <a:pPr algn="l" rtl="0"/>
            <a:endParaRPr lang="en-IE" sz="3200" dirty="0" smtClean="0"/>
          </a:p>
          <a:p>
            <a:pPr algn="l" rtl="0"/>
            <a:r>
              <a:rPr lang="en-IE" sz="3200" dirty="0" smtClean="0"/>
              <a:t>Respiratory </a:t>
            </a:r>
            <a:r>
              <a:rPr lang="en-IE" sz="3200" dirty="0"/>
              <a:t>depression</a:t>
            </a:r>
          </a:p>
          <a:p>
            <a:pPr algn="l" rtl="0"/>
            <a:endParaRPr lang="en-IE" sz="3200" dirty="0" smtClean="0"/>
          </a:p>
          <a:p>
            <a:pPr algn="l" rtl="0"/>
            <a:r>
              <a:rPr lang="en-IE" sz="3200" dirty="0" smtClean="0"/>
              <a:t>No </a:t>
            </a:r>
            <a:r>
              <a:rPr lang="en-IE" sz="3200" dirty="0"/>
              <a:t>NSAIDS for </a:t>
            </a:r>
            <a:r>
              <a:rPr lang="en-IE" sz="3200" dirty="0" err="1" smtClean="0"/>
              <a:t>hyopovolemic</a:t>
            </a:r>
            <a:r>
              <a:rPr lang="en-IE" sz="3200" dirty="0" smtClean="0"/>
              <a:t> </a:t>
            </a:r>
            <a:r>
              <a:rPr lang="en-IE" sz="3200" dirty="0"/>
              <a:t>patients</a:t>
            </a:r>
          </a:p>
          <a:p>
            <a:pPr algn="l" rtl="0"/>
            <a:endParaRPr lang="en-IE" sz="3200" dirty="0" smtClean="0"/>
          </a:p>
          <a:p>
            <a:pPr algn="l" rtl="0"/>
            <a:r>
              <a:rPr lang="en-IE" sz="3200" dirty="0" smtClean="0"/>
              <a:t>Regional Anaesthesia </a:t>
            </a:r>
            <a:r>
              <a:rPr lang="en-IE" sz="3200" dirty="0"/>
              <a:t>(Hemodynamic instability, Coagulopathy)</a:t>
            </a:r>
          </a:p>
          <a:p>
            <a:pPr algn="l" rtl="0"/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727933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712968" cy="4789512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/>
              <a:t>Heat </a:t>
            </a:r>
            <a:r>
              <a:rPr lang="en-US" sz="3200" dirty="0"/>
              <a:t>Loss should be prevented in all ages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Invasive </a:t>
            </a:r>
            <a:r>
              <a:rPr lang="en-US" sz="3200" dirty="0"/>
              <a:t>monitoring should be applied when </a:t>
            </a:r>
            <a:r>
              <a:rPr lang="en-US" sz="3200" dirty="0" smtClean="0"/>
              <a:t>required</a:t>
            </a:r>
            <a:endParaRPr lang="en-US" sz="3200" dirty="0"/>
          </a:p>
          <a:p>
            <a:pPr marL="0" indent="0" algn="l" rtl="0">
              <a:buNone/>
            </a:pPr>
            <a:endParaRPr lang="en-US" sz="3200" dirty="0" smtClean="0"/>
          </a:p>
          <a:p>
            <a:pPr algn="l" rtl="0"/>
            <a:r>
              <a:rPr lang="en-US" sz="3200" dirty="0" smtClean="0"/>
              <a:t>Local </a:t>
            </a:r>
            <a:r>
              <a:rPr lang="en-US" sz="3200" dirty="0"/>
              <a:t>or Regional Anaesthesia should be used when feasible</a:t>
            </a:r>
          </a:p>
          <a:p>
            <a:pPr algn="l" rtl="0"/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3761781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 rtl="0" eaLnBrk="1" hangingPunct="1"/>
            <a:r>
              <a:rPr lang="en-US" sz="3200" dirty="0" smtClean="0"/>
              <a:t>Summary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124744"/>
            <a:ext cx="8712968" cy="5328592"/>
          </a:xfrm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dirty="0" smtClean="0"/>
              <a:t>Inadequate History and Investigations</a:t>
            </a:r>
          </a:p>
          <a:p>
            <a:pPr algn="l" rtl="0">
              <a:lnSpc>
                <a:spcPct val="80000"/>
              </a:lnSpc>
            </a:pPr>
            <a:r>
              <a:rPr lang="en-US" sz="2400" dirty="0" smtClean="0"/>
              <a:t>Inadequate Preparation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a- Not Fasting – Requires Rapid Sequence Induction of Anaesthesia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b- Untreated Pre-Existing Diseases – Requires Resuscitation and Careful Choice of Anaesthetic Drugs and Techniques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c- Unavailability of Appropriate Investigations – Requires Depending on Clinical Impression and Minimal Investigations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d- Unavailability of Appropriate Cross-Matched blood – Requires use of Type-Specific blood or Group O-</a:t>
            </a:r>
            <a:r>
              <a:rPr lang="en-US" sz="2400" dirty="0" err="1" smtClean="0"/>
              <a:t>Neg</a:t>
            </a:r>
            <a:r>
              <a:rPr lang="en-US" sz="2400" dirty="0" smtClean="0"/>
              <a:t> blood transfusion in life saving procedures until proper Cross-Matched blood is available</a:t>
            </a:r>
          </a:p>
        </p:txBody>
      </p:sp>
    </p:spTree>
    <p:extLst>
      <p:ext uri="{BB962C8B-B14F-4D97-AF65-F5344CB8AC3E}">
        <p14:creationId xmlns:p14="http://schemas.microsoft.com/office/powerpoint/2010/main" val="5888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Post-operative </a:t>
            </a:r>
            <a:r>
              <a:rPr lang="en-US" sz="4800" dirty="0"/>
              <a:t>M</a:t>
            </a:r>
            <a:r>
              <a:rPr lang="en-US" sz="4800" dirty="0" smtClean="0"/>
              <a:t>anagement</a:t>
            </a:r>
            <a:endParaRPr lang="ar-JO" sz="4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Rectangle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4896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435280" cy="478951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/>
              <a:t>Decision for extubation depends on patient’s </a:t>
            </a:r>
            <a:r>
              <a:rPr lang="en-US" sz="3200" dirty="0" err="1" smtClean="0"/>
              <a:t>haemodynamic</a:t>
            </a:r>
            <a:r>
              <a:rPr lang="en-US" sz="3200" dirty="0" smtClean="0"/>
              <a:t> </a:t>
            </a:r>
            <a:r>
              <a:rPr lang="en-US" sz="3200" dirty="0"/>
              <a:t>status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In </a:t>
            </a:r>
            <a:r>
              <a:rPr lang="en-US" sz="3200" dirty="0"/>
              <a:t>stable patient, before </a:t>
            </a:r>
            <a:r>
              <a:rPr lang="en-US" sz="3200" dirty="0" smtClean="0"/>
              <a:t>extubation Direct </a:t>
            </a:r>
            <a:r>
              <a:rPr lang="en-US" sz="3200" dirty="0"/>
              <a:t>laryngoscopy  is performed and secretion or debris are removed. If nasogastric tube is in situ, it is aspirated.</a:t>
            </a:r>
          </a:p>
          <a:p>
            <a:pPr algn="l" rtl="0"/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514532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789512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/>
              <a:t>Atropine and neostigmine are given and patient will breathe in 100% oxygen.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Because </a:t>
            </a:r>
            <a:r>
              <a:rPr lang="en-US" sz="3200" dirty="0"/>
              <a:t>of the risk of aspiration, extubation is performed only when there is recovery of airway reflexes. </a:t>
            </a:r>
          </a:p>
          <a:p>
            <a:pPr algn="l" rtl="0"/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1515145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712968" cy="4717504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/>
              <a:t>Some patients may require continuation of </a:t>
            </a:r>
            <a:r>
              <a:rPr lang="en-US" sz="3200" dirty="0" err="1"/>
              <a:t>ventilatory</a:t>
            </a:r>
            <a:r>
              <a:rPr lang="en-US" sz="3200" dirty="0"/>
              <a:t> assistance postoperatively.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They </a:t>
            </a:r>
            <a:r>
              <a:rPr lang="en-US" sz="3200" dirty="0"/>
              <a:t>will be sent to </a:t>
            </a:r>
            <a:r>
              <a:rPr lang="en-US" sz="3200" dirty="0" smtClean="0"/>
              <a:t>ICU </a:t>
            </a:r>
            <a:r>
              <a:rPr lang="en-US" sz="3200" dirty="0"/>
              <a:t>for further resuscitation and ventilation.</a:t>
            </a:r>
          </a:p>
          <a:p>
            <a:pPr algn="l" rtl="0"/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49140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 rtl="0"/>
            <a:r>
              <a:rPr lang="en-US" dirty="0"/>
              <a:t>Indications for </a:t>
            </a:r>
            <a:r>
              <a:rPr lang="en-US" dirty="0" smtClean="0"/>
              <a:t>Postoperative </a:t>
            </a:r>
            <a:r>
              <a:rPr lang="en-US" dirty="0"/>
              <a:t>ICU </a:t>
            </a:r>
            <a:r>
              <a:rPr lang="en-US" dirty="0" smtClean="0"/>
              <a:t>Admission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712968" cy="4573488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/>
              <a:t>Severe chest injury </a:t>
            </a:r>
          </a:p>
          <a:p>
            <a:pPr algn="l" rtl="0"/>
            <a:r>
              <a:rPr lang="en-US" sz="3600" dirty="0"/>
              <a:t>Evidence of aspiration pneumonia</a:t>
            </a:r>
          </a:p>
          <a:p>
            <a:pPr algn="l" rtl="0"/>
            <a:r>
              <a:rPr lang="en-US" sz="3600" dirty="0"/>
              <a:t>Unstable hemodynamic status </a:t>
            </a:r>
          </a:p>
          <a:p>
            <a:pPr algn="l" rtl="0"/>
            <a:r>
              <a:rPr lang="en-US" sz="3600" dirty="0"/>
              <a:t>Severe head injury for cerebral protection</a:t>
            </a:r>
          </a:p>
          <a:p>
            <a:pPr algn="l" rtl="0"/>
            <a:r>
              <a:rPr lang="en-US" sz="3600" dirty="0"/>
              <a:t>Massive blood loss with massive blood transfusion with </a:t>
            </a:r>
            <a:r>
              <a:rPr lang="en-US" sz="3600" dirty="0" smtClean="0"/>
              <a:t>DIC</a:t>
            </a:r>
            <a:endParaRPr lang="en-US" sz="3600" dirty="0"/>
          </a:p>
          <a:p>
            <a:pPr algn="l" rtl="0"/>
            <a:r>
              <a:rPr lang="en-US" sz="3600" dirty="0" err="1" smtClean="0"/>
              <a:t>Polytrauma</a:t>
            </a:r>
            <a:endParaRPr lang="en-US" sz="3600" dirty="0"/>
          </a:p>
          <a:p>
            <a:pPr algn="l" rtl="0"/>
            <a:endParaRPr lang="en-US" sz="3600" dirty="0"/>
          </a:p>
          <a:p>
            <a:pPr algn="l" rtl="0"/>
            <a:endParaRPr lang="ar-JO" sz="3600" dirty="0"/>
          </a:p>
        </p:txBody>
      </p:sp>
    </p:spTree>
    <p:extLst>
      <p:ext uri="{BB962C8B-B14F-4D97-AF65-F5344CB8AC3E}">
        <p14:creationId xmlns:p14="http://schemas.microsoft.com/office/powerpoint/2010/main" val="2013488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6000" dirty="0" smtClean="0"/>
              <a:t>ATLS</a:t>
            </a:r>
            <a:endParaRPr lang="ar-JO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37222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IE" dirty="0"/>
              <a:t>Definitions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Elective … ahead of time … planned</a:t>
            </a:r>
          </a:p>
          <a:p>
            <a:pPr algn="l" rtl="0"/>
            <a:endParaRPr lang="en-US" sz="3200" dirty="0"/>
          </a:p>
          <a:p>
            <a:pPr algn="l" rtl="0"/>
            <a:r>
              <a:rPr lang="en-US" sz="3200" dirty="0" smtClean="0"/>
              <a:t>Ex. Inguinal hernia, Cataract …… Breast implants</a:t>
            </a:r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1378615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US" dirty="0" smtClean="0"/>
              <a:t>TRAUMA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5005536"/>
          </a:xfrm>
        </p:spPr>
        <p:txBody>
          <a:bodyPr>
            <a:normAutofit/>
          </a:bodyPr>
          <a:lstStyle/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Trauma </a:t>
            </a:r>
            <a:r>
              <a:rPr lang="en-US" sz="3200" dirty="0"/>
              <a:t>is a leading cause of morbidity and </a:t>
            </a:r>
            <a:r>
              <a:rPr lang="en-US" sz="3200" dirty="0" smtClean="0"/>
              <a:t>mortality in </a:t>
            </a:r>
            <a:r>
              <a:rPr lang="en-US" sz="3200" dirty="0"/>
              <a:t>all age </a:t>
            </a:r>
            <a:r>
              <a:rPr lang="en-US" sz="3200" dirty="0" smtClean="0"/>
              <a:t>groups</a:t>
            </a:r>
          </a:p>
          <a:p>
            <a:pPr algn="l" rtl="0"/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2832936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US" dirty="0" smtClean="0"/>
              <a:t>ATLS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717504"/>
          </a:xfrm>
        </p:spPr>
        <p:txBody>
          <a:bodyPr>
            <a:normAutofit/>
          </a:bodyPr>
          <a:lstStyle/>
          <a:p>
            <a:pPr algn="l" rtl="0"/>
            <a:r>
              <a:rPr lang="en-IE" sz="3200" dirty="0"/>
              <a:t>PRIMARY </a:t>
            </a:r>
            <a:r>
              <a:rPr lang="en-IE" sz="3200" dirty="0" smtClean="0"/>
              <a:t>SURVEY  </a:t>
            </a:r>
          </a:p>
          <a:p>
            <a:pPr algn="l" rtl="0"/>
            <a:endParaRPr lang="en-IE" sz="3200" dirty="0"/>
          </a:p>
          <a:p>
            <a:pPr algn="l" rtl="0"/>
            <a:r>
              <a:rPr lang="en-IE" sz="3200" dirty="0" smtClean="0"/>
              <a:t>SECONDARY SURVEY</a:t>
            </a:r>
          </a:p>
          <a:p>
            <a:pPr algn="l" rtl="0"/>
            <a:endParaRPr lang="en-IE" sz="3200" dirty="0"/>
          </a:p>
          <a:p>
            <a:pPr algn="l" rtl="0"/>
            <a:r>
              <a:rPr lang="en-IE" sz="3200" dirty="0" smtClean="0"/>
              <a:t>RESUSCITATION</a:t>
            </a:r>
          </a:p>
          <a:p>
            <a:pPr algn="l" rtl="0"/>
            <a:endParaRPr lang="en-IE" sz="3200" dirty="0"/>
          </a:p>
          <a:p>
            <a:pPr algn="l" rtl="0"/>
            <a:r>
              <a:rPr lang="en-IE" sz="3200" dirty="0"/>
              <a:t>DEFINITIVE </a:t>
            </a:r>
            <a:r>
              <a:rPr lang="en-IE" sz="3200" dirty="0" smtClean="0"/>
              <a:t>TRAUMA INTERVENTIONS</a:t>
            </a:r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2838203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 rtl="0"/>
            <a:r>
              <a:rPr lang="en-IE" dirty="0" smtClean="0"/>
              <a:t>PRIMARY SURVEY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A….. It is rather an Ac </a:t>
            </a:r>
          </a:p>
          <a:p>
            <a:pPr algn="l" rtl="0"/>
            <a:r>
              <a:rPr lang="en-US" sz="3200" dirty="0" smtClean="0"/>
              <a:t>B…..</a:t>
            </a:r>
          </a:p>
          <a:p>
            <a:pPr algn="l" rtl="0"/>
            <a:r>
              <a:rPr lang="en-US" sz="3200" dirty="0" smtClean="0"/>
              <a:t>C…..</a:t>
            </a:r>
          </a:p>
          <a:p>
            <a:pPr algn="l" rtl="0"/>
            <a:r>
              <a:rPr lang="en-US" sz="3200" dirty="0" smtClean="0"/>
              <a:t>D…..</a:t>
            </a:r>
          </a:p>
          <a:p>
            <a:pPr algn="l" rtl="0"/>
            <a:r>
              <a:rPr lang="en-US" sz="3200" dirty="0" smtClean="0"/>
              <a:t>E…..</a:t>
            </a:r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1995484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US" dirty="0" smtClean="0"/>
              <a:t>Ac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dirty="0" smtClean="0"/>
              <a:t>(</a:t>
            </a:r>
            <a:r>
              <a:rPr lang="en-US" sz="2800" dirty="0"/>
              <a:t>1) </a:t>
            </a:r>
            <a:r>
              <a:rPr lang="en-US" sz="2800" dirty="0" smtClean="0"/>
              <a:t>BLS … hypoxia … hypercapnia</a:t>
            </a:r>
          </a:p>
          <a:p>
            <a:pPr algn="l" rtl="0"/>
            <a:endParaRPr lang="en-US" sz="2800" dirty="0" smtClean="0"/>
          </a:p>
          <a:p>
            <a:pPr marL="0" indent="0" algn="l" rtl="0">
              <a:buNone/>
            </a:pPr>
            <a:r>
              <a:rPr lang="en-US" sz="2800" dirty="0" smtClean="0"/>
              <a:t>(2</a:t>
            </a:r>
            <a:r>
              <a:rPr lang="en-US" sz="2800" dirty="0"/>
              <a:t>) </a:t>
            </a:r>
            <a:r>
              <a:rPr lang="en-US" sz="2800" dirty="0" smtClean="0"/>
              <a:t>Presumed cervical </a:t>
            </a:r>
            <a:r>
              <a:rPr lang="en-US" sz="2800" dirty="0"/>
              <a:t>spinal cord </a:t>
            </a:r>
            <a:r>
              <a:rPr lang="en-US" sz="2800" dirty="0" smtClean="0"/>
              <a:t>injury until </a:t>
            </a:r>
            <a:r>
              <a:rPr lang="en-US" sz="2800" dirty="0"/>
              <a:t>proven </a:t>
            </a:r>
            <a:r>
              <a:rPr lang="en-US" sz="2800" dirty="0" smtClean="0"/>
              <a:t>otherwise … </a:t>
            </a:r>
            <a:r>
              <a:rPr lang="en-US" sz="2800" dirty="0" smtClean="0">
                <a:solidFill>
                  <a:srgbClr val="FF0000"/>
                </a:solidFill>
              </a:rPr>
              <a:t>neck pain</a:t>
            </a:r>
            <a:r>
              <a:rPr lang="en-US" sz="2800" dirty="0" smtClean="0"/>
              <a:t> … any </a:t>
            </a:r>
            <a:r>
              <a:rPr lang="en-US" sz="2800" dirty="0" smtClean="0">
                <a:solidFill>
                  <a:srgbClr val="FF0000"/>
                </a:solidFill>
              </a:rPr>
              <a:t>significant </a:t>
            </a:r>
            <a:r>
              <a:rPr lang="en-US" sz="2800" dirty="0">
                <a:solidFill>
                  <a:srgbClr val="FF0000"/>
                </a:solidFill>
              </a:rPr>
              <a:t>head </a:t>
            </a:r>
            <a:r>
              <a:rPr lang="en-US" sz="2800" dirty="0" smtClean="0">
                <a:solidFill>
                  <a:srgbClr val="FF0000"/>
                </a:solidFill>
              </a:rPr>
              <a:t>injury</a:t>
            </a:r>
            <a:r>
              <a:rPr lang="en-US" sz="2800" dirty="0" smtClean="0"/>
              <a:t> … </a:t>
            </a:r>
            <a:r>
              <a:rPr lang="en-US" sz="2800" dirty="0" smtClean="0">
                <a:solidFill>
                  <a:srgbClr val="FF0000"/>
                </a:solidFill>
              </a:rPr>
              <a:t>neurological signs or </a:t>
            </a:r>
            <a:r>
              <a:rPr lang="en-US" sz="2800" dirty="0">
                <a:solidFill>
                  <a:srgbClr val="FF0000"/>
                </a:solidFill>
              </a:rPr>
              <a:t>symptoms</a:t>
            </a:r>
            <a:r>
              <a:rPr lang="en-US" sz="2800" dirty="0"/>
              <a:t> </a:t>
            </a:r>
            <a:r>
              <a:rPr lang="en-US" sz="2800" dirty="0" smtClean="0"/>
              <a:t>… </a:t>
            </a:r>
            <a:r>
              <a:rPr lang="en-US" sz="2800" dirty="0" smtClean="0">
                <a:solidFill>
                  <a:srgbClr val="FF0000"/>
                </a:solidFill>
              </a:rPr>
              <a:t>intoxication</a:t>
            </a:r>
            <a:r>
              <a:rPr lang="en-US" sz="2800" dirty="0" smtClean="0"/>
              <a:t> … </a:t>
            </a:r>
            <a:r>
              <a:rPr lang="en-US" sz="2800" dirty="0">
                <a:solidFill>
                  <a:srgbClr val="FF0000"/>
                </a:solidFill>
              </a:rPr>
              <a:t>loss of </a:t>
            </a:r>
            <a:r>
              <a:rPr lang="en-US" sz="2800" dirty="0" smtClean="0">
                <a:solidFill>
                  <a:srgbClr val="FF0000"/>
                </a:solidFill>
              </a:rPr>
              <a:t>consciousness</a:t>
            </a:r>
            <a:r>
              <a:rPr lang="en-US" sz="2800" dirty="0" smtClean="0"/>
              <a:t> … cervical </a:t>
            </a:r>
            <a:r>
              <a:rPr lang="en-US" sz="2800" dirty="0"/>
              <a:t>collar (“C-collar”) </a:t>
            </a:r>
            <a:r>
              <a:rPr lang="en-US" sz="2800" dirty="0" smtClean="0"/>
              <a:t>… </a:t>
            </a:r>
            <a:r>
              <a:rPr lang="en-US" sz="2800" dirty="0" smtClean="0">
                <a:solidFill>
                  <a:srgbClr val="FF0000"/>
                </a:solidFill>
              </a:rPr>
              <a:t>MILS. </a:t>
            </a:r>
          </a:p>
          <a:p>
            <a:pPr marL="0" indent="0" algn="l" rtl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During intubation do not remove c-collar or stop MILS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sz="2800" dirty="0" smtClean="0"/>
          </a:p>
          <a:p>
            <a:pPr marL="0" indent="0" algn="l" rtl="0">
              <a:buNone/>
            </a:pPr>
            <a:r>
              <a:rPr lang="en-US" sz="2800" dirty="0" smtClean="0"/>
              <a:t>(</a:t>
            </a:r>
            <a:r>
              <a:rPr lang="en-US" sz="2800" dirty="0"/>
              <a:t>3) </a:t>
            </a:r>
            <a:r>
              <a:rPr lang="en-US" sz="2800" dirty="0" smtClean="0"/>
              <a:t>Potential failed </a:t>
            </a:r>
            <a:r>
              <a:rPr lang="en-US" sz="2800" dirty="0"/>
              <a:t>tracheal </a:t>
            </a:r>
            <a:r>
              <a:rPr lang="en-US" sz="2800" dirty="0" smtClean="0"/>
              <a:t>intubation … alternative airway devices are now approved for resuscitation </a:t>
            </a:r>
          </a:p>
          <a:p>
            <a:pPr marL="0" indent="0" algn="l" rtl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5709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585"/>
            <a:ext cx="3960440" cy="332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463058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2822"/>
            <a:ext cx="4032448" cy="27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862822"/>
            <a:ext cx="4474339" cy="268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80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3456384" cy="439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487804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926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US" dirty="0" smtClean="0"/>
              <a:t>B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Adequate gas exchange … chest rise … auscultation … vapor … capnography</a:t>
            </a:r>
          </a:p>
          <a:p>
            <a:pPr algn="l" rtl="0"/>
            <a:endParaRPr lang="en-US" sz="3200" dirty="0"/>
          </a:p>
          <a:p>
            <a:pPr algn="l" rtl="0"/>
            <a:r>
              <a:rPr lang="en-IE" sz="3200" dirty="0" smtClean="0"/>
              <a:t>Life Threatening pulmonary injury … ex. Tension </a:t>
            </a:r>
            <a:r>
              <a:rPr lang="en-IE" sz="3200" dirty="0" err="1" smtClean="0"/>
              <a:t>pneumo</a:t>
            </a:r>
            <a:r>
              <a:rPr lang="en-IE" sz="3200" dirty="0" smtClean="0"/>
              <a:t>-thorax </a:t>
            </a:r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2196028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US" dirty="0" smtClean="0"/>
              <a:t>C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IE" sz="3200" dirty="0" smtClean="0"/>
              <a:t>Pulse </a:t>
            </a:r>
            <a:r>
              <a:rPr lang="en-IE" sz="3200" dirty="0"/>
              <a:t>and </a:t>
            </a:r>
            <a:r>
              <a:rPr lang="en-IE" sz="3200" dirty="0" smtClean="0"/>
              <a:t>Blood pressure</a:t>
            </a:r>
          </a:p>
          <a:p>
            <a:pPr algn="l" rtl="0"/>
            <a:endParaRPr lang="en-IE" sz="3200" dirty="0"/>
          </a:p>
          <a:p>
            <a:pPr algn="l" rtl="0"/>
            <a:r>
              <a:rPr lang="en-IE" sz="3200" dirty="0" smtClean="0"/>
              <a:t>Capillary refill</a:t>
            </a:r>
          </a:p>
          <a:p>
            <a:pPr algn="l" rtl="0"/>
            <a:endParaRPr lang="en-IE" sz="3200" dirty="0"/>
          </a:p>
          <a:p>
            <a:pPr algn="l" rtl="0"/>
            <a:r>
              <a:rPr lang="en-IE" sz="3200" dirty="0" smtClean="0"/>
              <a:t>Urine output</a:t>
            </a:r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551026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US" dirty="0" smtClean="0"/>
              <a:t>D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L.O.C</a:t>
            </a:r>
            <a:r>
              <a:rPr lang="en-US" sz="3200" dirty="0" smtClean="0"/>
              <a:t> … </a:t>
            </a:r>
            <a:r>
              <a:rPr lang="en-US" sz="3200" dirty="0" smtClean="0">
                <a:solidFill>
                  <a:srgbClr val="FF0000"/>
                </a:solidFill>
              </a:rPr>
              <a:t>pupillary </a:t>
            </a:r>
            <a:r>
              <a:rPr lang="en-US" sz="3200" dirty="0">
                <a:solidFill>
                  <a:srgbClr val="FF0000"/>
                </a:solidFill>
              </a:rPr>
              <a:t>size and </a:t>
            </a:r>
            <a:r>
              <a:rPr lang="en-US" sz="3200" dirty="0" smtClean="0">
                <a:solidFill>
                  <a:srgbClr val="FF0000"/>
                </a:solidFill>
              </a:rPr>
              <a:t>reaction</a:t>
            </a:r>
            <a:r>
              <a:rPr lang="en-US" sz="3200" dirty="0" smtClean="0"/>
              <a:t> … </a:t>
            </a:r>
            <a:r>
              <a:rPr lang="en-US" sz="3200" dirty="0" smtClean="0">
                <a:solidFill>
                  <a:srgbClr val="FF0000"/>
                </a:solidFill>
              </a:rPr>
              <a:t>lateralizing signs</a:t>
            </a:r>
            <a:r>
              <a:rPr lang="en-US" sz="3200" dirty="0" smtClean="0"/>
              <a:t> … </a:t>
            </a:r>
            <a:r>
              <a:rPr lang="en-US" sz="3200" dirty="0" smtClean="0">
                <a:solidFill>
                  <a:srgbClr val="FF0000"/>
                </a:solidFill>
              </a:rPr>
              <a:t>signs </a:t>
            </a:r>
            <a:r>
              <a:rPr lang="en-US" sz="3200" dirty="0">
                <a:solidFill>
                  <a:srgbClr val="FF0000"/>
                </a:solidFill>
              </a:rPr>
              <a:t>of spinal cord </a:t>
            </a:r>
            <a:r>
              <a:rPr lang="en-US" sz="3200" dirty="0" smtClean="0">
                <a:solidFill>
                  <a:srgbClr val="FF0000"/>
                </a:solidFill>
              </a:rPr>
              <a:t>injury</a:t>
            </a:r>
          </a:p>
          <a:p>
            <a:pPr algn="l" rtl="0"/>
            <a:endParaRPr lang="en-US" sz="3200" dirty="0">
              <a:solidFill>
                <a:srgbClr val="FF0000"/>
              </a:solidFill>
            </a:endParaRPr>
          </a:p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Glucose level</a:t>
            </a:r>
          </a:p>
          <a:p>
            <a:pPr algn="l" rtl="0"/>
            <a:endParaRPr lang="en-US" sz="3200" dirty="0">
              <a:solidFill>
                <a:srgbClr val="FF0000"/>
              </a:solidFill>
            </a:endParaRPr>
          </a:p>
          <a:p>
            <a:pPr algn="l" rtl="0"/>
            <a:r>
              <a:rPr lang="en-US" sz="3200" dirty="0" smtClean="0"/>
              <a:t>Alcohol intoxication … illicit </a:t>
            </a:r>
            <a:r>
              <a:rPr lang="en-US" sz="3200" dirty="0"/>
              <a:t>or prescribed </a:t>
            </a:r>
            <a:r>
              <a:rPr lang="en-US" sz="3200" dirty="0" smtClean="0"/>
              <a:t>medications … hypoperfusion … hypercapnia</a:t>
            </a:r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4122653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US" dirty="0" smtClean="0"/>
              <a:t>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Full exposure … But …</a:t>
            </a:r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50502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IE" sz="3200" dirty="0" smtClean="0"/>
              <a:t>EMERGENCY</a:t>
            </a:r>
          </a:p>
          <a:p>
            <a:pPr algn="l" rtl="0"/>
            <a:endParaRPr lang="en-IE" sz="3200" dirty="0"/>
          </a:p>
          <a:p>
            <a:pPr algn="l" rtl="0"/>
            <a:r>
              <a:rPr lang="en-IE" sz="3200" dirty="0" smtClean="0"/>
              <a:t>Ex. Intestinal Obstruction</a:t>
            </a:r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3214496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IE" dirty="0" smtClean="0"/>
              <a:t>SECONDARY </a:t>
            </a:r>
            <a:r>
              <a:rPr lang="en-IE" dirty="0"/>
              <a:t>SURVEY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496944" cy="5005536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Head to Toe Examination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/>
              <a:t>Scalp .. Face .. Ears .. Neck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/>
              <a:t>Chest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/>
              <a:t>Abdomen .. Pelvis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/>
              <a:t>Extremities </a:t>
            </a:r>
          </a:p>
        </p:txBody>
      </p:sp>
    </p:spTree>
    <p:extLst>
      <p:ext uri="{BB962C8B-B14F-4D97-AF65-F5344CB8AC3E}">
        <p14:creationId xmlns:p14="http://schemas.microsoft.com/office/powerpoint/2010/main" val="1563307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 rtl="0"/>
            <a:r>
              <a:rPr lang="en-US" dirty="0"/>
              <a:t>Goals for </a:t>
            </a:r>
            <a:r>
              <a:rPr lang="en-US" dirty="0" smtClean="0"/>
              <a:t>Resuscitation </a:t>
            </a:r>
            <a:r>
              <a:rPr lang="en-US" dirty="0"/>
              <a:t>of </a:t>
            </a:r>
            <a:r>
              <a:rPr lang="en-US" dirty="0" smtClean="0"/>
              <a:t>The Trauma </a:t>
            </a:r>
            <a:r>
              <a:rPr lang="en-US" dirty="0"/>
              <a:t>P</a:t>
            </a:r>
            <a:r>
              <a:rPr lang="en-US" dirty="0" smtClean="0"/>
              <a:t>atient</a:t>
            </a:r>
            <a:r>
              <a:rPr lang="en-US" dirty="0"/>
              <a:t/>
            </a:r>
            <a:br>
              <a:rPr lang="en-US" dirty="0"/>
            </a:br>
            <a:endParaRPr lang="ar-J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73842"/>
              </p:ext>
            </p:extLst>
          </p:nvPr>
        </p:nvGraphicFramePr>
        <p:xfrm>
          <a:off x="0" y="1772816"/>
          <a:ext cx="9036496" cy="48965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923156"/>
                <a:gridCol w="5113340"/>
              </a:tblGrid>
              <a:tr h="544060">
                <a:tc>
                  <a:txBody>
                    <a:bodyPr/>
                    <a:lstStyle/>
                    <a:p>
                      <a:pPr algn="l" rtl="0"/>
                      <a:r>
                        <a:rPr lang="en-IE" sz="2000" dirty="0" smtClean="0"/>
                        <a:t>GOAL</a:t>
                      </a:r>
                      <a:endParaRPr lang="ar-J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IE" sz="2000" dirty="0" smtClean="0"/>
                        <a:t>PARAMETER</a:t>
                      </a:r>
                      <a:endParaRPr lang="ar-JO" sz="2000" dirty="0"/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Systolic 80 mmHg, mean 50-60mmHg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IE" sz="2000" dirty="0" smtClean="0"/>
                        <a:t>Blood pressure</a:t>
                      </a: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l" rtl="0"/>
                      <a:r>
                        <a:rPr lang="en-IE" sz="2000" dirty="0" smtClean="0"/>
                        <a:t>&lt; 120 bpm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IE" sz="2000" dirty="0" smtClean="0"/>
                        <a:t>Heart rate</a:t>
                      </a: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l" rtl="0"/>
                      <a:r>
                        <a:rPr lang="en-IE" sz="2000" dirty="0" smtClean="0"/>
                        <a:t>SaO2 &gt; 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IE" sz="2000" dirty="0" smtClean="0"/>
                        <a:t>Oxygenation</a:t>
                      </a: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l" rtl="0"/>
                      <a:r>
                        <a:rPr lang="en-IE" sz="2000" dirty="0" smtClean="0"/>
                        <a:t>0.5ml/kg/h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IE" sz="2000" dirty="0" smtClean="0"/>
                        <a:t>Urine output</a:t>
                      </a: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l" rtl="0"/>
                      <a:r>
                        <a:rPr lang="en-IE" sz="2000" dirty="0" smtClean="0"/>
                        <a:t>Following commands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IE" sz="2000" dirty="0" smtClean="0"/>
                        <a:t>Mental status</a:t>
                      </a: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l" rtl="0"/>
                      <a:r>
                        <a:rPr lang="en-IE" sz="2000" dirty="0" smtClean="0"/>
                        <a:t>&lt;1.6mmol/l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IE" sz="2000" dirty="0" smtClean="0"/>
                        <a:t>Lactate level</a:t>
                      </a: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smtClean="0"/>
                        <a:t>&gt; -5 </a:t>
                      </a:r>
                      <a:endParaRPr lang="ar-JO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IE" sz="2000" dirty="0" smtClean="0"/>
                        <a:t>Base deficit</a:t>
                      </a: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l" rtl="0"/>
                      <a:r>
                        <a:rPr lang="en-IE" sz="2000" dirty="0" smtClean="0"/>
                        <a:t>&gt;8.0g/dl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IE" sz="2000" dirty="0" smtClean="0"/>
                        <a:t>Haemoglobin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141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IE" dirty="0"/>
              <a:t>Trauma-Induced Coagulopathy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Common following major trauma</a:t>
            </a:r>
          </a:p>
          <a:p>
            <a:pPr algn="l" rtl="0"/>
            <a:endParaRPr lang="en-US" sz="3200" dirty="0"/>
          </a:p>
          <a:p>
            <a:pPr algn="l" rtl="0"/>
            <a:r>
              <a:rPr lang="en-US" sz="3200" dirty="0" smtClean="0"/>
              <a:t>Trauma-induced </a:t>
            </a:r>
            <a:r>
              <a:rPr lang="en-US" sz="3200" dirty="0"/>
              <a:t>coagulopathy </a:t>
            </a:r>
            <a:r>
              <a:rPr lang="en-US" sz="3200" dirty="0" smtClean="0"/>
              <a:t>is an </a:t>
            </a:r>
            <a:r>
              <a:rPr lang="en-US" sz="3200" dirty="0">
                <a:solidFill>
                  <a:srgbClr val="FF0000"/>
                </a:solidFill>
              </a:rPr>
              <a:t>independent risk factor</a:t>
            </a:r>
            <a:r>
              <a:rPr lang="en-US" sz="3200" dirty="0"/>
              <a:t> for </a:t>
            </a:r>
            <a:r>
              <a:rPr lang="en-US" sz="3200" dirty="0" smtClean="0"/>
              <a:t>death</a:t>
            </a:r>
          </a:p>
          <a:p>
            <a:pPr algn="l" rtl="0"/>
            <a:endParaRPr lang="en-US" sz="3200" dirty="0"/>
          </a:p>
          <a:p>
            <a:pPr algn="l" rtl="0"/>
            <a:r>
              <a:rPr lang="en-US" sz="3200" dirty="0" smtClean="0"/>
              <a:t>Acute </a:t>
            </a:r>
            <a:r>
              <a:rPr lang="en-US" sz="3200" dirty="0"/>
              <a:t>traumatic coagulopathy </a:t>
            </a:r>
            <a:r>
              <a:rPr lang="en-US" sz="3200" dirty="0" smtClean="0"/>
              <a:t>is only related </a:t>
            </a:r>
            <a:r>
              <a:rPr lang="en-US" sz="3200" dirty="0"/>
              <a:t>to </a:t>
            </a:r>
            <a:r>
              <a:rPr lang="en-US" sz="3200" dirty="0" smtClean="0"/>
              <a:t>severe </a:t>
            </a:r>
            <a:r>
              <a:rPr lang="en-US" sz="3200" dirty="0"/>
              <a:t>metabolic </a:t>
            </a:r>
            <a:r>
              <a:rPr lang="en-US" sz="3200" dirty="0" smtClean="0"/>
              <a:t>acidosis (base deficit </a:t>
            </a:r>
            <a:r>
              <a:rPr lang="en-US" sz="3200" dirty="0"/>
              <a:t>≥6 mEq/L)</a:t>
            </a:r>
            <a:endParaRPr lang="en-US" sz="3200" dirty="0" smtClean="0"/>
          </a:p>
          <a:p>
            <a:pPr algn="l" rtl="0"/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354009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16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972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IE" dirty="0"/>
              <a:t>Complications of </a:t>
            </a:r>
            <a:r>
              <a:rPr lang="en-IE" dirty="0" smtClean="0"/>
              <a:t>Coagulopathy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Uncontrolled  </a:t>
            </a:r>
            <a:r>
              <a:rPr lang="en-US" sz="3200" dirty="0"/>
              <a:t>bleeding</a:t>
            </a:r>
          </a:p>
          <a:p>
            <a:pPr algn="l" rtl="0"/>
            <a:endParaRPr lang="en-US" sz="3200" dirty="0"/>
          </a:p>
          <a:p>
            <a:pPr algn="l" rtl="0"/>
            <a:r>
              <a:rPr lang="en-US" sz="3200" dirty="0"/>
              <a:t>Hemorrhagic shock</a:t>
            </a:r>
          </a:p>
          <a:p>
            <a:pPr algn="l" rtl="0"/>
            <a:endParaRPr lang="en-US" sz="3200" dirty="0"/>
          </a:p>
          <a:p>
            <a:pPr algn="l" rtl="0"/>
            <a:r>
              <a:rPr lang="en-US" sz="3200" dirty="0" smtClean="0"/>
              <a:t>Death</a:t>
            </a:r>
            <a:endParaRPr lang="en-US" sz="3200" dirty="0"/>
          </a:p>
          <a:p>
            <a:pPr algn="l" rtl="0"/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27731108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IE" dirty="0" smtClean="0"/>
              <a:t>Haemostatic </a:t>
            </a:r>
            <a:r>
              <a:rPr lang="en-IE" dirty="0"/>
              <a:t>Resuscitation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Damage control resuscitation</a:t>
            </a:r>
          </a:p>
          <a:p>
            <a:pPr algn="l" rtl="0"/>
            <a:endParaRPr lang="en-US" sz="3200" dirty="0"/>
          </a:p>
          <a:p>
            <a:pPr algn="l" rtl="0"/>
            <a:r>
              <a:rPr lang="en-US" sz="3200" dirty="0" smtClean="0"/>
              <a:t>Blood products in equal portions early </a:t>
            </a:r>
            <a:r>
              <a:rPr lang="en-US" sz="3200" dirty="0"/>
              <a:t>in </a:t>
            </a:r>
            <a:r>
              <a:rPr lang="en-US" sz="3200" dirty="0" smtClean="0"/>
              <a:t>resuscitation has </a:t>
            </a:r>
            <a:r>
              <a:rPr lang="en-US" sz="3200" dirty="0"/>
              <a:t>become an accepted </a:t>
            </a:r>
            <a:r>
              <a:rPr lang="en-US" sz="3200" dirty="0" smtClean="0"/>
              <a:t>approach</a:t>
            </a:r>
          </a:p>
          <a:p>
            <a:pPr algn="l" rtl="0"/>
            <a:endParaRPr lang="en-US" sz="3200" dirty="0"/>
          </a:p>
          <a:p>
            <a:pPr algn="l" rtl="0"/>
            <a:r>
              <a:rPr lang="en-US" sz="3200" dirty="0" smtClean="0"/>
              <a:t>1 : 1 : </a:t>
            </a:r>
            <a:r>
              <a:rPr lang="en-US" sz="3200" dirty="0" smtClean="0"/>
              <a:t>1</a:t>
            </a:r>
          </a:p>
          <a:p>
            <a:pPr algn="l" rtl="0"/>
            <a:endParaRPr lang="en-IE" sz="3200" dirty="0" smtClean="0"/>
          </a:p>
          <a:p>
            <a:pPr algn="l" rtl="0"/>
            <a:r>
              <a:rPr lang="en-IE" sz="3200" dirty="0" smtClean="0"/>
              <a:t>O-negative </a:t>
            </a:r>
            <a:r>
              <a:rPr lang="en-IE" sz="3200" dirty="0"/>
              <a:t> type-specific  cross matched</a:t>
            </a:r>
          </a:p>
          <a:p>
            <a:pPr algn="l" rtl="0"/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10985706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952500"/>
            <a:ext cx="8496944" cy="1362075"/>
          </a:xfrm>
        </p:spPr>
        <p:txBody>
          <a:bodyPr>
            <a:noAutofit/>
          </a:bodyPr>
          <a:lstStyle/>
          <a:p>
            <a:pPr algn="ctr" rtl="0"/>
            <a:r>
              <a:rPr lang="en-IE" dirty="0"/>
              <a:t>DEFINITIVE TRAUMA INTERVENTIONS</a:t>
            </a:r>
            <a:br>
              <a:rPr lang="en-IE" dirty="0"/>
            </a:b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1518944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4800" dirty="0" smtClean="0"/>
              <a:t>Caesarean Section</a:t>
            </a:r>
            <a:endParaRPr lang="ar-JO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807460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IE" dirty="0"/>
              <a:t>Special Precautions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86152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IE" sz="3200" dirty="0" smtClean="0"/>
              <a:t>Supine </a:t>
            </a:r>
            <a:r>
              <a:rPr lang="en-IE" sz="3200" dirty="0"/>
              <a:t>Hypotensive Syndrome</a:t>
            </a:r>
          </a:p>
          <a:p>
            <a:pPr algn="l" rtl="0"/>
            <a:endParaRPr lang="en-IE" sz="3200" dirty="0" smtClean="0"/>
          </a:p>
          <a:p>
            <a:pPr algn="l" rtl="0"/>
            <a:r>
              <a:rPr lang="en-IE" sz="3200" dirty="0" smtClean="0"/>
              <a:t>Pregnancy </a:t>
            </a:r>
            <a:r>
              <a:rPr lang="en-IE" sz="3200" dirty="0"/>
              <a:t>Induced (Associated) Hypertension</a:t>
            </a:r>
          </a:p>
          <a:p>
            <a:pPr algn="l" rtl="0"/>
            <a:endParaRPr lang="en-IE" sz="3200" dirty="0" smtClean="0"/>
          </a:p>
          <a:p>
            <a:pPr algn="l" rtl="0"/>
            <a:r>
              <a:rPr lang="en-IE" sz="3200" dirty="0" err="1" smtClean="0"/>
              <a:t>Fetal</a:t>
            </a:r>
            <a:r>
              <a:rPr lang="en-IE" sz="3200" dirty="0" smtClean="0"/>
              <a:t> </a:t>
            </a:r>
            <a:r>
              <a:rPr lang="en-IE" sz="3200" dirty="0"/>
              <a:t>Hypoxia</a:t>
            </a:r>
          </a:p>
          <a:p>
            <a:pPr algn="l" rtl="0"/>
            <a:endParaRPr lang="en-IE" sz="3200" dirty="0" smtClean="0"/>
          </a:p>
          <a:p>
            <a:pPr algn="l" rtl="0"/>
            <a:r>
              <a:rPr lang="en-IE" sz="3200" dirty="0" smtClean="0"/>
              <a:t>Acidic </a:t>
            </a:r>
            <a:r>
              <a:rPr lang="en-IE" sz="3200" dirty="0"/>
              <a:t>Resting Stomach Juice</a:t>
            </a:r>
          </a:p>
          <a:p>
            <a:pPr algn="l" rtl="0"/>
            <a:endParaRPr lang="en-IE" sz="3200" dirty="0" smtClean="0"/>
          </a:p>
          <a:p>
            <a:pPr algn="l" rtl="0"/>
            <a:r>
              <a:rPr lang="en-IE" sz="3200" dirty="0" smtClean="0"/>
              <a:t>Regurgitation</a:t>
            </a:r>
            <a:endParaRPr lang="en-IE" sz="3200" dirty="0"/>
          </a:p>
          <a:p>
            <a:pPr algn="l" rtl="0"/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35222206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712968" cy="4501480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/>
              <a:t>C/S rate 14-15% at US 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Anesthesia</a:t>
            </a:r>
            <a:r>
              <a:rPr lang="en-US" sz="3200" dirty="0"/>
              <a:t>: 3-12% maternal death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Majority </a:t>
            </a:r>
            <a:r>
              <a:rPr lang="en-US" sz="3200" dirty="0"/>
              <a:t>during G/A: failed intubation, ventilation, oxygenation and pulmonary aspiration of gastric </a:t>
            </a:r>
            <a:r>
              <a:rPr lang="en-US" sz="3200" dirty="0" smtClean="0"/>
              <a:t>content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691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IE" sz="3200" dirty="0" smtClean="0"/>
              <a:t>Urgency</a:t>
            </a:r>
          </a:p>
          <a:p>
            <a:pPr algn="l" rtl="0"/>
            <a:endParaRPr lang="en-IE" sz="3200" dirty="0"/>
          </a:p>
          <a:p>
            <a:pPr algn="l" rtl="0"/>
            <a:r>
              <a:rPr lang="en-IE" sz="3200" dirty="0" smtClean="0"/>
              <a:t>Ex. Kidney stone</a:t>
            </a:r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2338371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435280" cy="4861520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/>
              <a:t>Risk </a:t>
            </a:r>
            <a:r>
              <a:rPr lang="en-US" sz="3200" dirty="0" smtClean="0"/>
              <a:t>factors: </a:t>
            </a:r>
          </a:p>
          <a:p>
            <a:pPr algn="l" rtl="0"/>
            <a:endParaRPr lang="en-US" sz="3200" dirty="0"/>
          </a:p>
          <a:p>
            <a:pPr lvl="1" algn="l" rtl="0"/>
            <a:r>
              <a:rPr lang="en-US" sz="3000" dirty="0" smtClean="0"/>
              <a:t>Obesity</a:t>
            </a:r>
          </a:p>
          <a:p>
            <a:pPr lvl="1" algn="l" rtl="0"/>
            <a:r>
              <a:rPr lang="en-US" sz="3000" dirty="0" smtClean="0"/>
              <a:t>Hypertensive </a:t>
            </a:r>
            <a:r>
              <a:rPr lang="en-US" sz="3000" dirty="0"/>
              <a:t>disorder of </a:t>
            </a:r>
            <a:r>
              <a:rPr lang="en-US" sz="3000" dirty="0" smtClean="0"/>
              <a:t>pregnancy</a:t>
            </a:r>
          </a:p>
          <a:p>
            <a:pPr lvl="1" algn="l" rtl="0"/>
            <a:r>
              <a:rPr lang="en-US" sz="3000" dirty="0" smtClean="0"/>
              <a:t>Emergently </a:t>
            </a:r>
            <a:r>
              <a:rPr lang="en-US" sz="3000" dirty="0"/>
              <a:t>performed procedure</a:t>
            </a:r>
          </a:p>
        </p:txBody>
      </p:sp>
    </p:spTree>
    <p:extLst>
      <p:ext uri="{BB962C8B-B14F-4D97-AF65-F5344CB8AC3E}">
        <p14:creationId xmlns:p14="http://schemas.microsoft.com/office/powerpoint/2010/main" val="30731566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Autofit/>
          </a:bodyPr>
          <a:lstStyle/>
          <a:p>
            <a:pPr marL="0" indent="0" algn="ctr" rtl="0">
              <a:buNone/>
            </a:pPr>
            <a:r>
              <a:rPr lang="en-US" sz="13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Thank</a:t>
            </a:r>
            <a:r>
              <a:rPr lang="en-US" sz="13800" dirty="0" smtClean="0"/>
              <a:t> </a:t>
            </a:r>
            <a:r>
              <a:rPr lang="en-US" sz="13800" dirty="0" smtClean="0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for listening</a:t>
            </a:r>
            <a:endParaRPr lang="ar-JO" sz="13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5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rtl="0"/>
            <a:r>
              <a:rPr lang="en-IE" dirty="0"/>
              <a:t>Types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640960" cy="4789512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>
                <a:solidFill>
                  <a:srgbClr val="FF0000"/>
                </a:solidFill>
              </a:rPr>
              <a:t>Traumatic</a:t>
            </a:r>
          </a:p>
          <a:p>
            <a:pPr algn="l" rtl="0"/>
            <a:endParaRPr lang="en-US" sz="3200" dirty="0"/>
          </a:p>
          <a:p>
            <a:pPr algn="l" rtl="0"/>
            <a:r>
              <a:rPr lang="en-US" sz="3200" dirty="0" smtClean="0"/>
              <a:t>Non-traumatic: </a:t>
            </a:r>
          </a:p>
          <a:p>
            <a:pPr lvl="1" algn="l" rtl="0"/>
            <a:r>
              <a:rPr lang="en-US" sz="3000" dirty="0" smtClean="0">
                <a:solidFill>
                  <a:srgbClr val="FF0000"/>
                </a:solidFill>
              </a:rPr>
              <a:t>Obstetrical</a:t>
            </a:r>
          </a:p>
          <a:p>
            <a:pPr lvl="1" algn="l" rtl="0"/>
            <a:r>
              <a:rPr lang="en-US" sz="3000" dirty="0" smtClean="0"/>
              <a:t>Neurological</a:t>
            </a:r>
          </a:p>
          <a:p>
            <a:pPr lvl="1" algn="l" rtl="0"/>
            <a:r>
              <a:rPr lang="en-US" sz="3000" dirty="0" smtClean="0"/>
              <a:t>Vascular</a:t>
            </a:r>
          </a:p>
          <a:p>
            <a:pPr lvl="1" algn="l" rtl="0"/>
            <a:r>
              <a:rPr lang="en-US" sz="3000" dirty="0" smtClean="0"/>
              <a:t>Burns</a:t>
            </a:r>
          </a:p>
          <a:p>
            <a:pPr lvl="1" algn="l" rtl="0"/>
            <a:r>
              <a:rPr lang="en-US" sz="3000" dirty="0" err="1" smtClean="0"/>
              <a:t>Genito</a:t>
            </a:r>
            <a:r>
              <a:rPr lang="en-US" sz="3000" dirty="0" smtClean="0"/>
              <a:t>-Urinary</a:t>
            </a:r>
            <a:endParaRPr lang="en-US" sz="3000" dirty="0" smtClean="0"/>
          </a:p>
          <a:p>
            <a:pPr lvl="1" algn="l" rtl="0"/>
            <a:r>
              <a:rPr lang="en-US" sz="3000" dirty="0" smtClean="0"/>
              <a:t>Gastrointestinal … etc…</a:t>
            </a:r>
          </a:p>
          <a:p>
            <a:pPr lvl="1" algn="l" rtl="0"/>
            <a:endParaRPr lang="en-US" sz="3000" dirty="0" smtClean="0"/>
          </a:p>
          <a:p>
            <a:pPr algn="l" rtl="0"/>
            <a:endParaRPr lang="en-US" sz="3200" dirty="0"/>
          </a:p>
          <a:p>
            <a:pPr algn="l" rtl="0"/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163592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IE" sz="4400" dirty="0"/>
              <a:t>Preoperative preparation</a:t>
            </a:r>
            <a:endParaRPr lang="ar-JO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14782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Anesthesia </a:t>
            </a:r>
            <a:r>
              <a:rPr lang="en-US" dirty="0"/>
              <a:t>for emergency situations is unplanned, hence the time available to evaluate the </a:t>
            </a:r>
            <a:r>
              <a:rPr lang="en-US" dirty="0" smtClean="0"/>
              <a:t>patient preoperatively </a:t>
            </a:r>
            <a:r>
              <a:rPr lang="en-US" dirty="0"/>
              <a:t>and prepare for surgery is </a:t>
            </a:r>
            <a:r>
              <a:rPr lang="en-US" dirty="0" smtClean="0"/>
              <a:t>short.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At bare minimum, one needs to have answers to </a:t>
            </a:r>
            <a:r>
              <a:rPr lang="en-US" dirty="0" smtClean="0"/>
              <a:t>the following </a:t>
            </a:r>
            <a:r>
              <a:rPr lang="en-US" dirty="0"/>
              <a:t>questions:</a:t>
            </a:r>
          </a:p>
          <a:p>
            <a:pPr marL="274320" lvl="1" indent="0" algn="l" rtl="0">
              <a:buNone/>
            </a:pPr>
            <a:r>
              <a:rPr lang="en-US" dirty="0"/>
              <a:t>• Why patient needs emergency surgery?</a:t>
            </a:r>
          </a:p>
          <a:p>
            <a:pPr marL="274320" lvl="1" indent="0" algn="l" rtl="0">
              <a:buNone/>
            </a:pPr>
            <a:r>
              <a:rPr lang="en-US" dirty="0"/>
              <a:t>• How much time is available for resuscitation?</a:t>
            </a:r>
          </a:p>
          <a:p>
            <a:pPr marL="274320" lvl="1" indent="0" algn="l" rtl="0">
              <a:buNone/>
            </a:pPr>
            <a:r>
              <a:rPr lang="en-US" dirty="0"/>
              <a:t>• Are there are signs indicating presence of hemorrhage?</a:t>
            </a:r>
          </a:p>
          <a:p>
            <a:pPr marL="274320" lvl="1" indent="0" algn="l" rtl="0">
              <a:buNone/>
            </a:pPr>
            <a:r>
              <a:rPr lang="en-US" dirty="0"/>
              <a:t>• What are the results of quick airway assessment </a:t>
            </a:r>
            <a:r>
              <a:rPr lang="en-US" dirty="0" smtClean="0"/>
              <a:t>for difficult </a:t>
            </a:r>
            <a:r>
              <a:rPr lang="en-US" dirty="0"/>
              <a:t>intubation?</a:t>
            </a:r>
          </a:p>
          <a:p>
            <a:pPr marL="274320" lvl="1" indent="0" algn="l" rtl="0">
              <a:buNone/>
            </a:pPr>
            <a:r>
              <a:rPr lang="en-US" dirty="0"/>
              <a:t>• Whether patient will need </a:t>
            </a:r>
            <a:r>
              <a:rPr lang="en-US" dirty="0" err="1"/>
              <a:t>ventilatory</a:t>
            </a:r>
            <a:r>
              <a:rPr lang="en-US" dirty="0"/>
              <a:t> </a:t>
            </a:r>
            <a:r>
              <a:rPr lang="en-US" dirty="0" smtClean="0"/>
              <a:t>support postoperatively</a:t>
            </a:r>
            <a:r>
              <a:rPr lang="en-US" dirty="0"/>
              <a:t>, ICU care, etc.?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065282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784976" cy="4572000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 smtClean="0"/>
              <a:t>Full history and examination </a:t>
            </a:r>
            <a:r>
              <a:rPr lang="en-US" sz="3200" dirty="0" smtClean="0">
                <a:solidFill>
                  <a:srgbClr val="FF0000"/>
                </a:solidFill>
              </a:rPr>
              <a:t>if possible </a:t>
            </a:r>
            <a:endParaRPr lang="en-US" sz="3200" dirty="0" smtClean="0"/>
          </a:p>
          <a:p>
            <a:pPr algn="l" rtl="0"/>
            <a:endParaRPr lang="en-US" sz="3200" dirty="0">
              <a:solidFill>
                <a:srgbClr val="FF0000"/>
              </a:solidFill>
            </a:endParaRPr>
          </a:p>
          <a:p>
            <a:pPr algn="l" rtl="0"/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/>
              <a:t>ymptoms</a:t>
            </a:r>
          </a:p>
          <a:p>
            <a:pPr algn="l" rtl="0"/>
            <a:r>
              <a:rPr lang="en-US" sz="3200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llergies</a:t>
            </a:r>
          </a:p>
          <a:p>
            <a:pPr algn="l" rtl="0"/>
            <a:r>
              <a:rPr lang="en-US" sz="3200" dirty="0">
                <a:solidFill>
                  <a:srgbClr val="FF0000"/>
                </a:solidFill>
              </a:rPr>
              <a:t>M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FF0000"/>
                </a:solidFill>
              </a:rPr>
              <a:t>M</a:t>
            </a:r>
            <a:r>
              <a:rPr lang="en-US" sz="3200" dirty="0"/>
              <a:t>edications</a:t>
            </a:r>
          </a:p>
          <a:p>
            <a:pPr algn="l" rtl="0"/>
            <a:r>
              <a:rPr lang="en-US" sz="3200" dirty="0">
                <a:solidFill>
                  <a:srgbClr val="FF0000"/>
                </a:solidFill>
              </a:rPr>
              <a:t>P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FF0000"/>
                </a:solidFill>
              </a:rPr>
              <a:t>P</a:t>
            </a:r>
            <a:r>
              <a:rPr lang="en-US" sz="3200" dirty="0"/>
              <a:t>ast medical history</a:t>
            </a:r>
          </a:p>
          <a:p>
            <a:pPr algn="l" rtl="0"/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US" sz="3200" dirty="0"/>
              <a:t>ast oral intake</a:t>
            </a:r>
          </a:p>
          <a:p>
            <a:pPr algn="l" rtl="0"/>
            <a:r>
              <a:rPr lang="en-US" sz="3200" dirty="0">
                <a:solidFill>
                  <a:srgbClr val="FF0000"/>
                </a:solidFill>
              </a:rPr>
              <a:t>E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FF0000"/>
                </a:solidFill>
              </a:rPr>
              <a:t>E</a:t>
            </a:r>
            <a:r>
              <a:rPr lang="en-US" sz="3200" dirty="0"/>
              <a:t>vents prior to incident</a:t>
            </a:r>
            <a:endParaRPr lang="en-US" sz="3200" dirty="0" smtClean="0"/>
          </a:p>
          <a:p>
            <a:pPr algn="l" rtl="0"/>
            <a:endParaRPr lang="en-US" sz="3200" dirty="0"/>
          </a:p>
          <a:p>
            <a:pPr algn="l" rtl="0"/>
            <a:endParaRPr lang="ar-JO" sz="3200" dirty="0"/>
          </a:p>
        </p:txBody>
      </p:sp>
    </p:spTree>
    <p:extLst>
      <p:ext uri="{BB962C8B-B14F-4D97-AF65-F5344CB8AC3E}">
        <p14:creationId xmlns:p14="http://schemas.microsoft.com/office/powerpoint/2010/main" val="3229773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1087</Words>
  <Application>Microsoft Office PowerPoint</Application>
  <PresentationFormat>On-screen Show (4:3)</PresentationFormat>
  <Paragraphs>283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Equity</vt:lpstr>
      <vt:lpstr>Anaesthesia for Emergency Surgery</vt:lpstr>
      <vt:lpstr>Outline</vt:lpstr>
      <vt:lpstr>Definitions</vt:lpstr>
      <vt:lpstr>PowerPoint Presentation</vt:lpstr>
      <vt:lpstr>PowerPoint Presentation</vt:lpstr>
      <vt:lpstr>Types</vt:lpstr>
      <vt:lpstr>Preoperative preparation</vt:lpstr>
      <vt:lpstr>PowerPoint Presentation</vt:lpstr>
      <vt:lpstr>PowerPoint Presentation</vt:lpstr>
      <vt:lpstr>PowerPoint Presentation</vt:lpstr>
      <vt:lpstr>PowerPoint Presentation</vt:lpstr>
      <vt:lpstr>O.R</vt:lpstr>
      <vt:lpstr>Risk of aspiration </vt:lpstr>
      <vt:lpstr>Complications of difficult  airway</vt:lpstr>
      <vt:lpstr>Upon arrival</vt:lpstr>
      <vt:lpstr>Anesthetic Induction &amp; Maintenance</vt:lpstr>
      <vt:lpstr>Anesthetic Induction &amp; Maintenance</vt:lpstr>
      <vt:lpstr>Rapid sequence induction (RSI)</vt:lpstr>
      <vt:lpstr>Why Cricoid Cartilage? </vt:lpstr>
      <vt:lpstr>Damage Control Surgery</vt:lpstr>
      <vt:lpstr>Analgesia </vt:lpstr>
      <vt:lpstr>PowerPoint Presentation</vt:lpstr>
      <vt:lpstr>Summary</vt:lpstr>
      <vt:lpstr>Post-operative Management</vt:lpstr>
      <vt:lpstr>PowerPoint Presentation</vt:lpstr>
      <vt:lpstr>PowerPoint Presentation</vt:lpstr>
      <vt:lpstr>PowerPoint Presentation</vt:lpstr>
      <vt:lpstr>Indications for Postoperative ICU Admission</vt:lpstr>
      <vt:lpstr>ATLS</vt:lpstr>
      <vt:lpstr>TRAUMA</vt:lpstr>
      <vt:lpstr>ATLS</vt:lpstr>
      <vt:lpstr>PRIMARY SURVEY</vt:lpstr>
      <vt:lpstr>Ac</vt:lpstr>
      <vt:lpstr>PowerPoint Presentation</vt:lpstr>
      <vt:lpstr>PowerPoint Presentation</vt:lpstr>
      <vt:lpstr>B</vt:lpstr>
      <vt:lpstr>C</vt:lpstr>
      <vt:lpstr>D </vt:lpstr>
      <vt:lpstr>E</vt:lpstr>
      <vt:lpstr>SECONDARY SURVEY</vt:lpstr>
      <vt:lpstr>Goals for Resuscitation of The Trauma Patient </vt:lpstr>
      <vt:lpstr>Trauma-Induced Coagulopathy</vt:lpstr>
      <vt:lpstr>PowerPoint Presentation</vt:lpstr>
      <vt:lpstr>Complications of Coagulopathy</vt:lpstr>
      <vt:lpstr>Haemostatic Resuscitation</vt:lpstr>
      <vt:lpstr>DEFINITIVE TRAUMA INTERVENTIONS </vt:lpstr>
      <vt:lpstr>Caesarean Section</vt:lpstr>
      <vt:lpstr>Special Precautions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Ahmed</cp:lastModifiedBy>
  <cp:revision>47</cp:revision>
  <dcterms:created xsi:type="dcterms:W3CDTF">2015-10-02T19:26:16Z</dcterms:created>
  <dcterms:modified xsi:type="dcterms:W3CDTF">2016-10-11T21:55:33Z</dcterms:modified>
</cp:coreProperties>
</file>