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3" r:id="rId2"/>
    <p:sldId id="346" r:id="rId3"/>
    <p:sldId id="347" r:id="rId4"/>
    <p:sldId id="334" r:id="rId5"/>
    <p:sldId id="348" r:id="rId6"/>
    <p:sldId id="349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5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25DAC-6DB3-498F-BCF2-51120FC4960A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62FA1-E4C3-40B1-9E85-6BADBA055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3AB5F-F854-4BCC-8BA9-E0CB081831D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9FB3-478D-40D7-BCC6-1F112AD653BB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DD1B-8E60-43CF-933A-253F018F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9FB3-478D-40D7-BCC6-1F112AD653BB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DD1B-8E60-43CF-933A-253F018F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9FB3-478D-40D7-BCC6-1F112AD653BB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DD1B-8E60-43CF-933A-253F018F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9FB3-478D-40D7-BCC6-1F112AD653BB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DD1B-8E60-43CF-933A-253F018F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9FB3-478D-40D7-BCC6-1F112AD653BB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DD1B-8E60-43CF-933A-253F018F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9FB3-478D-40D7-BCC6-1F112AD653BB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DD1B-8E60-43CF-933A-253F018F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9FB3-478D-40D7-BCC6-1F112AD653BB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DD1B-8E60-43CF-933A-253F018F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9FB3-478D-40D7-BCC6-1F112AD653BB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DD1B-8E60-43CF-933A-253F018F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9FB3-478D-40D7-BCC6-1F112AD653BB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DD1B-8E60-43CF-933A-253F018F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9FB3-478D-40D7-BCC6-1F112AD653BB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DD1B-8E60-43CF-933A-253F018F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9FB3-478D-40D7-BCC6-1F112AD653BB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DD1B-8E60-43CF-933A-253F018F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9FB3-478D-40D7-BCC6-1F112AD653BB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2DD1B-8E60-43CF-933A-253F018F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91680" y="274638"/>
            <a:ext cx="511256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华文隶书" pitchFamily="2" charset="-122"/>
              </a:rPr>
              <a:t>Fetal membranes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499022" y="1779588"/>
            <a:ext cx="3513138" cy="41449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3600" dirty="0" smtClean="0">
                <a:latin typeface="Times New Roman" pitchFamily="18" charset="0"/>
                <a:ea typeface="黑体" pitchFamily="2" charset="-122"/>
              </a:rPr>
              <a:t>Fetal membrane</a:t>
            </a:r>
            <a:endParaRPr lang="zh-CN" altLang="en-US" sz="3600" dirty="0" smtClean="0">
              <a:latin typeface="Times New Roman" pitchFamily="18" charset="0"/>
              <a:ea typeface="黑体" pitchFamily="2" charset="-122"/>
            </a:endParaRP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</a:pPr>
            <a:r>
              <a:rPr lang="zh-CN" altLang="en-US" dirty="0" smtClean="0">
                <a:latin typeface="Times New Roman" pitchFamily="18" charset="0"/>
              </a:rPr>
              <a:t>   </a:t>
            </a:r>
            <a:r>
              <a:rPr lang="en-US" altLang="zh-CN" dirty="0" smtClean="0">
                <a:latin typeface="Times New Roman" pitchFamily="18" charset="0"/>
              </a:rPr>
              <a:t>Chorion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</a:pPr>
            <a:r>
              <a:rPr lang="zh-CN" altLang="en-US" dirty="0" smtClean="0">
                <a:latin typeface="Times New Roman" pitchFamily="18" charset="0"/>
              </a:rPr>
              <a:t>   </a:t>
            </a:r>
            <a:r>
              <a:rPr lang="en-US" altLang="zh-CN" dirty="0" smtClean="0">
                <a:latin typeface="Times New Roman" pitchFamily="18" charset="0"/>
              </a:rPr>
              <a:t>Amnion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</a:pPr>
            <a:r>
              <a:rPr lang="zh-CN" altLang="en-US" dirty="0" smtClean="0">
                <a:latin typeface="Times New Roman" pitchFamily="18" charset="0"/>
              </a:rPr>
              <a:t>   </a:t>
            </a:r>
            <a:r>
              <a:rPr lang="en-US" altLang="zh-CN" dirty="0" smtClean="0">
                <a:latin typeface="Times New Roman" pitchFamily="18" charset="0"/>
              </a:rPr>
              <a:t>Yolk sac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</a:pPr>
            <a:r>
              <a:rPr lang="zh-CN" altLang="en-US" dirty="0" smtClean="0">
                <a:latin typeface="Times New Roman" pitchFamily="18" charset="0"/>
              </a:rPr>
              <a:t>   </a:t>
            </a:r>
            <a:r>
              <a:rPr lang="en-US" altLang="zh-CN" dirty="0" smtClean="0">
                <a:latin typeface="Times New Roman" pitchFamily="18" charset="0"/>
              </a:rPr>
              <a:t>Allantois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</a:pPr>
            <a:r>
              <a:rPr lang="zh-CN" altLang="en-US" dirty="0" smtClean="0">
                <a:latin typeface="Times New Roman" pitchFamily="18" charset="0"/>
              </a:rPr>
              <a:t>   </a:t>
            </a:r>
            <a:r>
              <a:rPr lang="en-US" altLang="zh-CN" dirty="0" smtClean="0">
                <a:latin typeface="Times New Roman" pitchFamily="18" charset="0"/>
              </a:rPr>
              <a:t>Umbilical 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4038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4343400"/>
            <a:ext cx="4419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2-Oligohydramnios refers to a decreased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amount (less than 400 ml)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1-Hydramnios or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polyhydramnios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is the term used to describe an excess of amniotic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fluid (1500–2000 ml)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128736"/>
            <a:ext cx="5715000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Oligohydramnios is a rare occurrence that may result from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renal agenesis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66800"/>
            <a:ext cx="45720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Primary causes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hydramnios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include idiopathic causes (35%)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maternal diabetes (25%)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congenital malformations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including central nervous system disorders (e.g., anencephaly) and 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934670"/>
            <a:ext cx="428396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Premature rupture of the amnion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most common cause of preterm labor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occurs in 10% of pregnancies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4572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Gastrointestinal defects</a:t>
            </a:r>
          </a:p>
          <a:p>
            <a:pPr algn="ctr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atresias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, e.g., esophageal)</a:t>
            </a:r>
          </a:p>
          <a:p>
            <a:pPr algn="ctr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that prevent the infant from swallowing the fluid 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2286000" y="2590800"/>
            <a:ext cx="3322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429000" y="48006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8600"/>
            <a:ext cx="457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254675"/>
            <a:ext cx="4419600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With growth of the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chorionic vesicle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decidua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capsularis becomes stretched and degenerates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Subsequently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chorion laeve comes into contact with the uterine wall (decidua parietalis)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 the opposite side of the uterus and the two fuse obliterating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uterine lumen. 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005064"/>
            <a:ext cx="411480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Similarly, fusion of the amnion and chorion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form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amniochorionic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membrane obliterates the chorionic cavity</a:t>
            </a:r>
          </a:p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It is this membrane that ruptures during labor </a:t>
            </a:r>
          </a:p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(breaking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water).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514600"/>
            <a:ext cx="389401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sz="4800" dirty="0" smtClean="0">
                <a:latin typeface="Times New Roman" pitchFamily="18" charset="0"/>
              </a:rPr>
              <a:t>U</a:t>
            </a:r>
            <a:r>
              <a:rPr lang="en-US" altLang="zh-CN" sz="4800" dirty="0" smtClean="0">
                <a:latin typeface="Times New Roman" pitchFamily="18" charset="0"/>
                <a:ea typeface="黑体" pitchFamily="2" charset="-122"/>
              </a:rPr>
              <a:t>mbilical cord</a:t>
            </a:r>
            <a:endParaRPr lang="en-US" altLang="zh-CN" sz="48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4495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85800" y="212447"/>
            <a:ext cx="336612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At the fifth week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of development, the following structures pass through the primitive umbilical ring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152" y="1905000"/>
            <a:ext cx="3733800" cy="3831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connecting stalk, containing the allantois and the umbilical vessels, consisting of two arteries and one vein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yolk stalk (vitelline duct), accompanied by the vitelline vessels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(3)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canal connecting the intraembryonic and extraembryonic cavities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655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2514600" cy="59093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further development,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amniotic cavity enlarges rapidly at the expense of </a:t>
            </a:r>
          </a:p>
          <a:p>
            <a:pPr algn="ctr">
              <a:lnSpc>
                <a:spcPct val="150000"/>
              </a:lnSpc>
            </a:pPr>
            <a:r>
              <a:rPr lang="en-US" b="1" i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chorionic cavity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a result the amnion begins to envelop 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connecting and yolk sac stalks, </a:t>
            </a:r>
            <a:r>
              <a:rPr lang="en-US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crowding them together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giving rise to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primitive umbilical cord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578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abdominal cavity is temporarily too small for the rapidly developing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intestinal loops and some of them are pushed into the extraembryonic space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the umbilical cord. These extruding intestinal loops form a physiological umbilical hernia 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0"/>
            <a:ext cx="388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2057400"/>
            <a:ext cx="52578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At approximately the end of the third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month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loops are withdrawn into the body of the embryo and the cavity in the cord is obliterated.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032" y="3048000"/>
            <a:ext cx="4572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 allantois and the vitelline duct and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vessels are also obliterated, all that remains in the cord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are the umbilical vessels surrounded by the jelly of Wharton. </a:t>
            </a:r>
            <a:endParaRPr lang="en-US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64" y="4293096"/>
            <a:ext cx="5029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75978" y="1125539"/>
            <a:ext cx="5760318" cy="251948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dirty="0" smtClean="0">
                <a:latin typeface="Times New Roman" pitchFamily="18" charset="0"/>
              </a:rPr>
              <a:t>Covered with amniotic membrane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800" dirty="0" smtClean="0">
                <a:latin typeface="Times New Roman" pitchFamily="18" charset="0"/>
              </a:rPr>
              <a:t>Contains</a:t>
            </a:r>
          </a:p>
          <a:p>
            <a:pPr eaLnBrk="1" hangingPunct="1">
              <a:buNone/>
            </a:pPr>
            <a:r>
              <a:rPr lang="en-US" altLang="zh-CN" sz="2800" dirty="0" smtClean="0">
                <a:latin typeface="Times New Roman" pitchFamily="18" charset="0"/>
              </a:rPr>
              <a:t>1umbilical vein</a:t>
            </a:r>
          </a:p>
          <a:p>
            <a:pPr eaLnBrk="1" hangingPunct="1">
              <a:buNone/>
            </a:pPr>
            <a:r>
              <a:rPr lang="en-US" altLang="zh-CN" sz="2800" dirty="0" smtClean="0">
                <a:latin typeface="Times New Roman" pitchFamily="18" charset="0"/>
              </a:rPr>
              <a:t>2</a:t>
            </a:r>
            <a:r>
              <a:rPr lang="zh-CN" altLang="en-US" sz="2800" dirty="0" smtClean="0">
                <a:latin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</a:rPr>
              <a:t>umbilical arteries  </a:t>
            </a:r>
          </a:p>
          <a:p>
            <a:pPr eaLnBrk="1" hangingPunct="1">
              <a:buNone/>
            </a:pPr>
            <a:r>
              <a:rPr lang="en-US" altLang="zh-CN" sz="2800" dirty="0" smtClean="0">
                <a:latin typeface="Times New Roman" pitchFamily="18" charset="0"/>
              </a:rPr>
              <a:t>degenerated yolk sac and allantois</a:t>
            </a:r>
            <a:r>
              <a:rPr lang="en-US" altLang="zh-CN" sz="3600" dirty="0" smtClean="0">
                <a:latin typeface="Times New Roman" pitchFamily="18" charset="0"/>
              </a:rPr>
              <a:t>  </a:t>
            </a:r>
          </a:p>
          <a:p>
            <a:pPr eaLnBrk="1" hangingPunct="1">
              <a:buNone/>
            </a:pPr>
            <a:r>
              <a:rPr lang="en-US" altLang="zh-CN" sz="3600" dirty="0" smtClean="0">
                <a:latin typeface="Times New Roman" pitchFamily="18" charset="0"/>
              </a:rPr>
              <a:t>          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800" dirty="0" smtClean="0">
                <a:latin typeface="Times New Roman" pitchFamily="18" charset="0"/>
              </a:rPr>
              <a:t>connects fetus with placenta</a:t>
            </a:r>
          </a:p>
          <a:p>
            <a:pPr eaLnBrk="1" hangingPunct="1">
              <a:buNone/>
            </a:pPr>
            <a:endParaRPr lang="en-US" altLang="zh-CN" sz="280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zh-CN" altLang="en-US" sz="2800" dirty="0" smtClean="0">
              <a:latin typeface="Times New Roman" pitchFamily="18" charset="0"/>
            </a:endParaRPr>
          </a:p>
          <a:p>
            <a:pPr eaLnBrk="1" hangingPunct="1"/>
            <a:endParaRPr lang="zh-CN" alt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55904" y="381000"/>
            <a:ext cx="33522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Summary of the U</a:t>
            </a:r>
            <a:r>
              <a:rPr lang="en-US" altLang="zh-CN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mbilical cord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3789040"/>
            <a:ext cx="457200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</a:rPr>
              <a:t>Length 50 cm</a:t>
            </a:r>
          </a:p>
          <a:p>
            <a:pPr>
              <a:buNone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Abnormality: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＞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80 cm (long),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 extremely long cord may encircle the neck of the fetus,  usually without increased risk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zh-CN" altLang="en-US" dirty="0" smtClean="0">
                <a:latin typeface="Times New Roman" pitchFamily="18" charset="0"/>
              </a:rPr>
              <a:t>                          ＜</a:t>
            </a:r>
            <a:r>
              <a:rPr lang="en-US" altLang="zh-CN" b="1" dirty="0" smtClean="0">
                <a:latin typeface="Times New Roman" pitchFamily="18" charset="0"/>
              </a:rPr>
              <a:t>35 cm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short) may cause difficulties during delivery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by pulling the placenta from its attachment in the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uterus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2260989"/>
            <a:ext cx="7344816" cy="20867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Umbilical vessels are longer than the cord, so twisting and bending of the vessels are common</a:t>
            </a:r>
          </a:p>
          <a:p>
            <a:pPr algn="ctr">
              <a:lnSpc>
                <a:spcPct val="90000"/>
              </a:lnSpc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frequently form loops, producing false knots, that are of no significance</a:t>
            </a:r>
          </a:p>
          <a:p>
            <a:pPr algn="ctr">
              <a:lnSpc>
                <a:spcPct val="90000"/>
              </a:lnSpc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5085184"/>
            <a:ext cx="4572000" cy="5909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about 1% of pregnancies, true knots form in the cord and cause fetal death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971600" y="260648"/>
            <a:ext cx="7272808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Yolk sac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：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it is a membranous sac 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attached to the embryo, convey nourishment to the embryo (e.g. in birds), in humans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Incorporate into the endoderm of embryo as a primordial gut  and the primordial germ cells appear in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endodermal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lining of the wall of the yolk sac in the 3rd week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marR="0" lvl="0" indent="-5334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33400" marR="0" lvl="0" indent="-5334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</a:t>
            </a:r>
          </a:p>
          <a:p>
            <a:pPr marL="533400" marR="0" lvl="0" indent="-5334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33400" marR="0" lvl="0" indent="-5334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</a:t>
            </a:r>
          </a:p>
          <a:p>
            <a:pPr marL="533400" marR="0" lvl="0" indent="-5334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　</a:t>
            </a:r>
            <a:endParaRPr kumimoji="0" lang="en-US" altLang="zh-CN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33400" marR="0" lvl="0" indent="-5334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33400" marR="0" lvl="0" indent="-5334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</a:t>
            </a:r>
          </a:p>
          <a:p>
            <a:pPr marL="533400" marR="0" lvl="0" indent="-5334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</a:t>
            </a:r>
            <a:endParaRPr kumimoji="0" lang="en-US" altLang="zh-CN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eso1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16024"/>
            <a:ext cx="482649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32048" y="764704"/>
            <a:ext cx="3347864" cy="4735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It is large at 32 days (at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early development)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10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week, 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egresses  to 0.5 cm as a remnant structure which is connected to the 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midgut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by a narrow yolk stalk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 20 weeks becomes very small,  usually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not visible thereafter.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4" descr="回肠憩室和脐瘘"/>
          <p:cNvPicPr>
            <a:picLocks noChangeAspect="1" noChangeArrowheads="1"/>
          </p:cNvPicPr>
          <p:nvPr/>
        </p:nvPicPr>
        <p:blipFill>
          <a:blip r:embed="rId2" cstate="print"/>
          <a:srcRect r="57378" b="8861"/>
          <a:stretch>
            <a:fillRect/>
          </a:stretch>
        </p:blipFill>
        <p:spPr bwMode="auto">
          <a:xfrm>
            <a:off x="251520" y="3214686"/>
            <a:ext cx="295232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5" descr="回肠憩室和脐瘘"/>
          <p:cNvPicPr>
            <a:picLocks noChangeAspect="1" noChangeArrowheads="1"/>
          </p:cNvPicPr>
          <p:nvPr/>
        </p:nvPicPr>
        <p:blipFill>
          <a:blip r:embed="rId2" cstate="print"/>
          <a:srcRect l="59016" b="9114"/>
          <a:stretch>
            <a:fillRect/>
          </a:stretch>
        </p:blipFill>
        <p:spPr bwMode="auto">
          <a:xfrm>
            <a:off x="5364088" y="3573016"/>
            <a:ext cx="377991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2008" y="2564904"/>
            <a:ext cx="500404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</a:rPr>
              <a:t>①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</a:rPr>
              <a:t>Meckel’s diverticulum 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5551628" y="2924944"/>
            <a:ext cx="326884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</a:rPr>
              <a:t> ② 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itchFamily="18" charset="0"/>
              </a:rPr>
              <a:t>Umbilical fistula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4211960" y="0"/>
            <a:ext cx="156966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</a:rPr>
              <a:t>Abnormalities: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36304" y="620688"/>
            <a:ext cx="4572000" cy="5909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Sometimes it persists throughout the pregnancy but of no significance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91680" y="1628800"/>
            <a:ext cx="6516216" cy="5909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about 2% of adults the proximal intra-abdominal part of yolk stalk persists as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ileal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diverticulum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Meckel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diverticulum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024" y="2106722"/>
            <a:ext cx="226774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3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week it appears as a tubular diverticulum from the caudal wall of yolk sac that extends into the connecting stalk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-71462"/>
            <a:ext cx="64087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2411760" y="1412776"/>
            <a:ext cx="280831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95536" y="4073004"/>
            <a:ext cx="216024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During the 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month, the extraembryonic part of the allantois degenerates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699792" cy="19697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allantois,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 an extra-embryonic membrane of reptiles, birds, and mammals arising as a pouch, or sac, from 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hindgut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404664"/>
            <a:ext cx="428854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Functions of Allantois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513091"/>
            <a:ext cx="8496944" cy="12834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Blood formation occurs in the wall during the 3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5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week</a:t>
            </a:r>
          </a:p>
          <a:p>
            <a:pPr>
              <a:lnSpc>
                <a:spcPct val="90000"/>
              </a:lnSpc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blood vessels persist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as the umbilical vein and arteries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6" y="3429000"/>
            <a:ext cx="4572000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Becomes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Urachus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after birth is transformed into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median umbilical ligament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extends from the apex of the bladder to the umbilicus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552" y="2060848"/>
            <a:ext cx="3491880" cy="5040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dirty="0" err="1" smtClean="0">
                <a:latin typeface="Times New Roman" pitchFamily="18" charset="0"/>
                <a:ea typeface="华文中宋" pitchFamily="2" charset="-122"/>
              </a:rPr>
              <a:t>Urachal</a:t>
            </a:r>
            <a:r>
              <a:rPr lang="en-US" altLang="zh-CN" sz="2800" dirty="0" smtClean="0">
                <a:latin typeface="Times New Roman" pitchFamily="18" charset="0"/>
                <a:ea typeface="华文中宋" pitchFamily="2" charset="-122"/>
              </a:rPr>
              <a:t> fistula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  </a:t>
            </a:r>
            <a:endParaRPr lang="zh-CN" altLang="en-US" dirty="0" smtClean="0">
              <a:latin typeface="Times New Roman" pitchFamily="18" charset="0"/>
            </a:endParaRPr>
          </a:p>
        </p:txBody>
      </p:sp>
      <p:pic>
        <p:nvPicPr>
          <p:cNvPr id="81923" name="Picture 4" descr="脐尿瘘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96753"/>
            <a:ext cx="47525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59832" y="332656"/>
            <a:ext cx="257634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Abnormality: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9502" y="1"/>
            <a:ext cx="304449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251062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Amniotic Fluid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33400"/>
            <a:ext cx="5638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amniotic cavity is filled with a clear, watery fluid is produced in part by amniotic cells but is derived primarily from maternal blood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591270"/>
            <a:ext cx="5638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amount of fluid increases from approximately 30 ml at 10 weeks of gestation to 450 ml at 20 weeks to 800 to 1000 ml at 37 weeks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8070"/>
            <a:ext cx="5105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serves as a protective cushion. The fluid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1- prevents adherence 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embryo to the amnion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2-allows for fetal movements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745468"/>
            <a:ext cx="5715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volume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amniotic fluid is replaced every 3 hours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4334470"/>
            <a:ext cx="61722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the beginning of the fifth month, the fetus swallows its own amniotic fluid and it is estimated that it drinks about 400 ml a day, about half of the total amount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5334000"/>
            <a:ext cx="67056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Fetal urine is added daily to the amniotic fluid in the fifth month but this urine is mostly water, since the placenta is functioning as an exchange for metabolic wastes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0.tqn.com/d/pregnancy/1/0/U/l/3/191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http://0.tqn.com/d/pregnancy/1/0/U/l/3/191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Mucus Plug - Amniotic Sac Ruptu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Mucus Plug - Amniotic Sac Ruptu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 l="35625" t="21000" r="50000" b="54000"/>
          <a:stretch>
            <a:fillRect/>
          </a:stretch>
        </p:blipFill>
        <p:spPr bwMode="auto">
          <a:xfrm>
            <a:off x="685800" y="914400"/>
            <a:ext cx="7391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828800" y="304800"/>
            <a:ext cx="57912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childbirth,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amnio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-chorionic membrane forms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hydrostatic wedge that helps to dilate the cervical canal.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941</Words>
  <Application>Microsoft Office PowerPoint</Application>
  <PresentationFormat>On-screen Show (4:3)</PresentationFormat>
  <Paragraphs>113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Fetal membranes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Your User Name</cp:lastModifiedBy>
  <cp:revision>113</cp:revision>
  <dcterms:created xsi:type="dcterms:W3CDTF">2014-04-14T19:28:55Z</dcterms:created>
  <dcterms:modified xsi:type="dcterms:W3CDTF">2014-05-26T07:39:37Z</dcterms:modified>
</cp:coreProperties>
</file>