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49" r:id="rId2"/>
    <p:sldId id="348" r:id="rId3"/>
    <p:sldId id="275" r:id="rId4"/>
    <p:sldId id="350" r:id="rId5"/>
    <p:sldId id="276" r:id="rId6"/>
    <p:sldId id="277" r:id="rId7"/>
    <p:sldId id="347" r:id="rId8"/>
    <p:sldId id="346" r:id="rId9"/>
    <p:sldId id="279" r:id="rId10"/>
    <p:sldId id="345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352" r:id="rId20"/>
    <p:sldId id="288" r:id="rId21"/>
    <p:sldId id="289" r:id="rId22"/>
    <p:sldId id="290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C25DAC-6DB3-498F-BCF2-51120FC4960A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62FA1-E4C3-40B1-9E85-6BADBA0552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034ADE-AE14-4FC5-AF23-210F3CD53C1C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9FB3-478D-40D7-BCC6-1F112AD653BB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2DD1B-8E60-43CF-933A-253F018FE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52400"/>
            <a:ext cx="7912100" cy="6516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-27384"/>
            <a:ext cx="565212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07504" y="5120605"/>
            <a:ext cx="8964488" cy="166199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Cells remaining in the epiblast then form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ECTODERM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Thus,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THE EPIBLAST,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through the process of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gastrulation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is the source of all of the germ layers.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cells in these layers will give rise to all of the </a:t>
            </a:r>
            <a:r>
              <a:rPr lang="en-US" sz="2400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tissues and organs in the embryo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6024" y="666562"/>
            <a:ext cx="2987824" cy="175432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Once the cells have invaginated, some </a:t>
            </a:r>
            <a:r>
              <a:rPr lang="en-US" b="1" i="1" u="sng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displace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the hypoblast, creating the embryonic 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ENDODERM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3237364"/>
            <a:ext cx="3059832" cy="141577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Other cells come to lie between the epiblast and newly created endoderm to form </a:t>
            </a:r>
            <a:r>
              <a:rPr lang="en-US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MESODERM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4760" y="0"/>
            <a:ext cx="804964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 swelling appears on the upper surface of the hypoblast called </a:t>
            </a:r>
          </a:p>
          <a:p>
            <a:pPr algn="ctr"/>
            <a:r>
              <a:rPr lang="en-US" sz="2400" b="1" spc="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NOTOCHORD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3846" y="1676400"/>
            <a:ext cx="6052530" cy="2398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3488" y="1315283"/>
            <a:ext cx="1600200" cy="452431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Because of the presence of the notochord in the middle of the trilaminar disc ,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migrating cells from the epiblast will fill only the paraxial region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(the area around 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axis)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76389" y="4267200"/>
            <a:ext cx="3571875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733800" cy="233910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most characteristic event occurring during the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third week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of gestation </a:t>
            </a:r>
          </a:p>
          <a:p>
            <a:pPr algn="just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</a:t>
            </a:r>
          </a:p>
          <a:p>
            <a:pPr algn="just"/>
            <a:r>
              <a:rPr lang="en-US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GASTRULATION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process that establishes all three germ layers in the embryo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3249" y="0"/>
            <a:ext cx="5232204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6781800" y="1828800"/>
            <a:ext cx="13716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7490983" y="3200400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ENDODERM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3733800"/>
            <a:ext cx="3810000" cy="317009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1-ECTODERM</a:t>
            </a:r>
          </a:p>
          <a:p>
            <a:pPr algn="just"/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2-MESODERM</a:t>
            </a:r>
          </a:p>
          <a:p>
            <a:pPr algn="just"/>
            <a:endParaRPr lang="en-US" sz="40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3-ENDODERM</a:t>
            </a:r>
            <a:endParaRPr lang="en-US" sz="4000" dirty="0"/>
          </a:p>
        </p:txBody>
      </p:sp>
      <p:sp>
        <p:nvSpPr>
          <p:cNvPr id="7" name="Down Arrow 6"/>
          <p:cNvSpPr/>
          <p:nvPr/>
        </p:nvSpPr>
        <p:spPr>
          <a:xfrm>
            <a:off x="1600200" y="25146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7032" y="2133600"/>
            <a:ext cx="7819768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3600" dirty="0" smtClean="0">
                <a:latin typeface="Algerian" pitchFamily="82" charset="0"/>
              </a:rPr>
              <a:t>Derivatives of the ectodermal </a:t>
            </a:r>
          </a:p>
          <a:p>
            <a:r>
              <a:rPr lang="en-US" sz="3600" dirty="0" smtClean="0">
                <a:latin typeface="Algerian" pitchFamily="82" charset="0"/>
              </a:rPr>
              <a:t>                germ layer</a:t>
            </a:r>
            <a:endParaRPr lang="ar-JO" sz="36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105" y="609600"/>
            <a:ext cx="8954695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At the middle of the epiblast another swelling called</a:t>
            </a:r>
          </a:p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          1- 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neural plate appears</a:t>
            </a:r>
          </a:p>
          <a:p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neural plate replaces the receding primitive streak and closes the pore formed before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5410200" y="1143000"/>
            <a:ext cx="762000" cy="228600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286000" y="0"/>
            <a:ext cx="4972579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of the neural tube</a:t>
            </a:r>
            <a:endParaRPr lang="ar-JO" sz="2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05000"/>
            <a:ext cx="3810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85419" y="685800"/>
            <a:ext cx="2659638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2-Neural groove</a:t>
            </a:r>
            <a:endParaRPr lang="ar-JO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2038350"/>
            <a:ext cx="4800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4800"/>
            <a:ext cx="38862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" name="Straight Arrow Connector 4"/>
          <p:cNvCxnSpPr/>
          <p:nvPr/>
        </p:nvCxnSpPr>
        <p:spPr>
          <a:xfrm rot="16200000" flipH="1">
            <a:off x="4800600" y="2057400"/>
            <a:ext cx="2362200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919288"/>
            <a:ext cx="4953000" cy="440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132091" y="381000"/>
            <a:ext cx="2310248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3-Neural tube</a:t>
            </a:r>
            <a:endParaRPr lang="ar-JO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6200000" flipH="1">
            <a:off x="5372100" y="1714500"/>
            <a:ext cx="2209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35814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Arrow Connector 7"/>
          <p:cNvCxnSpPr/>
          <p:nvPr/>
        </p:nvCxnSpPr>
        <p:spPr>
          <a:xfrm rot="10800000" flipV="1">
            <a:off x="1295400" y="990600"/>
            <a:ext cx="487680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14600"/>
            <a:ext cx="4495799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24200" y="86380"/>
            <a:ext cx="3817071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Parts of the neural tube</a:t>
            </a:r>
            <a:endParaRPr lang="ar-JO" sz="28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4600" y="990600"/>
            <a:ext cx="1998496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1-neural crest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2-alar plate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3-basal plate</a:t>
            </a:r>
            <a:endParaRPr lang="ar-JO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rot="16200000" flipH="1">
            <a:off x="3657600" y="1905000"/>
            <a:ext cx="16002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16200000" flipH="1">
            <a:off x="3352800" y="2362200"/>
            <a:ext cx="1447800" cy="685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1905000" y="2971800"/>
            <a:ext cx="18288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6200" y="2819400"/>
            <a:ext cx="2061462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alar plate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33800" y="4267200"/>
            <a:ext cx="2537874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basal plate</a:t>
            </a:r>
            <a:endParaRPr lang="ar-JO" sz="40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5400000" flipH="1" flipV="1">
            <a:off x="3810000" y="3657600"/>
            <a:ext cx="914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620" y="152400"/>
            <a:ext cx="803938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en-US" sz="2400" dirty="0" smtClean="0">
                <a:latin typeface="Algerian" pitchFamily="82" charset="0"/>
                <a:cs typeface="+mj-cs"/>
              </a:rPr>
              <a:t>The nervous system is formed from the ectoderm</a:t>
            </a:r>
          </a:p>
          <a:p>
            <a:r>
              <a:rPr lang="en-US" sz="2400" dirty="0" smtClean="0">
                <a:latin typeface="Algerian" pitchFamily="82" charset="0"/>
                <a:cs typeface="+mj-cs"/>
              </a:rPr>
              <a:t>                                 (the neural tube)</a:t>
            </a:r>
            <a:endParaRPr lang="ar-JO" sz="2400" dirty="0">
              <a:latin typeface="Algerian" pitchFamily="82" charset="0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752600"/>
            <a:ext cx="9144000" cy="113588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neural crest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gives rise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ganglia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276600"/>
            <a:ext cx="9144000" cy="1135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alar plate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gives rise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sensory</a:t>
            </a:r>
            <a:r>
              <a:rPr lang="en-US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part of the nervous system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105400"/>
            <a:ext cx="9144000" cy="187743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basal plate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gives rise to 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the motor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 part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of the nervous    system</a:t>
            </a:r>
            <a:endParaRPr lang="ar-JO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543800" cy="5940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1-Connective tissue and </a:t>
            </a:r>
            <a:r>
              <a:rPr lang="en-US" sz="2800" b="1" i="1" u="sng" dirty="0" smtClean="0">
                <a:latin typeface="Times New Roman" pitchFamily="18" charset="0"/>
                <a:cs typeface="Times New Roman" pitchFamily="18" charset="0"/>
              </a:rPr>
              <a:t>bones of the face and skull</a:t>
            </a:r>
            <a:endParaRPr lang="en-US" sz="24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2-Cranial nerve ganglia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3-C cells of the thyroid gland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4-Conotruncal septum in the heart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5-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Odontoblasts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6-Dermis in face and neck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7-Spinal (dorsal root) ganglia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8-Sympathetic chain and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preaortic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ganglia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9-Parasympathetic ganglia of the gastrointestinal tract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10-Adrenal medulla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11-Schwann cells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12-Glial cells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13-Arachnoid and pia mater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leptomeninges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14-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Melanocytes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27784" y="116632"/>
            <a:ext cx="3749744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Neural Crest Derivatives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4016" y="143916"/>
            <a:ext cx="3131840" cy="63094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extraembryonic mesoderm lining the inside of the cytotrophoblast is then known as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CHORIONIC PLATE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The only place where extraembryonic mesoderm traverses the chorionic cavity is in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CONNECTING STALK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With development of blood vessels, the stalk becomes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 UMBILICAL CORD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56385" y="404664"/>
            <a:ext cx="5508103" cy="5810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Straight Arrow Connector 4"/>
          <p:cNvCxnSpPr/>
          <p:nvPr/>
        </p:nvCxnSpPr>
        <p:spPr>
          <a:xfrm>
            <a:off x="2195736" y="2420888"/>
            <a:ext cx="2232248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195736" y="2420888"/>
            <a:ext cx="1944216" cy="11521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195736" y="2492896"/>
            <a:ext cx="4608512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195736" y="2492896"/>
            <a:ext cx="4824536" cy="216024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762000"/>
            <a:ext cx="4800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2400" y="228600"/>
            <a:ext cx="3793026" cy="18774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1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The notochord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gives rise to the </a:t>
            </a:r>
          </a:p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Nucleus pulpous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Of the intervertebral disk</a:t>
            </a:r>
            <a:endParaRPr lang="ar-JO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429000" y="990600"/>
            <a:ext cx="18288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l="56875" t="33000" r="22500" b="39000"/>
          <a:stretch>
            <a:fillRect/>
          </a:stretch>
        </p:blipFill>
        <p:spPr bwMode="auto">
          <a:xfrm>
            <a:off x="152400" y="2286000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0" y="476672"/>
            <a:ext cx="3563888" cy="78154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A-Completion of implantation of the blastocyst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539552" y="0"/>
            <a:ext cx="8229600" cy="40466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MAJOR EVENTS OF 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SECOND WEEK OF DEVELOPMENT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1340768"/>
            <a:ext cx="3635896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B-Production 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of a bilaminar embryonic </a:t>
            </a:r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disc</a:t>
            </a:r>
            <a:endParaRPr lang="en-US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32856"/>
            <a:ext cx="349188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C-FORMATION OF EXTRAEMBRYONIC STRUCTURES: 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i="1" u="sng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1-AMNIOTIC CAVITY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i="1" u="sng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2-AMNION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i="1" u="sng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3-YOLK SAC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i="1" u="sng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4-CHORIONIC SAC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b="1" i="1" u="sng" spc="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5- CONNECTING STALK </a:t>
            </a:r>
            <a:endParaRPr lang="en-US" b="1" i="1" u="sng" spc="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5157192"/>
            <a:ext cx="349188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D-APPEARANCE OF PRIMARY CHORIONIC VILLI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177498"/>
            <a:ext cx="363589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en-US" sz="2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E-APPEARANCE OF THE </a:t>
            </a:r>
            <a:r>
              <a:rPr lang="en-US" sz="20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PRECHORDAL PLATE</a:t>
            </a:r>
            <a:endParaRPr lang="en-US" sz="20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548680"/>
            <a:ext cx="5508104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5-Point Star 10"/>
          <p:cNvSpPr/>
          <p:nvPr/>
        </p:nvSpPr>
        <p:spPr>
          <a:xfrm>
            <a:off x="8604448" y="2132856"/>
            <a:ext cx="216024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2411760" y="3090664"/>
            <a:ext cx="216024" cy="33833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-36512" y="-27384"/>
            <a:ext cx="4752528" cy="1143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defRPr/>
            </a:pPr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MAJOR EVENTS OF THE THIRD WEEK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6792"/>
            <a:ext cx="4845224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of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PRIMITIVE STREAK</a:t>
            </a:r>
          </a:p>
          <a:p>
            <a:pPr eaLnBrk="1" hangingPunct="1"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Development of</a:t>
            </a:r>
          </a:p>
          <a:p>
            <a:pPr algn="ctr" eaLnBrk="1" hangingPunct="1">
              <a:buNone/>
              <a:defRPr/>
            </a:pPr>
            <a:r>
              <a:rPr lang="en-US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 NOTOCHORD</a:t>
            </a:r>
          </a:p>
          <a:p>
            <a:pPr eaLnBrk="1" hangingPunct="1">
              <a:buNone/>
              <a:defRPr/>
            </a:pPr>
            <a:endParaRPr lang="en-US" b="1" dirty="0" smtClean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u="sng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Formation of </a:t>
            </a:r>
          </a:p>
          <a:p>
            <a:pPr algn="ctr" eaLnBrk="1" hangingPunct="1">
              <a:buNone/>
              <a:defRPr/>
            </a:pPr>
            <a:r>
              <a:rPr lang="en-US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TRILAMINAR GERM DISC</a:t>
            </a:r>
          </a:p>
          <a:p>
            <a:pPr eaLnBrk="1" hangingPunct="1">
              <a:defRPr/>
            </a:pPr>
            <a:endParaRPr lang="en-US" b="1" u="sng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en-US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Beginning of formation </a:t>
            </a:r>
          </a:p>
          <a:p>
            <a:pPr algn="ctr" eaLnBrk="1" hangingPunct="1">
              <a:buNone/>
              <a:defRPr/>
            </a:pPr>
            <a:r>
              <a:rPr lang="en-US" b="1" u="sng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OF NEURAL TUBE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"/>
            <a:ext cx="2771800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92960" y="3330801"/>
            <a:ext cx="3915544" cy="34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353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3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3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35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35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35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8" grpId="0" animBg="1"/>
      <p:bldP spid="193539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393012"/>
            <a:ext cx="7111242" cy="212365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latin typeface="Algerian" pitchFamily="82" charset="0"/>
              </a:rPr>
              <a:t>THIRD WEEK</a:t>
            </a:r>
          </a:p>
          <a:p>
            <a:pPr algn="ctr"/>
            <a:r>
              <a:rPr lang="en-US" sz="6600" dirty="0" smtClean="0">
                <a:latin typeface="Algerian" pitchFamily="82" charset="0"/>
              </a:rPr>
              <a:t>OF DEVELOPMENT</a:t>
            </a:r>
            <a:endParaRPr lang="en-US" sz="6600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1628801"/>
            <a:ext cx="6606480" cy="206210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 is not birth, marriage or death, but </a:t>
            </a:r>
            <a:r>
              <a:rPr lang="en-US" sz="32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gastrulation</a:t>
            </a:r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/>
            <a:r>
              <a:rPr lang="en-US" sz="32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which is truly the most important time in your  life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91880" y="3923764"/>
            <a:ext cx="2348528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Lewis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Wolpert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(1986)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00425" y="3352800"/>
            <a:ext cx="57435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332347">
            <a:off x="666313" y="452121"/>
            <a:ext cx="2821231" cy="318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 flipH="1">
            <a:off x="1371600" y="2514600"/>
            <a:ext cx="18288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76600" y="2667000"/>
            <a:ext cx="838200" cy="1219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0" y="3886200"/>
            <a:ext cx="297180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When viewed from above, through the amniotic cavity, the epiblast appears as an oval disc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1981200" y="4876800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0"/>
            <a:ext cx="5657850" cy="68580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Rectangle 5"/>
          <p:cNvSpPr/>
          <p:nvPr/>
        </p:nvSpPr>
        <p:spPr>
          <a:xfrm>
            <a:off x="7236296" y="4672786"/>
            <a:ext cx="1907704" cy="218521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CLOACAL MEMBRANE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marks the future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anus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which is situated in the midline at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caudal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end.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02016" y="0"/>
            <a:ext cx="2141984" cy="276998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BUCCOPHARYNGEAL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MEMBRANE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marks the future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mouth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which is situated in the midline at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the cranial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end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860032" y="548680"/>
            <a:ext cx="2376264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3923928" y="4941168"/>
            <a:ext cx="3528392" cy="129614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of the </a:t>
            </a:r>
            <a:r>
              <a:rPr lang="en-US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EPIBLAST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are capable of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proliferation and migration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9067" y="1524000"/>
            <a:ext cx="7800533" cy="95410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The cells of the epiblast start to proliferate forming</a:t>
            </a: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 swilling called PRIMITIVE NODE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93886" y="990600"/>
            <a:ext cx="586891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These two features of the epiblast will lead to: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14600"/>
            <a:ext cx="5657850" cy="434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cxnSp>
        <p:nvCxnSpPr>
          <p:cNvPr id="7" name="Straight Arrow Connector 6"/>
          <p:cNvCxnSpPr>
            <a:stCxn id="3" idx="2"/>
          </p:cNvCxnSpPr>
          <p:nvPr/>
        </p:nvCxnSpPr>
        <p:spPr>
          <a:xfrm flipH="1">
            <a:off x="3995936" y="2478107"/>
            <a:ext cx="333398" cy="253506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48680"/>
            <a:ext cx="4800600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As the primitive node elongates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THE PRIMITIVE STREAK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appears</a:t>
            </a:r>
          </a:p>
        </p:txBody>
      </p:sp>
      <p:sp>
        <p:nvSpPr>
          <p:cNvPr id="3" name="Rectangle 2"/>
          <p:cNvSpPr/>
          <p:nvPr/>
        </p:nvSpPr>
        <p:spPr>
          <a:xfrm>
            <a:off x="288032" y="993497"/>
            <a:ext cx="3419872" cy="473975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Cells of the epiblast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migrate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toward the primitive streak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 cells of the primitive streak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ingress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epiblast making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a pore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 the middle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Upon arrival in the region of the streak, they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detach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from the epiblast,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slip beneath 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Font typeface="Wingdings" pitchFamily="2" charset="2"/>
              <a:buChar char="Ø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inward movement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is known as </a:t>
            </a:r>
            <a:r>
              <a:rPr lang="en-US" sz="32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invagination.</a:t>
            </a:r>
            <a:endParaRPr lang="en-US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638</Words>
  <Application>Microsoft Office PowerPoint</Application>
  <PresentationFormat>On-screen Show (4:3)</PresentationFormat>
  <Paragraphs>106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MAJOR EVENTS OF THE THIRD WEEK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27</cp:revision>
  <dcterms:created xsi:type="dcterms:W3CDTF">2014-04-14T19:28:55Z</dcterms:created>
  <dcterms:modified xsi:type="dcterms:W3CDTF">2014-04-24T07:57:29Z</dcterms:modified>
</cp:coreProperties>
</file>