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7" r:id="rId3"/>
    <p:sldId id="278" r:id="rId4"/>
    <p:sldId id="257" r:id="rId5"/>
    <p:sldId id="276" r:id="rId6"/>
    <p:sldId id="281" r:id="rId7"/>
    <p:sldId id="268" r:id="rId8"/>
    <p:sldId id="279" r:id="rId9"/>
    <p:sldId id="258" r:id="rId10"/>
    <p:sldId id="259" r:id="rId11"/>
    <p:sldId id="271" r:id="rId12"/>
    <p:sldId id="260" r:id="rId13"/>
    <p:sldId id="272" r:id="rId14"/>
    <p:sldId id="274" r:id="rId15"/>
    <p:sldId id="280" r:id="rId16"/>
    <p:sldId id="261" r:id="rId17"/>
    <p:sldId id="263" r:id="rId18"/>
    <p:sldId id="264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00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29429B1-97B7-4BE5-95F5-293A7F0EB4CE}" type="datetimeFigureOut">
              <a:rPr lang="ar-JO" smtClean="0"/>
              <a:pPr/>
              <a:t>26/05/1436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C83416-309B-4D71-B1C1-F0098F76B4FA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2002550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3416-309B-4D71-B1C1-F0098F76B4FA}" type="slidenum">
              <a:rPr lang="ar-JO" smtClean="0"/>
              <a:pPr/>
              <a:t>2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3416-309B-4D71-B1C1-F0098F76B4FA}" type="slidenum">
              <a:rPr lang="ar-JO" smtClean="0"/>
              <a:pPr/>
              <a:t>6</a:t>
            </a:fld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3416-309B-4D71-B1C1-F0098F76B4FA}" type="slidenum">
              <a:rPr lang="ar-JO" smtClean="0"/>
              <a:pPr/>
              <a:t>11</a:t>
            </a:fld>
            <a:endParaRPr lang="ar-JO"/>
          </a:p>
        </p:txBody>
      </p:sp>
    </p:spTree>
    <p:extLst>
      <p:ext uri="{BB962C8B-B14F-4D97-AF65-F5344CB8AC3E}">
        <p14:creationId xmlns="" xmlns:p14="http://schemas.microsoft.com/office/powerpoint/2010/main" val="53783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9E67-5E48-4B45-9608-F7AAF1CE2DB5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9BE-0A58-4DDA-9318-3EF5A330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9E67-5E48-4B45-9608-F7AAF1CE2DB5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9BE-0A58-4DDA-9318-3EF5A330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9E67-5E48-4B45-9608-F7AAF1CE2DB5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9BE-0A58-4DDA-9318-3EF5A330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9E67-5E48-4B45-9608-F7AAF1CE2DB5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9BE-0A58-4DDA-9318-3EF5A330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9E67-5E48-4B45-9608-F7AAF1CE2DB5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9BE-0A58-4DDA-9318-3EF5A330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9E67-5E48-4B45-9608-F7AAF1CE2DB5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9BE-0A58-4DDA-9318-3EF5A330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9E67-5E48-4B45-9608-F7AAF1CE2DB5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9BE-0A58-4DDA-9318-3EF5A330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9E67-5E48-4B45-9608-F7AAF1CE2DB5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9BE-0A58-4DDA-9318-3EF5A330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9E67-5E48-4B45-9608-F7AAF1CE2DB5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9BE-0A58-4DDA-9318-3EF5A330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9E67-5E48-4B45-9608-F7AAF1CE2DB5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9BE-0A58-4DDA-9318-3EF5A330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9E67-5E48-4B45-9608-F7AAF1CE2DB5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9BE-0A58-4DDA-9318-3EF5A330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B9E67-5E48-4B45-9608-F7AAF1CE2DB5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C69BE-0A58-4DDA-9318-3EF5A330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2225" t="38385" r="9935" b="12476"/>
          <a:stretch>
            <a:fillRect/>
          </a:stretch>
        </p:blipFill>
        <p:spPr bwMode="auto">
          <a:xfrm>
            <a:off x="4071934" y="214315"/>
            <a:ext cx="4929190" cy="5429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214282" y="428604"/>
            <a:ext cx="364333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Ear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ear consists of :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1-THE EXTERNAL EAR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2-THE MIDDLE EAR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OR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TYMPANIC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CAVITY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3-THE INTERNAL EAR, OR LABYRINTH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472" y="4357694"/>
            <a:ext cx="314327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AURICLE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B-EXTERNAL AUDITORY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MEATUS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8662" y="2928934"/>
            <a:ext cx="279441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1-THE EXTERNAL EAR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643042" y="3500438"/>
            <a:ext cx="99899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Made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6869" t="10035" r="36513" b="7751"/>
          <a:stretch>
            <a:fillRect/>
          </a:stretch>
        </p:blipFill>
        <p:spPr bwMode="auto">
          <a:xfrm>
            <a:off x="3779912" y="0"/>
            <a:ext cx="5364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14036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ROOF</a:t>
            </a:r>
          </a:p>
        </p:txBody>
      </p:sp>
      <p:sp>
        <p:nvSpPr>
          <p:cNvPr id="6" name="Rectangle 5"/>
          <p:cNvSpPr/>
          <p:nvPr/>
        </p:nvSpPr>
        <p:spPr>
          <a:xfrm>
            <a:off x="423343" y="3236783"/>
            <a:ext cx="2780505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formed by a thin plate of bone, which may be partly replaced by fibrous tissue.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separates the tympanic cavity from the superior bulb of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internal jugular vein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50538"/>
            <a:ext cx="377991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formed by a thin plate of bone,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tegmen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tympani, which is part of the petrous temporal bone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separates the tympanic cavity from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meninges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the temporal lobe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brain in the middle cranial fossa.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91680" y="692696"/>
            <a:ext cx="3600400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4" name="Rectangle 13"/>
          <p:cNvSpPr/>
          <p:nvPr/>
        </p:nvSpPr>
        <p:spPr>
          <a:xfrm>
            <a:off x="155555" y="2492896"/>
            <a:ext cx="160813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FLOOR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19672" y="0"/>
            <a:ext cx="226305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TEGMENTAL WALL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7704" y="2492896"/>
            <a:ext cx="20336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JUGULAR WALL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33956" t="25155" r="22338" b="23815"/>
          <a:stretch>
            <a:fillRect/>
          </a:stretch>
        </p:blipFill>
        <p:spPr bwMode="auto">
          <a:xfrm>
            <a:off x="3779912" y="188640"/>
            <a:ext cx="532859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23223" y="476672"/>
            <a:ext cx="273908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ANTERIOR WALL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4005064"/>
            <a:ext cx="36358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upper and smaller is the entrance into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canal for the tensor tympani muscle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52736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formed below by a thin plate of bone that separates the tympanic cavity from the internal carotid artery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204864"/>
            <a:ext cx="4572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upper part of the anterior wall are the openings into two canals.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lower and larger of these leads into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auditory tube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 flipV="1">
            <a:off x="3635896" y="3068960"/>
            <a:ext cx="3168352" cy="13977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67944" y="2924944"/>
            <a:ext cx="3096344" cy="842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196752"/>
            <a:ext cx="2952328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1-has in its upper part a large, irregular opening, the</a:t>
            </a:r>
          </a:p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aditus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the mastoid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2-Below this is a small, hollow, conical projection,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pyramid,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whose apex emerges the tendon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stapedius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muscle.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vertical part  of the fascial nerve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6023029"/>
            <a:ext cx="291581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largely formed by the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tympanic membrane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8131" t="25155" r="16432" b="44605"/>
          <a:stretch>
            <a:fillRect/>
          </a:stretch>
        </p:blipFill>
        <p:spPr bwMode="auto">
          <a:xfrm>
            <a:off x="3531834" y="-27384"/>
            <a:ext cx="561216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95536" y="5075892"/>
            <a:ext cx="245253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LATERAL WALL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520" y="548680"/>
            <a:ext cx="269189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POSTERIOR WALL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1003" t="7201" r="22338" b="40825"/>
          <a:stretch>
            <a:fillRect/>
          </a:stretch>
        </p:blipFill>
        <p:spPr bwMode="auto">
          <a:xfrm>
            <a:off x="3707904" y="2852936"/>
            <a:ext cx="54726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2267744" y="4581128"/>
            <a:ext cx="5112568" cy="4947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55676" y="3501008"/>
            <a:ext cx="5508612" cy="1235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6672"/>
            <a:ext cx="3419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formed by the lateral wall of the inner ear.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74278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medial wall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437112"/>
            <a:ext cx="3491880" cy="16619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Below the posterior end of the promontory lies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fenestra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cochleae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which is round and closed by the secondary tympanic membrane.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31100" t="26375" r="23422" b="17871"/>
          <a:stretch>
            <a:fillRect/>
          </a:stretch>
        </p:blipFill>
        <p:spPr bwMode="auto">
          <a:xfrm>
            <a:off x="3635896" y="-27384"/>
            <a:ext cx="55446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300028"/>
            <a:ext cx="653255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horizontal part of the facial nerve arching above the promontory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96752"/>
            <a:ext cx="349188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greater part of the wall shows a rounded projection, called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promontory,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results from the underlying first turn of the cochlea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852936"/>
            <a:ext cx="3563888" cy="12926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Above and behind the promontory lies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fenestra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vestibuli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which is oval shaped and closed by the base of the stapes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059832" y="2456892"/>
            <a:ext cx="3348372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059832" y="2906942"/>
            <a:ext cx="3168352" cy="2106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403648" y="4941168"/>
            <a:ext cx="7416824" cy="1543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156176" y="1412776"/>
            <a:ext cx="414046" cy="10441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32558" y="1412776"/>
            <a:ext cx="2287914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500042"/>
            <a:ext cx="3429024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Auditory Tube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auditory tube connects :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anterior wall of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tympanic cavity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nasal pharynx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posterior third is bony,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anterior two thirds is cartilaginous.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the tube descends it passes over the upper border of the superior constrictor muscle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serves to equalize air pressures in the tympanic cavity and the nasal pharynx.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3447" t="25155" r="21747" b="26650"/>
          <a:stretch>
            <a:fillRect/>
          </a:stretch>
        </p:blipFill>
        <p:spPr bwMode="auto">
          <a:xfrm>
            <a:off x="3635896" y="-27384"/>
            <a:ext cx="547260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00034" y="4500570"/>
            <a:ext cx="327585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Mastoid Antrum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mastoid antrum lies behind the middle ear in the petrous part of the temporal bone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communicates with the middle ear by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aditus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2717411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Infections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Otitis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Media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1634" t="18540" r="9935" b="20981"/>
          <a:stretch>
            <a:fillRect/>
          </a:stretch>
        </p:blipFill>
        <p:spPr bwMode="auto">
          <a:xfrm>
            <a:off x="2483768" y="1052736"/>
            <a:ext cx="5076056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740352" y="1988840"/>
            <a:ext cx="1187624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through the auditory tube from the nasal part of the pharynx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79712" y="1425550"/>
            <a:ext cx="151216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into the mastoid antrum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517883"/>
            <a:ext cx="189667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(acute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mastoiditis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80320" y="190381"/>
            <a:ext cx="608416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meninges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the temporal lobe of the brain lie superiorly meningitis and a cerebral abscess in the temporal lobe.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008" y="5013176"/>
            <a:ext cx="241176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spread of the infection in this direction can cause a facial nerve palsy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labyrinthitis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vertigo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283837"/>
            <a:ext cx="2483768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posterior wall of the mastoid antrum is related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sigmoid venous sinus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the infection spreads in this direction, a thrombosis in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sigmoid sinus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well take place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508104" y="3143002"/>
            <a:ext cx="4075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1"/>
          </p:cNvCxnSpPr>
          <p:nvPr/>
        </p:nvCxnSpPr>
        <p:spPr>
          <a:xfrm flipH="1">
            <a:off x="6864023" y="3143002"/>
            <a:ext cx="8763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275856" y="1988840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3"/>
          </p:cNvCxnSpPr>
          <p:nvPr/>
        </p:nvCxnSpPr>
        <p:spPr>
          <a:xfrm flipH="1">
            <a:off x="1896673" y="1702549"/>
            <a:ext cx="22705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</p:cNvCxnSpPr>
          <p:nvPr/>
        </p:nvCxnSpPr>
        <p:spPr>
          <a:xfrm flipH="1">
            <a:off x="948336" y="1887215"/>
            <a:ext cx="1" cy="3356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032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1634" t="18540" r="9935" b="20981"/>
          <a:stretch>
            <a:fillRect/>
          </a:stretch>
        </p:blipFill>
        <p:spPr bwMode="auto">
          <a:xfrm>
            <a:off x="1566083" y="620688"/>
            <a:ext cx="646230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08" y="1757715"/>
            <a:ext cx="486003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auditory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ossicles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are: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MALLEUS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INCUS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STAPES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1-The malleus is the largest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ossicle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possesses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head, a neck, a long process or handle,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anterior process, and a lateral process.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4038" t="31770" r="21747" b="30430"/>
          <a:stretch>
            <a:fillRect/>
          </a:stretch>
        </p:blipFill>
        <p:spPr bwMode="auto">
          <a:xfrm>
            <a:off x="5076056" y="0"/>
            <a:ext cx="4067944" cy="4077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-36512" y="476672"/>
            <a:ext cx="263649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A-3 Auditory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Ossicles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B-2 muscles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C-2 nerves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D-air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0"/>
            <a:ext cx="39165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CONTENTS OF THE MIDDLE EAR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3914472"/>
            <a:ext cx="45720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head is rounded and articulates posteriorly with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incus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16024" y="4726885"/>
            <a:ext cx="500404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handle is firmly attached to the medial surface of the tympanic membrane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2008" y="5469031"/>
            <a:ext cx="536408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incus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possesses: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large body and two processes: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body articulates with the head of the malleus.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long process articulates with the head of the stapes.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08104" y="4077072"/>
            <a:ext cx="3635896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stapes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a head, a neck, two limbs, and a base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head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articulates with the long process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incus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neck is narrow and receives the insertion of the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stapedius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muscle. The two limbs diverge from the neck and are attached 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oval base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closes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oval window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internal ear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1198493"/>
            <a:ext cx="651621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Muscles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Ossicles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are the tensor tympani and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stapedius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muscles.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1003" t="27990" r="8754" b="47440"/>
          <a:stretch>
            <a:fillRect/>
          </a:stretch>
        </p:blipFill>
        <p:spPr bwMode="auto">
          <a:xfrm>
            <a:off x="0" y="2780928"/>
            <a:ext cx="89644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1634" t="18540" r="9935" b="20981"/>
          <a:stretch>
            <a:fillRect/>
          </a:stretch>
        </p:blipFill>
        <p:spPr bwMode="auto">
          <a:xfrm>
            <a:off x="3786182" y="571480"/>
            <a:ext cx="492919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44016" y="116632"/>
            <a:ext cx="2483768" cy="64633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Tympanic Nerve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tympanic nerve arises from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glossopharyngeal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nerve, just below the jugular foramen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passes through the floor of the middle ear and onto the promontory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Here it splits into branches, which form the tympanic plexus.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tympanic plexus supplies the lining of the middle ear and gives off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lesser petrosal nerve, which sends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secretomotor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fibers to the parotid gland via the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otic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ganglion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leaves the skull through the foramen ovale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53447" t="35550" r="21157" b="26650"/>
          <a:stretch>
            <a:fillRect/>
          </a:stretch>
        </p:blipFill>
        <p:spPr bwMode="auto">
          <a:xfrm>
            <a:off x="4000496" y="214290"/>
            <a:ext cx="4857784" cy="49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357290" y="630776"/>
            <a:ext cx="142859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A-AURICLE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8032" y="1049238"/>
            <a:ext cx="3569588" cy="27392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consists of: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a-Skin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b-a thin plate of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elastic cartilage  (except the lobule, which is devoid of cartilage)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3-It possesses both extrinsic and intrinsic muscles, which are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supplied by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facial nerve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0760" y="5274246"/>
            <a:ext cx="180677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 names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07" y="134044"/>
            <a:ext cx="3419873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chorda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tympani </a:t>
            </a:r>
          </a:p>
          <a:p>
            <a:pPr algn="ctr">
              <a:buFont typeface="Arial" pitchFamily="34" charset="0"/>
              <a:buChar char="•"/>
            </a:pP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arises from the facial nerve just above the 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stylomastoid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foramen </a:t>
            </a:r>
          </a:p>
          <a:p>
            <a:pPr algn="ctr">
              <a:buFont typeface="Arial" pitchFamily="34" charset="0"/>
              <a:buChar char="•"/>
            </a:pP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It enters the middle ear close to the posterior border of the tympanic membrane.</a:t>
            </a:r>
          </a:p>
          <a:p>
            <a:pPr algn="ctr">
              <a:buFont typeface="Arial" pitchFamily="34" charset="0"/>
              <a:buChar char="•"/>
            </a:pP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It then runs forward over the tympanic membrane and crosses </a:t>
            </a:r>
          </a:p>
          <a:p>
            <a:pPr algn="ctr"/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the root of the handle of the malleus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1634" t="18540" r="9935" b="20981"/>
          <a:stretch>
            <a:fillRect/>
          </a:stretch>
        </p:blipFill>
        <p:spPr bwMode="auto">
          <a:xfrm>
            <a:off x="3929058" y="714356"/>
            <a:ext cx="46434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5496" y="3120057"/>
            <a:ext cx="3456384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lies in the interval between the mucous membrane and the fibrous layers of the tympanic membrane. 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The nerve leaves the middle ear through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petrotympanic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fissure and enters the infratemporal fossa, where it joins the lingual nerve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The chorda tympani contains: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Taste fibers from the mucous membrane covering the anterior two thirds of the tongue (not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vallate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papillae) and the floor of the mouth.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3929066"/>
            <a:ext cx="385192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buAutoNum type="alphaLcParenR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Auricular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branch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of vagus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supplies an area on the inner surface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04056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2910" y="214290"/>
            <a:ext cx="4572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AutoNum type="alphaLcParenR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Auriculotemporal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nerve: upper ½ of the outer surface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Lesser occipital nerve: the upper ½ of the inner surface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20" y="2643182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AutoNum type="alphaLcParenR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Great auricular nerve: the lower ½  of both inner and outer surfaces</a:t>
            </a:r>
          </a:p>
        </p:txBody>
      </p:sp>
    </p:spTree>
    <p:extLst>
      <p:ext uri="{BB962C8B-B14F-4D97-AF65-F5344CB8AC3E}">
        <p14:creationId xmlns="" xmlns:p14="http://schemas.microsoft.com/office/powerpoint/2010/main" val="244445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869" t="10035" r="36513" b="7751"/>
          <a:stretch>
            <a:fillRect/>
          </a:stretch>
        </p:blipFill>
        <p:spPr bwMode="auto">
          <a:xfrm>
            <a:off x="4344258" y="0"/>
            <a:ext cx="4799742" cy="3789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144016" y="2239704"/>
            <a:ext cx="471601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The outer third of the meatus is elastic cartilage (directed upwards and backwards)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The inner two thirds is bone formed by the tympanic plate (directed downwards and forwards).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5983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external auditory meatus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0604328">
            <a:off x="213073" y="724794"/>
            <a:ext cx="1351014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Upwards &amp; backwards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109766">
            <a:off x="1469797" y="922390"/>
            <a:ext cx="288032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Downwards &amp; forwards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476672"/>
            <a:ext cx="708848" cy="2462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Outer 1/3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9792" y="548680"/>
            <a:ext cx="679994" cy="2462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Inner 2/3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4451" y="5286388"/>
            <a:ext cx="3747483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ndalus" pitchFamily="18" charset="-78"/>
                <a:cs typeface="Andalus" pitchFamily="18" charset="-78"/>
              </a:rPr>
              <a:t>Remember that in the adult the external meatus is about 1 in. (2.5 cm) long and is narrowest about 0.2 in. (5 mm) from the tympanic membrane.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4028871"/>
            <a:ext cx="575038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Andalus" pitchFamily="18" charset="-78"/>
                <a:cs typeface="Andalus" pitchFamily="18" charset="-78"/>
              </a:rPr>
              <a:t>The meatus is lined by skin,</a:t>
            </a:r>
          </a:p>
          <a:p>
            <a:pPr algn="ctr"/>
            <a:r>
              <a:rPr lang="en-US" dirty="0">
                <a:latin typeface="Andalus" pitchFamily="18" charset="-78"/>
                <a:cs typeface="Andalus" pitchFamily="18" charset="-78"/>
              </a:rPr>
              <a:t> and its outer third is provided with hairs and sebaceous and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ceruminous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glands. secrete a yellowish brown wax</a:t>
            </a:r>
            <a:endParaRPr lang="ar-JO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Rectangle 10"/>
          <p:cNvSpPr/>
          <p:nvPr/>
        </p:nvSpPr>
        <p:spPr>
          <a:xfrm rot="19894636">
            <a:off x="4395400" y="4559893"/>
            <a:ext cx="478802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latin typeface="Andalus" pitchFamily="18" charset="-78"/>
                <a:cs typeface="Andalus" pitchFamily="18" charset="-78"/>
              </a:rPr>
              <a:t>The sensory nerve supply of the lining skin is derived from</a:t>
            </a:r>
          </a:p>
          <a:p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1-The auriculotemporal nerve </a:t>
            </a:r>
          </a:p>
          <a:p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2-The auricular </a:t>
            </a:r>
            <a:endParaRPr lang="en-US" sz="1600" b="1" dirty="0" smtClean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branch 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of the vagus nerve.!!!!</a:t>
            </a:r>
            <a:endParaRPr lang="en-US" sz="16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6869" t="10035" r="36513" b="7751"/>
          <a:stretch>
            <a:fillRect/>
          </a:stretch>
        </p:blipFill>
        <p:spPr bwMode="auto">
          <a:xfrm>
            <a:off x="3851920" y="1296144"/>
            <a:ext cx="446449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5152" y="1340768"/>
            <a:ext cx="2834680" cy="29546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Tympanic Membrane Examination</a:t>
            </a:r>
          </a:p>
          <a:p>
            <a:pPr algn="ctr"/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Otoscopic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examination of the tympanic membrane is facilitated by first straightening the external auditory meatus by gently pulling the auricle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upward and backward in the adult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800" y="404664"/>
            <a:ext cx="15119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Clinical Notes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372" y="5543654"/>
            <a:ext cx="639053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straight backward or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backward and downward in 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infant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9275" y="4900518"/>
            <a:ext cx="6655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4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14290"/>
            <a:ext cx="5857916" cy="6215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14282" y="1000108"/>
            <a:ext cx="2285984" cy="1692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thin,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fibrous membrane</a:t>
            </a:r>
          </a:p>
          <a:p>
            <a:pPr algn="ctr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membrane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is obliquely placed,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facing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downward, forward, and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laterally</a:t>
            </a:r>
            <a:endParaRPr lang="en-US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9823" y="285728"/>
            <a:ext cx="38096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tympanic membrane (ear drum)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844" y="3429000"/>
            <a:ext cx="2500330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Is formed of: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1-An outer layer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skin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2-Middile layer;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fibrous tissue 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3-Inner layer ;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mucous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membrane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14290"/>
            <a:ext cx="5072098" cy="628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1520" y="500042"/>
            <a:ext cx="3248910" cy="49552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Remember that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middle fibrous layer is present in the major parts of the ear drum which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called </a:t>
            </a:r>
          </a:p>
          <a:p>
            <a:pPr algn="ctr"/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pars tensa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However, this layer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is absent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upper part of the ear drum which is called </a:t>
            </a:r>
            <a:r>
              <a:rPr lang="en-US" b="1" i="1" dirty="0" smtClean="0">
                <a:latin typeface="Times New Roman" pitchFamily="18" charset="0"/>
                <a:cs typeface="+mj-cs"/>
              </a:rPr>
              <a:t>pars </a:t>
            </a:r>
            <a:r>
              <a:rPr lang="en-US" b="1" i="1" dirty="0" smtClean="0">
                <a:latin typeface="Andalus" pitchFamily="18" charset="-78"/>
                <a:cs typeface="Andalus" pitchFamily="18" charset="-78"/>
              </a:rPr>
              <a:t>flaccida 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Shrapnell's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membrane (also known as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Rivinus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’ ligament)</a:t>
            </a:r>
            <a:endParaRPr lang="en-US" b="1" i="1" dirty="0" smtClean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pars tensa and flaccida are separated  from each other by two folds called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anterior and posterior malleolar folds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317880"/>
            <a:ext cx="2857520" cy="2185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antero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-inferior quadrant of the ear drum is called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cone of light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reflects the light coming from the otoscope)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44" y="738570"/>
            <a:ext cx="3143272" cy="27392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tympanic membrane is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extremely sensitive to pain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is innervated on its outer surface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by the auriculotemporal nerve and the auricular branch of the vagus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85728"/>
            <a:ext cx="5500726" cy="5786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3651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8722" t="33660" r="16432" b="23815"/>
          <a:stretch>
            <a:fillRect/>
          </a:stretch>
        </p:blipFill>
        <p:spPr bwMode="auto">
          <a:xfrm>
            <a:off x="4644008" y="0"/>
            <a:ext cx="4499992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42942" y="273586"/>
            <a:ext cx="335755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Middle Ear (Tympanic Cavity)</a:t>
            </a:r>
          </a:p>
        </p:txBody>
      </p:sp>
      <p:sp>
        <p:nvSpPr>
          <p:cNvPr id="4" name="Rectangle 3"/>
          <p:cNvSpPr/>
          <p:nvPr/>
        </p:nvSpPr>
        <p:spPr>
          <a:xfrm>
            <a:off x="288032" y="4662928"/>
            <a:ext cx="4572000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middle ear has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ROOF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FLOOR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ANTERIOR WALL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POSTERIOR WALL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LATERAL WALL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MEDIAL WALL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834924"/>
            <a:ext cx="428396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 contains the auditory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ossicles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whose function is to transmit the vibrations of the tympanic membrane (eardrum) to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perilymph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of the internal ear.</a:t>
            </a:r>
          </a:p>
          <a:p>
            <a:pPr algn="ctr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It is a narrow, oblique,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slitlike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cavity whose long axis lies approximately parallel to the plane of the tympanic membrane.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056" y="3300241"/>
            <a:ext cx="38519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communicates in front through the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auditory tube with the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nasopharynx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behind with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mastoid antrum.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1418</Words>
  <Application>Microsoft Office PowerPoint</Application>
  <PresentationFormat>On-screen Show (4:3)</PresentationFormat>
  <Paragraphs>161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Dr.Amjad</cp:lastModifiedBy>
  <cp:revision>182</cp:revision>
  <dcterms:created xsi:type="dcterms:W3CDTF">2012-03-09T21:28:59Z</dcterms:created>
  <dcterms:modified xsi:type="dcterms:W3CDTF">2015-03-16T22:47:54Z</dcterms:modified>
</cp:coreProperties>
</file>