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477F-9D3C-40AE-9A67-D690FAD72B1A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5582-3F18-4B40-84B9-D60D140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477F-9D3C-40AE-9A67-D690FAD72B1A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5582-3F18-4B40-84B9-D60D140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477F-9D3C-40AE-9A67-D690FAD72B1A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5582-3F18-4B40-84B9-D60D140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9286-7129-4B9B-A471-04E7299D7C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1C82F-914D-4D59-B368-FACCB5CC3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3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B96-A026-431A-8433-18C6A84ED9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25F3-1826-4499-BA41-0C0E82CF00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7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EB14-0AD2-473A-8E6A-FDD0B1FFED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24073-D9C0-4A60-8CE9-6AD5549810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93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AA12-A172-45C6-867B-83DEB35243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5FE58-8104-4CFD-A4C9-4319970B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F429-E6CF-46F2-96AB-121BDE36FB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78D5D-CBF8-4491-9542-9A35C5959E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49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B10B4-7E38-47BD-96DF-F538947FC9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614C7-5F9A-4974-B285-8A5580F6A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00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831D-3233-4B2E-8B3A-8555CEAF18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D3421-DDE1-48DC-8048-00290166E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09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5072-707E-4F0A-B87C-F15CF88566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E744C-FBA1-47D9-824F-B5C46A7420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5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477F-9D3C-40AE-9A67-D690FAD72B1A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5582-3F18-4B40-84B9-D60D140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7DC3-8DB9-46CB-A428-A55013BA50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DE3C8-E258-4802-BA0A-FA72D4A6C2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7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F54AF-06B5-4072-B6A9-690D844BF4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E8A0E-F216-4CF8-A20B-2A5DBA920F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92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1304-CDED-412A-9F11-4A4CFBDE80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62D35-FE39-4668-B9F0-FE343F01FA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68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476F-EB60-4C99-A500-F27FE6EDD7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AE95637-C585-428F-921E-D87D283CFA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14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25809-585E-4CF4-99C5-38F6D220E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EBC1CEE-533A-4A7F-A11A-6E4AEA92F8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7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477F-9D3C-40AE-9A67-D690FAD72B1A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5582-3F18-4B40-84B9-D60D140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477F-9D3C-40AE-9A67-D690FAD72B1A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5582-3F18-4B40-84B9-D60D140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477F-9D3C-40AE-9A67-D690FAD72B1A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5582-3F18-4B40-84B9-D60D140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477F-9D3C-40AE-9A67-D690FAD72B1A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5582-3F18-4B40-84B9-D60D140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477F-9D3C-40AE-9A67-D690FAD72B1A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5582-3F18-4B40-84B9-D60D140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477F-9D3C-40AE-9A67-D690FAD72B1A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5582-3F18-4B40-84B9-D60D140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477F-9D3C-40AE-9A67-D690FAD72B1A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5582-3F18-4B40-84B9-D60D140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477F-9D3C-40AE-9A67-D690FAD72B1A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F5582-3F18-4B40-84B9-D60D140178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66CA19-42A0-4E0D-B6F8-C203D0D970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A75D0B-4F1F-44C1-B909-F2A5F1A1A143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9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second week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In the meantime, the hypoblast produces additional cells that migrate </a:t>
            </a:r>
            <a:r>
              <a:rPr lang="en-US" dirty="0" smtClean="0"/>
              <a:t>along the </a:t>
            </a:r>
            <a:r>
              <a:rPr lang="en-US" dirty="0"/>
              <a:t>inside of the </a:t>
            </a:r>
            <a:r>
              <a:rPr lang="en-US" dirty="0" err="1"/>
              <a:t>exocoelomic</a:t>
            </a:r>
            <a:r>
              <a:rPr lang="en-US" dirty="0"/>
              <a:t> membrane</a:t>
            </a:r>
          </a:p>
          <a:p>
            <a:endParaRPr lang="en-US" dirty="0" smtClean="0"/>
          </a:p>
          <a:p>
            <a:r>
              <a:rPr lang="en-US" dirty="0"/>
              <a:t>These cells proliferate </a:t>
            </a:r>
            <a:r>
              <a:rPr lang="en-US" dirty="0" smtClean="0"/>
              <a:t>and gradually </a:t>
            </a:r>
            <a:r>
              <a:rPr lang="en-US" dirty="0"/>
              <a:t>form a new cavity within the </a:t>
            </a:r>
            <a:r>
              <a:rPr lang="en-US" dirty="0" err="1"/>
              <a:t>exocoelomic</a:t>
            </a:r>
            <a:r>
              <a:rPr lang="en-US" dirty="0"/>
              <a:t> cavity.</a:t>
            </a:r>
          </a:p>
          <a:p>
            <a:endParaRPr lang="en-US" dirty="0" smtClean="0"/>
          </a:p>
          <a:p>
            <a:r>
              <a:rPr lang="en-US" dirty="0"/>
              <a:t>This new cavity </a:t>
            </a:r>
            <a:r>
              <a:rPr lang="en-US" dirty="0" smtClean="0"/>
              <a:t>is known </a:t>
            </a:r>
            <a:r>
              <a:rPr lang="en-US" dirty="0"/>
              <a:t>as </a:t>
            </a:r>
            <a:r>
              <a:rPr lang="en-US" b="1" dirty="0"/>
              <a:t>the secondary yolk sac or definitive yolk sac</a:t>
            </a:r>
          </a:p>
          <a:p>
            <a:endParaRPr lang="en-US" dirty="0" smtClean="0"/>
          </a:p>
          <a:p>
            <a:r>
              <a:rPr lang="en-US" dirty="0" smtClean="0"/>
              <a:t>This yolk </a:t>
            </a:r>
            <a:r>
              <a:rPr lang="en-US" dirty="0"/>
              <a:t>sac is much smaller than the original </a:t>
            </a:r>
            <a:r>
              <a:rPr lang="en-US" dirty="0" err="1"/>
              <a:t>exocoelomic</a:t>
            </a:r>
            <a:r>
              <a:rPr lang="en-US" dirty="0"/>
              <a:t> cavity, or primitive </a:t>
            </a:r>
            <a:r>
              <a:rPr lang="en-US" dirty="0" smtClean="0"/>
              <a:t>yolk sac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During its formation, large portions of the </a:t>
            </a:r>
            <a:r>
              <a:rPr lang="en-US" dirty="0" err="1"/>
              <a:t>exocoelomic</a:t>
            </a:r>
            <a:r>
              <a:rPr lang="en-US" dirty="0"/>
              <a:t> cavity are </a:t>
            </a:r>
            <a:r>
              <a:rPr lang="en-US" dirty="0" smtClean="0"/>
              <a:t>pinched off</a:t>
            </a:r>
            <a:r>
              <a:rPr lang="en-US" dirty="0"/>
              <a:t>. These portions are represented by </a:t>
            </a:r>
            <a:r>
              <a:rPr lang="en-US" b="1" dirty="0" err="1"/>
              <a:t>exocoelomic</a:t>
            </a:r>
            <a:r>
              <a:rPr lang="en-US" b="1" dirty="0"/>
              <a:t> cysts, which are </a:t>
            </a:r>
            <a:r>
              <a:rPr lang="en-US" b="1" dirty="0" smtClean="0"/>
              <a:t>often </a:t>
            </a:r>
            <a:r>
              <a:rPr lang="en-US" dirty="0" smtClean="0"/>
              <a:t>found </a:t>
            </a:r>
            <a:r>
              <a:rPr lang="en-US" dirty="0"/>
              <a:t>in the </a:t>
            </a:r>
            <a:r>
              <a:rPr lang="en-US" dirty="0" err="1"/>
              <a:t>extraembryonic</a:t>
            </a:r>
            <a:r>
              <a:rPr lang="en-US" dirty="0"/>
              <a:t> </a:t>
            </a:r>
            <a:r>
              <a:rPr lang="en-US" dirty="0" err="1"/>
              <a:t>coelom</a:t>
            </a:r>
            <a:r>
              <a:rPr lang="en-US" dirty="0"/>
              <a:t> or </a:t>
            </a:r>
            <a:r>
              <a:rPr lang="en-US" b="1" dirty="0"/>
              <a:t>chorionic cavity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1676400"/>
            <a:ext cx="46291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Meanwhile, the </a:t>
            </a:r>
            <a:r>
              <a:rPr lang="en-US" dirty="0" err="1"/>
              <a:t>extraembryonic</a:t>
            </a:r>
            <a:r>
              <a:rPr lang="en-US" dirty="0"/>
              <a:t> </a:t>
            </a:r>
            <a:r>
              <a:rPr lang="en-US" dirty="0" err="1"/>
              <a:t>coelom</a:t>
            </a:r>
            <a:r>
              <a:rPr lang="en-US" dirty="0"/>
              <a:t> expands and forms a large </a:t>
            </a:r>
            <a:r>
              <a:rPr lang="en-US" dirty="0" smtClean="0"/>
              <a:t>cavity, the </a:t>
            </a:r>
            <a:r>
              <a:rPr lang="en-US" b="1" dirty="0"/>
              <a:t>chorionic cavity.</a:t>
            </a:r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dirty="0" err="1"/>
              <a:t>extraembryonic</a:t>
            </a:r>
            <a:r>
              <a:rPr lang="en-US" dirty="0"/>
              <a:t> mesoderm lining the inside of </a:t>
            </a:r>
            <a:r>
              <a:rPr lang="en-US" dirty="0" smtClean="0"/>
              <a:t>the </a:t>
            </a:r>
            <a:r>
              <a:rPr lang="en-US" dirty="0" err="1" smtClean="0"/>
              <a:t>cytotrophoblast</a:t>
            </a:r>
            <a:r>
              <a:rPr lang="en-US" dirty="0" smtClean="0"/>
              <a:t> </a:t>
            </a:r>
            <a:r>
              <a:rPr lang="en-US" dirty="0"/>
              <a:t>is then known as the </a:t>
            </a:r>
            <a:r>
              <a:rPr lang="en-US" b="1" dirty="0"/>
              <a:t>chorionic plate.</a:t>
            </a:r>
          </a:p>
          <a:p>
            <a:endParaRPr lang="en-US" dirty="0" smtClean="0"/>
          </a:p>
          <a:p>
            <a:r>
              <a:rPr lang="en-US" dirty="0"/>
              <a:t>The only place </a:t>
            </a:r>
            <a:r>
              <a:rPr lang="en-US" dirty="0" smtClean="0"/>
              <a:t>where </a:t>
            </a:r>
            <a:r>
              <a:rPr lang="en-US" dirty="0" err="1" smtClean="0"/>
              <a:t>extraembryonic</a:t>
            </a:r>
            <a:r>
              <a:rPr lang="en-US" dirty="0" smtClean="0"/>
              <a:t> </a:t>
            </a:r>
            <a:r>
              <a:rPr lang="en-US" dirty="0"/>
              <a:t>mesoderm traverses the chorionic cavity is in the </a:t>
            </a:r>
            <a:r>
              <a:rPr lang="en-US" b="1" dirty="0" smtClean="0"/>
              <a:t>connecting stalk</a:t>
            </a:r>
            <a:endParaRPr lang="en-US" b="1" dirty="0"/>
          </a:p>
          <a:p>
            <a:endParaRPr lang="en-US" dirty="0" smtClean="0"/>
          </a:p>
          <a:p>
            <a:r>
              <a:rPr lang="en-US" dirty="0"/>
              <a:t>With development of blood vessels, the stalk becomes </a:t>
            </a:r>
            <a:r>
              <a:rPr lang="en-US" dirty="0" smtClean="0"/>
              <a:t>the </a:t>
            </a:r>
            <a:r>
              <a:rPr lang="en-US" b="1" dirty="0" smtClean="0"/>
              <a:t>umbilical </a:t>
            </a:r>
            <a:r>
              <a:rPr lang="en-US" b="1" dirty="0"/>
              <a:t>cord.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1676400"/>
            <a:ext cx="46291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pregnancy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syncytiotrophoblast</a:t>
            </a:r>
            <a:r>
              <a:rPr lang="en-US" dirty="0"/>
              <a:t> is responsible for hormone </a:t>
            </a:r>
            <a:r>
              <a:rPr lang="en-US" dirty="0" smtClean="0"/>
              <a:t>production </a:t>
            </a:r>
            <a:r>
              <a:rPr lang="en-US" dirty="0"/>
              <a:t>including </a:t>
            </a:r>
            <a:r>
              <a:rPr lang="en-US" b="1" dirty="0"/>
              <a:t>human chorionic </a:t>
            </a:r>
            <a:r>
              <a:rPr lang="en-US" b="1" dirty="0" err="1"/>
              <a:t>gonadotropin</a:t>
            </a:r>
            <a:r>
              <a:rPr lang="en-US" b="1" dirty="0"/>
              <a:t> (</a:t>
            </a:r>
            <a:r>
              <a:rPr lang="en-US" b="1" dirty="0" err="1"/>
              <a:t>hCG</a:t>
            </a:r>
            <a:r>
              <a:rPr lang="en-US" b="1" dirty="0"/>
              <a:t>).</a:t>
            </a:r>
          </a:p>
          <a:p>
            <a:endParaRPr lang="en-US" dirty="0" smtClean="0"/>
          </a:p>
          <a:p>
            <a:r>
              <a:rPr lang="en-US" dirty="0"/>
              <a:t>By the end of </a:t>
            </a:r>
            <a:r>
              <a:rPr lang="en-US" dirty="0" smtClean="0"/>
              <a:t>the second </a:t>
            </a:r>
            <a:r>
              <a:rPr lang="en-US" dirty="0"/>
              <a:t>week, quantities of this hormone are sufficient to be detected by </a:t>
            </a:r>
            <a:r>
              <a:rPr lang="en-US" dirty="0" err="1" smtClean="0"/>
              <a:t>radioimmunoassays</a:t>
            </a:r>
            <a:r>
              <a:rPr lang="en-US" dirty="0" smtClean="0"/>
              <a:t>, which </a:t>
            </a:r>
            <a:r>
              <a:rPr lang="en-US" dirty="0"/>
              <a:t>serve as the basis for pregnancy testing.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Abnormal </a:t>
            </a:r>
            <a:r>
              <a:rPr lang="en-US" b="1" dirty="0" smtClean="0"/>
              <a:t>Implantation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Abnormal implantation sites sometimes occur even within the uterus.</a:t>
            </a:r>
          </a:p>
          <a:p>
            <a:endParaRPr lang="en-US" dirty="0" smtClean="0"/>
          </a:p>
          <a:p>
            <a:r>
              <a:rPr lang="en-US" dirty="0"/>
              <a:t>Occasionally the </a:t>
            </a:r>
            <a:r>
              <a:rPr lang="en-US" dirty="0" err="1"/>
              <a:t>blastocyst</a:t>
            </a:r>
            <a:r>
              <a:rPr lang="en-US" dirty="0"/>
              <a:t> implants close to the </a:t>
            </a:r>
            <a:r>
              <a:rPr lang="en-US" dirty="0" smtClean="0"/>
              <a:t>internal opening </a:t>
            </a:r>
            <a:r>
              <a:rPr lang="en-US" dirty="0" err="1"/>
              <a:t>os</a:t>
            </a:r>
            <a:r>
              <a:rPr lang="en-US" dirty="0"/>
              <a:t> (opening</a:t>
            </a:r>
            <a:r>
              <a:rPr lang="en-US" dirty="0" smtClean="0"/>
              <a:t>) of the cervix.</a:t>
            </a:r>
          </a:p>
          <a:p>
            <a:endParaRPr lang="en-US" dirty="0"/>
          </a:p>
          <a:p>
            <a:r>
              <a:rPr lang="en-US" dirty="0"/>
              <a:t>the placenta bridges the opening (</a:t>
            </a:r>
            <a:r>
              <a:rPr lang="en-US" b="1" dirty="0"/>
              <a:t>placenta </a:t>
            </a:r>
            <a:r>
              <a:rPr lang="en-US" b="1" dirty="0" err="1"/>
              <a:t>previa</a:t>
            </a:r>
            <a:r>
              <a:rPr lang="en-US" b="1" dirty="0"/>
              <a:t>) and causes severe, </a:t>
            </a:r>
            <a:r>
              <a:rPr lang="en-US" b="1" dirty="0" smtClean="0"/>
              <a:t>even </a:t>
            </a:r>
            <a:r>
              <a:rPr lang="en-US" dirty="0" smtClean="0"/>
              <a:t>life-threatening </a:t>
            </a:r>
            <a:r>
              <a:rPr lang="en-US" dirty="0"/>
              <a:t>bleeding in the second part of pregnancy and during delivery.</a:t>
            </a:r>
          </a:p>
          <a:p>
            <a:endParaRPr lang="en-US" dirty="0" smtClean="0"/>
          </a:p>
          <a:p>
            <a:r>
              <a:rPr lang="en-US" dirty="0"/>
              <a:t>Occasionally, implantation takes place outside the uterus, resulting in </a:t>
            </a:r>
            <a:r>
              <a:rPr lang="en-US" b="1" dirty="0" err="1" smtClean="0"/>
              <a:t>extrauterine</a:t>
            </a:r>
            <a:r>
              <a:rPr lang="en-US" b="1" dirty="0" smtClean="0"/>
              <a:t> pregnancy</a:t>
            </a:r>
            <a:r>
              <a:rPr lang="en-US" b="1" dirty="0"/>
              <a:t>, or ectopic pregnancy.</a:t>
            </a:r>
          </a:p>
          <a:p>
            <a:endParaRPr lang="en-US" dirty="0" smtClean="0"/>
          </a:p>
          <a:p>
            <a:r>
              <a:rPr lang="en-US" dirty="0"/>
              <a:t>Ectopic pregnancies may </a:t>
            </a:r>
            <a:r>
              <a:rPr lang="en-US" dirty="0" smtClean="0"/>
              <a:t>occur at </a:t>
            </a:r>
            <a:r>
              <a:rPr lang="en-US" dirty="0"/>
              <a:t>any place in the abdominal cavity, ovary, or uterine tube</a:t>
            </a:r>
          </a:p>
          <a:p>
            <a:endParaRPr lang="en-US" dirty="0" smtClean="0"/>
          </a:p>
          <a:p>
            <a:r>
              <a:rPr lang="en-US" dirty="0" smtClean="0"/>
              <a:t>However, 95</a:t>
            </a:r>
            <a:r>
              <a:rPr lang="en-US" dirty="0"/>
              <a:t>% of ectopic pregnancies occur in the uterine tube, and most of these are </a:t>
            </a:r>
            <a:r>
              <a:rPr lang="en-US" dirty="0" smtClean="0"/>
              <a:t>in the </a:t>
            </a:r>
            <a:r>
              <a:rPr lang="en-US" dirty="0" err="1"/>
              <a:t>ampulla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95400"/>
            <a:ext cx="464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In the abdominal cavity, the </a:t>
            </a:r>
            <a:r>
              <a:rPr lang="en-US" dirty="0" err="1"/>
              <a:t>blastocyst</a:t>
            </a:r>
            <a:r>
              <a:rPr lang="en-US" dirty="0"/>
              <a:t> most </a:t>
            </a:r>
            <a:r>
              <a:rPr lang="en-US" dirty="0" smtClean="0"/>
              <a:t>frequently attaches </a:t>
            </a:r>
            <a:r>
              <a:rPr lang="en-US" dirty="0"/>
              <a:t>itself to the peritoneal lining of the </a:t>
            </a:r>
            <a:r>
              <a:rPr lang="en-US" b="1" dirty="0" err="1"/>
              <a:t>rectouterine</a:t>
            </a:r>
            <a:r>
              <a:rPr lang="en-US" b="1" dirty="0"/>
              <a:t> cavity, or </a:t>
            </a:r>
            <a:r>
              <a:rPr lang="en-US" b="1" dirty="0" smtClean="0"/>
              <a:t>Douglas’ pouch</a:t>
            </a:r>
            <a:endParaRPr lang="en-US" b="1" dirty="0"/>
          </a:p>
          <a:p>
            <a:endParaRPr lang="en-US" dirty="0" smtClean="0"/>
          </a:p>
          <a:p>
            <a:r>
              <a:rPr lang="en-US" dirty="0"/>
              <a:t>Sometimes the </a:t>
            </a:r>
            <a:r>
              <a:rPr lang="en-US" dirty="0" err="1" smtClean="0"/>
              <a:t>blastocyst</a:t>
            </a:r>
            <a:r>
              <a:rPr lang="en-US" dirty="0" smtClean="0"/>
              <a:t> develops </a:t>
            </a:r>
            <a:r>
              <a:rPr lang="en-US" dirty="0"/>
              <a:t>in the ovary proper, causing a </a:t>
            </a:r>
            <a:r>
              <a:rPr lang="en-US" b="1" dirty="0"/>
              <a:t>primary ovarian pregnancy.</a:t>
            </a:r>
          </a:p>
          <a:p>
            <a:endParaRPr lang="en-US" dirty="0" smtClean="0"/>
          </a:p>
          <a:p>
            <a:r>
              <a:rPr lang="en-US" dirty="0"/>
              <a:t>In </a:t>
            </a:r>
            <a:r>
              <a:rPr lang="en-US" dirty="0" smtClean="0"/>
              <a:t>most ectopic </a:t>
            </a:r>
            <a:r>
              <a:rPr lang="en-US" dirty="0"/>
              <a:t>pregnancies, the embryo dies about the second month of </a:t>
            </a:r>
            <a:r>
              <a:rPr lang="en-US" dirty="0" smtClean="0"/>
              <a:t>gestation, causing </a:t>
            </a:r>
            <a:r>
              <a:rPr lang="en-US" dirty="0"/>
              <a:t>severe hemorrhaging and abdominal pain in the mother.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114800"/>
            <a:ext cx="28860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4267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hydatidiformmole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Abnormal </a:t>
            </a:r>
            <a:r>
              <a:rPr lang="en-US" dirty="0" err="1"/>
              <a:t>blastocysts</a:t>
            </a:r>
            <a:r>
              <a:rPr lang="en-US" dirty="0"/>
              <a:t> are common.</a:t>
            </a:r>
          </a:p>
          <a:p>
            <a:endParaRPr lang="en-US" dirty="0" smtClean="0"/>
          </a:p>
          <a:p>
            <a:r>
              <a:rPr lang="en-US" dirty="0"/>
              <a:t>It is likely that most abnormal </a:t>
            </a:r>
            <a:r>
              <a:rPr lang="en-US" dirty="0" err="1"/>
              <a:t>blastocysts</a:t>
            </a:r>
            <a:r>
              <a:rPr lang="en-US" dirty="0"/>
              <a:t> would not have produced </a:t>
            </a:r>
            <a:r>
              <a:rPr lang="en-US" dirty="0" smtClean="0"/>
              <a:t>any sign </a:t>
            </a:r>
            <a:r>
              <a:rPr lang="en-US" dirty="0"/>
              <a:t>of pregnancy because their </a:t>
            </a:r>
            <a:r>
              <a:rPr lang="en-US" dirty="0" err="1"/>
              <a:t>trophoblast</a:t>
            </a:r>
            <a:r>
              <a:rPr lang="en-US" dirty="0"/>
              <a:t> was so inferior that the </a:t>
            </a:r>
            <a:r>
              <a:rPr lang="en-US" dirty="0" smtClean="0"/>
              <a:t>corpus </a:t>
            </a:r>
            <a:r>
              <a:rPr lang="en-US" dirty="0" err="1" smtClean="0"/>
              <a:t>luteum</a:t>
            </a:r>
            <a:r>
              <a:rPr lang="en-US" dirty="0" smtClean="0"/>
              <a:t> </a:t>
            </a:r>
            <a:r>
              <a:rPr lang="en-US" dirty="0"/>
              <a:t>could not have persisted.</a:t>
            </a:r>
          </a:p>
          <a:p>
            <a:endParaRPr lang="en-US" dirty="0" smtClean="0"/>
          </a:p>
          <a:p>
            <a:r>
              <a:rPr lang="en-US" dirty="0"/>
              <a:t>In some cases, however, the </a:t>
            </a:r>
            <a:r>
              <a:rPr lang="en-US" dirty="0" err="1"/>
              <a:t>trophoblast</a:t>
            </a:r>
            <a:r>
              <a:rPr lang="en-US" dirty="0"/>
              <a:t> develops </a:t>
            </a:r>
            <a:r>
              <a:rPr lang="en-US" dirty="0" smtClean="0"/>
              <a:t>and forms </a:t>
            </a:r>
            <a:r>
              <a:rPr lang="en-US" dirty="0"/>
              <a:t>placental membranes, although little or no embryonic tissue is present.</a:t>
            </a:r>
          </a:p>
          <a:p>
            <a:endParaRPr lang="en-US" dirty="0" smtClean="0"/>
          </a:p>
          <a:p>
            <a:r>
              <a:rPr lang="en-US" dirty="0"/>
              <a:t>Such a condition is known as a </a:t>
            </a:r>
            <a:r>
              <a:rPr lang="en-US" b="1" dirty="0" err="1"/>
              <a:t>hydatidiformmole</a:t>
            </a:r>
            <a:r>
              <a:rPr lang="en-US" b="1" dirty="0"/>
              <a:t>. Moles secrete high levels </a:t>
            </a:r>
            <a:r>
              <a:rPr lang="en-US" b="1" dirty="0" smtClean="0"/>
              <a:t>of </a:t>
            </a:r>
            <a:r>
              <a:rPr lang="en-US" dirty="0" err="1" smtClean="0"/>
              <a:t>hCG</a:t>
            </a:r>
            <a:r>
              <a:rPr lang="en-US" dirty="0" smtClean="0"/>
              <a:t> </a:t>
            </a:r>
            <a:r>
              <a:rPr lang="en-US" dirty="0"/>
              <a:t>and may produce benign or malignant (</a:t>
            </a:r>
            <a:r>
              <a:rPr lang="en-US" b="1" dirty="0"/>
              <a:t>invasive mole, </a:t>
            </a:r>
            <a:r>
              <a:rPr lang="en-US" b="1" dirty="0" err="1" smtClean="0"/>
              <a:t>choriocarcinoma</a:t>
            </a:r>
            <a:r>
              <a:rPr lang="en-US" b="1" dirty="0" smtClean="0"/>
              <a:t>) </a:t>
            </a:r>
            <a:r>
              <a:rPr lang="en-US" dirty="0" smtClean="0"/>
              <a:t>tumors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/>
              <a:t>Chromosomal abnormalities</a:t>
            </a:r>
          </a:p>
        </p:txBody>
      </p:sp>
      <p:sp>
        <p:nvSpPr>
          <p:cNvPr id="50181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8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Chromosomal abnormalities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may be </a:t>
            </a:r>
            <a:r>
              <a:rPr lang="en-US" b="1" dirty="0" smtClean="0"/>
              <a:t>numerical or structural,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It is estimated that 50% of conceptions end in spontaneous abortion and that 50% of these </a:t>
            </a:r>
            <a:r>
              <a:rPr lang="en-US" dirty="0" err="1" smtClean="0"/>
              <a:t>abortuses</a:t>
            </a:r>
            <a:r>
              <a:rPr lang="en-US" dirty="0" smtClean="0"/>
              <a:t> have major chromosomal abnormalities.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thus approximately 25% of </a:t>
            </a:r>
            <a:r>
              <a:rPr lang="en-US" dirty="0" err="1" smtClean="0"/>
              <a:t>conceptuses</a:t>
            </a:r>
            <a:r>
              <a:rPr lang="en-US" dirty="0" smtClean="0"/>
              <a:t> have a major chromosomal defect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most common chromosomal abnormalities in </a:t>
            </a:r>
            <a:r>
              <a:rPr lang="en-US" dirty="0" err="1" smtClean="0"/>
              <a:t>abortuses</a:t>
            </a:r>
            <a:r>
              <a:rPr lang="en-US" dirty="0" smtClean="0"/>
              <a:t> are 45,X (Turner syndrome), </a:t>
            </a:r>
            <a:r>
              <a:rPr lang="en-US" dirty="0" err="1" smtClean="0"/>
              <a:t>triploidy</a:t>
            </a:r>
            <a:r>
              <a:rPr lang="en-US" dirty="0" smtClean="0"/>
              <a:t>, and </a:t>
            </a:r>
            <a:r>
              <a:rPr lang="en-US" dirty="0" err="1" smtClean="0"/>
              <a:t>trisomy</a:t>
            </a:r>
            <a:r>
              <a:rPr lang="en-US" dirty="0" smtClean="0"/>
              <a:t> 16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Chromosomal abnormalities account for 7% of major birth defects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35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/>
              <a:t>Numerical Abnormalities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Normal somatic cells are </a:t>
            </a:r>
            <a:r>
              <a:rPr lang="en-US" b="1" dirty="0" smtClean="0"/>
              <a:t>diploid, or 2</a:t>
            </a:r>
            <a:r>
              <a:rPr lang="en-US" b="1" i="1" dirty="0" smtClean="0"/>
              <a:t>n;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normal gametes are </a:t>
            </a:r>
            <a:r>
              <a:rPr lang="en-US" b="1" dirty="0" smtClean="0"/>
              <a:t>haploid, or n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 smtClean="0"/>
              <a:t>Euploid</a:t>
            </a:r>
            <a:r>
              <a:rPr lang="en-US" b="1" dirty="0" smtClean="0"/>
              <a:t> refers to any exact multiple of </a:t>
            </a:r>
            <a:r>
              <a:rPr lang="en-US" b="1" i="1" dirty="0" smtClean="0"/>
              <a:t>n, e.g., diploid or </a:t>
            </a:r>
            <a:r>
              <a:rPr lang="en-US" dirty="0" smtClean="0"/>
              <a:t>triploid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 smtClean="0"/>
              <a:t>Aneuploid</a:t>
            </a:r>
            <a:r>
              <a:rPr lang="en-US" b="1" dirty="0" smtClean="0"/>
              <a:t> refers to any chromosome number that is not </a:t>
            </a:r>
            <a:r>
              <a:rPr lang="en-US" b="1" dirty="0" err="1" smtClean="0"/>
              <a:t>euploid</a:t>
            </a:r>
            <a:r>
              <a:rPr lang="en-US" b="1" dirty="0" smtClean="0"/>
              <a:t>;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it is usually applied when an extra chromosome is present (</a:t>
            </a:r>
            <a:r>
              <a:rPr lang="en-US" b="1" dirty="0" err="1" smtClean="0"/>
              <a:t>trisomy</a:t>
            </a:r>
            <a:r>
              <a:rPr lang="en-US" b="1" dirty="0" smtClean="0"/>
              <a:t>) or when one </a:t>
            </a:r>
            <a:r>
              <a:rPr lang="en-US" dirty="0" smtClean="0"/>
              <a:t>is missing (</a:t>
            </a:r>
            <a:r>
              <a:rPr lang="en-US" b="1" dirty="0" err="1" smtClean="0"/>
              <a:t>monosomy</a:t>
            </a:r>
            <a:r>
              <a:rPr lang="en-US" b="1" dirty="0" smtClean="0"/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Abnormalities in chromosome number may originate during meiotic or mitotic divisions.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4575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b="1"/>
              <a:t>Nondisjunction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1828800"/>
            <a:ext cx="3600450" cy="4171950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 </a:t>
            </a:r>
            <a:r>
              <a:rPr lang="en-US" b="1" dirty="0" smtClean="0"/>
              <a:t>meiosis, two members of a pair </a:t>
            </a:r>
            <a:r>
              <a:rPr lang="en-US" dirty="0" smtClean="0"/>
              <a:t>of homologous chromosomes normally separate during the first meiotic division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Sometimes, however, separation does not occur (</a:t>
            </a:r>
            <a:r>
              <a:rPr lang="en-US" b="1" dirty="0" err="1" smtClean="0"/>
              <a:t>nondisjunction</a:t>
            </a:r>
            <a:r>
              <a:rPr lang="en-US" b="1" dirty="0" smtClean="0"/>
              <a:t>), and both </a:t>
            </a:r>
            <a:r>
              <a:rPr lang="en-US" dirty="0" smtClean="0"/>
              <a:t>members of a pair move into one cell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 a result of </a:t>
            </a:r>
            <a:r>
              <a:rPr lang="en-US" dirty="0" err="1" smtClean="0"/>
              <a:t>nondisjunction</a:t>
            </a:r>
            <a:r>
              <a:rPr lang="en-US" dirty="0" smtClean="0"/>
              <a:t> of the chromosomes, one cell receives 24 chromosomes, and the other receives 22 instead of the normal 23.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When, at fertilization, a gamete having 23 chromosomes fuses with a gamete having 24 or 22 chromosomes, the result is an individual with either 47 chromosomes (</a:t>
            </a:r>
            <a:r>
              <a:rPr lang="en-US" dirty="0" err="1" smtClean="0"/>
              <a:t>trisomy</a:t>
            </a:r>
            <a:r>
              <a:rPr lang="en-US" dirty="0" smtClean="0"/>
              <a:t>) or 45 chromosomes (</a:t>
            </a:r>
            <a:r>
              <a:rPr lang="en-US" dirty="0" err="1" smtClean="0"/>
              <a:t>monosomy</a:t>
            </a:r>
            <a:r>
              <a:rPr lang="en-US" dirty="0" smtClean="0"/>
              <a:t>).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Nondisjunction</a:t>
            </a:r>
            <a:r>
              <a:rPr lang="en-US" dirty="0" smtClean="0"/>
              <a:t> may involve the </a:t>
            </a:r>
            <a:r>
              <a:rPr lang="en-US" dirty="0" err="1" smtClean="0"/>
              <a:t>autosomes</a:t>
            </a:r>
            <a:r>
              <a:rPr lang="en-US" dirty="0" smtClean="0"/>
              <a:t> or sex chromosomes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 women, the incidence of chromosomal abnormalities, including </a:t>
            </a:r>
            <a:r>
              <a:rPr lang="en-US" dirty="0" err="1" smtClean="0"/>
              <a:t>nondisjunction</a:t>
            </a:r>
            <a:r>
              <a:rPr lang="en-US" dirty="0" smtClean="0"/>
              <a:t>, increases with age, especially at 35 years and older.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Occasionally </a:t>
            </a:r>
            <a:r>
              <a:rPr lang="en-US" dirty="0" err="1" smtClean="0"/>
              <a:t>nondisjunction</a:t>
            </a:r>
            <a:r>
              <a:rPr lang="en-US" dirty="0" smtClean="0"/>
              <a:t> occurs during mitosis (</a:t>
            </a:r>
            <a:r>
              <a:rPr lang="en-US" b="1" dirty="0" smtClean="0"/>
              <a:t>mitotic </a:t>
            </a:r>
            <a:r>
              <a:rPr lang="en-US" b="1" dirty="0" err="1" smtClean="0"/>
              <a:t>nondisjunction</a:t>
            </a:r>
            <a:r>
              <a:rPr lang="en-US" b="1" dirty="0" smtClean="0"/>
              <a:t>) </a:t>
            </a:r>
            <a:r>
              <a:rPr lang="en-US" dirty="0" smtClean="0"/>
              <a:t>in an embryonic cell during the earliest cell divisions.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Such conditions produce </a:t>
            </a:r>
            <a:r>
              <a:rPr lang="en-US" b="1" dirty="0" err="1" smtClean="0"/>
              <a:t>mosaicism</a:t>
            </a:r>
            <a:r>
              <a:rPr lang="en-US" b="1" dirty="0" smtClean="0"/>
              <a:t>, with some cells having an abnormal chromosome number </a:t>
            </a:r>
            <a:r>
              <a:rPr lang="en-US" dirty="0" smtClean="0"/>
              <a:t>and others being normal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000250"/>
            <a:ext cx="29146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7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At the eighth day of development, the </a:t>
            </a:r>
            <a:r>
              <a:rPr lang="en-US" dirty="0" err="1"/>
              <a:t>blastocyst</a:t>
            </a:r>
            <a:r>
              <a:rPr lang="en-US" dirty="0"/>
              <a:t> is </a:t>
            </a:r>
            <a:r>
              <a:rPr lang="en-US" dirty="0" smtClean="0"/>
              <a:t>partially embedded </a:t>
            </a:r>
            <a:r>
              <a:rPr lang="en-US" dirty="0"/>
              <a:t>in the endometrial </a:t>
            </a:r>
            <a:r>
              <a:rPr lang="en-US" dirty="0" err="1"/>
              <a:t>stroma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In the area over the </a:t>
            </a:r>
            <a:r>
              <a:rPr lang="en-US" dirty="0" err="1" smtClean="0"/>
              <a:t>embryoblast</a:t>
            </a:r>
            <a:r>
              <a:rPr lang="en-US" dirty="0" smtClean="0"/>
              <a:t>, the </a:t>
            </a:r>
            <a:r>
              <a:rPr lang="en-US" dirty="0" err="1"/>
              <a:t>trophoblast</a:t>
            </a:r>
            <a:r>
              <a:rPr lang="en-US" dirty="0"/>
              <a:t> has differentiated into two layers:</a:t>
            </a:r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i="1" dirty="0"/>
              <a:t>a) an inner layer of </a:t>
            </a:r>
            <a:r>
              <a:rPr lang="en-US" i="1" dirty="0" err="1"/>
              <a:t>mononucleated</a:t>
            </a:r>
            <a:r>
              <a:rPr lang="en-US" i="1" dirty="0"/>
              <a:t> cells, the </a:t>
            </a:r>
            <a:r>
              <a:rPr lang="en-US" b="1" i="1" dirty="0" err="1"/>
              <a:t>cytotrophoblast</a:t>
            </a:r>
            <a:r>
              <a:rPr lang="en-US" b="1" i="1" dirty="0"/>
              <a:t>,</a:t>
            </a:r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i="1" dirty="0"/>
              <a:t>b) an outer multinucleated zone without distinct cell </a:t>
            </a:r>
            <a:r>
              <a:rPr lang="en-US" i="1" dirty="0" smtClean="0"/>
              <a:t>boundaries, </a:t>
            </a:r>
            <a:r>
              <a:rPr lang="en-US" dirty="0" smtClean="0"/>
              <a:t>the </a:t>
            </a:r>
            <a:r>
              <a:rPr lang="en-US" b="1" dirty="0" err="1"/>
              <a:t>syncytiotrophoblast</a:t>
            </a:r>
            <a:endParaRPr lang="en-US" b="1" dirty="0"/>
          </a:p>
          <a:p>
            <a:endParaRPr lang="en-US" dirty="0" smtClean="0"/>
          </a:p>
          <a:p>
            <a:r>
              <a:rPr lang="en-US" dirty="0"/>
              <a:t>Mitotic figures </a:t>
            </a:r>
            <a:r>
              <a:rPr lang="en-US" dirty="0" smtClean="0"/>
              <a:t>are found </a:t>
            </a:r>
            <a:r>
              <a:rPr lang="en-US" dirty="0"/>
              <a:t>in the </a:t>
            </a:r>
            <a:r>
              <a:rPr lang="en-US" dirty="0" err="1"/>
              <a:t>cytotrophoblast</a:t>
            </a:r>
            <a:r>
              <a:rPr lang="en-US" dirty="0"/>
              <a:t> but not in the </a:t>
            </a:r>
            <a:r>
              <a:rPr lang="en-US" dirty="0" err="1"/>
              <a:t>syncytiotrophoblast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Thus, cells </a:t>
            </a:r>
            <a:r>
              <a:rPr lang="en-US" dirty="0"/>
              <a:t>in the </a:t>
            </a:r>
            <a:r>
              <a:rPr lang="en-US" dirty="0" err="1"/>
              <a:t>cytotrophoblast</a:t>
            </a:r>
            <a:r>
              <a:rPr lang="en-US" dirty="0"/>
              <a:t> divide and migrate into the </a:t>
            </a:r>
            <a:r>
              <a:rPr lang="en-US" dirty="0" err="1" smtClean="0"/>
              <a:t>syncytiotrophoblast</a:t>
            </a:r>
            <a:r>
              <a:rPr lang="en-US" dirty="0" smtClean="0"/>
              <a:t>, where </a:t>
            </a:r>
            <a:r>
              <a:rPr lang="en-US" dirty="0"/>
              <a:t>they fuse and lose their individual cell membranes.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85900"/>
            <a:ext cx="43434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57400"/>
            <a:ext cx="3314700" cy="405765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Sometimes chromosomes break, and pieces of one chromosome attach to another.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Such </a:t>
            </a:r>
            <a:r>
              <a:rPr lang="en-US" b="1" dirty="0" smtClean="0"/>
              <a:t>translocations may be balanced, in which case breakage and </a:t>
            </a:r>
            <a:r>
              <a:rPr lang="en-US" dirty="0" smtClean="0"/>
              <a:t>reunion occur between two chromosomes but no critical genetic material is lost and individuals are normal;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or they may be </a:t>
            </a:r>
            <a:r>
              <a:rPr lang="en-US" b="1" dirty="0" smtClean="0"/>
              <a:t>unbalanced, in which case </a:t>
            </a:r>
            <a:r>
              <a:rPr lang="en-US" dirty="0" smtClean="0"/>
              <a:t>part of one chromosome is lost and an altered phenotype is produced.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For example, unbalanced translocations between the long arms of chromosomes 14 and 21 during meiosis I or II produce gametes with an extra copy of chromosome 21, one of the causes of </a:t>
            </a:r>
            <a:r>
              <a:rPr lang="en-US" b="1" dirty="0" smtClean="0"/>
              <a:t>Down syndrome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2" y="2057400"/>
            <a:ext cx="29860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286251"/>
            <a:ext cx="3028950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1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Numerical abnormalities</a:t>
            </a:r>
          </a:p>
        </p:txBody>
      </p:sp>
      <p:sp>
        <p:nvSpPr>
          <p:cNvPr id="48133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78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TRISOMY 21 (DOWN SYNDROME)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2057400"/>
            <a:ext cx="3714750" cy="394335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May happen during meiosis or mitosis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Caused by disjunction of chromosome 21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Monosomic</a:t>
            </a:r>
            <a:r>
              <a:rPr lang="en-US" dirty="0" smtClean="0"/>
              <a:t> cells (2n-1) </a:t>
            </a:r>
            <a:r>
              <a:rPr lang="en-US" dirty="0" err="1" smtClean="0"/>
              <a:t>aneuploid</a:t>
            </a:r>
            <a:r>
              <a:rPr lang="en-US" dirty="0" smtClean="0"/>
              <a:t> dies rapidly while children with </a:t>
            </a:r>
            <a:r>
              <a:rPr lang="en-US" dirty="0" err="1" smtClean="0"/>
              <a:t>trisomic</a:t>
            </a:r>
            <a:r>
              <a:rPr lang="en-US" dirty="0" smtClean="0"/>
              <a:t> cells (2n+1) have the characteristic syndrome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which is characterized by a flat, broad face, oblique </a:t>
            </a:r>
            <a:r>
              <a:rPr lang="en-US" dirty="0" err="1" smtClean="0"/>
              <a:t>palpebral</a:t>
            </a:r>
            <a:r>
              <a:rPr lang="en-US" dirty="0" smtClean="0"/>
              <a:t> fissures, </a:t>
            </a:r>
            <a:r>
              <a:rPr lang="en-US" dirty="0" err="1" smtClean="0"/>
              <a:t>epicanthus</a:t>
            </a:r>
            <a:r>
              <a:rPr lang="en-US" dirty="0" smtClean="0"/>
              <a:t>, and furrowed lower lip.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Another characteristic of Down syndrome is a broad hand with single transverse or simian crease.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Many children with Down syndrome are mentally retarded and have congenital heart abnormalities.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171700"/>
            <a:ext cx="24717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020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KLINEFELTER SYNDROME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57400"/>
            <a:ext cx="3143250" cy="3771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/>
              <a:t>The clinical features of </a:t>
            </a:r>
            <a:r>
              <a:rPr lang="en-US" sz="1800" b="1"/>
              <a:t>Klinefelter syndrome, found only in males </a:t>
            </a:r>
            <a:r>
              <a:rPr lang="en-US" sz="1800"/>
              <a:t>are sterility, testicular atrophy, and usually gynecomastia.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The cells have 47 chromosomes with a sex chromosomal complement of the XXY type, and a </a:t>
            </a:r>
            <a:r>
              <a:rPr lang="en-US" sz="1800" b="1"/>
              <a:t>sex chromatin body (Barr body) </a:t>
            </a:r>
          </a:p>
          <a:p>
            <a:pPr>
              <a:lnSpc>
                <a:spcPct val="80000"/>
              </a:lnSpc>
            </a:pPr>
            <a:endParaRPr lang="en-US" sz="1800" b="1"/>
          </a:p>
          <a:p>
            <a:pPr>
              <a:lnSpc>
                <a:spcPct val="80000"/>
              </a:lnSpc>
            </a:pPr>
            <a:r>
              <a:rPr lang="en-US" sz="1800"/>
              <a:t>Nondisjunction of the XX homologues is the most common causative event</a:t>
            </a:r>
          </a:p>
          <a:p>
            <a:pPr>
              <a:lnSpc>
                <a:spcPct val="80000"/>
              </a:lnSpc>
            </a:pPr>
            <a:endParaRPr lang="en-US" sz="1800" b="1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 b="1"/>
          </a:p>
          <a:p>
            <a:pPr>
              <a:lnSpc>
                <a:spcPct val="80000"/>
              </a:lnSpc>
            </a:pPr>
            <a:endParaRPr lang="en-US" sz="180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885950"/>
            <a:ext cx="26860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2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TURNER SYNDROME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57400"/>
            <a:ext cx="3429000" cy="3771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500" b="1"/>
              <a:t>Turner syndrome, with a 45,XO karyotype, is the only monosomy compatible </a:t>
            </a:r>
            <a:r>
              <a:rPr lang="en-US" sz="1500"/>
              <a:t>with life</a:t>
            </a:r>
          </a:p>
          <a:p>
            <a:pPr>
              <a:lnSpc>
                <a:spcPct val="80000"/>
              </a:lnSpc>
            </a:pPr>
            <a:endParaRPr lang="en-US" sz="1500"/>
          </a:p>
          <a:p>
            <a:pPr>
              <a:lnSpc>
                <a:spcPct val="80000"/>
              </a:lnSpc>
            </a:pPr>
            <a:r>
              <a:rPr lang="en-US" sz="1500"/>
              <a:t>characterized by the absence of ovaries (</a:t>
            </a:r>
            <a:r>
              <a:rPr lang="en-US" sz="1500" b="1"/>
              <a:t>gonadal dysgenesis) </a:t>
            </a:r>
            <a:r>
              <a:rPr lang="en-US" sz="1500"/>
              <a:t>and short stature (normal female appearance)</a:t>
            </a:r>
          </a:p>
          <a:p>
            <a:pPr>
              <a:lnSpc>
                <a:spcPct val="80000"/>
              </a:lnSpc>
            </a:pPr>
            <a:endParaRPr lang="en-US" sz="1500"/>
          </a:p>
          <a:p>
            <a:pPr>
              <a:lnSpc>
                <a:spcPct val="80000"/>
              </a:lnSpc>
            </a:pPr>
            <a:r>
              <a:rPr lang="en-US" sz="1500"/>
              <a:t>Other common associated abnormalities are webbed neck, lymphedema of the extremities, skeletal deformities, and a broad chest</a:t>
            </a:r>
          </a:p>
          <a:p>
            <a:pPr>
              <a:lnSpc>
                <a:spcPct val="80000"/>
              </a:lnSpc>
            </a:pPr>
            <a:endParaRPr lang="en-US" sz="1500"/>
          </a:p>
          <a:p>
            <a:pPr>
              <a:lnSpc>
                <a:spcPct val="80000"/>
              </a:lnSpc>
            </a:pPr>
            <a:r>
              <a:rPr lang="en-US" sz="1500"/>
              <a:t>Approximately 55% of affectedwomen are monosomic for the X and chromatin body negative because of nondisjunction.</a:t>
            </a:r>
          </a:p>
          <a:p>
            <a:pPr>
              <a:lnSpc>
                <a:spcPct val="80000"/>
              </a:lnSpc>
            </a:pPr>
            <a:endParaRPr lang="en-US" sz="1500"/>
          </a:p>
          <a:p>
            <a:pPr>
              <a:lnSpc>
                <a:spcPct val="80000"/>
              </a:lnSpc>
            </a:pPr>
            <a:endParaRPr lang="en-US" sz="1500"/>
          </a:p>
          <a:p>
            <a:pPr>
              <a:lnSpc>
                <a:spcPct val="80000"/>
              </a:lnSpc>
            </a:pPr>
            <a:endParaRPr lang="en-US" sz="1500"/>
          </a:p>
          <a:p>
            <a:pPr>
              <a:lnSpc>
                <a:spcPct val="80000"/>
              </a:lnSpc>
            </a:pPr>
            <a:endParaRPr lang="en-US" sz="150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14550"/>
            <a:ext cx="30861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6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TRIPLE X SYNDROME</a:t>
            </a: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Karyotype XXX</a:t>
            </a:r>
          </a:p>
          <a:p>
            <a:endParaRPr lang="en-US" smtClean="0"/>
          </a:p>
          <a:p>
            <a:r>
              <a:rPr lang="en-US" smtClean="0"/>
              <a:t>Patients with </a:t>
            </a:r>
            <a:r>
              <a:rPr lang="en-US" b="1" smtClean="0"/>
              <a:t>triple X syndrome are infertile, </a:t>
            </a:r>
            <a:r>
              <a:rPr lang="en-US" smtClean="0"/>
              <a:t>with scanty menses and under developed genitals</a:t>
            </a:r>
          </a:p>
          <a:p>
            <a:endParaRPr lang="en-US" smtClean="0"/>
          </a:p>
          <a:p>
            <a:r>
              <a:rPr lang="en-US" smtClean="0"/>
              <a:t>some degree of mental retardation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8298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Edwards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57401"/>
            <a:ext cx="3429000" cy="339447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trisomy</a:t>
            </a:r>
            <a:r>
              <a:rPr lang="en-US" dirty="0" smtClean="0"/>
              <a:t> 18.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prominent </a:t>
            </a:r>
            <a:r>
              <a:rPr lang="en-US" dirty="0" err="1" smtClean="0"/>
              <a:t>occiput</a:t>
            </a:r>
            <a:r>
              <a:rPr lang="en-US" dirty="0" smtClean="0"/>
              <a:t>,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cleft lip,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Micrognathia</a:t>
            </a:r>
            <a:r>
              <a:rPr lang="en-US" dirty="0" smtClean="0"/>
              <a:t> (small chin),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low-set ears,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and one or more flexed fingers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885950"/>
            <a:ext cx="25717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921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Patau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57401"/>
            <a:ext cx="3028950" cy="339447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trisomy</a:t>
            </a:r>
            <a:r>
              <a:rPr lang="en-US" dirty="0" smtClean="0"/>
              <a:t> 13.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cleft lip and palate, the sloping forehead, and </a:t>
            </a:r>
            <a:r>
              <a:rPr lang="en-US" dirty="0" err="1" smtClean="0"/>
              <a:t>microphthalmia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syndrome is commonly accompanied by </a:t>
            </a:r>
            <a:r>
              <a:rPr lang="en-US" dirty="0" err="1" smtClean="0"/>
              <a:t>polydactyly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171700"/>
            <a:ext cx="32575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Structural abnormalities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9897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Angelman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57400"/>
            <a:ext cx="3486150" cy="3771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/>
              <a:t>resulting from a microdeletion on maternal chromosome 15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If the defect is inherited on the paternal chromosome, Prader-Willi syndrome occurs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the children are mentally retarded, cannot speak, exhibit poor motor development, and are prone to unprovoked and prolonged periods of laughter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75"/>
          </a:p>
          <a:p>
            <a:pPr>
              <a:lnSpc>
                <a:spcPct val="80000"/>
              </a:lnSpc>
            </a:pPr>
            <a:endParaRPr lang="en-US" sz="1875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28850"/>
            <a:ext cx="25146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4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Cells of the inner cell mass or </a:t>
            </a:r>
            <a:r>
              <a:rPr lang="en-US" dirty="0" err="1"/>
              <a:t>embryoblast</a:t>
            </a:r>
            <a:r>
              <a:rPr lang="en-US" dirty="0"/>
              <a:t> also differentiate into </a:t>
            </a:r>
            <a:r>
              <a:rPr lang="en-US" dirty="0" smtClean="0"/>
              <a:t>two layers</a:t>
            </a:r>
            <a:r>
              <a:rPr lang="en-US" dirty="0"/>
              <a:t>:</a:t>
            </a:r>
          </a:p>
          <a:p>
            <a:endParaRPr lang="en-US" dirty="0" smtClean="0"/>
          </a:p>
          <a:p>
            <a:r>
              <a:rPr lang="en-US" i="1" dirty="0"/>
              <a:t>a) a layer of small </a:t>
            </a:r>
            <a:r>
              <a:rPr lang="en-US" i="1" dirty="0" err="1"/>
              <a:t>cuboidal</a:t>
            </a:r>
            <a:r>
              <a:rPr lang="en-US" i="1" dirty="0"/>
              <a:t> cells adjacent to the </a:t>
            </a:r>
            <a:r>
              <a:rPr lang="en-US" i="1" dirty="0" err="1"/>
              <a:t>blastocyst</a:t>
            </a:r>
            <a:r>
              <a:rPr lang="en-US" i="1" dirty="0"/>
              <a:t> </a:t>
            </a:r>
            <a:r>
              <a:rPr lang="en-US" i="1" dirty="0" smtClean="0"/>
              <a:t>cavity, </a:t>
            </a:r>
            <a:r>
              <a:rPr lang="en-US" dirty="0" smtClean="0"/>
              <a:t>known </a:t>
            </a:r>
            <a:r>
              <a:rPr lang="en-US" dirty="0"/>
              <a:t>as the </a:t>
            </a:r>
            <a:r>
              <a:rPr lang="en-US" b="1" dirty="0"/>
              <a:t>hypoblast layer,</a:t>
            </a:r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i="1" dirty="0"/>
              <a:t>b) a layer of high columnar </a:t>
            </a:r>
            <a:r>
              <a:rPr lang="en-US" i="1" dirty="0" smtClean="0"/>
              <a:t>cells </a:t>
            </a:r>
            <a:r>
              <a:rPr lang="en-US" dirty="0" smtClean="0"/>
              <a:t>adjacent </a:t>
            </a:r>
            <a:r>
              <a:rPr lang="en-US" dirty="0"/>
              <a:t>to the amniotic cavity, the </a:t>
            </a:r>
            <a:r>
              <a:rPr lang="en-US" b="1" dirty="0" err="1"/>
              <a:t>epiblast</a:t>
            </a:r>
            <a:r>
              <a:rPr lang="en-US" b="1" dirty="0"/>
              <a:t> layer</a:t>
            </a:r>
          </a:p>
          <a:p>
            <a:endParaRPr lang="en-US" dirty="0" smtClean="0"/>
          </a:p>
          <a:p>
            <a:r>
              <a:rPr lang="en-US" dirty="0"/>
              <a:t>Together, the layers form a flat disc.</a:t>
            </a:r>
          </a:p>
          <a:p>
            <a:endParaRPr lang="en-US" dirty="0" smtClean="0"/>
          </a:p>
          <a:p>
            <a:r>
              <a:rPr lang="en-US" dirty="0"/>
              <a:t>At the same time, a small </a:t>
            </a:r>
            <a:r>
              <a:rPr lang="en-US" dirty="0" smtClean="0"/>
              <a:t>cavity appears </a:t>
            </a:r>
            <a:r>
              <a:rPr lang="en-US" dirty="0"/>
              <a:t>within the </a:t>
            </a:r>
            <a:r>
              <a:rPr lang="en-US" dirty="0" err="1"/>
              <a:t>epiblast</a:t>
            </a:r>
            <a:r>
              <a:rPr lang="en-US" dirty="0"/>
              <a:t>. This cavity enlarges to become </a:t>
            </a:r>
            <a:r>
              <a:rPr lang="en-US" dirty="0" smtClean="0"/>
              <a:t>the </a:t>
            </a:r>
            <a:r>
              <a:rPr lang="en-US" b="1" dirty="0"/>
              <a:t>amniotic cavity.</a:t>
            </a:r>
          </a:p>
          <a:p>
            <a:endParaRPr lang="en-US" dirty="0" smtClean="0"/>
          </a:p>
          <a:p>
            <a:r>
              <a:rPr lang="en-US" dirty="0" err="1"/>
              <a:t>Epiblast</a:t>
            </a:r>
            <a:r>
              <a:rPr lang="en-US" dirty="0"/>
              <a:t> cells adjacent to the </a:t>
            </a:r>
            <a:r>
              <a:rPr lang="en-US" dirty="0" err="1"/>
              <a:t>cytotrophoblast</a:t>
            </a:r>
            <a:r>
              <a:rPr lang="en-US" dirty="0"/>
              <a:t> are called </a:t>
            </a:r>
            <a:r>
              <a:rPr lang="en-US" b="1" dirty="0" err="1" smtClean="0"/>
              <a:t>amnioblasts</a:t>
            </a:r>
            <a:r>
              <a:rPr lang="en-US" b="1" dirty="0" smtClean="0"/>
              <a:t>; </a:t>
            </a:r>
            <a:r>
              <a:rPr lang="en-US" dirty="0" smtClean="0"/>
              <a:t>together </a:t>
            </a:r>
            <a:r>
              <a:rPr lang="en-US" dirty="0"/>
              <a:t>with the rest of the </a:t>
            </a:r>
            <a:r>
              <a:rPr lang="en-US" dirty="0" err="1"/>
              <a:t>epiblast</a:t>
            </a:r>
            <a:r>
              <a:rPr lang="en-US" dirty="0"/>
              <a:t>, they line the amniotic cavity</a:t>
            </a:r>
          </a:p>
          <a:p>
            <a:endParaRPr lang="en-US" dirty="0" smtClean="0"/>
          </a:p>
          <a:p>
            <a:r>
              <a:rPr lang="en-US" dirty="0"/>
              <a:t>The endometrial </a:t>
            </a:r>
            <a:r>
              <a:rPr lang="en-US" dirty="0" err="1"/>
              <a:t>stroma</a:t>
            </a:r>
            <a:r>
              <a:rPr lang="en-US" dirty="0"/>
              <a:t> adjacent to the implantation </a:t>
            </a:r>
            <a:r>
              <a:rPr lang="en-US" dirty="0" smtClean="0"/>
              <a:t>site is </a:t>
            </a:r>
            <a:r>
              <a:rPr lang="en-US" dirty="0"/>
              <a:t>edematous and highly vascular. The large, tortuous glands secrete </a:t>
            </a:r>
            <a:r>
              <a:rPr lang="en-US" dirty="0" smtClean="0"/>
              <a:t>abundant glycogen </a:t>
            </a:r>
            <a:r>
              <a:rPr lang="en-US" dirty="0"/>
              <a:t>and mucus.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85900"/>
            <a:ext cx="43434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/>
              <a:t>Prader-Willi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syndrome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57400"/>
            <a:ext cx="3086100" cy="37719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If the defect is inherited on the paternal chromosome 15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affected individuals are characterized by </a:t>
            </a:r>
            <a:r>
              <a:rPr lang="en-US" dirty="0" err="1" smtClean="0"/>
              <a:t>hypotonia</a:t>
            </a:r>
            <a:r>
              <a:rPr lang="en-US" dirty="0" smtClean="0"/>
              <a:t>, obesity, mental retardation, </a:t>
            </a:r>
            <a:r>
              <a:rPr lang="en-US" dirty="0" err="1" smtClean="0"/>
              <a:t>hypogonadism</a:t>
            </a:r>
            <a:r>
              <a:rPr lang="en-US" dirty="0" smtClean="0"/>
              <a:t>, and </a:t>
            </a:r>
            <a:r>
              <a:rPr lang="en-US" dirty="0" err="1" smtClean="0"/>
              <a:t>cryptorchidism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286000"/>
            <a:ext cx="2571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575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Diagnostic Techniques for Identifying Genetic Abnormalities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57400"/>
            <a:ext cx="3257550" cy="40576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b="1"/>
              <a:t>Cytogenetic analysis is used to assess chromosome number and integrity.</a:t>
            </a:r>
          </a:p>
          <a:p>
            <a:pPr>
              <a:lnSpc>
                <a:spcPct val="90000"/>
              </a:lnSpc>
            </a:pPr>
            <a:endParaRPr lang="en-US" sz="2100"/>
          </a:p>
          <a:p>
            <a:pPr>
              <a:lnSpc>
                <a:spcPct val="90000"/>
              </a:lnSpc>
            </a:pPr>
            <a:r>
              <a:rPr lang="en-US" sz="2100"/>
              <a:t>Chromosomes are stained with </a:t>
            </a:r>
            <a:r>
              <a:rPr lang="en-US" sz="2100" b="1"/>
              <a:t>Giemsa stain to reveal light and dark banding patterns </a:t>
            </a:r>
            <a:r>
              <a:rPr lang="en-US" sz="2100"/>
              <a:t>unique for each chromosome.</a:t>
            </a:r>
          </a:p>
          <a:p>
            <a:pPr>
              <a:lnSpc>
                <a:spcPct val="90000"/>
              </a:lnSpc>
            </a:pPr>
            <a:endParaRPr lang="en-US" sz="2100"/>
          </a:p>
          <a:p>
            <a:pPr>
              <a:lnSpc>
                <a:spcPct val="90000"/>
              </a:lnSpc>
            </a:pPr>
            <a:endParaRPr lang="en-US" sz="2100"/>
          </a:p>
          <a:p>
            <a:pPr>
              <a:lnSpc>
                <a:spcPct val="90000"/>
              </a:lnSpc>
            </a:pPr>
            <a:endParaRPr lang="en-US" sz="2100" b="1"/>
          </a:p>
          <a:p>
            <a:pPr>
              <a:lnSpc>
                <a:spcPct val="90000"/>
              </a:lnSpc>
            </a:pPr>
            <a:endParaRPr lang="en-US" sz="225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43150"/>
            <a:ext cx="29146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2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57401"/>
            <a:ext cx="3028950" cy="339447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New molecular techniques, such as </a:t>
            </a:r>
            <a:r>
              <a:rPr lang="en-US" b="1" dirty="0" smtClean="0"/>
              <a:t>fluorescence in situ hybridization </a:t>
            </a:r>
            <a:r>
              <a:rPr lang="en-US" dirty="0" smtClean="0"/>
              <a:t>(FISH), use specific DNA probes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Used to identify genetic material deletions and detect the abnormalities of the genes and the chromosomes.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228850"/>
            <a:ext cx="26860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0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blastocyst</a:t>
            </a:r>
            <a:r>
              <a:rPr lang="en-US" dirty="0"/>
              <a:t> is more deeply embedded in the </a:t>
            </a:r>
            <a:r>
              <a:rPr lang="en-US" dirty="0" err="1"/>
              <a:t>endometrium</a:t>
            </a:r>
            <a:r>
              <a:rPr lang="en-US" dirty="0"/>
              <a:t>, and the </a:t>
            </a:r>
            <a:r>
              <a:rPr lang="en-US" dirty="0" smtClean="0"/>
              <a:t>penetration defect </a:t>
            </a:r>
            <a:r>
              <a:rPr lang="en-US" dirty="0"/>
              <a:t>in the surface epithelium is closed by a fibrin coagulum</a:t>
            </a:r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dirty="0" err="1"/>
              <a:t>trophoblast</a:t>
            </a:r>
            <a:r>
              <a:rPr lang="en-US" dirty="0"/>
              <a:t> shows considerable progress in development, particularly </a:t>
            </a:r>
            <a:r>
              <a:rPr lang="en-US" dirty="0" smtClean="0"/>
              <a:t>at the </a:t>
            </a:r>
            <a:r>
              <a:rPr lang="en-US" dirty="0"/>
              <a:t>embryonic pole, where vacuoles appear in the </a:t>
            </a:r>
            <a:r>
              <a:rPr lang="en-US" dirty="0" err="1"/>
              <a:t>syncytium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When these </a:t>
            </a:r>
            <a:r>
              <a:rPr lang="en-US" dirty="0" smtClean="0"/>
              <a:t>vacuoles fuse</a:t>
            </a:r>
            <a:r>
              <a:rPr lang="en-US" dirty="0"/>
              <a:t>, they form large lacunae, and this phase of </a:t>
            </a:r>
            <a:r>
              <a:rPr lang="en-US" dirty="0" err="1"/>
              <a:t>trophoblast</a:t>
            </a:r>
            <a:r>
              <a:rPr lang="en-US" dirty="0"/>
              <a:t> </a:t>
            </a:r>
            <a:r>
              <a:rPr lang="en-US" dirty="0" smtClean="0"/>
              <a:t>development is </a:t>
            </a:r>
            <a:r>
              <a:rPr lang="en-US" dirty="0"/>
              <a:t>thus known as the </a:t>
            </a:r>
            <a:r>
              <a:rPr lang="en-US" b="1" dirty="0" err="1"/>
              <a:t>lacunar</a:t>
            </a:r>
            <a:r>
              <a:rPr lang="en-US" b="1" dirty="0"/>
              <a:t> stage</a:t>
            </a:r>
          </a:p>
          <a:p>
            <a:endParaRPr lang="en-US" dirty="0" smtClean="0"/>
          </a:p>
          <a:p>
            <a:r>
              <a:rPr lang="en-US" dirty="0"/>
              <a:t>At the </a:t>
            </a:r>
            <a:r>
              <a:rPr lang="en-US" dirty="0" err="1"/>
              <a:t>abembryonic</a:t>
            </a:r>
            <a:r>
              <a:rPr lang="en-US" dirty="0"/>
              <a:t> pole, meanwhile, flattened cells probably </a:t>
            </a:r>
            <a:r>
              <a:rPr lang="en-US" dirty="0" smtClean="0"/>
              <a:t>originating from </a:t>
            </a:r>
            <a:r>
              <a:rPr lang="en-US" dirty="0"/>
              <a:t>the hypoblast form a thin membrane, the </a:t>
            </a:r>
            <a:r>
              <a:rPr lang="en-US" dirty="0" err="1"/>
              <a:t>exocoelomic</a:t>
            </a:r>
            <a:r>
              <a:rPr lang="en-US" dirty="0"/>
              <a:t> (</a:t>
            </a:r>
            <a:r>
              <a:rPr lang="en-US" dirty="0" err="1"/>
              <a:t>Heuser’s</a:t>
            </a:r>
            <a:r>
              <a:rPr lang="en-US" dirty="0"/>
              <a:t>) </a:t>
            </a:r>
            <a:r>
              <a:rPr lang="en-US" dirty="0" smtClean="0"/>
              <a:t>membrane, that </a:t>
            </a:r>
            <a:r>
              <a:rPr lang="en-US" dirty="0"/>
              <a:t>lines the inner surface of the </a:t>
            </a:r>
            <a:r>
              <a:rPr lang="en-US" dirty="0" err="1"/>
              <a:t>cytotrophoblast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This </a:t>
            </a:r>
            <a:r>
              <a:rPr lang="en-US" dirty="0" smtClean="0"/>
              <a:t>membrane, together </a:t>
            </a:r>
            <a:r>
              <a:rPr lang="en-US" dirty="0"/>
              <a:t>with the hypoblast, forms the lining of the </a:t>
            </a:r>
            <a:r>
              <a:rPr lang="en-US" b="1" dirty="0" err="1"/>
              <a:t>exocoelomic</a:t>
            </a:r>
            <a:r>
              <a:rPr lang="en-US" b="1" dirty="0"/>
              <a:t> </a:t>
            </a:r>
            <a:r>
              <a:rPr lang="en-US" b="1" dirty="0" smtClean="0"/>
              <a:t>cavity, </a:t>
            </a:r>
            <a:r>
              <a:rPr lang="en-US" dirty="0" smtClean="0"/>
              <a:t>or </a:t>
            </a:r>
            <a:r>
              <a:rPr lang="en-US" b="1" dirty="0"/>
              <a:t>primitive yolk sac.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95400"/>
            <a:ext cx="48006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Days 11 and </a:t>
            </a:r>
            <a:r>
              <a:rPr lang="en-US" b="1" dirty="0" smtClean="0"/>
              <a:t>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By the 11th to 12th day of development, the </a:t>
            </a:r>
            <a:r>
              <a:rPr lang="en-US" dirty="0" err="1"/>
              <a:t>blastocyst</a:t>
            </a:r>
            <a:r>
              <a:rPr lang="en-US" dirty="0"/>
              <a:t> is completely </a:t>
            </a:r>
            <a:r>
              <a:rPr lang="en-US" dirty="0" smtClean="0"/>
              <a:t>embedded in </a:t>
            </a:r>
            <a:r>
              <a:rPr lang="en-US" dirty="0"/>
              <a:t>the endometrial </a:t>
            </a:r>
            <a:r>
              <a:rPr lang="en-US" dirty="0" err="1"/>
              <a:t>stroma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and the surface epithelium almost entirely </a:t>
            </a:r>
            <a:r>
              <a:rPr lang="en-US" dirty="0" smtClean="0"/>
              <a:t>covers </a:t>
            </a:r>
            <a:r>
              <a:rPr lang="en-US" dirty="0"/>
              <a:t>the original defect in the </a:t>
            </a:r>
            <a:r>
              <a:rPr lang="en-US" dirty="0" err="1" smtClean="0"/>
              <a:t>uterin</a:t>
            </a:r>
            <a:r>
              <a:rPr lang="en-US" dirty="0" smtClean="0"/>
              <a:t> wall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dirty="0" err="1"/>
              <a:t>blastocyst</a:t>
            </a:r>
            <a:r>
              <a:rPr lang="en-US" dirty="0"/>
              <a:t> </a:t>
            </a:r>
            <a:r>
              <a:rPr lang="en-US" dirty="0" smtClean="0"/>
              <a:t>now produces </a:t>
            </a:r>
            <a:r>
              <a:rPr lang="en-US" dirty="0"/>
              <a:t>a slight protrusion into the lumen of the uterus.</a:t>
            </a:r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dirty="0" err="1"/>
              <a:t>trophoblast</a:t>
            </a:r>
            <a:r>
              <a:rPr lang="en-US" dirty="0"/>
              <a:t> </a:t>
            </a:r>
            <a:r>
              <a:rPr lang="en-US" dirty="0" smtClean="0"/>
              <a:t>is characterized </a:t>
            </a:r>
            <a:r>
              <a:rPr lang="en-US" dirty="0"/>
              <a:t>by </a:t>
            </a:r>
            <a:r>
              <a:rPr lang="en-US" dirty="0" err="1"/>
              <a:t>lacunar</a:t>
            </a:r>
            <a:r>
              <a:rPr lang="en-US" dirty="0"/>
              <a:t> spaces in the </a:t>
            </a:r>
            <a:r>
              <a:rPr lang="en-US" dirty="0" err="1"/>
              <a:t>syncytium</a:t>
            </a:r>
            <a:r>
              <a:rPr lang="en-US" dirty="0"/>
              <a:t> that form an </a:t>
            </a:r>
            <a:r>
              <a:rPr lang="en-US" dirty="0" smtClean="0"/>
              <a:t>intercommunicating network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This network is particularly evident at the embryonic pole; </a:t>
            </a:r>
            <a:r>
              <a:rPr lang="en-US" dirty="0" smtClean="0"/>
              <a:t>at the </a:t>
            </a:r>
            <a:r>
              <a:rPr lang="en-US" dirty="0" err="1"/>
              <a:t>abembryonic</a:t>
            </a:r>
            <a:r>
              <a:rPr lang="en-US" dirty="0"/>
              <a:t> pole, the </a:t>
            </a:r>
            <a:r>
              <a:rPr lang="en-US" dirty="0" err="1"/>
              <a:t>trophoblast</a:t>
            </a:r>
            <a:r>
              <a:rPr lang="en-US" dirty="0"/>
              <a:t> still consists mainly of </a:t>
            </a:r>
            <a:r>
              <a:rPr lang="en-US" dirty="0" err="1" smtClean="0"/>
              <a:t>cytotrophoblastic</a:t>
            </a:r>
            <a:r>
              <a:rPr lang="en-US" dirty="0" smtClean="0"/>
              <a:t> cells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799"/>
            <a:ext cx="4267200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Concurrently, cells of the </a:t>
            </a:r>
            <a:r>
              <a:rPr lang="en-US" dirty="0" err="1"/>
              <a:t>syncytiotrophoblast</a:t>
            </a:r>
            <a:r>
              <a:rPr lang="en-US" dirty="0"/>
              <a:t> penetrate deeper into </a:t>
            </a:r>
            <a:r>
              <a:rPr lang="en-US" dirty="0" smtClean="0"/>
              <a:t>the </a:t>
            </a:r>
            <a:r>
              <a:rPr lang="en-US" dirty="0" err="1" smtClean="0"/>
              <a:t>stroma</a:t>
            </a:r>
            <a:r>
              <a:rPr lang="en-US" dirty="0" smtClean="0"/>
              <a:t> </a:t>
            </a:r>
            <a:r>
              <a:rPr lang="en-US" dirty="0"/>
              <a:t>and erode the endothelial lining of the maternal capillaries.</a:t>
            </a:r>
          </a:p>
          <a:p>
            <a:endParaRPr lang="en-US" dirty="0" smtClean="0"/>
          </a:p>
          <a:p>
            <a:r>
              <a:rPr lang="en-US" dirty="0"/>
              <a:t>These </a:t>
            </a:r>
            <a:r>
              <a:rPr lang="en-US" dirty="0" smtClean="0"/>
              <a:t>capillaries, which </a:t>
            </a:r>
            <a:r>
              <a:rPr lang="en-US" dirty="0"/>
              <a:t>are congested and dilated, are known as </a:t>
            </a:r>
            <a:r>
              <a:rPr lang="en-US" b="1" dirty="0"/>
              <a:t>sinusoids.</a:t>
            </a:r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dirty="0" err="1" smtClean="0"/>
              <a:t>syncytial</a:t>
            </a:r>
            <a:r>
              <a:rPr lang="en-US" dirty="0" smtClean="0"/>
              <a:t> lacunae </a:t>
            </a:r>
            <a:r>
              <a:rPr lang="en-US" dirty="0"/>
              <a:t>become continuous with the sinusoids and maternal blood enters </a:t>
            </a:r>
            <a:r>
              <a:rPr lang="en-US" dirty="0" smtClean="0"/>
              <a:t>the </a:t>
            </a:r>
            <a:r>
              <a:rPr lang="en-US" dirty="0" err="1" smtClean="0"/>
              <a:t>lacunar</a:t>
            </a:r>
            <a:r>
              <a:rPr lang="en-US" dirty="0" smtClean="0"/>
              <a:t> </a:t>
            </a:r>
            <a:r>
              <a:rPr lang="en-US" dirty="0"/>
              <a:t>system</a:t>
            </a:r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 </a:t>
            </a:r>
            <a:r>
              <a:rPr lang="en-US" dirty="0" err="1"/>
              <a:t>trophoblast</a:t>
            </a:r>
            <a:r>
              <a:rPr lang="en-US" dirty="0"/>
              <a:t> continues to erode more and </a:t>
            </a:r>
            <a:r>
              <a:rPr lang="en-US" dirty="0" smtClean="0"/>
              <a:t>more sinusoids</a:t>
            </a:r>
            <a:r>
              <a:rPr lang="en-US" dirty="0"/>
              <a:t>, maternal blood begins to flow through the </a:t>
            </a:r>
            <a:r>
              <a:rPr lang="en-US" dirty="0" err="1"/>
              <a:t>trophoblastic</a:t>
            </a:r>
            <a:r>
              <a:rPr lang="en-US" dirty="0"/>
              <a:t> system, </a:t>
            </a:r>
            <a:r>
              <a:rPr lang="en-US" dirty="0" smtClean="0"/>
              <a:t>establishing the </a:t>
            </a:r>
            <a:r>
              <a:rPr lang="en-US" b="1" dirty="0" err="1"/>
              <a:t>uteroplacental</a:t>
            </a:r>
            <a:r>
              <a:rPr lang="en-US" b="1" dirty="0"/>
              <a:t> circulation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51054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In the meantime, a new population of cells appears between the </a:t>
            </a:r>
            <a:r>
              <a:rPr lang="en-US" dirty="0" smtClean="0"/>
              <a:t>inner surface </a:t>
            </a:r>
            <a:r>
              <a:rPr lang="en-US" dirty="0"/>
              <a:t>of the </a:t>
            </a:r>
            <a:r>
              <a:rPr lang="en-US" dirty="0" err="1"/>
              <a:t>cytotrophoblast</a:t>
            </a:r>
            <a:r>
              <a:rPr lang="en-US" dirty="0"/>
              <a:t> and the outer surface of the </a:t>
            </a:r>
            <a:r>
              <a:rPr lang="en-US" dirty="0" err="1" smtClean="0"/>
              <a:t>exocoelomic</a:t>
            </a:r>
            <a:r>
              <a:rPr lang="en-US" dirty="0" smtClean="0"/>
              <a:t> </a:t>
            </a:r>
            <a:r>
              <a:rPr lang="en-US" dirty="0"/>
              <a:t>cavity.</a:t>
            </a:r>
          </a:p>
          <a:p>
            <a:endParaRPr lang="en-US" dirty="0" smtClean="0"/>
          </a:p>
          <a:p>
            <a:r>
              <a:rPr lang="en-US" dirty="0"/>
              <a:t>These cells, derived from yolk sac cells, form a fine, loose </a:t>
            </a:r>
            <a:r>
              <a:rPr lang="en-US" dirty="0" smtClean="0"/>
              <a:t>connective tissue</a:t>
            </a:r>
            <a:r>
              <a:rPr lang="en-US" dirty="0"/>
              <a:t>, the </a:t>
            </a:r>
            <a:r>
              <a:rPr lang="en-US" b="1" dirty="0" err="1"/>
              <a:t>extraembryonic</a:t>
            </a:r>
            <a:r>
              <a:rPr lang="en-US" b="1" dirty="0"/>
              <a:t> mesoderm, which eventually fills all of </a:t>
            </a:r>
            <a:r>
              <a:rPr lang="en-US" b="1" dirty="0" smtClean="0"/>
              <a:t>the </a:t>
            </a:r>
            <a:r>
              <a:rPr lang="en-US" dirty="0" smtClean="0"/>
              <a:t>space </a:t>
            </a:r>
            <a:r>
              <a:rPr lang="en-US" dirty="0"/>
              <a:t>between the </a:t>
            </a:r>
            <a:r>
              <a:rPr lang="en-US" dirty="0" err="1"/>
              <a:t>trophoblast</a:t>
            </a:r>
            <a:r>
              <a:rPr lang="en-US" dirty="0"/>
              <a:t> externally and the amnion and </a:t>
            </a:r>
            <a:r>
              <a:rPr lang="en-US" dirty="0" err="1" smtClean="0"/>
              <a:t>exocoelomic</a:t>
            </a:r>
            <a:r>
              <a:rPr lang="en-US" dirty="0" smtClean="0"/>
              <a:t> membrane </a:t>
            </a:r>
            <a:r>
              <a:rPr lang="en-US" dirty="0"/>
              <a:t>internally</a:t>
            </a:r>
          </a:p>
          <a:p>
            <a:endParaRPr lang="en-US" dirty="0" smtClean="0"/>
          </a:p>
          <a:p>
            <a:r>
              <a:rPr lang="en-US" dirty="0"/>
              <a:t>Soon, large cavities develop in </a:t>
            </a:r>
            <a:r>
              <a:rPr lang="en-US" dirty="0" smtClean="0"/>
              <a:t>the </a:t>
            </a:r>
            <a:r>
              <a:rPr lang="en-US" dirty="0" err="1" smtClean="0"/>
              <a:t>extraembryonic</a:t>
            </a:r>
            <a:r>
              <a:rPr lang="en-US" dirty="0" smtClean="0"/>
              <a:t> </a:t>
            </a:r>
            <a:r>
              <a:rPr lang="en-US" dirty="0"/>
              <a:t>mesoderm, and when these become confluent, they </a:t>
            </a:r>
            <a:r>
              <a:rPr lang="en-US" dirty="0" smtClean="0"/>
              <a:t>form a </a:t>
            </a:r>
            <a:r>
              <a:rPr lang="en-US" dirty="0"/>
              <a:t>new space known as the </a:t>
            </a:r>
            <a:r>
              <a:rPr lang="en-US" b="1" dirty="0" err="1"/>
              <a:t>extraembryonic</a:t>
            </a:r>
            <a:r>
              <a:rPr lang="en-US" b="1" dirty="0"/>
              <a:t> </a:t>
            </a:r>
            <a:r>
              <a:rPr lang="en-US" b="1" dirty="0" err="1"/>
              <a:t>coelom</a:t>
            </a:r>
            <a:r>
              <a:rPr lang="en-US" b="1" dirty="0"/>
              <a:t>, or chorionic cavity</a:t>
            </a:r>
          </a:p>
          <a:p>
            <a:endParaRPr lang="en-US" dirty="0" smtClean="0"/>
          </a:p>
          <a:p>
            <a:r>
              <a:rPr lang="en-US" dirty="0"/>
              <a:t>This space surrounds the primitive yolk sac and amniotic cavity </a:t>
            </a:r>
            <a:r>
              <a:rPr lang="en-US" dirty="0" smtClean="0"/>
              <a:t>except where </a:t>
            </a:r>
            <a:r>
              <a:rPr lang="en-US" dirty="0"/>
              <a:t>the germ disc is connected to the </a:t>
            </a:r>
            <a:r>
              <a:rPr lang="en-US" dirty="0" err="1"/>
              <a:t>trophoblast</a:t>
            </a:r>
            <a:r>
              <a:rPr lang="en-US" dirty="0"/>
              <a:t> by the connecting stalk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799"/>
            <a:ext cx="4267200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extraembryonic</a:t>
            </a:r>
            <a:r>
              <a:rPr lang="en-US" dirty="0"/>
              <a:t> mesoderm lining the </a:t>
            </a:r>
            <a:r>
              <a:rPr lang="en-US" dirty="0" err="1"/>
              <a:t>cytotrophoblast</a:t>
            </a:r>
            <a:r>
              <a:rPr lang="en-US" dirty="0"/>
              <a:t> and </a:t>
            </a:r>
            <a:r>
              <a:rPr lang="en-US" dirty="0" smtClean="0"/>
              <a:t>amnion is </a:t>
            </a:r>
            <a:r>
              <a:rPr lang="en-US" dirty="0"/>
              <a:t>called the </a:t>
            </a:r>
            <a:r>
              <a:rPr lang="en-US" b="1" dirty="0" err="1"/>
              <a:t>extraembryonic</a:t>
            </a:r>
            <a:r>
              <a:rPr lang="en-US" b="1" dirty="0"/>
              <a:t> </a:t>
            </a:r>
            <a:r>
              <a:rPr lang="en-US" b="1" dirty="0" err="1"/>
              <a:t>somatopleuric</a:t>
            </a:r>
            <a:r>
              <a:rPr lang="en-US" b="1" dirty="0"/>
              <a:t> mesoderm</a:t>
            </a:r>
          </a:p>
          <a:p>
            <a:endParaRPr lang="en-US" dirty="0" smtClean="0"/>
          </a:p>
          <a:p>
            <a:r>
              <a:rPr lang="en-US" dirty="0"/>
              <a:t>the lining </a:t>
            </a:r>
            <a:r>
              <a:rPr lang="en-US" dirty="0" smtClean="0"/>
              <a:t>covering the </a:t>
            </a:r>
            <a:r>
              <a:rPr lang="en-US" dirty="0"/>
              <a:t>yolk sac is known as the </a:t>
            </a:r>
            <a:r>
              <a:rPr lang="en-US" b="1" dirty="0" err="1"/>
              <a:t>extraembryonic</a:t>
            </a:r>
            <a:r>
              <a:rPr lang="en-US" b="1" dirty="0"/>
              <a:t> </a:t>
            </a:r>
            <a:r>
              <a:rPr lang="en-US" b="1" dirty="0" err="1"/>
              <a:t>splanchnopleuric</a:t>
            </a:r>
            <a:r>
              <a:rPr lang="en-US" b="1" dirty="0"/>
              <a:t> mesoderm</a:t>
            </a:r>
          </a:p>
          <a:p>
            <a:endParaRPr lang="en-US" dirty="0" smtClean="0"/>
          </a:p>
          <a:p>
            <a:r>
              <a:rPr lang="en-US" dirty="0"/>
              <a:t>Growth of the </a:t>
            </a:r>
            <a:r>
              <a:rPr lang="en-US" dirty="0" err="1"/>
              <a:t>bilaminar</a:t>
            </a:r>
            <a:r>
              <a:rPr lang="en-US" dirty="0"/>
              <a:t> disc is relatively </a:t>
            </a:r>
            <a:r>
              <a:rPr lang="en-US" dirty="0" err="1"/>
              <a:t>slowcompared</a:t>
            </a:r>
            <a:r>
              <a:rPr lang="en-US" dirty="0"/>
              <a:t> with that of the </a:t>
            </a:r>
            <a:r>
              <a:rPr lang="en-US" dirty="0" err="1"/>
              <a:t>trophoblast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the disc remains very small (0.1–0.2 mm).</a:t>
            </a:r>
          </a:p>
          <a:p>
            <a:endParaRPr lang="en-US" dirty="0" smtClean="0"/>
          </a:p>
          <a:p>
            <a:r>
              <a:rPr lang="en-US" dirty="0"/>
              <a:t>Cells of </a:t>
            </a:r>
            <a:r>
              <a:rPr lang="en-US" dirty="0" smtClean="0"/>
              <a:t>the </a:t>
            </a:r>
            <a:r>
              <a:rPr lang="en-US" dirty="0" err="1" smtClean="0"/>
              <a:t>endometrium</a:t>
            </a:r>
            <a:r>
              <a:rPr lang="en-US" dirty="0"/>
              <a:t>, meanwhile, become polyhedral and loaded with glycogen </a:t>
            </a:r>
            <a:r>
              <a:rPr lang="en-US" dirty="0" smtClean="0"/>
              <a:t>and lipids; intercellular spaces are filled with </a:t>
            </a:r>
            <a:r>
              <a:rPr lang="en-US" dirty="0" err="1" smtClean="0"/>
              <a:t>extravasate</a:t>
            </a:r>
            <a:r>
              <a:rPr lang="en-US" dirty="0" smtClean="0"/>
              <a:t>, and the tissue is edematous.</a:t>
            </a:r>
          </a:p>
          <a:p>
            <a:endParaRPr lang="en-US" dirty="0" smtClean="0"/>
          </a:p>
          <a:p>
            <a:r>
              <a:rPr lang="en-US" dirty="0"/>
              <a:t>These changes, known as the </a:t>
            </a:r>
            <a:r>
              <a:rPr lang="en-US" b="1" dirty="0" err="1"/>
              <a:t>decidua</a:t>
            </a:r>
            <a:r>
              <a:rPr lang="en-US" b="1" dirty="0"/>
              <a:t> reaction, at first are confined to </a:t>
            </a:r>
            <a:r>
              <a:rPr lang="en-US" b="1" dirty="0" smtClean="0"/>
              <a:t>the </a:t>
            </a:r>
            <a:r>
              <a:rPr lang="en-US" dirty="0"/>
              <a:t>area immediately surrounding the implantation site but soon occur </a:t>
            </a:r>
            <a:r>
              <a:rPr lang="en-US" dirty="0" smtClean="0"/>
              <a:t>throughout the </a:t>
            </a:r>
            <a:r>
              <a:rPr lang="en-US" dirty="0" err="1"/>
              <a:t>endometrium</a:t>
            </a:r>
            <a:r>
              <a:rPr lang="en-US" dirty="0"/>
              <a:t>.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799"/>
            <a:ext cx="4267200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By the 13th day of development, the surface defect in the </a:t>
            </a:r>
            <a:r>
              <a:rPr lang="en-US" dirty="0" err="1"/>
              <a:t>endometrium</a:t>
            </a:r>
            <a:r>
              <a:rPr lang="en-US" dirty="0"/>
              <a:t> </a:t>
            </a:r>
            <a:r>
              <a:rPr lang="en-US" dirty="0" smtClean="0"/>
              <a:t>has usually </a:t>
            </a:r>
            <a:r>
              <a:rPr lang="en-US" dirty="0"/>
              <a:t>healed.</a:t>
            </a:r>
          </a:p>
          <a:p>
            <a:endParaRPr lang="en-US" dirty="0" smtClean="0"/>
          </a:p>
          <a:p>
            <a:r>
              <a:rPr lang="en-US" dirty="0"/>
              <a:t>Occasionally, however, bleeding occurs at the implantation </a:t>
            </a:r>
            <a:r>
              <a:rPr lang="en-US" dirty="0" smtClean="0"/>
              <a:t>site as </a:t>
            </a:r>
            <a:r>
              <a:rPr lang="en-US" dirty="0"/>
              <a:t>a result of increased blood flow into the </a:t>
            </a:r>
            <a:r>
              <a:rPr lang="en-US" dirty="0" err="1"/>
              <a:t>lacunar</a:t>
            </a:r>
            <a:r>
              <a:rPr lang="en-US" dirty="0"/>
              <a:t> spaces.</a:t>
            </a:r>
          </a:p>
          <a:p>
            <a:endParaRPr lang="en-US" dirty="0" smtClean="0"/>
          </a:p>
          <a:p>
            <a:r>
              <a:rPr lang="en-US" dirty="0"/>
              <a:t>Because this </a:t>
            </a:r>
            <a:r>
              <a:rPr lang="en-US" dirty="0" smtClean="0"/>
              <a:t>bleeding occurs </a:t>
            </a:r>
            <a:r>
              <a:rPr lang="en-US" dirty="0"/>
              <a:t>near the 28th day of the menstrual cycle, it may be confused </a:t>
            </a:r>
            <a:r>
              <a:rPr lang="en-US" dirty="0" smtClean="0"/>
              <a:t>with </a:t>
            </a:r>
            <a:r>
              <a:rPr lang="en-US" dirty="0"/>
              <a:t>normal menstrual bleeding and, therefore, cause inaccuracy in </a:t>
            </a:r>
            <a:r>
              <a:rPr lang="en-US" dirty="0" smtClean="0"/>
              <a:t>determining the </a:t>
            </a:r>
            <a:r>
              <a:rPr lang="en-US" dirty="0"/>
              <a:t>expected delivery date.</a:t>
            </a:r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dirty="0" err="1"/>
              <a:t>trophoblast</a:t>
            </a:r>
            <a:r>
              <a:rPr lang="en-US" dirty="0"/>
              <a:t> is characterized by villous structures.</a:t>
            </a:r>
          </a:p>
          <a:p>
            <a:endParaRPr lang="en-US" dirty="0" smtClean="0"/>
          </a:p>
          <a:p>
            <a:r>
              <a:rPr lang="en-US" dirty="0"/>
              <a:t>Cells of the </a:t>
            </a:r>
            <a:r>
              <a:rPr lang="en-US" dirty="0" err="1" smtClean="0"/>
              <a:t>cytotrophoblast</a:t>
            </a:r>
            <a:r>
              <a:rPr lang="en-US" dirty="0" smtClean="0"/>
              <a:t> proliferate </a:t>
            </a:r>
            <a:r>
              <a:rPr lang="en-US" dirty="0"/>
              <a:t>locally and penetrate into the </a:t>
            </a:r>
            <a:r>
              <a:rPr lang="en-US" dirty="0" err="1" smtClean="0"/>
              <a:t>syncytiotrophoblast</a:t>
            </a:r>
            <a:r>
              <a:rPr lang="en-US" dirty="0" smtClean="0"/>
              <a:t>, forming </a:t>
            </a:r>
            <a:r>
              <a:rPr lang="en-US" dirty="0"/>
              <a:t>cellular columns surrounded by </a:t>
            </a:r>
            <a:r>
              <a:rPr lang="en-US" dirty="0" err="1"/>
              <a:t>syncytium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Cellular columns </a:t>
            </a:r>
            <a:r>
              <a:rPr lang="en-US" dirty="0" smtClean="0"/>
              <a:t>with the </a:t>
            </a:r>
            <a:r>
              <a:rPr lang="en-US" dirty="0" err="1"/>
              <a:t>syncytial</a:t>
            </a:r>
            <a:r>
              <a:rPr lang="en-US" dirty="0"/>
              <a:t> covering are known as </a:t>
            </a:r>
            <a:r>
              <a:rPr lang="en-US" b="1" dirty="0"/>
              <a:t>primary </a:t>
            </a:r>
            <a:r>
              <a:rPr lang="en-US" b="1" dirty="0" err="1"/>
              <a:t>villi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1676400"/>
            <a:ext cx="46291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2182</Words>
  <Application>Microsoft Office PowerPoint</Application>
  <PresentationFormat>On-screen Show (4:3)</PresentationFormat>
  <Paragraphs>273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Office Theme</vt:lpstr>
      <vt:lpstr>1_Office Theme</vt:lpstr>
      <vt:lpstr>The second week</vt:lpstr>
      <vt:lpstr>Day 8</vt:lpstr>
      <vt:lpstr>PowerPoint Presentation</vt:lpstr>
      <vt:lpstr>Day 9</vt:lpstr>
      <vt:lpstr>Days 11 and 12</vt:lpstr>
      <vt:lpstr>PowerPoint Presentation</vt:lpstr>
      <vt:lpstr>PowerPoint Presentation</vt:lpstr>
      <vt:lpstr>PowerPoint Presentation</vt:lpstr>
      <vt:lpstr>Day 13</vt:lpstr>
      <vt:lpstr>PowerPoint Presentation</vt:lpstr>
      <vt:lpstr>PowerPoint Presentation</vt:lpstr>
      <vt:lpstr>pregnancy testing</vt:lpstr>
      <vt:lpstr>Abnormal Implantation</vt:lpstr>
      <vt:lpstr>PowerPoint Presentation</vt:lpstr>
      <vt:lpstr>hydatidiformmole</vt:lpstr>
      <vt:lpstr>Chromosomal abnormalities</vt:lpstr>
      <vt:lpstr>Chromosomal abnormalities</vt:lpstr>
      <vt:lpstr>Numerical Abnormalities</vt:lpstr>
      <vt:lpstr>Nondisjunction</vt:lpstr>
      <vt:lpstr>Translocations</vt:lpstr>
      <vt:lpstr>Numerical abnormalities</vt:lpstr>
      <vt:lpstr>TRISOMY 21 (DOWN SYNDROME)</vt:lpstr>
      <vt:lpstr>KLINEFELTER SYNDROME</vt:lpstr>
      <vt:lpstr>TURNER SYNDROME</vt:lpstr>
      <vt:lpstr>TRIPLE X SYNDROME</vt:lpstr>
      <vt:lpstr>Edwards syndrome</vt:lpstr>
      <vt:lpstr>Patau syndrome</vt:lpstr>
      <vt:lpstr>Structural abnormalities</vt:lpstr>
      <vt:lpstr>Angelman syndrome</vt:lpstr>
      <vt:lpstr>Prader-Willi syndrome</vt:lpstr>
      <vt:lpstr>Diagnostic Techniques for Identifying Genetic Abnormalities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second week</dc:title>
  <dc:creator>user</dc:creator>
  <cp:lastModifiedBy>admin</cp:lastModifiedBy>
  <cp:revision>18</cp:revision>
  <dcterms:created xsi:type="dcterms:W3CDTF">2012-03-18T06:32:23Z</dcterms:created>
  <dcterms:modified xsi:type="dcterms:W3CDTF">2014-04-27T15:52:01Z</dcterms:modified>
</cp:coreProperties>
</file>