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s/slide17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15.xml" ContentType="application/vnd.openxmlformats-officedocument.presentationml.slide+xml"/>
  <Override PartName="/ppt/slides/slide29.xml" ContentType="application/vnd.openxmlformats-officedocument.presentationml.slide+xml"/>
  <Override PartName="/ppt/slides/slide28.xml" ContentType="application/vnd.openxmlformats-officedocument.presentationml.slide+xml"/>
  <Override PartName="/ppt/slides/slide2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14.xml" ContentType="application/vnd.openxmlformats-officedocument.presentationml.slide+xml"/>
  <Override PartName="/ppt/slides/slide13.xml" ContentType="application/vnd.openxmlformats-officedocument.presentationml.slide+xml"/>
  <Override PartName="/ppt/slides/slide12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5.xml" ContentType="application/vnd.openxmlformats-officedocument.presentationml.slide+xml"/>
  <Override PartName="/ppt/slides/slide1.xml" ContentType="application/vnd.openxmlformats-officedocument.presentationml.slide+xml"/>
  <Override PartName="/ppt/slides/slide7.xml" ContentType="application/vnd.openxmlformats-officedocument.presentationml.slide+xml"/>
  <Override PartName="/ppt/slides/slide11.xml" ContentType="application/vnd.openxmlformats-officedocument.presentationml.slide+xml"/>
  <Override PartName="/ppt/slides/slide10.xml" ContentType="application/vnd.openxmlformats-officedocument.presentationml.slide+xml"/>
  <Override PartName="/ppt/slides/slide6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304" r:id="rId3"/>
    <p:sldId id="309" r:id="rId4"/>
    <p:sldId id="258" r:id="rId5"/>
    <p:sldId id="305" r:id="rId6"/>
    <p:sldId id="306" r:id="rId7"/>
    <p:sldId id="307" r:id="rId8"/>
    <p:sldId id="308" r:id="rId9"/>
    <p:sldId id="260" r:id="rId10"/>
    <p:sldId id="261" r:id="rId11"/>
    <p:sldId id="263" r:id="rId12"/>
    <p:sldId id="265" r:id="rId13"/>
    <p:sldId id="266" r:id="rId14"/>
    <p:sldId id="267" r:id="rId15"/>
    <p:sldId id="268" r:id="rId16"/>
    <p:sldId id="310" r:id="rId17"/>
    <p:sldId id="311" r:id="rId18"/>
    <p:sldId id="312" r:id="rId19"/>
    <p:sldId id="316" r:id="rId20"/>
    <p:sldId id="317" r:id="rId21"/>
    <p:sldId id="275" r:id="rId22"/>
    <p:sldId id="276" r:id="rId23"/>
    <p:sldId id="277" r:id="rId24"/>
    <p:sldId id="279" r:id="rId25"/>
    <p:sldId id="313" r:id="rId26"/>
    <p:sldId id="280" r:id="rId27"/>
    <p:sldId id="314" r:id="rId28"/>
    <p:sldId id="281" r:id="rId29"/>
    <p:sldId id="315" r:id="rId30"/>
    <p:sldId id="282" r:id="rId31"/>
    <p:sldId id="283" r:id="rId32"/>
    <p:sldId id="285" r:id="rId33"/>
    <p:sldId id="286" r:id="rId34"/>
    <p:sldId id="287" r:id="rId35"/>
    <p:sldId id="289" r:id="rId36"/>
    <p:sldId id="291" r:id="rId37"/>
    <p:sldId id="298" r:id="rId3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7" d="100"/>
          <a:sy n="97" d="100"/>
        </p:scale>
        <p:origin x="-197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printerSettings" Target="printerSettings/printerSettings1.bin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9" Type="http://schemas.openxmlformats.org/officeDocument/2006/relationships/slide" Target="slides/slide28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4" Type="http://schemas.openxmlformats.org/officeDocument/2006/relationships/slide" Target="slides/slide23.xml"/><Relationship Id="rId1" Type="http://schemas.openxmlformats.org/officeDocument/2006/relationships/slideMaster" Target="slideMasters/slideMaster1.xml"/><Relationship Id="rId32" Type="http://schemas.openxmlformats.org/officeDocument/2006/relationships/slide" Target="slides/slide3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45" Type="http://schemas.openxmlformats.org/officeDocument/2006/relationships/customXml" Target="../customXml/item2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5" Type="http://schemas.openxmlformats.org/officeDocument/2006/relationships/slide" Target="slides/slide4.xml"/><Relationship Id="rId36" Type="http://schemas.openxmlformats.org/officeDocument/2006/relationships/slide" Target="slides/slide35.xml"/><Relationship Id="rId15" Type="http://schemas.openxmlformats.org/officeDocument/2006/relationships/slide" Target="slides/slide14.xml"/><Relationship Id="rId31" Type="http://schemas.openxmlformats.org/officeDocument/2006/relationships/slide" Target="slides/slide3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4" Type="http://schemas.openxmlformats.org/officeDocument/2006/relationships/customXml" Target="../customXml/item1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" Type="http://schemas.openxmlformats.org/officeDocument/2006/relationships/slide" Target="slides/slide3.xml"/><Relationship Id="rId30" Type="http://schemas.openxmlformats.org/officeDocument/2006/relationships/slide" Target="slides/slide29.xml"/><Relationship Id="rId9" Type="http://schemas.openxmlformats.org/officeDocument/2006/relationships/slide" Target="slides/slide8.xml"/><Relationship Id="rId35" Type="http://schemas.openxmlformats.org/officeDocument/2006/relationships/slide" Target="slides/slide34.xml"/><Relationship Id="rId14" Type="http://schemas.openxmlformats.org/officeDocument/2006/relationships/slide" Target="slides/slide13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38" Type="http://schemas.openxmlformats.org/officeDocument/2006/relationships/slide" Target="slides/slide37.xml"/><Relationship Id="rId46" Type="http://schemas.openxmlformats.org/officeDocument/2006/relationships/customXml" Target="../customXml/item3.xml"/><Relationship Id="rId20" Type="http://schemas.openxmlformats.org/officeDocument/2006/relationships/slide" Target="slides/slide19.xml"/><Relationship Id="rId41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4CAF5-D4C7-D943-ADBB-D9D3684786F9}" type="datetimeFigureOut">
              <a:rPr lang="en-US" smtClean="0"/>
              <a:t>28/07/2015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AEBFF-EE2A-FC43-8893-4366687B73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0160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4CAF5-D4C7-D943-ADBB-D9D3684786F9}" type="datetimeFigureOut">
              <a:rPr lang="en-US" smtClean="0"/>
              <a:t>28/07/2015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AEBFF-EE2A-FC43-8893-4366687B73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336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4CAF5-D4C7-D943-ADBB-D9D3684786F9}" type="datetimeFigureOut">
              <a:rPr lang="en-US" smtClean="0"/>
              <a:t>28/07/2015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AEBFF-EE2A-FC43-8893-4366687B73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72771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4CAF5-D4C7-D943-ADBB-D9D3684786F9}" type="datetimeFigureOut">
              <a:rPr lang="en-US" smtClean="0"/>
              <a:t>28/07/2015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AEBFF-EE2A-FC43-8893-4366687B73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8968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4CAF5-D4C7-D943-ADBB-D9D3684786F9}" type="datetimeFigureOut">
              <a:rPr lang="en-US" smtClean="0"/>
              <a:t>28/07/2015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AEBFF-EE2A-FC43-8893-4366687B73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0823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4CAF5-D4C7-D943-ADBB-D9D3684786F9}" type="datetimeFigureOut">
              <a:rPr lang="en-US" smtClean="0"/>
              <a:t>28/07/2015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AEBFF-EE2A-FC43-8893-4366687B73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6017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4CAF5-D4C7-D943-ADBB-D9D3684786F9}" type="datetimeFigureOut">
              <a:rPr lang="en-US" smtClean="0"/>
              <a:t>28/07/2015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AEBFF-EE2A-FC43-8893-4366687B73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22160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4CAF5-D4C7-D943-ADBB-D9D3684786F9}" type="datetimeFigureOut">
              <a:rPr lang="en-US" smtClean="0"/>
              <a:t>28/07/2015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AEBFF-EE2A-FC43-8893-4366687B73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4950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4CAF5-D4C7-D943-ADBB-D9D3684786F9}" type="datetimeFigureOut">
              <a:rPr lang="en-US" smtClean="0"/>
              <a:t>28/07/2015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AEBFF-EE2A-FC43-8893-4366687B73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27487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4CAF5-D4C7-D943-ADBB-D9D3684786F9}" type="datetimeFigureOut">
              <a:rPr lang="en-US" smtClean="0"/>
              <a:t>28/07/2015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AEBFF-EE2A-FC43-8893-4366687B73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11711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4CAF5-D4C7-D943-ADBB-D9D3684786F9}" type="datetimeFigureOut">
              <a:rPr lang="en-US" smtClean="0"/>
              <a:t>28/07/2015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AEBFF-EE2A-FC43-8893-4366687B73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32393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B4CAF5-D4C7-D943-ADBB-D9D3684786F9}" type="datetimeFigureOut">
              <a:rPr lang="en-US" smtClean="0"/>
              <a:t>28/07/2015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3AEBFF-EE2A-FC43-8893-4366687B73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79309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gif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eg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DIABETES MELLITUS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Dr</a:t>
            </a:r>
            <a:r>
              <a:rPr lang="en-US" dirty="0" smtClean="0"/>
              <a:t> Heyam Awad</a:t>
            </a:r>
          </a:p>
          <a:p>
            <a:r>
              <a:rPr lang="en-US" dirty="0" err="1" smtClean="0"/>
              <a:t>FRCPath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06738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81000"/>
            <a:ext cx="9144000" cy="64770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b="1" u="sng" dirty="0" smtClean="0">
                <a:latin typeface="Arial Narrow" pitchFamily="34" charset="0"/>
                <a:ea typeface="+mn-ea"/>
              </a:rPr>
              <a:t>Pathogenesis:</a:t>
            </a:r>
            <a:r>
              <a:rPr lang="en-US" dirty="0" smtClean="0">
                <a:latin typeface="Arial Narrow" pitchFamily="34" charset="0"/>
                <a:ea typeface="+mn-ea"/>
              </a:rPr>
              <a:t>-  </a:t>
            </a:r>
            <a:r>
              <a:rPr lang="en-US" dirty="0" smtClean="0">
                <a:latin typeface="Arial Narrow" pitchFamily="34" charset="0"/>
              </a:rPr>
              <a:t>autoimmune:</a:t>
            </a:r>
            <a:endParaRPr lang="en-US" dirty="0" smtClean="0">
              <a:latin typeface="Arial Narrow" pitchFamily="34" charset="0"/>
              <a:ea typeface="+mn-ea"/>
            </a:endParaRPr>
          </a:p>
          <a:p>
            <a:pPr marL="514350" indent="-514350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dirty="0" smtClean="0">
                <a:latin typeface="Arial Narrow" pitchFamily="34" charset="0"/>
                <a:ea typeface="+mn-ea"/>
              </a:rPr>
              <a:t>a.  Defective deletion of self-reactive T cells in the thymus, </a:t>
            </a:r>
          </a:p>
          <a:p>
            <a:pPr marL="514350" indent="-514350" eaLnBrk="1" fontAlgn="auto" hangingPunct="1">
              <a:spcAft>
                <a:spcPts val="0"/>
              </a:spcAft>
              <a:buFontTx/>
              <a:buAutoNum type="alphaLcPeriod" startAt="2"/>
              <a:defRPr/>
            </a:pPr>
            <a:r>
              <a:rPr lang="en-US" dirty="0" smtClean="0">
                <a:latin typeface="Arial Narrow" pitchFamily="34" charset="0"/>
                <a:ea typeface="+mn-ea"/>
              </a:rPr>
              <a:t>defects in the functions of regulatory T cells</a:t>
            </a:r>
          </a:p>
          <a:p>
            <a:pPr marL="514350" indent="-514350" eaLnBrk="1" fontAlgn="auto" hangingPunct="1">
              <a:spcAft>
                <a:spcPts val="0"/>
              </a:spcAft>
              <a:buFontTx/>
              <a:buAutoNum type="alphaLcPeriod" startAt="2"/>
              <a:defRPr/>
            </a:pPr>
            <a:r>
              <a:rPr lang="en-US" dirty="0" smtClean="0">
                <a:latin typeface="Arial Narrow" pitchFamily="34" charset="0"/>
                <a:ea typeface="+mn-ea"/>
              </a:rPr>
              <a:t> Autoantibodies against B cell antigens, including insulin and  enzyme glutamic acid decarboxylase, are detected in the blood of 70% to 80% of patients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endParaRPr lang="en-US" dirty="0" smtClean="0">
              <a:latin typeface="Arial Narrow" pitchFamily="34" charset="0"/>
              <a:ea typeface="+mn-ea"/>
            </a:endParaRP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en-US" dirty="0" smtClean="0">
                <a:latin typeface="Arial Narrow" pitchFamily="34" charset="0"/>
              </a:rPr>
              <a:t>??? Effects of viral infections.</a:t>
            </a:r>
            <a:endParaRPr lang="en-US" dirty="0" smtClean="0">
              <a:latin typeface="Arial Narrow" pitchFamily="34" charset="0"/>
              <a:ea typeface="+mn-ea"/>
            </a:endParaRPr>
          </a:p>
          <a:p>
            <a:pPr marL="514350" indent="-514350" eaLnBrk="1" fontAlgn="auto" hangingPunct="1">
              <a:spcAft>
                <a:spcPts val="0"/>
              </a:spcAft>
              <a:buFontTx/>
              <a:buNone/>
              <a:defRPr/>
            </a:pPr>
            <a:endParaRPr lang="en-US" dirty="0" smtClean="0">
              <a:latin typeface="Arial Narrow" pitchFamily="34" charset="0"/>
              <a:ea typeface="+mn-ea"/>
            </a:endParaRPr>
          </a:p>
          <a:p>
            <a:pPr marL="514350" indent="-514350" eaLnBrk="1" fontAlgn="auto" hangingPunct="1">
              <a:spcAft>
                <a:spcPts val="0"/>
              </a:spcAft>
              <a:buFontTx/>
              <a:buNone/>
              <a:defRPr/>
            </a:pPr>
            <a:endParaRPr lang="en-US" dirty="0" smtClean="0">
              <a:latin typeface="Arial Narrow" pitchFamily="34" charset="0"/>
              <a:ea typeface="+mn-ea"/>
            </a:endParaRPr>
          </a:p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endParaRPr lang="en-US" dirty="0" smtClean="0">
              <a:latin typeface="Arial Narrow" pitchFamily="34" charset="0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4583962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629400"/>
          </a:xfrm>
        </p:spPr>
        <p:txBody>
          <a:bodyPr>
            <a:normAutofit/>
          </a:bodyPr>
          <a:lstStyle/>
          <a:p>
            <a:pPr eaLnBrk="1" hangingPunct="1">
              <a:buFontTx/>
              <a:buNone/>
            </a:pPr>
            <a:r>
              <a:rPr lang="en-US" b="1" i="1" u="sng" dirty="0" smtClean="0">
                <a:latin typeface="Arial Narrow" charset="0"/>
              </a:rPr>
              <a:t>Type </a:t>
            </a:r>
            <a:r>
              <a:rPr lang="en-US" b="1" i="1" u="sng" dirty="0">
                <a:latin typeface="Arial Narrow" charset="0"/>
              </a:rPr>
              <a:t>2 diabetes :</a:t>
            </a:r>
            <a:r>
              <a:rPr lang="en-US" dirty="0">
                <a:latin typeface="Arial Narrow" charset="0"/>
              </a:rPr>
              <a:t> </a:t>
            </a:r>
            <a:endParaRPr lang="en-US" dirty="0" smtClean="0">
              <a:latin typeface="Arial Narrow" charset="0"/>
            </a:endParaRPr>
          </a:p>
          <a:p>
            <a:pPr eaLnBrk="1" hangingPunct="1">
              <a:buFontTx/>
              <a:buNone/>
            </a:pPr>
            <a:endParaRPr lang="en-US" dirty="0">
              <a:latin typeface="Arial Narrow" charset="0"/>
            </a:endParaRPr>
          </a:p>
          <a:p>
            <a:pPr eaLnBrk="1" hangingPunct="1">
              <a:buFontTx/>
              <a:buNone/>
            </a:pPr>
            <a:r>
              <a:rPr lang="en-US" dirty="0" smtClean="0">
                <a:latin typeface="Arial Narrow" charset="0"/>
              </a:rPr>
              <a:t>Accounts </a:t>
            </a:r>
            <a:r>
              <a:rPr lang="en-US" dirty="0">
                <a:latin typeface="Arial Narrow" charset="0"/>
              </a:rPr>
              <a:t>for 80% to 90% of </a:t>
            </a:r>
            <a:r>
              <a:rPr lang="en-US" dirty="0" smtClean="0">
                <a:latin typeface="Arial Narrow" charset="0"/>
              </a:rPr>
              <a:t>cases</a:t>
            </a:r>
          </a:p>
          <a:p>
            <a:pPr eaLnBrk="1" hangingPunct="1">
              <a:buFontTx/>
              <a:buNone/>
            </a:pPr>
            <a:endParaRPr lang="en-US" dirty="0">
              <a:latin typeface="Arial Narrow" charset="0"/>
            </a:endParaRPr>
          </a:p>
          <a:p>
            <a:pPr eaLnBrk="1" hangingPunct="1">
              <a:buFontTx/>
              <a:buNone/>
            </a:pPr>
            <a:r>
              <a:rPr lang="en-US" dirty="0">
                <a:latin typeface="Arial Narrow" charset="0"/>
              </a:rPr>
              <a:t>-    Caused by  a combination of</a:t>
            </a:r>
          </a:p>
          <a:p>
            <a:pPr eaLnBrk="1" hangingPunct="1">
              <a:buFontTx/>
              <a:buNone/>
            </a:pPr>
            <a:r>
              <a:rPr lang="en-US" dirty="0">
                <a:latin typeface="Arial Narrow" charset="0"/>
              </a:rPr>
              <a:t>a.  Peripheral resistance to insulin action and </a:t>
            </a:r>
          </a:p>
          <a:p>
            <a:pPr eaLnBrk="1" hangingPunct="1">
              <a:buFontTx/>
              <a:buNone/>
            </a:pPr>
            <a:r>
              <a:rPr lang="en-US" dirty="0">
                <a:latin typeface="Arial Narrow" charset="0"/>
              </a:rPr>
              <a:t>b.   An inadequate compensatory response of insulin</a:t>
            </a:r>
          </a:p>
          <a:p>
            <a:pPr eaLnBrk="1" hangingPunct="1">
              <a:buFontTx/>
              <a:buNone/>
            </a:pPr>
            <a:endParaRPr lang="ar-JO" dirty="0">
              <a:latin typeface="Arial Narrow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80314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8600"/>
            <a:ext cx="9144000" cy="6629400"/>
          </a:xfrm>
        </p:spPr>
        <p:txBody>
          <a:bodyPr>
            <a:normAutofit/>
          </a:bodyPr>
          <a:lstStyle/>
          <a:p>
            <a:pPr marL="514350" indent="-514350" eaLnBrk="1" hangingPunct="1">
              <a:buFontTx/>
              <a:buNone/>
            </a:pPr>
            <a:endParaRPr lang="en-US" dirty="0">
              <a:latin typeface="Arial Narrow" charset="0"/>
            </a:endParaRPr>
          </a:p>
          <a:p>
            <a:pPr marL="514350" indent="-514350" eaLnBrk="1" hangingPunct="1">
              <a:buFontTx/>
              <a:buNone/>
            </a:pPr>
            <a:endParaRPr lang="en-US" u="sng" dirty="0">
              <a:latin typeface="Arial Narrow" charset="0"/>
            </a:endParaRPr>
          </a:p>
          <a:p>
            <a:pPr marL="514350" indent="-514350" eaLnBrk="1" hangingPunct="1">
              <a:buFontTx/>
              <a:buNone/>
            </a:pPr>
            <a:r>
              <a:rPr lang="en-US" u="sng" dirty="0" smtClean="0">
                <a:latin typeface="Arial Narrow" charset="0"/>
              </a:rPr>
              <a:t>Insulin </a:t>
            </a:r>
            <a:r>
              <a:rPr lang="en-US" u="sng" dirty="0">
                <a:latin typeface="Arial Narrow" charset="0"/>
              </a:rPr>
              <a:t>resistance</a:t>
            </a:r>
            <a:r>
              <a:rPr lang="en-US" dirty="0">
                <a:latin typeface="Arial Narrow" charset="0"/>
              </a:rPr>
              <a:t>: </a:t>
            </a:r>
            <a:r>
              <a:rPr lang="en-US" u="sng" dirty="0">
                <a:latin typeface="Arial Narrow" charset="0"/>
              </a:rPr>
              <a:t>:</a:t>
            </a:r>
            <a:r>
              <a:rPr lang="en-US" dirty="0">
                <a:latin typeface="Arial Narrow" charset="0"/>
              </a:rPr>
              <a:t> </a:t>
            </a:r>
            <a:endParaRPr lang="en-US" dirty="0" smtClean="0">
              <a:latin typeface="Arial Narrow" charset="0"/>
            </a:endParaRPr>
          </a:p>
          <a:p>
            <a:pPr marL="514350" indent="-514350" eaLnBrk="1" hangingPunct="1">
              <a:buFontTx/>
              <a:buNone/>
            </a:pPr>
            <a:endParaRPr lang="en-US" dirty="0">
              <a:latin typeface="Arial Narrow" charset="0"/>
            </a:endParaRPr>
          </a:p>
          <a:p>
            <a:pPr marL="514350" indent="-514350" eaLnBrk="1" hangingPunct="1">
              <a:buFontTx/>
              <a:buNone/>
            </a:pPr>
            <a:r>
              <a:rPr lang="en-US" dirty="0" smtClean="0">
                <a:latin typeface="Arial Narrow" charset="0"/>
              </a:rPr>
              <a:t>-  Is </a:t>
            </a:r>
            <a:r>
              <a:rPr lang="en-US" dirty="0">
                <a:latin typeface="Arial Narrow" charset="0"/>
              </a:rPr>
              <a:t>defined as the failure of target tissues to respond normally to insulin </a:t>
            </a:r>
            <a:endParaRPr lang="en-US" dirty="0" smtClean="0">
              <a:latin typeface="Arial Narrow" charset="0"/>
            </a:endParaRPr>
          </a:p>
          <a:p>
            <a:pPr eaLnBrk="1" hangingPunct="1">
              <a:buFontTx/>
              <a:buChar char="-"/>
            </a:pPr>
            <a:r>
              <a:rPr lang="en-US" dirty="0" smtClean="0">
                <a:latin typeface="Arial Narrow" charset="0"/>
              </a:rPr>
              <a:t>It </a:t>
            </a:r>
            <a:r>
              <a:rPr lang="en-US" dirty="0">
                <a:latin typeface="Arial Narrow" charset="0"/>
              </a:rPr>
              <a:t>leads to decreased uptake of glucose in muscle, reduced </a:t>
            </a:r>
            <a:r>
              <a:rPr lang="en-US" dirty="0" smtClean="0">
                <a:latin typeface="Arial Narrow" charset="0"/>
              </a:rPr>
              <a:t>glycolysis </a:t>
            </a:r>
            <a:r>
              <a:rPr lang="en-US" dirty="0">
                <a:latin typeface="Arial Narrow" charset="0"/>
              </a:rPr>
              <a:t>in the </a:t>
            </a:r>
            <a:r>
              <a:rPr lang="en-US" dirty="0" smtClean="0">
                <a:latin typeface="Arial Narrow" charset="0"/>
              </a:rPr>
              <a:t>liver</a:t>
            </a:r>
            <a:r>
              <a:rPr lang="en-US" dirty="0">
                <a:latin typeface="Arial Narrow" charset="0"/>
              </a:rPr>
              <a:t>.</a:t>
            </a:r>
            <a:endParaRPr lang="en-US" dirty="0">
              <a:solidFill>
                <a:srgbClr val="FF0000"/>
              </a:solidFill>
              <a:latin typeface="Arial Narrow" charset="0"/>
            </a:endParaRPr>
          </a:p>
          <a:p>
            <a:pPr marL="0" indent="0" eaLnBrk="1" hangingPunct="1">
              <a:buNone/>
            </a:pPr>
            <a:endParaRPr lang="ar-JO" dirty="0">
              <a:latin typeface="Arial Narrow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65759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04800"/>
            <a:ext cx="9144000" cy="6553200"/>
          </a:xfrm>
        </p:spPr>
        <p:txBody>
          <a:bodyPr>
            <a:normAutofit/>
          </a:bodyPr>
          <a:lstStyle/>
          <a:p>
            <a:pPr eaLnBrk="1" hangingPunct="1">
              <a:buFontTx/>
              <a:buNone/>
            </a:pPr>
            <a:endParaRPr lang="en-US" dirty="0">
              <a:latin typeface="Arial Narrow" charset="0"/>
            </a:endParaRPr>
          </a:p>
          <a:p>
            <a:pPr eaLnBrk="1" hangingPunct="1">
              <a:buFontTx/>
              <a:buNone/>
            </a:pPr>
            <a:r>
              <a:rPr lang="en-US" b="1" u="sng" dirty="0">
                <a:solidFill>
                  <a:srgbClr val="FF0000"/>
                </a:solidFill>
                <a:latin typeface="Arial Narrow" charset="0"/>
              </a:rPr>
              <a:t>Obesity and Insulin Resistance </a:t>
            </a:r>
            <a:r>
              <a:rPr lang="en-US" u="sng" dirty="0">
                <a:latin typeface="Arial Narrow" charset="0"/>
              </a:rPr>
              <a:t>:V</a:t>
            </a:r>
            <a:r>
              <a:rPr lang="en-US" dirty="0">
                <a:latin typeface="Arial Narrow" charset="0"/>
              </a:rPr>
              <a:t>isceral obesity is common in majority of affected patients and insulin resistance is present even with simple obesity un-accompanied by hyperglycemia, indicating a fundamental abnormality of insulin signaling in states of fatty excess</a:t>
            </a:r>
            <a:r>
              <a:rPr lang="en-US" dirty="0" smtClean="0">
                <a:latin typeface="Arial Narrow" charset="0"/>
              </a:rPr>
              <a:t>.\</a:t>
            </a:r>
          </a:p>
          <a:p>
            <a:pPr>
              <a:buNone/>
            </a:pPr>
            <a:endParaRPr lang="en-US" dirty="0" smtClean="0">
              <a:latin typeface="Arial Narrow" charset="0"/>
            </a:endParaRPr>
          </a:p>
          <a:p>
            <a:pPr>
              <a:buNone/>
            </a:pPr>
            <a:r>
              <a:rPr lang="en-US" dirty="0" smtClean="0">
                <a:latin typeface="Arial Narrow" charset="0"/>
              </a:rPr>
              <a:t>The </a:t>
            </a:r>
            <a:r>
              <a:rPr lang="en-US" dirty="0">
                <a:latin typeface="Arial Narrow" charset="0"/>
              </a:rPr>
              <a:t>risk of diabetes increases as the body mass index increases, suggesting a dose-response relationship between body fat and insulin resistance. </a:t>
            </a:r>
          </a:p>
          <a:p>
            <a:pPr eaLnBrk="1" hangingPunct="1">
              <a:buFontTx/>
              <a:buNone/>
            </a:pPr>
            <a:r>
              <a:rPr lang="en-US" dirty="0" smtClean="0">
                <a:latin typeface="Arial Narrow" charset="0"/>
              </a:rPr>
              <a:t> </a:t>
            </a:r>
            <a:endParaRPr lang="en-US" dirty="0">
              <a:latin typeface="Arial Narrow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41122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2400"/>
            <a:ext cx="9144000" cy="6705600"/>
          </a:xfrm>
        </p:spPr>
        <p:txBody>
          <a:bodyPr>
            <a:normAutofit/>
          </a:bodyPr>
          <a:lstStyle/>
          <a:p>
            <a:pPr eaLnBrk="1" hangingPunct="1">
              <a:buFontTx/>
              <a:buNone/>
            </a:pPr>
            <a:r>
              <a:rPr lang="en-US" dirty="0">
                <a:latin typeface="Arial Narrow" charset="0"/>
              </a:rPr>
              <a:t> </a:t>
            </a:r>
          </a:p>
          <a:p>
            <a:pPr eaLnBrk="1" hangingPunct="1">
              <a:buFontTx/>
              <a:buNone/>
            </a:pPr>
            <a:r>
              <a:rPr lang="en-US" dirty="0" smtClean="0">
                <a:latin typeface="Arial Narrow" charset="0"/>
              </a:rPr>
              <a:t>Obesity and insulin resistance:</a:t>
            </a:r>
            <a:endParaRPr lang="en-US" dirty="0">
              <a:latin typeface="Arial Narrow" charset="0"/>
            </a:endParaRPr>
          </a:p>
          <a:p>
            <a:pPr eaLnBrk="1" hangingPunct="1">
              <a:buFontTx/>
              <a:buNone/>
            </a:pPr>
            <a:r>
              <a:rPr lang="en-US" i="1" u="sng" dirty="0" smtClean="0">
                <a:latin typeface="Arial Narrow" charset="0"/>
              </a:rPr>
              <a:t>A</a:t>
            </a:r>
            <a:r>
              <a:rPr lang="en-US" i="1" u="sng" dirty="0">
                <a:latin typeface="Arial Narrow" charset="0"/>
              </a:rPr>
              <a:t>. Role of excess free fatty acids</a:t>
            </a:r>
            <a:r>
              <a:rPr lang="en-US" u="sng" dirty="0">
                <a:latin typeface="Arial Narrow" charset="0"/>
              </a:rPr>
              <a:t> (FFAs): </a:t>
            </a:r>
            <a:r>
              <a:rPr lang="en-US" dirty="0">
                <a:latin typeface="Arial Narrow" charset="0"/>
              </a:rPr>
              <a:t> The level of intracellular triglycerides often is markedly increased in muscle and liver tissues in obese persons because excess circulating FFAs are deposited in these organs </a:t>
            </a:r>
          </a:p>
          <a:p>
            <a:pPr>
              <a:buNone/>
            </a:pPr>
            <a:r>
              <a:rPr lang="en-US" dirty="0">
                <a:latin typeface="Arial Narrow" charset="0"/>
              </a:rPr>
              <a:t>-   Intracellular triglycerides are potent </a:t>
            </a:r>
            <a:r>
              <a:rPr lang="en-US" dirty="0">
                <a:solidFill>
                  <a:srgbClr val="FF0000"/>
                </a:solidFill>
                <a:latin typeface="Arial Narrow" charset="0"/>
              </a:rPr>
              <a:t>inhibitors of </a:t>
            </a:r>
            <a:r>
              <a:rPr lang="en-US" dirty="0" smtClean="0">
                <a:solidFill>
                  <a:srgbClr val="FF0000"/>
                </a:solidFill>
                <a:latin typeface="Arial Narrow" charset="0"/>
              </a:rPr>
              <a:t>insulin  </a:t>
            </a:r>
            <a:r>
              <a:rPr lang="en-US" dirty="0">
                <a:solidFill>
                  <a:srgbClr val="FF0000"/>
                </a:solidFill>
                <a:latin typeface="Arial Narrow" charset="0"/>
              </a:rPr>
              <a:t>signaling and result in an acquired insulin resistance </a:t>
            </a:r>
          </a:p>
          <a:p>
            <a:pPr>
              <a:buNone/>
            </a:pPr>
            <a:endParaRPr lang="ar-JO" u="sng" dirty="0">
              <a:latin typeface="Calibri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4522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81000"/>
            <a:ext cx="9144000" cy="5638800"/>
          </a:xfrm>
        </p:spPr>
        <p:txBody>
          <a:bodyPr>
            <a:normAutofit fontScale="92500"/>
          </a:bodyPr>
          <a:lstStyle/>
          <a:p>
            <a:pPr marL="0" indent="0" eaLnBrk="1" hangingPunct="1">
              <a:buNone/>
            </a:pPr>
            <a:endParaRPr lang="en-US" dirty="0">
              <a:latin typeface="Arial Narrow" charset="0"/>
            </a:endParaRPr>
          </a:p>
          <a:p>
            <a:pPr marL="514350" indent="-514350" eaLnBrk="1" hangingPunct="1">
              <a:buFontTx/>
              <a:buNone/>
            </a:pPr>
            <a:r>
              <a:rPr lang="en-US" dirty="0">
                <a:latin typeface="Arial Narrow" charset="0"/>
              </a:rPr>
              <a:t>b.</a:t>
            </a:r>
            <a:r>
              <a:rPr lang="en-US" i="1" u="sng" dirty="0">
                <a:latin typeface="Arial Narrow" charset="0"/>
              </a:rPr>
              <a:t> Role of inflammation</a:t>
            </a:r>
            <a:r>
              <a:rPr lang="en-US" u="sng" dirty="0">
                <a:latin typeface="Arial Narrow" charset="0"/>
              </a:rPr>
              <a:t>: </a:t>
            </a:r>
            <a:r>
              <a:rPr lang="en-US" dirty="0">
                <a:latin typeface="Arial Narrow" charset="0"/>
              </a:rPr>
              <a:t> </a:t>
            </a:r>
            <a:r>
              <a:rPr lang="en-US" dirty="0" smtClean="0">
                <a:latin typeface="Arial Narrow" charset="0"/>
              </a:rPr>
              <a:t> </a:t>
            </a:r>
            <a:r>
              <a:rPr lang="en-US" dirty="0">
                <a:latin typeface="Arial Narrow" charset="0"/>
              </a:rPr>
              <a:t>mediated by </a:t>
            </a:r>
            <a:r>
              <a:rPr lang="en-US" dirty="0">
                <a:solidFill>
                  <a:srgbClr val="FF0000"/>
                </a:solidFill>
                <a:latin typeface="Arial Narrow" charset="0"/>
              </a:rPr>
              <a:t>cytokines</a:t>
            </a:r>
            <a:r>
              <a:rPr lang="en-US" dirty="0">
                <a:latin typeface="Arial Narrow" charset="0"/>
              </a:rPr>
              <a:t> secreted in response to excess  FFAs results in peripheral insulin resistance and beta cell dysfunction</a:t>
            </a:r>
          </a:p>
          <a:p>
            <a:pPr eaLnBrk="1" hangingPunct="1">
              <a:buFontTx/>
              <a:buChar char="-"/>
            </a:pPr>
            <a:r>
              <a:rPr lang="en-US" dirty="0" smtClean="0">
                <a:latin typeface="Arial Narrow" charset="0"/>
              </a:rPr>
              <a:t>Excess </a:t>
            </a:r>
            <a:r>
              <a:rPr lang="en-US" dirty="0">
                <a:latin typeface="Arial Narrow" charset="0"/>
              </a:rPr>
              <a:t>FFAs within macrophages and beta cells can  engage the </a:t>
            </a:r>
            <a:r>
              <a:rPr lang="en-US" i="1" dirty="0" err="1">
                <a:latin typeface="Arial Narrow" charset="0"/>
              </a:rPr>
              <a:t>inflammasome</a:t>
            </a:r>
            <a:r>
              <a:rPr lang="en-US" dirty="0">
                <a:latin typeface="Arial Narrow" charset="0"/>
              </a:rPr>
              <a:t>, leading to  secretion of the IL-1β which  mediates secretion of additional cytokines from </a:t>
            </a:r>
            <a:r>
              <a:rPr lang="en-US" dirty="0" smtClean="0">
                <a:latin typeface="Arial Narrow" charset="0"/>
              </a:rPr>
              <a:t>macrophages,  </a:t>
            </a:r>
            <a:r>
              <a:rPr lang="en-US" dirty="0">
                <a:latin typeface="Arial Narrow" charset="0"/>
              </a:rPr>
              <a:t>that are released into the circulation and act on the major sites of insulin action to promote insulin </a:t>
            </a:r>
            <a:r>
              <a:rPr lang="en-US" dirty="0" smtClean="0">
                <a:latin typeface="Arial Narrow" charset="0"/>
              </a:rPr>
              <a:t>resistance</a:t>
            </a:r>
          </a:p>
          <a:p>
            <a:pPr marL="0" indent="0">
              <a:buNone/>
            </a:pPr>
            <a:r>
              <a:rPr lang="en-US" i="1" u="sng" dirty="0">
                <a:latin typeface="Arial Narrow" charset="0"/>
              </a:rPr>
              <a:t>c. Role of </a:t>
            </a:r>
            <a:r>
              <a:rPr lang="en-US" i="1" u="sng" dirty="0" err="1">
                <a:latin typeface="Arial Narrow" charset="0"/>
              </a:rPr>
              <a:t>adipokines</a:t>
            </a:r>
            <a:r>
              <a:rPr lang="en-US" u="sng" dirty="0">
                <a:latin typeface="Arial Narrow" charset="0"/>
              </a:rPr>
              <a:t>:</a:t>
            </a:r>
            <a:r>
              <a:rPr lang="en-US" dirty="0">
                <a:latin typeface="Arial Narrow" charset="0"/>
              </a:rPr>
              <a:t> Adipose tissue release </a:t>
            </a:r>
            <a:r>
              <a:rPr lang="en-US" i="1" dirty="0" err="1">
                <a:solidFill>
                  <a:srgbClr val="FF0000"/>
                </a:solidFill>
                <a:latin typeface="Arial Narrow" charset="0"/>
              </a:rPr>
              <a:t>adipokines</a:t>
            </a:r>
            <a:r>
              <a:rPr lang="en-US" dirty="0">
                <a:solidFill>
                  <a:srgbClr val="FF0000"/>
                </a:solidFill>
                <a:latin typeface="Arial Narrow" charset="0"/>
              </a:rPr>
              <a:t> </a:t>
            </a:r>
            <a:r>
              <a:rPr lang="en-US" dirty="0" err="1">
                <a:latin typeface="Arial Narrow" charset="0"/>
              </a:rPr>
              <a:t>e;g</a:t>
            </a:r>
            <a:r>
              <a:rPr lang="en-US" dirty="0">
                <a:latin typeface="Arial Narrow" charset="0"/>
              </a:rPr>
              <a:t> IL-1β which promote peripheral insulin resistance</a:t>
            </a:r>
            <a:endParaRPr lang="en-US" dirty="0">
              <a:solidFill>
                <a:srgbClr val="FF0000"/>
              </a:solidFill>
              <a:latin typeface="Arial Narrow" charset="0"/>
            </a:endParaRPr>
          </a:p>
          <a:p>
            <a:pPr eaLnBrk="1" hangingPunct="1">
              <a:buFontTx/>
              <a:buChar char="-"/>
            </a:pPr>
            <a:endParaRPr lang="en-US" dirty="0">
              <a:latin typeface="Arial Narrow" charset="0"/>
            </a:endParaRPr>
          </a:p>
          <a:p>
            <a:pPr eaLnBrk="1" hangingPunct="1">
              <a:buFontTx/>
              <a:buChar char="-"/>
            </a:pPr>
            <a:endParaRPr lang="en-US" dirty="0">
              <a:latin typeface="Arial Narrow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57786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Beta cell dysfunction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Inability of beta cells to meet the increased demand on insulin due to peripheral resistance.</a:t>
            </a:r>
          </a:p>
          <a:p>
            <a:r>
              <a:rPr lang="en-US" dirty="0" smtClean="0"/>
              <a:t>Cause: multifactorial and overlap with those related to peripheral resistance.</a:t>
            </a:r>
          </a:p>
          <a:p>
            <a:r>
              <a:rPr lang="en-US" dirty="0" smtClean="0"/>
              <a:t>Examples: -FFAs cause cytokine release from the pancreatic Islets causing inflammatory damage.</a:t>
            </a:r>
          </a:p>
          <a:p>
            <a:pPr marL="514350" indent="-514350">
              <a:buNone/>
            </a:pPr>
            <a:r>
              <a:rPr lang="en-US" dirty="0" smtClean="0">
                <a:latin typeface="Arial Narrow" charset="0"/>
              </a:rPr>
              <a:t>                       -Amylin</a:t>
            </a:r>
            <a:r>
              <a:rPr lang="en-US" dirty="0">
                <a:latin typeface="Arial Narrow" charset="0"/>
              </a:rPr>
              <a:t>, is secreted by the </a:t>
            </a:r>
            <a:r>
              <a:rPr lang="el-GR" dirty="0">
                <a:latin typeface="Arial Narrow" charset="0"/>
              </a:rPr>
              <a:t>β</a:t>
            </a:r>
            <a:r>
              <a:rPr lang="en-US" dirty="0">
                <a:latin typeface="Arial Narrow" charset="0"/>
              </a:rPr>
              <a:t>- </a:t>
            </a:r>
            <a:r>
              <a:rPr lang="en-US" dirty="0" smtClean="0">
                <a:latin typeface="Arial Narrow" charset="0"/>
              </a:rPr>
              <a:t>cells and  </a:t>
            </a:r>
            <a:r>
              <a:rPr lang="en-US" dirty="0">
                <a:latin typeface="Arial Narrow" charset="0"/>
              </a:rPr>
              <a:t>its abnormal aggregation results </a:t>
            </a:r>
            <a:r>
              <a:rPr lang="en-US" dirty="0" smtClean="0">
                <a:latin typeface="Arial Narrow" charset="0"/>
              </a:rPr>
              <a:t>in amyloid </a:t>
            </a:r>
            <a:r>
              <a:rPr lang="en-US" dirty="0">
                <a:latin typeface="Arial Narrow" charset="0"/>
              </a:rPr>
              <a:t>that replaces the  </a:t>
            </a:r>
            <a:r>
              <a:rPr lang="en-US" dirty="0" smtClean="0">
                <a:latin typeface="Arial Narrow" charset="0"/>
              </a:rPr>
              <a:t>islets.</a:t>
            </a:r>
            <a:endParaRPr lang="en-US" dirty="0">
              <a:latin typeface="Arial Narrow" charset="0"/>
            </a:endParaRP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609776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2400"/>
            <a:ext cx="9144000" cy="6324600"/>
          </a:xfrm>
        </p:spPr>
        <p:txBody>
          <a:bodyPr>
            <a:normAutofit lnSpcReduction="10000"/>
          </a:bodyPr>
          <a:lstStyle/>
          <a:p>
            <a:pPr eaLnBrk="1" hangingPunct="1">
              <a:buFontTx/>
              <a:buNone/>
            </a:pPr>
            <a:r>
              <a:rPr lang="en-US" b="1" u="sng" dirty="0" smtClean="0">
                <a:latin typeface="Arial Narrow" charset="0"/>
              </a:rPr>
              <a:t>MORPHOLOGY of DM</a:t>
            </a:r>
            <a:r>
              <a:rPr lang="en-US" b="1" dirty="0" smtClean="0">
                <a:latin typeface="Arial Narrow" charset="0"/>
              </a:rPr>
              <a:t> : Pancreas </a:t>
            </a:r>
            <a:endParaRPr lang="ar-JO" b="1" dirty="0">
              <a:latin typeface="Arial Narrow" charset="0"/>
              <a:cs typeface="Arial" charset="0"/>
            </a:endParaRPr>
          </a:p>
          <a:p>
            <a:pPr eaLnBrk="1" hangingPunct="1">
              <a:buFontTx/>
              <a:buNone/>
            </a:pPr>
            <a:r>
              <a:rPr lang="en-US" dirty="0">
                <a:latin typeface="Arial Narrow" charset="0"/>
              </a:rPr>
              <a:t>a. </a:t>
            </a:r>
            <a:r>
              <a:rPr lang="en-US" u="sng" dirty="0">
                <a:latin typeface="Arial Narrow" charset="0"/>
              </a:rPr>
              <a:t>Reduction in the number and size of islets</a:t>
            </a:r>
            <a:r>
              <a:rPr lang="en-US" dirty="0">
                <a:latin typeface="Arial Narrow" charset="0"/>
              </a:rPr>
              <a:t>, most often in type 1  particularly with rapidly advancing disease.</a:t>
            </a:r>
          </a:p>
          <a:p>
            <a:pPr eaLnBrk="1" hangingPunct="1">
              <a:buFontTx/>
              <a:buNone/>
            </a:pPr>
            <a:r>
              <a:rPr lang="en-US" dirty="0">
                <a:latin typeface="Arial Narrow" charset="0"/>
              </a:rPr>
              <a:t>b</a:t>
            </a:r>
            <a:r>
              <a:rPr lang="en-US" u="sng" dirty="0">
                <a:latin typeface="Arial Narrow" charset="0"/>
              </a:rPr>
              <a:t>.  </a:t>
            </a:r>
            <a:r>
              <a:rPr lang="en-US" u="sng" dirty="0" err="1">
                <a:latin typeface="Arial Narrow" charset="0"/>
              </a:rPr>
              <a:t>Leukocytic</a:t>
            </a:r>
            <a:r>
              <a:rPr lang="en-US" u="sng" dirty="0">
                <a:latin typeface="Arial Narrow" charset="0"/>
              </a:rPr>
              <a:t> infiltration of the islets</a:t>
            </a:r>
            <a:r>
              <a:rPr lang="en-US" dirty="0">
                <a:latin typeface="Arial Narrow" charset="0"/>
              </a:rPr>
              <a:t>: seen in both type 1 and type 2 DM although it is  more severe in type 1</a:t>
            </a:r>
          </a:p>
          <a:p>
            <a:pPr eaLnBrk="1" hangingPunct="1">
              <a:buFontTx/>
              <a:buNone/>
            </a:pPr>
            <a:r>
              <a:rPr lang="en-US" dirty="0">
                <a:latin typeface="Arial Narrow" charset="0"/>
              </a:rPr>
              <a:t>-  In both types inflammation is often absent </a:t>
            </a:r>
            <a:r>
              <a:rPr lang="en-US" dirty="0" smtClean="0">
                <a:latin typeface="Arial Narrow" charset="0"/>
              </a:rPr>
              <a:t>by </a:t>
            </a:r>
            <a:r>
              <a:rPr lang="en-US" dirty="0">
                <a:latin typeface="Arial Narrow" charset="0"/>
              </a:rPr>
              <a:t>the time the disease is clinically evident</a:t>
            </a:r>
            <a:endParaRPr lang="ar-JO" dirty="0">
              <a:latin typeface="Calibri" charset="0"/>
              <a:cs typeface="Arial" charset="0"/>
            </a:endParaRPr>
          </a:p>
          <a:p>
            <a:pPr eaLnBrk="1" hangingPunct="1">
              <a:buFontTx/>
              <a:buNone/>
            </a:pPr>
            <a:r>
              <a:rPr lang="en-US" dirty="0">
                <a:latin typeface="Arial Narrow" charset="0"/>
              </a:rPr>
              <a:t>c. </a:t>
            </a:r>
            <a:r>
              <a:rPr lang="en-US" u="sng" dirty="0">
                <a:latin typeface="Arial Narrow" charset="0"/>
              </a:rPr>
              <a:t>Amyloid replacement </a:t>
            </a:r>
            <a:r>
              <a:rPr lang="en-US" dirty="0">
                <a:latin typeface="Arial Narrow" charset="0"/>
              </a:rPr>
              <a:t>of islets in long-standing type 2 diabetes, appear as deposition of pink, amorphous material beginning in capillaries between cells </a:t>
            </a:r>
          </a:p>
          <a:p>
            <a:pPr eaLnBrk="1" hangingPunct="1">
              <a:buFontTx/>
              <a:buNone/>
            </a:pPr>
            <a:r>
              <a:rPr lang="en-US" dirty="0">
                <a:latin typeface="Arial Narrow" charset="0"/>
              </a:rPr>
              <a:t>d. At advanced stages the islets may undergo </a:t>
            </a:r>
            <a:r>
              <a:rPr lang="en-US" u="sng" dirty="0">
                <a:latin typeface="Arial Narrow" charset="0"/>
              </a:rPr>
              <a:t>fibrosis </a:t>
            </a:r>
            <a:r>
              <a:rPr lang="en-US" dirty="0" smtClean="0">
                <a:latin typeface="Arial Narrow" charset="0"/>
              </a:rPr>
              <a:t>.</a:t>
            </a:r>
            <a:endParaRPr lang="en-US" dirty="0">
              <a:latin typeface="Arial Narrow" charset="0"/>
            </a:endParaRPr>
          </a:p>
          <a:p>
            <a:pPr eaLnBrk="1" hangingPunct="1">
              <a:buFontTx/>
              <a:buNone/>
            </a:pPr>
            <a:r>
              <a:rPr lang="en-US" dirty="0" smtClean="0">
                <a:latin typeface="Arial Narrow" charset="0"/>
              </a:rPr>
              <a:t> </a:t>
            </a:r>
            <a:endParaRPr lang="en-US" dirty="0">
              <a:latin typeface="Arial Narrow" charset="0"/>
            </a:endParaRPr>
          </a:p>
          <a:p>
            <a:pPr eaLnBrk="1" hangingPunct="1">
              <a:buFontTx/>
              <a:buNone/>
            </a:pPr>
            <a:endParaRPr lang="ar-JO" dirty="0">
              <a:latin typeface="Calibri" charset="0"/>
              <a:cs typeface="Arial" charset="0"/>
            </a:endParaRPr>
          </a:p>
          <a:p>
            <a:pPr eaLnBrk="1" hangingPunct="1">
              <a:buFontTx/>
              <a:buNone/>
            </a:pPr>
            <a:endParaRPr lang="en-US" dirty="0">
              <a:latin typeface="Arial Narrow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01752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Clinical features of DM</a:t>
            </a:r>
            <a:endParaRPr lang="en-US" dirty="0"/>
          </a:p>
        </p:txBody>
      </p:sp>
      <p:pic>
        <p:nvPicPr>
          <p:cNvPr id="4" name="Content Placeholder 3" descr="type-1-diabetes-mellitus-juvenile-diabetes-mellitus679-x-443-81-kb-jpeg-x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853" b="7853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77529956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Content Placeholder 2"/>
          <p:cNvSpPr>
            <a:spLocks noGrp="1"/>
          </p:cNvSpPr>
          <p:nvPr>
            <p:ph idx="1"/>
          </p:nvPr>
        </p:nvSpPr>
        <p:spPr>
          <a:xfrm>
            <a:off x="0" y="304800"/>
            <a:ext cx="9144000" cy="5715000"/>
          </a:xfrm>
        </p:spPr>
        <p:txBody>
          <a:bodyPr>
            <a:normAutofit lnSpcReduction="10000"/>
          </a:bodyPr>
          <a:lstStyle/>
          <a:p>
            <a:pPr eaLnBrk="1" hangingPunct="1">
              <a:buFontTx/>
              <a:buNone/>
            </a:pPr>
            <a:r>
              <a:rPr lang="en-US" dirty="0">
                <a:latin typeface="Arial Narrow" charset="0"/>
              </a:rPr>
              <a:t> </a:t>
            </a:r>
            <a:r>
              <a:rPr lang="en-US" u="sng" dirty="0" smtClean="0">
                <a:latin typeface="Arial Narrow" charset="0"/>
              </a:rPr>
              <a:t>clinical features</a:t>
            </a:r>
            <a:endParaRPr lang="en-US" u="sng" dirty="0">
              <a:latin typeface="Arial Narrow" charset="0"/>
            </a:endParaRPr>
          </a:p>
          <a:p>
            <a:pPr eaLnBrk="1" hangingPunct="1">
              <a:buFontTx/>
              <a:buNone/>
            </a:pPr>
            <a:r>
              <a:rPr lang="en-US" dirty="0">
                <a:latin typeface="Arial Narrow" charset="0"/>
              </a:rPr>
              <a:t>a. The hyperglycemia exceeds the renal threshold for reabsorption, and glycosuria  induces an osmotic diuresis and </a:t>
            </a:r>
            <a:r>
              <a:rPr lang="en-US" i="1" dirty="0">
                <a:latin typeface="Arial Narrow" charset="0"/>
              </a:rPr>
              <a:t>polyuria,</a:t>
            </a:r>
            <a:r>
              <a:rPr lang="en-US" dirty="0">
                <a:latin typeface="Arial Narrow" charset="0"/>
              </a:rPr>
              <a:t> </a:t>
            </a:r>
            <a:endParaRPr lang="ar-JO" dirty="0">
              <a:latin typeface="Arial Narrow" charset="0"/>
              <a:cs typeface="Arial" charset="0"/>
            </a:endParaRPr>
          </a:p>
          <a:p>
            <a:pPr eaLnBrk="1" hangingPunct="1">
              <a:buFontTx/>
              <a:buNone/>
            </a:pPr>
            <a:r>
              <a:rPr lang="en-US" dirty="0">
                <a:latin typeface="Arial Narrow" charset="0"/>
              </a:rPr>
              <a:t>b. The obligatory renal water loss combined with the </a:t>
            </a:r>
            <a:r>
              <a:rPr lang="en-US" dirty="0" err="1">
                <a:latin typeface="Arial Narrow" charset="0"/>
              </a:rPr>
              <a:t>hyperosmolarity</a:t>
            </a:r>
            <a:r>
              <a:rPr lang="en-US" dirty="0">
                <a:latin typeface="Arial Narrow" charset="0"/>
              </a:rPr>
              <a:t>  tends to deplete intracellular water, triggering the  thirst centers of the brain and this generates intense thirst (</a:t>
            </a:r>
            <a:r>
              <a:rPr lang="en-US" i="1" dirty="0">
                <a:latin typeface="Arial Narrow" charset="0"/>
              </a:rPr>
              <a:t>polydipsia</a:t>
            </a:r>
            <a:r>
              <a:rPr lang="en-US" dirty="0">
                <a:latin typeface="Arial Narrow" charset="0"/>
              </a:rPr>
              <a:t>).</a:t>
            </a:r>
          </a:p>
          <a:p>
            <a:pPr eaLnBrk="1" hangingPunct="1">
              <a:buFontTx/>
              <a:buNone/>
            </a:pPr>
            <a:r>
              <a:rPr lang="en-US" dirty="0">
                <a:latin typeface="Arial Narrow" charset="0"/>
              </a:rPr>
              <a:t> c. Deficiency of insulin leads to catabolism of proteins and fats which  tends to induce a negative energy balance, which in turn leads to increasing appetite (</a:t>
            </a:r>
            <a:r>
              <a:rPr lang="en-US" i="1" dirty="0">
                <a:latin typeface="Arial Narrow" charset="0"/>
              </a:rPr>
              <a:t>polyphagia) </a:t>
            </a:r>
          </a:p>
          <a:p>
            <a:pPr eaLnBrk="1" hangingPunct="1">
              <a:buFontTx/>
              <a:buNone/>
            </a:pPr>
            <a:endParaRPr lang="en-US" i="1" dirty="0">
              <a:latin typeface="Arial Narrow" charset="0"/>
            </a:endParaRPr>
          </a:p>
          <a:p>
            <a:pPr eaLnBrk="1" hangingPunct="1">
              <a:buFontTx/>
              <a:buNone/>
            </a:pPr>
            <a:endParaRPr lang="en-US" dirty="0">
              <a:latin typeface="Arial Narrow" charset="0"/>
            </a:endParaRPr>
          </a:p>
          <a:p>
            <a:pPr eaLnBrk="1" hangingPunct="1">
              <a:buFontTx/>
              <a:buNone/>
            </a:pPr>
            <a:endParaRPr lang="en-US" dirty="0">
              <a:latin typeface="Arial Narrow" charset="0"/>
            </a:endParaRPr>
          </a:p>
          <a:p>
            <a:pPr eaLnBrk="1" hangingPunct="1">
              <a:buFontTx/>
              <a:buNone/>
            </a:pPr>
            <a:endParaRPr lang="en-US" dirty="0">
              <a:latin typeface="Arial Narrow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75125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DM IS A </a:t>
            </a:r>
            <a:r>
              <a:rPr lang="en-US" dirty="0" smtClean="0">
                <a:solidFill>
                  <a:srgbClr val="FF0000"/>
                </a:solidFill>
              </a:rPr>
              <a:t>GROUP</a:t>
            </a:r>
            <a:r>
              <a:rPr lang="en-US" dirty="0" smtClean="0"/>
              <a:t> OF METABOLIC DISORDERS SHARING HYPERGLYCEMIA.</a:t>
            </a:r>
          </a:p>
          <a:p>
            <a:endParaRPr lang="en-US" dirty="0"/>
          </a:p>
          <a:p>
            <a:r>
              <a:rPr lang="en-US" b="1" dirty="0">
                <a:latin typeface="Arial Narrow" charset="0"/>
              </a:rPr>
              <a:t>Blood glucose levels normally are maintained in a very narrow range, usually 70 to 120 mg/</a:t>
            </a:r>
            <a:r>
              <a:rPr lang="en-US" b="1" dirty="0" err="1">
                <a:latin typeface="Arial Narrow" charset="0"/>
              </a:rPr>
              <a:t>dL</a:t>
            </a:r>
            <a:r>
              <a:rPr lang="en-US" dirty="0">
                <a:latin typeface="Arial Narrow" charset="0"/>
              </a:rPr>
              <a:t>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674032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COMPLICATIONS OF DM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Blood </a:t>
            </a:r>
            <a:r>
              <a:rPr lang="en-US" dirty="0" err="1" smtClean="0"/>
              <a:t>vesseles</a:t>
            </a:r>
            <a:r>
              <a:rPr lang="en-US" dirty="0" smtClean="0"/>
              <a:t>: atherosclerosis, hyaline arteriosclerosis, </a:t>
            </a:r>
            <a:r>
              <a:rPr lang="en-US" dirty="0" err="1" smtClean="0"/>
              <a:t>microangiopathy</a:t>
            </a:r>
            <a:endParaRPr lang="en-US" dirty="0" smtClean="0"/>
          </a:p>
          <a:p>
            <a:r>
              <a:rPr lang="en-US" dirty="0" smtClean="0"/>
              <a:t>Nephropathy.. </a:t>
            </a:r>
            <a:r>
              <a:rPr lang="en-US" dirty="0" err="1" smtClean="0"/>
              <a:t>Glumerular</a:t>
            </a:r>
            <a:r>
              <a:rPr lang="en-US" dirty="0" smtClean="0"/>
              <a:t> lesions, arteriosclerosis, pyelonephritis.</a:t>
            </a:r>
          </a:p>
          <a:p>
            <a:r>
              <a:rPr lang="en-US" dirty="0" smtClean="0"/>
              <a:t>Ocular complications</a:t>
            </a:r>
          </a:p>
          <a:p>
            <a:r>
              <a:rPr lang="en-US" dirty="0" smtClean="0"/>
              <a:t>neuropathy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441122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Content Placeholder 2"/>
          <p:cNvSpPr>
            <a:spLocks noGrp="1"/>
          </p:cNvSpPr>
          <p:nvPr>
            <p:ph idx="1"/>
          </p:nvPr>
        </p:nvSpPr>
        <p:spPr>
          <a:xfrm>
            <a:off x="0" y="304800"/>
            <a:ext cx="9144000" cy="6553200"/>
          </a:xfrm>
        </p:spPr>
        <p:txBody>
          <a:bodyPr>
            <a:normAutofit fontScale="92500"/>
          </a:bodyPr>
          <a:lstStyle/>
          <a:p>
            <a:pPr>
              <a:buNone/>
            </a:pPr>
            <a:endParaRPr lang="en-US" dirty="0">
              <a:latin typeface="Arial Narrow" charset="0"/>
            </a:endParaRPr>
          </a:p>
          <a:p>
            <a:pPr>
              <a:buNone/>
            </a:pPr>
            <a:r>
              <a:rPr lang="en-US" dirty="0">
                <a:latin typeface="Arial Narrow" charset="0"/>
              </a:rPr>
              <a:t> </a:t>
            </a:r>
            <a:r>
              <a:rPr lang="en-US" b="1" i="1" u="sng" dirty="0" smtClean="0">
                <a:latin typeface="Arial Narrow" charset="0"/>
              </a:rPr>
              <a:t>The </a:t>
            </a:r>
            <a:r>
              <a:rPr lang="en-US" b="1" i="1" u="sng" dirty="0">
                <a:latin typeface="Arial Narrow" charset="0"/>
              </a:rPr>
              <a:t>pathogenesis of the long-term complications </a:t>
            </a:r>
          </a:p>
          <a:p>
            <a:pPr marL="571500" indent="-571500">
              <a:buAutoNum type="romanUcPeriod"/>
            </a:pPr>
            <a:r>
              <a:rPr lang="en-US" i="1" u="sng" dirty="0" smtClean="0">
                <a:latin typeface="Arial Narrow" charset="0"/>
              </a:rPr>
              <a:t>Formation </a:t>
            </a:r>
            <a:r>
              <a:rPr lang="en-US" i="1" u="sng" dirty="0">
                <a:latin typeface="Arial Narrow" charset="0"/>
              </a:rPr>
              <a:t>of </a:t>
            </a:r>
            <a:r>
              <a:rPr lang="en-US" i="1" u="sng" dirty="0">
                <a:solidFill>
                  <a:srgbClr val="FF0000"/>
                </a:solidFill>
                <a:latin typeface="Arial Narrow" charset="0"/>
              </a:rPr>
              <a:t>advanced </a:t>
            </a:r>
            <a:r>
              <a:rPr lang="en-US" i="1" u="sng" dirty="0" err="1">
                <a:solidFill>
                  <a:srgbClr val="FF0000"/>
                </a:solidFill>
                <a:latin typeface="Arial Narrow" charset="0"/>
              </a:rPr>
              <a:t>glycation</a:t>
            </a:r>
            <a:r>
              <a:rPr lang="en-US" i="1" u="sng" dirty="0">
                <a:solidFill>
                  <a:srgbClr val="FF0000"/>
                </a:solidFill>
                <a:latin typeface="Arial Narrow" charset="0"/>
              </a:rPr>
              <a:t> end products</a:t>
            </a:r>
            <a:r>
              <a:rPr lang="en-US" u="sng" dirty="0">
                <a:solidFill>
                  <a:srgbClr val="FF0000"/>
                </a:solidFill>
                <a:latin typeface="Arial Narrow" charset="0"/>
              </a:rPr>
              <a:t> (AGEs</a:t>
            </a:r>
            <a:r>
              <a:rPr lang="en-US" dirty="0">
                <a:solidFill>
                  <a:srgbClr val="FF0000"/>
                </a:solidFill>
                <a:latin typeface="Arial Narrow" charset="0"/>
              </a:rPr>
              <a:t>) </a:t>
            </a:r>
            <a:r>
              <a:rPr lang="en-US" dirty="0">
                <a:latin typeface="Arial Narrow" charset="0"/>
              </a:rPr>
              <a:t>as a result of </a:t>
            </a:r>
            <a:r>
              <a:rPr lang="en-US" dirty="0" err="1">
                <a:latin typeface="Arial Narrow" charset="0"/>
              </a:rPr>
              <a:t>nonenzymatic</a:t>
            </a:r>
            <a:r>
              <a:rPr lang="en-US" dirty="0">
                <a:latin typeface="Arial Narrow" charset="0"/>
              </a:rPr>
              <a:t> reactions between intracellular</a:t>
            </a:r>
          </a:p>
          <a:p>
            <a:pPr marL="0" indent="0" eaLnBrk="1" hangingPunct="1">
              <a:buNone/>
            </a:pPr>
            <a:r>
              <a:rPr lang="en-US" dirty="0" smtClean="0">
                <a:latin typeface="Arial Narrow" charset="0"/>
              </a:rPr>
              <a:t>glucose</a:t>
            </a:r>
            <a:r>
              <a:rPr lang="en-US" dirty="0">
                <a:latin typeface="Arial Narrow" charset="0"/>
              </a:rPr>
              <a:t>-derived precursors </a:t>
            </a:r>
            <a:r>
              <a:rPr lang="en-US" dirty="0" smtClean="0">
                <a:latin typeface="Arial Narrow" charset="0"/>
              </a:rPr>
              <a:t>with </a:t>
            </a:r>
            <a:r>
              <a:rPr lang="en-US" dirty="0">
                <a:latin typeface="Arial Narrow" charset="0"/>
              </a:rPr>
              <a:t>the amino groups </a:t>
            </a:r>
            <a:r>
              <a:rPr lang="en-US" dirty="0" smtClean="0">
                <a:latin typeface="Arial Narrow" charset="0"/>
              </a:rPr>
              <a:t>of proteins</a:t>
            </a:r>
            <a:r>
              <a:rPr lang="en-US" dirty="0">
                <a:latin typeface="Arial Narrow" charset="0"/>
              </a:rPr>
              <a:t>. </a:t>
            </a:r>
          </a:p>
          <a:p>
            <a:pPr eaLnBrk="1" hangingPunct="1">
              <a:buFontTx/>
              <a:buNone/>
            </a:pPr>
            <a:r>
              <a:rPr lang="en-US" dirty="0">
                <a:latin typeface="Arial Narrow" charset="0"/>
              </a:rPr>
              <a:t>-   AGEs bind to a specific receptor </a:t>
            </a:r>
            <a:r>
              <a:rPr lang="en-US" dirty="0" smtClean="0">
                <a:latin typeface="Arial Narrow" charset="0"/>
              </a:rPr>
              <a:t> </a:t>
            </a:r>
            <a:r>
              <a:rPr lang="en-US" dirty="0">
                <a:latin typeface="Arial Narrow" charset="0"/>
              </a:rPr>
              <a:t>expressed on macrophages,  endothelium and vascular smooth muscle. </a:t>
            </a:r>
          </a:p>
          <a:p>
            <a:pPr eaLnBrk="1" hangingPunct="1">
              <a:buFontTx/>
              <a:buNone/>
            </a:pPr>
            <a:r>
              <a:rPr lang="en-US" u="sng" dirty="0">
                <a:latin typeface="Arial Narrow" charset="0"/>
              </a:rPr>
              <a:t>-   The  effects of the </a:t>
            </a:r>
            <a:r>
              <a:rPr lang="en-US" u="sng" dirty="0" smtClean="0">
                <a:latin typeface="Arial Narrow" charset="0"/>
              </a:rPr>
              <a:t>AGE </a:t>
            </a:r>
            <a:r>
              <a:rPr lang="en-US" u="sng" dirty="0">
                <a:latin typeface="Arial Narrow" charset="0"/>
              </a:rPr>
              <a:t>signaling within vessels</a:t>
            </a:r>
          </a:p>
          <a:p>
            <a:pPr eaLnBrk="1" hangingPunct="1">
              <a:buFontTx/>
              <a:buNone/>
            </a:pPr>
            <a:r>
              <a:rPr lang="en-US" dirty="0">
                <a:latin typeface="Arial Narrow" charset="0"/>
              </a:rPr>
              <a:t>a. Release of </a:t>
            </a:r>
            <a:r>
              <a:rPr lang="en-US" i="1" dirty="0">
                <a:latin typeface="Arial Narrow" charset="0"/>
              </a:rPr>
              <a:t>cytokines and growth factors</a:t>
            </a:r>
            <a:r>
              <a:rPr lang="en-US" dirty="0">
                <a:latin typeface="Arial Narrow" charset="0"/>
              </a:rPr>
              <a:t> from intimal macrophages</a:t>
            </a:r>
          </a:p>
          <a:p>
            <a:pPr eaLnBrk="1" hangingPunct="1">
              <a:buFontTx/>
              <a:buNone/>
            </a:pPr>
            <a:r>
              <a:rPr lang="en-US" dirty="0">
                <a:latin typeface="Arial Narrow" charset="0"/>
              </a:rPr>
              <a:t>b. Generation of </a:t>
            </a:r>
            <a:r>
              <a:rPr lang="en-US" i="1" dirty="0">
                <a:latin typeface="Arial Narrow" charset="0"/>
              </a:rPr>
              <a:t>reactive oxygen species</a:t>
            </a:r>
            <a:r>
              <a:rPr lang="en-US" dirty="0">
                <a:latin typeface="Arial Narrow" charset="0"/>
              </a:rPr>
              <a:t> in endothelial cells</a:t>
            </a:r>
          </a:p>
          <a:p>
            <a:pPr eaLnBrk="1" hangingPunct="1">
              <a:buFontTx/>
              <a:buNone/>
            </a:pPr>
            <a:r>
              <a:rPr lang="en-US" dirty="0">
                <a:latin typeface="Arial Narrow" charset="0"/>
              </a:rPr>
              <a:t>c. Increased </a:t>
            </a:r>
            <a:r>
              <a:rPr lang="en-US" i="1" dirty="0" err="1">
                <a:latin typeface="Arial Narrow" charset="0"/>
              </a:rPr>
              <a:t>procoagulant</a:t>
            </a:r>
            <a:r>
              <a:rPr lang="en-US" i="1" dirty="0">
                <a:latin typeface="Arial Narrow" charset="0"/>
              </a:rPr>
              <a:t> activity</a:t>
            </a:r>
            <a:r>
              <a:rPr lang="en-US" dirty="0">
                <a:latin typeface="Arial Narrow" charset="0"/>
              </a:rPr>
              <a:t> on endothelial cells and </a:t>
            </a:r>
          </a:p>
          <a:p>
            <a:pPr eaLnBrk="1" hangingPunct="1">
              <a:buFontTx/>
              <a:buNone/>
            </a:pPr>
            <a:endParaRPr lang="en-US" dirty="0">
              <a:latin typeface="Arial Narrow" charset="0"/>
            </a:endParaRPr>
          </a:p>
          <a:p>
            <a:pPr eaLnBrk="1" hangingPunct="1">
              <a:buFontTx/>
              <a:buNone/>
            </a:pPr>
            <a:endParaRPr lang="ar-JO" dirty="0">
              <a:latin typeface="Calibri" charset="0"/>
              <a:cs typeface="Arial" charset="0"/>
            </a:endParaRPr>
          </a:p>
          <a:p>
            <a:pPr eaLnBrk="1" hangingPunct="1">
              <a:buFontTx/>
              <a:buNone/>
            </a:pPr>
            <a:endParaRPr lang="ar-JO" dirty="0">
              <a:latin typeface="Calibri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89464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81000"/>
            <a:ext cx="9144000" cy="6477000"/>
          </a:xfrm>
        </p:spPr>
        <p:txBody>
          <a:bodyPr>
            <a:normAutofit/>
          </a:bodyPr>
          <a:lstStyle/>
          <a:p>
            <a:pPr marL="514350" lvl="1" indent="-514350" eaLnBrk="1" hangingPunct="1">
              <a:buClr>
                <a:schemeClr val="hlink"/>
              </a:buClr>
              <a:buSzPct val="120000"/>
              <a:buFont typeface="Tahoma" charset="0"/>
              <a:buNone/>
            </a:pPr>
            <a:r>
              <a:rPr lang="en-US" dirty="0">
                <a:latin typeface="Arial Narrow" charset="0"/>
              </a:rPr>
              <a:t> </a:t>
            </a:r>
            <a:r>
              <a:rPr lang="en-US" sz="3200" dirty="0" smtClean="0">
                <a:latin typeface="Arial Narrow" charset="0"/>
              </a:rPr>
              <a:t>II</a:t>
            </a:r>
            <a:r>
              <a:rPr lang="en-US" sz="3200" dirty="0" smtClean="0">
                <a:latin typeface="Arial Narrow" charset="0"/>
              </a:rPr>
              <a:t>. activation of protein kinase C by de </a:t>
            </a:r>
            <a:r>
              <a:rPr lang="en-US" sz="3200" dirty="0">
                <a:latin typeface="Arial Narrow" charset="0"/>
              </a:rPr>
              <a:t>novo synthesis of </a:t>
            </a:r>
            <a:r>
              <a:rPr lang="en-US" sz="3200" dirty="0" err="1" smtClean="0">
                <a:latin typeface="Arial Narrow" charset="0"/>
              </a:rPr>
              <a:t>diacylglycerol</a:t>
            </a:r>
            <a:r>
              <a:rPr lang="en-US" sz="3200" dirty="0" smtClean="0">
                <a:latin typeface="Arial Narrow" charset="0"/>
              </a:rPr>
              <a:t> (DAG) </a:t>
            </a:r>
            <a:r>
              <a:rPr lang="en-US" sz="3200" dirty="0">
                <a:latin typeface="Arial Narrow" charset="0"/>
              </a:rPr>
              <a:t>from glycolytic intermediates </a:t>
            </a:r>
            <a:endParaRPr lang="en-US" sz="3200" dirty="0">
              <a:latin typeface="Arial Narrow" charset="0"/>
            </a:endParaRPr>
          </a:p>
          <a:p>
            <a:pPr marL="514350" lvl="1" indent="-514350" eaLnBrk="1" hangingPunct="1">
              <a:buClr>
                <a:schemeClr val="hlink"/>
              </a:buClr>
              <a:buSzPct val="120000"/>
              <a:buFont typeface="Tahoma" charset="0"/>
              <a:buNone/>
            </a:pPr>
            <a:r>
              <a:rPr lang="en-US" sz="3200" dirty="0" smtClean="0">
                <a:latin typeface="Arial Narrow" charset="0"/>
              </a:rPr>
              <a:t>-  </a:t>
            </a:r>
            <a:r>
              <a:rPr lang="en-US" sz="3200" dirty="0">
                <a:latin typeface="Arial Narrow" charset="0"/>
              </a:rPr>
              <a:t>the effects of this activation include</a:t>
            </a:r>
            <a:r>
              <a:rPr lang="en-US" dirty="0">
                <a:latin typeface="Arial Narrow" charset="0"/>
              </a:rPr>
              <a:t> </a:t>
            </a:r>
            <a:r>
              <a:rPr lang="en-US" sz="3200" dirty="0">
                <a:latin typeface="Arial Narrow" charset="0"/>
              </a:rPr>
              <a:t>production of </a:t>
            </a:r>
            <a:r>
              <a:rPr lang="en-US" sz="3200" i="1" dirty="0" err="1">
                <a:latin typeface="Arial Narrow" charset="0"/>
              </a:rPr>
              <a:t>proangiogenic</a:t>
            </a:r>
            <a:r>
              <a:rPr lang="en-US" sz="3200" i="1" dirty="0">
                <a:latin typeface="Arial Narrow" charset="0"/>
              </a:rPr>
              <a:t> molecules</a:t>
            </a:r>
            <a:r>
              <a:rPr lang="en-US" sz="3200" dirty="0">
                <a:latin typeface="Arial Narrow" charset="0"/>
              </a:rPr>
              <a:t> such as</a:t>
            </a:r>
          </a:p>
          <a:p>
            <a:pPr marL="514350" indent="-514350" eaLnBrk="1" hangingPunct="1">
              <a:buFontTx/>
              <a:buNone/>
            </a:pPr>
            <a:r>
              <a:rPr lang="en-US" dirty="0">
                <a:latin typeface="Arial Narrow" charset="0"/>
              </a:rPr>
              <a:t>A, Vascular endothelial growth factor (VEGF ), implicated in the neovascularization seen in diabetic retinopathy, </a:t>
            </a:r>
          </a:p>
          <a:p>
            <a:pPr marL="514350" indent="-514350" eaLnBrk="1" hangingPunct="1">
              <a:buFontTx/>
              <a:buNone/>
            </a:pPr>
            <a:r>
              <a:rPr lang="en-US" dirty="0">
                <a:latin typeface="Calibri" charset="0"/>
              </a:rPr>
              <a:t>B</a:t>
            </a:r>
            <a:r>
              <a:rPr lang="en-US" dirty="0" smtClean="0">
                <a:latin typeface="Calibri" charset="0"/>
              </a:rPr>
              <a:t>.</a:t>
            </a:r>
            <a:r>
              <a:rPr lang="en-US" dirty="0" smtClean="0">
                <a:latin typeface="Arial Narrow" charset="0"/>
              </a:rPr>
              <a:t> </a:t>
            </a:r>
            <a:r>
              <a:rPr lang="en-US" dirty="0">
                <a:latin typeface="Arial Narrow" charset="0"/>
              </a:rPr>
              <a:t>Transforming growth factor-β, leading to increased deposition of extracellular matrix and basement membrane material.</a:t>
            </a:r>
          </a:p>
          <a:p>
            <a:pPr marL="514350" indent="-514350" eaLnBrk="1" hangingPunct="1">
              <a:buFontTx/>
              <a:buNone/>
            </a:pPr>
            <a:endParaRPr lang="en-US" dirty="0">
              <a:latin typeface="Arial Narrow" charset="0"/>
            </a:endParaRPr>
          </a:p>
          <a:p>
            <a:pPr marL="514350" indent="-514350" eaLnBrk="1" hangingPunct="1">
              <a:buFontTx/>
              <a:buNone/>
            </a:pPr>
            <a:endParaRPr lang="en-US" dirty="0">
              <a:latin typeface="Arial Narrow" charset="0"/>
            </a:endParaRPr>
          </a:p>
          <a:p>
            <a:pPr marL="514350" indent="-514350" eaLnBrk="1" hangingPunct="1">
              <a:buFontTx/>
              <a:buNone/>
            </a:pPr>
            <a:endParaRPr lang="ar-JO" dirty="0">
              <a:latin typeface="Calibri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04560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81000"/>
            <a:ext cx="9144000" cy="5638800"/>
          </a:xfrm>
        </p:spPr>
        <p:txBody>
          <a:bodyPr rtlCol="0">
            <a:normAutofit fontScale="92500" lnSpcReduction="20000"/>
          </a:bodyPr>
          <a:lstStyle/>
          <a:p>
            <a:pPr marL="514350" indent="-514350">
              <a:buNone/>
            </a:pPr>
            <a:r>
              <a:rPr lang="en-US" dirty="0" smtClean="0">
                <a:latin typeface="Arial Narrow" pitchFamily="34" charset="0"/>
                <a:ea typeface="+mn-ea"/>
              </a:rPr>
              <a:t>   </a:t>
            </a:r>
            <a:r>
              <a:rPr lang="en-US" i="1" u="sng" dirty="0">
                <a:latin typeface="Arial Narrow" charset="0"/>
              </a:rPr>
              <a:t>III. Disturbances in </a:t>
            </a:r>
            <a:r>
              <a:rPr lang="en-US" i="1" u="sng" dirty="0" err="1">
                <a:latin typeface="Arial Narrow" charset="0"/>
              </a:rPr>
              <a:t>polyol</a:t>
            </a:r>
            <a:r>
              <a:rPr lang="en-US" i="1" u="sng" dirty="0">
                <a:latin typeface="Arial Narrow" charset="0"/>
              </a:rPr>
              <a:t> pathways.</a:t>
            </a:r>
            <a:r>
              <a:rPr lang="en-US" u="sng" dirty="0">
                <a:latin typeface="Arial Narrow" charset="0"/>
              </a:rPr>
              <a:t> </a:t>
            </a:r>
          </a:p>
          <a:p>
            <a:pPr marL="514350" indent="-514350">
              <a:buNone/>
            </a:pPr>
            <a:r>
              <a:rPr lang="en-US" dirty="0">
                <a:latin typeface="Arial Narrow" charset="0"/>
              </a:rPr>
              <a:t>-   In some tissues that do not require insulin for glucose transport (e.g., nerves, lens, kidneys, blood </a:t>
            </a:r>
            <a:r>
              <a:rPr lang="en-US" dirty="0" smtClean="0">
                <a:latin typeface="Arial Narrow" charset="0"/>
              </a:rPr>
              <a:t>vessels) </a:t>
            </a:r>
            <a:r>
              <a:rPr lang="en-US" dirty="0" smtClean="0">
                <a:latin typeface="Arial Narrow" pitchFamily="34" charset="0"/>
                <a:ea typeface="+mn-ea"/>
              </a:rPr>
              <a:t>hyperglycemia </a:t>
            </a:r>
            <a:r>
              <a:rPr lang="en-US" dirty="0" smtClean="0">
                <a:latin typeface="Arial Narrow" pitchFamily="34" charset="0"/>
                <a:ea typeface="+mn-ea"/>
              </a:rPr>
              <a:t>leads to an increase in intracellular glucose that is metabolized by the enzyme </a:t>
            </a:r>
            <a:r>
              <a:rPr lang="en-US" i="1" dirty="0" smtClean="0">
                <a:latin typeface="Arial Narrow" pitchFamily="34" charset="0"/>
                <a:ea typeface="+mn-ea"/>
              </a:rPr>
              <a:t>aldose </a:t>
            </a:r>
            <a:r>
              <a:rPr lang="en-US" i="1" dirty="0" err="1" smtClean="0">
                <a:latin typeface="Arial Narrow" pitchFamily="34" charset="0"/>
                <a:ea typeface="+mn-ea"/>
              </a:rPr>
              <a:t>reductase</a:t>
            </a:r>
            <a:r>
              <a:rPr lang="en-US" dirty="0" smtClean="0">
                <a:latin typeface="Arial Narrow" pitchFamily="34" charset="0"/>
                <a:ea typeface="+mn-ea"/>
              </a:rPr>
              <a:t> to sorbitol, a </a:t>
            </a:r>
            <a:r>
              <a:rPr lang="en-US" dirty="0" err="1" smtClean="0">
                <a:latin typeface="Arial Narrow" pitchFamily="34" charset="0"/>
                <a:ea typeface="+mn-ea"/>
              </a:rPr>
              <a:t>polyol</a:t>
            </a:r>
            <a:r>
              <a:rPr lang="en-US" dirty="0" smtClean="0">
                <a:latin typeface="Arial Narrow" pitchFamily="34" charset="0"/>
                <a:ea typeface="+mn-ea"/>
              </a:rPr>
              <a:t>, and eventually to fructose, in a reaction that uses NADPH as a cofactor. </a:t>
            </a:r>
            <a:r>
              <a:rPr lang="en-US" dirty="0" smtClean="0">
                <a:latin typeface="Arial Narrow" pitchFamily="34" charset="0"/>
                <a:ea typeface="+mn-ea"/>
              </a:rPr>
              <a:t>So NADPH is depleted.</a:t>
            </a:r>
            <a:endParaRPr lang="en-US" dirty="0" smtClean="0">
              <a:latin typeface="Arial Narrow" pitchFamily="34" charset="0"/>
              <a:ea typeface="+mn-ea"/>
            </a:endParaRPr>
          </a:p>
          <a:p>
            <a:pPr marL="514350" indent="-514350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dirty="0" smtClean="0">
                <a:latin typeface="Arial Narrow" pitchFamily="34" charset="0"/>
                <a:ea typeface="+mn-ea"/>
              </a:rPr>
              <a:t>-   NADPH is </a:t>
            </a:r>
            <a:r>
              <a:rPr lang="en-US" dirty="0" smtClean="0">
                <a:latin typeface="Arial Narrow" pitchFamily="34" charset="0"/>
                <a:ea typeface="+mn-ea"/>
              </a:rPr>
              <a:t> </a:t>
            </a:r>
            <a:r>
              <a:rPr lang="en-US" dirty="0" smtClean="0">
                <a:latin typeface="Arial Narrow" pitchFamily="34" charset="0"/>
                <a:ea typeface="+mn-ea"/>
              </a:rPr>
              <a:t>required by the enzyme glutathione </a:t>
            </a:r>
            <a:r>
              <a:rPr lang="en-US" dirty="0" err="1" smtClean="0">
                <a:latin typeface="Arial Narrow" pitchFamily="34" charset="0"/>
                <a:ea typeface="+mn-ea"/>
              </a:rPr>
              <a:t>reductase</a:t>
            </a:r>
            <a:r>
              <a:rPr lang="en-US" dirty="0" smtClean="0">
                <a:latin typeface="Arial Narrow" pitchFamily="34" charset="0"/>
                <a:ea typeface="+mn-ea"/>
              </a:rPr>
              <a:t> in a reaction that regenerates reduced glutathione (GSH). </a:t>
            </a:r>
          </a:p>
          <a:p>
            <a:pPr marL="514350" indent="-514350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dirty="0" smtClean="0">
                <a:latin typeface="Arial Narrow" pitchFamily="34" charset="0"/>
                <a:ea typeface="+mn-ea"/>
              </a:rPr>
              <a:t>-  GSH is important antioxidant and any reduction in GSH increases cellular susceptibility to </a:t>
            </a:r>
            <a:r>
              <a:rPr lang="en-US" i="1" dirty="0" smtClean="0">
                <a:latin typeface="Arial Narrow" pitchFamily="34" charset="0"/>
                <a:ea typeface="+mn-ea"/>
              </a:rPr>
              <a:t>oxidative stress.</a:t>
            </a:r>
            <a:r>
              <a:rPr lang="en-US" dirty="0" smtClean="0">
                <a:latin typeface="Arial Narrow" pitchFamily="34" charset="0"/>
                <a:ea typeface="+mn-ea"/>
              </a:rPr>
              <a:t> </a:t>
            </a:r>
          </a:p>
          <a:p>
            <a:pPr marL="514350" indent="-514350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b="1" i="1" u="sng" dirty="0" smtClean="0">
                <a:latin typeface="Arial Narrow" pitchFamily="34" charset="0"/>
                <a:ea typeface="+mn-ea"/>
              </a:rPr>
              <a:t>Note</a:t>
            </a:r>
            <a:r>
              <a:rPr lang="en-US" dirty="0" smtClean="0">
                <a:latin typeface="Arial Narrow" pitchFamily="34" charset="0"/>
                <a:ea typeface="+mn-ea"/>
              </a:rPr>
              <a:t>-  In neurons, persistent hyperglycemia appears to be the major underlying cause of diabetic neuropathy (</a:t>
            </a:r>
            <a:r>
              <a:rPr lang="en-US" i="1" dirty="0" smtClean="0">
                <a:latin typeface="Arial Narrow" pitchFamily="34" charset="0"/>
                <a:ea typeface="+mn-ea"/>
              </a:rPr>
              <a:t>glucose neurotoxicity</a:t>
            </a:r>
            <a:r>
              <a:rPr lang="en-US" dirty="0" smtClean="0">
                <a:latin typeface="Arial Narrow" pitchFamily="34" charset="0"/>
                <a:ea typeface="+mn-ea"/>
              </a:rPr>
              <a:t>).</a:t>
            </a:r>
          </a:p>
          <a:p>
            <a:pPr marL="514350" indent="-514350" eaLnBrk="1" fontAlgn="auto" hangingPunct="1">
              <a:spcAft>
                <a:spcPts val="0"/>
              </a:spcAft>
              <a:buFontTx/>
              <a:buNone/>
              <a:defRPr/>
            </a:pPr>
            <a:endParaRPr lang="en-US" dirty="0" smtClean="0">
              <a:latin typeface="Arial Narrow" pitchFamily="34" charset="0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8535590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8600"/>
            <a:ext cx="9144000" cy="6400800"/>
          </a:xfrm>
        </p:spPr>
        <p:txBody>
          <a:bodyPr>
            <a:normAutofit/>
          </a:bodyPr>
          <a:lstStyle/>
          <a:p>
            <a:pPr eaLnBrk="1" hangingPunct="1">
              <a:buFontTx/>
              <a:buNone/>
            </a:pPr>
            <a:endParaRPr lang="en-US" dirty="0">
              <a:latin typeface="Arial Narrow" charset="0"/>
            </a:endParaRPr>
          </a:p>
          <a:p>
            <a:pPr eaLnBrk="1" hangingPunct="1">
              <a:buFontTx/>
              <a:buNone/>
            </a:pPr>
            <a:r>
              <a:rPr lang="en-US" b="1" u="sng" dirty="0">
                <a:latin typeface="Arial Narrow" charset="0"/>
              </a:rPr>
              <a:t>Morphology and clinical </a:t>
            </a:r>
            <a:r>
              <a:rPr lang="en-US" b="1" u="sng" dirty="0" err="1">
                <a:latin typeface="Arial Narrow" charset="0"/>
              </a:rPr>
              <a:t>manifesations</a:t>
            </a:r>
            <a:r>
              <a:rPr lang="en-US" b="1" u="sng" dirty="0">
                <a:latin typeface="Arial Narrow" charset="0"/>
              </a:rPr>
              <a:t> of complications</a:t>
            </a:r>
          </a:p>
          <a:p>
            <a:pPr eaLnBrk="1" hangingPunct="1">
              <a:buFontTx/>
              <a:buNone/>
            </a:pPr>
            <a:r>
              <a:rPr lang="en-US" b="1" u="sng" dirty="0">
                <a:latin typeface="Arial Narrow" charset="0"/>
              </a:rPr>
              <a:t>1.  Diabetic </a:t>
            </a:r>
            <a:r>
              <a:rPr lang="en-US" b="1" u="sng" dirty="0" err="1">
                <a:latin typeface="Arial Narrow" charset="0"/>
              </a:rPr>
              <a:t>Macrovascular</a:t>
            </a:r>
            <a:r>
              <a:rPr lang="en-US" b="1" u="sng" dirty="0">
                <a:latin typeface="Arial Narrow" charset="0"/>
              </a:rPr>
              <a:t> Disease</a:t>
            </a:r>
            <a:r>
              <a:rPr lang="en-US" u="sng" dirty="0">
                <a:latin typeface="Arial Narrow" charset="0"/>
              </a:rPr>
              <a:t>.: </a:t>
            </a:r>
          </a:p>
          <a:p>
            <a:pPr eaLnBrk="1" hangingPunct="1">
              <a:buFontTx/>
              <a:buNone/>
            </a:pPr>
            <a:r>
              <a:rPr lang="en-US" dirty="0">
                <a:latin typeface="Arial Narrow" charset="0"/>
              </a:rPr>
              <a:t>-   The hallmark is </a:t>
            </a:r>
            <a:r>
              <a:rPr lang="en-US" u="sng" dirty="0">
                <a:latin typeface="Arial Narrow" charset="0"/>
              </a:rPr>
              <a:t>accelerated atherosclerosis </a:t>
            </a:r>
            <a:r>
              <a:rPr lang="en-US" dirty="0">
                <a:latin typeface="Arial Narrow" charset="0"/>
              </a:rPr>
              <a:t>affecting the aorta , large and medium-sized arteries and it is more severe with early onset in diabetics than in </a:t>
            </a:r>
            <a:r>
              <a:rPr lang="en-US" dirty="0" err="1">
                <a:latin typeface="Arial Narrow" charset="0"/>
              </a:rPr>
              <a:t>nondiabetics</a:t>
            </a:r>
            <a:r>
              <a:rPr lang="en-US" dirty="0">
                <a:latin typeface="Arial Narrow" charset="0"/>
              </a:rPr>
              <a:t>  </a:t>
            </a:r>
          </a:p>
          <a:p>
            <a:pPr eaLnBrk="1" hangingPunct="1">
              <a:buFontTx/>
              <a:buNone/>
            </a:pPr>
            <a:r>
              <a:rPr lang="en-US" dirty="0">
                <a:latin typeface="Arial Narrow" charset="0"/>
              </a:rPr>
              <a:t>-   </a:t>
            </a:r>
            <a:r>
              <a:rPr lang="en-US" dirty="0">
                <a:solidFill>
                  <a:srgbClr val="FF0000"/>
                </a:solidFill>
                <a:latin typeface="Arial Narrow" charset="0"/>
              </a:rPr>
              <a:t>Myocardial infarction </a:t>
            </a:r>
            <a:r>
              <a:rPr lang="en-US" dirty="0">
                <a:latin typeface="Arial Narrow" charset="0"/>
              </a:rPr>
              <a:t>due to Coronary artery </a:t>
            </a:r>
            <a:r>
              <a:rPr lang="en-US" dirty="0" err="1">
                <a:latin typeface="Arial Narrow" charset="0"/>
              </a:rPr>
              <a:t>athero</a:t>
            </a:r>
            <a:r>
              <a:rPr lang="en-US" dirty="0">
                <a:latin typeface="Arial Narrow" charset="0"/>
              </a:rPr>
              <a:t>-sclerosis is the </a:t>
            </a:r>
            <a:r>
              <a:rPr lang="en-US" dirty="0">
                <a:solidFill>
                  <a:srgbClr val="FF0000"/>
                </a:solidFill>
                <a:latin typeface="Arial Narrow" charset="0"/>
              </a:rPr>
              <a:t>most common cause of death in diabetics </a:t>
            </a:r>
            <a:r>
              <a:rPr lang="en-US" dirty="0">
                <a:latin typeface="Arial Narrow" charset="0"/>
              </a:rPr>
              <a:t>and  is  as common in diabetic women as in diabetic men </a:t>
            </a:r>
          </a:p>
          <a:p>
            <a:pPr eaLnBrk="1" hangingPunct="1">
              <a:buFontTx/>
              <a:buNone/>
            </a:pPr>
            <a:r>
              <a:rPr lang="en-US" dirty="0">
                <a:latin typeface="Arial Narrow" charset="0"/>
              </a:rPr>
              <a:t>-  Gangrene of the lower extremities is 100 times more common in diabetics than in the general population .. </a:t>
            </a:r>
            <a:endParaRPr lang="ar-JO" dirty="0">
              <a:latin typeface="Arial Narrow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36040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 descr="images_235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839" y="261544"/>
            <a:ext cx="8759385" cy="7364816"/>
          </a:xfrm>
          <a:prstGeom prst="rect">
            <a:avLst/>
          </a:prstGeom>
        </p:spPr>
      </p:pic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756956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Content Placeholder 2"/>
          <p:cNvSpPr>
            <a:spLocks noGrp="1"/>
          </p:cNvSpPr>
          <p:nvPr>
            <p:ph idx="1"/>
          </p:nvPr>
        </p:nvSpPr>
        <p:spPr>
          <a:xfrm>
            <a:off x="0" y="304800"/>
            <a:ext cx="9144000" cy="6400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b="1" u="sng" dirty="0">
                <a:latin typeface="Arial Narrow" charset="0"/>
              </a:rPr>
              <a:t>2. Hyaline arteriolosclerosis</a:t>
            </a:r>
            <a:r>
              <a:rPr lang="en-US" b="1" dirty="0">
                <a:latin typeface="Arial Narrow" charset="0"/>
              </a:rPr>
              <a:t>,</a:t>
            </a:r>
            <a:r>
              <a:rPr lang="en-US" dirty="0">
                <a:latin typeface="Arial Narrow" charset="0"/>
              </a:rPr>
              <a:t> </a:t>
            </a:r>
          </a:p>
          <a:p>
            <a:pPr eaLnBrk="1" hangingPunct="1">
              <a:buFontTx/>
              <a:buNone/>
            </a:pPr>
            <a:r>
              <a:rPr lang="en-US" dirty="0">
                <a:latin typeface="Arial Narrow" charset="0"/>
              </a:rPr>
              <a:t>-   Is the vascular lesion associated with hypertension </a:t>
            </a:r>
          </a:p>
          <a:p>
            <a:pPr eaLnBrk="1" hangingPunct="1">
              <a:buFontTx/>
              <a:buNone/>
            </a:pPr>
            <a:r>
              <a:rPr lang="en-US" dirty="0">
                <a:latin typeface="Arial Narrow" charset="0"/>
              </a:rPr>
              <a:t>-  Is both more prevalent and more severe in diabetics than in </a:t>
            </a:r>
            <a:r>
              <a:rPr lang="en-US" dirty="0" err="1">
                <a:latin typeface="Arial Narrow" charset="0"/>
              </a:rPr>
              <a:t>nondiabetics</a:t>
            </a:r>
            <a:r>
              <a:rPr lang="en-US" dirty="0">
                <a:latin typeface="Arial Narrow" charset="0"/>
              </a:rPr>
              <a:t>, but it is not specific for diabetes and may be seen in elderly persons who do not suffer from either diabetes or hypertension. </a:t>
            </a:r>
          </a:p>
          <a:p>
            <a:pPr eaLnBrk="1" hangingPunct="1">
              <a:buFontTx/>
              <a:buNone/>
            </a:pPr>
            <a:r>
              <a:rPr lang="en-US" dirty="0">
                <a:latin typeface="Arial Narrow" charset="0"/>
              </a:rPr>
              <a:t>-  It takes the form of  hyaline thickening of the wall of the arterioles, which causes narrowing of the lumen</a:t>
            </a:r>
          </a:p>
          <a:p>
            <a:pPr eaLnBrk="1" hangingPunct="1">
              <a:buFontTx/>
              <a:buNone/>
            </a:pPr>
            <a:r>
              <a:rPr lang="en-US" dirty="0">
                <a:latin typeface="Arial Narrow" charset="0"/>
              </a:rPr>
              <a:t>-   In diabetic patients, its severity is related not only to the duration of the disease but also to the presence or absence of hypertension.</a:t>
            </a:r>
          </a:p>
          <a:p>
            <a:pPr eaLnBrk="1" hangingPunct="1">
              <a:buFontTx/>
              <a:buChar char="-"/>
            </a:pPr>
            <a:endParaRPr lang="en-US" dirty="0">
              <a:latin typeface="Arial Narrow" charset="0"/>
            </a:endParaRPr>
          </a:p>
          <a:p>
            <a:pPr eaLnBrk="1" hangingPunct="1">
              <a:buFontTx/>
              <a:buChar char="-"/>
            </a:pPr>
            <a:endParaRPr lang="en-US" dirty="0">
              <a:latin typeface="Arial Narrow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78127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Hyaline arteriolosclerosis</a:t>
            </a:r>
            <a:endParaRPr lang="en-US" dirty="0"/>
          </a:p>
        </p:txBody>
      </p:sp>
      <p:pic>
        <p:nvPicPr>
          <p:cNvPr id="4" name="Content Placeholder 3" descr="Unknown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336" b="13336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61429918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Content Placeholder 2"/>
          <p:cNvSpPr>
            <a:spLocks noGrp="1"/>
          </p:cNvSpPr>
          <p:nvPr>
            <p:ph idx="1"/>
          </p:nvPr>
        </p:nvSpPr>
        <p:spPr>
          <a:xfrm>
            <a:off x="0" y="304800"/>
            <a:ext cx="9144000" cy="65532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b="1" dirty="0">
                <a:latin typeface="Arial Narrow" charset="0"/>
              </a:rPr>
              <a:t>3. Diabetic </a:t>
            </a:r>
            <a:r>
              <a:rPr lang="en-US" b="1" dirty="0" err="1">
                <a:latin typeface="Arial Narrow" charset="0"/>
              </a:rPr>
              <a:t>Microangiopathy</a:t>
            </a:r>
            <a:r>
              <a:rPr lang="en-US" b="1" dirty="0">
                <a:latin typeface="Arial Narrow" charset="0"/>
              </a:rPr>
              <a:t>.</a:t>
            </a:r>
            <a:r>
              <a:rPr lang="en-US" dirty="0">
                <a:latin typeface="Arial Narrow" charset="0"/>
              </a:rPr>
              <a:t> : </a:t>
            </a:r>
            <a:endParaRPr lang="en-US" dirty="0" smtClean="0">
              <a:latin typeface="Arial Narrow" charset="0"/>
            </a:endParaRPr>
          </a:p>
          <a:p>
            <a:pPr eaLnBrk="1" hangingPunct="1">
              <a:buFontTx/>
              <a:buNone/>
            </a:pPr>
            <a:endParaRPr lang="en-US" dirty="0">
              <a:latin typeface="Arial Narrow" charset="0"/>
            </a:endParaRPr>
          </a:p>
          <a:p>
            <a:pPr eaLnBrk="1" hangingPunct="1">
              <a:buFontTx/>
              <a:buNone/>
            </a:pPr>
            <a:r>
              <a:rPr lang="en-US" dirty="0" smtClean="0">
                <a:latin typeface="Arial Narrow" charset="0"/>
              </a:rPr>
              <a:t>Diffuse </a:t>
            </a:r>
            <a:r>
              <a:rPr lang="en-US" dirty="0">
                <a:latin typeface="Arial Narrow" charset="0"/>
              </a:rPr>
              <a:t>thickening of basement membranes, is most evident in the capillaries of the skin, skeletal muscle, retina and , renal glomeruli, </a:t>
            </a:r>
          </a:p>
          <a:p>
            <a:pPr eaLnBrk="1" hangingPunct="1">
              <a:buFontTx/>
              <a:buChar char="-"/>
            </a:pPr>
            <a:r>
              <a:rPr lang="en-US" dirty="0" smtClean="0">
                <a:latin typeface="Arial Narrow" charset="0"/>
              </a:rPr>
              <a:t>It </a:t>
            </a:r>
            <a:r>
              <a:rPr lang="en-US" dirty="0">
                <a:latin typeface="Arial Narrow" charset="0"/>
              </a:rPr>
              <a:t>may be seen in renal tubules,  nerves, and placenta</a:t>
            </a:r>
            <a:r>
              <a:rPr lang="en-US" dirty="0" smtClean="0">
                <a:latin typeface="Arial Narrow" charset="0"/>
              </a:rPr>
              <a:t>.</a:t>
            </a:r>
            <a:endParaRPr lang="en-US" dirty="0">
              <a:latin typeface="Arial Narrow" charset="0"/>
            </a:endParaRPr>
          </a:p>
          <a:p>
            <a:pPr eaLnBrk="1" hangingPunct="1">
              <a:buFontTx/>
              <a:buChar char="-"/>
            </a:pPr>
            <a:r>
              <a:rPr lang="en-US" dirty="0" smtClean="0">
                <a:latin typeface="Arial Narrow" charset="0"/>
              </a:rPr>
              <a:t>It </a:t>
            </a:r>
            <a:r>
              <a:rPr lang="en-US" dirty="0">
                <a:latin typeface="Arial Narrow" charset="0"/>
              </a:rPr>
              <a:t>underlies the development of diabetic nephropathy, retinopathy , and some forms of neuropathy</a:t>
            </a:r>
          </a:p>
          <a:p>
            <a:pPr eaLnBrk="1" hangingPunct="1">
              <a:buFontTx/>
              <a:buNone/>
            </a:pPr>
            <a:endParaRPr lang="en-US" dirty="0">
              <a:latin typeface="Arial Narrow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89705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09055_gr1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48" r="3148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15955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Insulin effect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Increase uptake of glucose by striated muscle and adipocytes.</a:t>
            </a:r>
          </a:p>
          <a:p>
            <a:r>
              <a:rPr lang="en-US" dirty="0" smtClean="0"/>
              <a:t>Insulin has anabolic effect on lipid, protein and glycogen.</a:t>
            </a:r>
          </a:p>
          <a:p>
            <a:r>
              <a:rPr lang="en-US" dirty="0" smtClean="0"/>
              <a:t>Insulin reduces production of glucose from liver.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803875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8600"/>
            <a:ext cx="9144000" cy="6629400"/>
          </a:xfrm>
        </p:spPr>
        <p:txBody>
          <a:bodyPr>
            <a:normAutofit lnSpcReduction="10000"/>
          </a:bodyPr>
          <a:lstStyle/>
          <a:p>
            <a:pPr marL="514350" indent="-514350" eaLnBrk="1" hangingPunct="1">
              <a:buFontTx/>
              <a:buNone/>
            </a:pPr>
            <a:r>
              <a:rPr lang="en-US" b="1" u="sng" dirty="0">
                <a:latin typeface="Arial Narrow" charset="0"/>
              </a:rPr>
              <a:t>4. Diabetic Nephropathy</a:t>
            </a:r>
            <a:r>
              <a:rPr lang="en-US" dirty="0">
                <a:latin typeface="Arial Narrow" charset="0"/>
              </a:rPr>
              <a:t>.:</a:t>
            </a:r>
          </a:p>
          <a:p>
            <a:pPr eaLnBrk="1" hangingPunct="1">
              <a:buFontTx/>
              <a:buChar char="-"/>
            </a:pPr>
            <a:r>
              <a:rPr lang="en-US" dirty="0" smtClean="0">
                <a:latin typeface="Arial Narrow" charset="0"/>
              </a:rPr>
              <a:t>The </a:t>
            </a:r>
            <a:r>
              <a:rPr lang="en-US" dirty="0">
                <a:latin typeface="Arial Narrow" charset="0"/>
              </a:rPr>
              <a:t>kidneys are prime targets of diabetes and renal failure is second only to myocardial infarction as a cause of death from this disease </a:t>
            </a:r>
            <a:endParaRPr lang="en-US" dirty="0" smtClean="0">
              <a:latin typeface="Arial Narrow" charset="0"/>
            </a:endParaRPr>
          </a:p>
          <a:p>
            <a:pPr marL="0" indent="0" eaLnBrk="1" hangingPunct="1">
              <a:buNone/>
            </a:pPr>
            <a:r>
              <a:rPr lang="en-US" dirty="0" smtClean="0">
                <a:latin typeface="Arial Narrow" charset="0"/>
              </a:rPr>
              <a:t> </a:t>
            </a:r>
            <a:r>
              <a:rPr lang="en-US" u="sng" dirty="0">
                <a:latin typeface="Arial Narrow" charset="0"/>
              </a:rPr>
              <a:t>lesions encountered are</a:t>
            </a:r>
            <a:r>
              <a:rPr lang="en-US" dirty="0">
                <a:latin typeface="Arial Narrow" charset="0"/>
              </a:rPr>
              <a:t>:</a:t>
            </a:r>
            <a:endParaRPr lang="ar-JO" dirty="0">
              <a:latin typeface="Arial Narrow" charset="0"/>
              <a:cs typeface="Arial" charset="0"/>
            </a:endParaRPr>
          </a:p>
          <a:p>
            <a:pPr marL="514350" indent="-514350" eaLnBrk="1" hangingPunct="1">
              <a:buFontTx/>
              <a:buNone/>
            </a:pPr>
            <a:r>
              <a:rPr lang="en-US" b="1" u="sng" dirty="0">
                <a:latin typeface="Arial Narrow" charset="0"/>
              </a:rPr>
              <a:t>1. Glomerular lesions</a:t>
            </a:r>
          </a:p>
          <a:p>
            <a:pPr marL="514350" indent="-514350" eaLnBrk="1" hangingPunct="1">
              <a:buFontTx/>
              <a:buNone/>
            </a:pPr>
            <a:r>
              <a:rPr lang="en-US" u="sng" dirty="0">
                <a:latin typeface="Arial Narrow" charset="0"/>
              </a:rPr>
              <a:t>a. Capillary basement membrane thickening :</a:t>
            </a:r>
            <a:r>
              <a:rPr lang="en-US" dirty="0">
                <a:latin typeface="Arial Narrow" charset="0"/>
              </a:rPr>
              <a:t>can be detected by electron microscopy within a few years of  onset of diabetes without any change in renal function</a:t>
            </a:r>
          </a:p>
          <a:p>
            <a:pPr marL="514350" indent="-514350" eaLnBrk="1" hangingPunct="1">
              <a:buFontTx/>
              <a:buNone/>
            </a:pPr>
            <a:r>
              <a:rPr lang="en-US" u="sng" dirty="0">
                <a:latin typeface="Arial Narrow" charset="0"/>
              </a:rPr>
              <a:t>b. Diffuse </a:t>
            </a:r>
            <a:r>
              <a:rPr lang="en-US" u="sng" dirty="0" err="1">
                <a:latin typeface="Arial Narrow" charset="0"/>
              </a:rPr>
              <a:t>mesangial</a:t>
            </a:r>
            <a:r>
              <a:rPr lang="en-US" u="sng" dirty="0">
                <a:latin typeface="Arial Narrow" charset="0"/>
              </a:rPr>
              <a:t> sclerosis</a:t>
            </a:r>
            <a:r>
              <a:rPr lang="en-US" dirty="0">
                <a:latin typeface="Arial Narrow" charset="0"/>
              </a:rPr>
              <a:t>,: Consists of a diffuse increase in </a:t>
            </a:r>
            <a:r>
              <a:rPr lang="en-US" dirty="0" err="1">
                <a:latin typeface="Arial Narrow" charset="0"/>
              </a:rPr>
              <a:t>mesangial</a:t>
            </a:r>
            <a:r>
              <a:rPr lang="en-US" dirty="0">
                <a:latin typeface="Arial Narrow" charset="0"/>
              </a:rPr>
              <a:t> matrix and </a:t>
            </a:r>
            <a:r>
              <a:rPr lang="en-US" dirty="0" err="1">
                <a:latin typeface="Arial Narrow" charset="0"/>
              </a:rPr>
              <a:t>mesangial</a:t>
            </a:r>
            <a:r>
              <a:rPr lang="en-US" dirty="0">
                <a:latin typeface="Arial Narrow" charset="0"/>
              </a:rPr>
              <a:t> cell proliferation and it is found in most individuals with disease than 10 years' duration.</a:t>
            </a:r>
          </a:p>
          <a:p>
            <a:pPr marL="514350" indent="-514350" eaLnBrk="1" hangingPunct="1">
              <a:buFontTx/>
              <a:buNone/>
            </a:pPr>
            <a:endParaRPr lang="en-US" dirty="0">
              <a:latin typeface="Arial Narrow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56743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8600"/>
            <a:ext cx="9144000" cy="66294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dirty="0" smtClean="0">
                <a:latin typeface="Arial Narrow" pitchFamily="34" charset="0"/>
                <a:ea typeface="+mn-ea"/>
              </a:rPr>
              <a:t>-   Diffuse </a:t>
            </a:r>
            <a:r>
              <a:rPr lang="en-US" dirty="0" err="1" smtClean="0">
                <a:latin typeface="Arial Narrow" pitchFamily="34" charset="0"/>
                <a:ea typeface="+mn-ea"/>
              </a:rPr>
              <a:t>mesangial</a:t>
            </a:r>
            <a:r>
              <a:rPr lang="en-US" dirty="0" smtClean="0">
                <a:latin typeface="Arial Narrow" pitchFamily="34" charset="0"/>
                <a:ea typeface="+mn-ea"/>
              </a:rPr>
              <a:t> sclerosis also may be seen in association with old age and hypertension </a:t>
            </a:r>
          </a:p>
          <a:p>
            <a:pPr marL="514350" indent="-514350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u="sng" dirty="0" err="1" smtClean="0">
                <a:latin typeface="Arial Narrow" pitchFamily="34" charset="0"/>
                <a:ea typeface="+mn-ea"/>
              </a:rPr>
              <a:t>c.Nodular</a:t>
            </a:r>
            <a:r>
              <a:rPr lang="en-US" u="sng" dirty="0" smtClean="0">
                <a:latin typeface="Arial Narrow" pitchFamily="34" charset="0"/>
                <a:ea typeface="+mn-ea"/>
              </a:rPr>
              <a:t> </a:t>
            </a:r>
            <a:r>
              <a:rPr lang="en-US" u="sng" dirty="0" err="1" smtClean="0">
                <a:latin typeface="Arial Narrow" pitchFamily="34" charset="0"/>
                <a:ea typeface="+mn-ea"/>
              </a:rPr>
              <a:t>glomerulosclerosis</a:t>
            </a:r>
            <a:r>
              <a:rPr lang="en-US" dirty="0" smtClean="0">
                <a:latin typeface="Arial Narrow" pitchFamily="34" charset="0"/>
                <a:ea typeface="+mn-ea"/>
              </a:rPr>
              <a:t> </a:t>
            </a:r>
          </a:p>
          <a:p>
            <a:pPr marL="514350" indent="-514350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dirty="0" smtClean="0">
                <a:latin typeface="Arial Narrow" pitchFamily="34" charset="0"/>
                <a:ea typeface="+mn-ea"/>
              </a:rPr>
              <a:t>-    Are ball-like deposits of a laminated matrix situated in the periphery of the </a:t>
            </a:r>
            <a:r>
              <a:rPr lang="en-US" dirty="0" err="1" smtClean="0">
                <a:latin typeface="Arial Narrow" pitchFamily="34" charset="0"/>
                <a:ea typeface="+mn-ea"/>
              </a:rPr>
              <a:t>glomerulus</a:t>
            </a:r>
            <a:r>
              <a:rPr lang="en-US" dirty="0" smtClean="0">
                <a:latin typeface="Arial Narrow" pitchFamily="34" charset="0"/>
                <a:ea typeface="+mn-ea"/>
              </a:rPr>
              <a:t> and are PAS-positive</a:t>
            </a:r>
          </a:p>
          <a:p>
            <a:pPr marL="514350" indent="-514350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u="sng" dirty="0" smtClean="0">
                <a:latin typeface="Arial Narrow" pitchFamily="34" charset="0"/>
                <a:ea typeface="+mn-ea"/>
              </a:rPr>
              <a:t>Note</a:t>
            </a:r>
            <a:r>
              <a:rPr lang="en-US" dirty="0" smtClean="0">
                <a:latin typeface="Arial Narrow" pitchFamily="34" charset="0"/>
                <a:ea typeface="+mn-ea"/>
              </a:rPr>
              <a:t>: Diffuse and the nodular forms of </a:t>
            </a:r>
            <a:r>
              <a:rPr lang="en-US" dirty="0" err="1" smtClean="0">
                <a:latin typeface="Arial Narrow" pitchFamily="34" charset="0"/>
                <a:ea typeface="+mn-ea"/>
              </a:rPr>
              <a:t>glomerulosclerosis</a:t>
            </a:r>
            <a:r>
              <a:rPr lang="en-US" dirty="0" smtClean="0">
                <a:latin typeface="Arial Narrow" pitchFamily="34" charset="0"/>
                <a:ea typeface="+mn-ea"/>
              </a:rPr>
              <a:t> induce sufficient ischemia to cause kidney scarring </a:t>
            </a:r>
          </a:p>
          <a:p>
            <a:pPr marL="514350" indent="-514350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b="1" u="sng" dirty="0" smtClean="0">
                <a:latin typeface="Arial Narrow" pitchFamily="34" charset="0"/>
                <a:ea typeface="+mn-ea"/>
              </a:rPr>
              <a:t>2. Renal atherosclerosis and arteriolosclerosis </a:t>
            </a:r>
            <a:r>
              <a:rPr lang="en-US" dirty="0" smtClean="0">
                <a:latin typeface="Arial Narrow" pitchFamily="34" charset="0"/>
                <a:ea typeface="+mn-ea"/>
              </a:rPr>
              <a:t>.</a:t>
            </a:r>
          </a:p>
          <a:p>
            <a:pPr marL="514350" indent="-514350" eaLnBrk="1" fontAlgn="auto" hangingPunct="1">
              <a:spcAft>
                <a:spcPts val="0"/>
              </a:spcAft>
              <a:buFontTx/>
              <a:buNone/>
              <a:defRPr/>
            </a:pPr>
            <a:endParaRPr lang="en-US" dirty="0" smtClean="0">
              <a:latin typeface="Arial Narrow" pitchFamily="34" charset="0"/>
              <a:ea typeface="+mn-ea"/>
            </a:endParaRPr>
          </a:p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endParaRPr lang="en-US" dirty="0" smtClean="0">
              <a:latin typeface="Arial Narrow" pitchFamily="34" charset="0"/>
              <a:ea typeface="+mn-ea"/>
            </a:endParaRPr>
          </a:p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endParaRPr lang="en-US" dirty="0" smtClean="0">
              <a:latin typeface="Arial Narrow" pitchFamily="34" charset="0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8485552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dirty="0" smtClean="0">
                <a:latin typeface="Calibri" charset="0"/>
                <a:cs typeface="Times New Roman" charset="0"/>
              </a:rPr>
              <a:t>T</a:t>
            </a:r>
            <a:r>
              <a:rPr lang="en-GB" dirty="0" err="1" smtClean="0">
                <a:latin typeface="Calibri" charset="0"/>
                <a:cs typeface="Times New Roman" charset="0"/>
              </a:rPr>
              <a:t>hickened</a:t>
            </a:r>
            <a:r>
              <a:rPr lang="en-GB" dirty="0" smtClean="0">
                <a:latin typeface="Calibri" charset="0"/>
                <a:cs typeface="Times New Roman" charset="0"/>
              </a:rPr>
              <a:t> tubular basement membrane</a:t>
            </a:r>
            <a:endParaRPr lang="ar-JO" dirty="0">
              <a:latin typeface="Calibri" charset="0"/>
              <a:cs typeface="Times New Roman" charset="0"/>
            </a:endParaRPr>
          </a:p>
        </p:txBody>
      </p:sp>
      <p:pic>
        <p:nvPicPr>
          <p:cNvPr id="122883" name="Picture 2" descr="C:\Users\USER\Desktop\12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390650" y="1600200"/>
            <a:ext cx="6362700" cy="4525963"/>
          </a:xfrm>
          <a:noFill/>
        </p:spPr>
      </p:pic>
    </p:spTree>
    <p:extLst>
      <p:ext uri="{BB962C8B-B14F-4D97-AF65-F5344CB8AC3E}">
        <p14:creationId xmlns:p14="http://schemas.microsoft.com/office/powerpoint/2010/main" val="361541103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alibri" charset="0"/>
              </a:rPr>
              <a:t>Nodular glomerulosclerosis</a:t>
            </a:r>
            <a:endParaRPr lang="ar-JO">
              <a:latin typeface="Calibri" charset="0"/>
              <a:cs typeface="Times New Roman" charset="0"/>
            </a:endParaRPr>
          </a:p>
        </p:txBody>
      </p:sp>
      <p:pic>
        <p:nvPicPr>
          <p:cNvPr id="123907" name="Picture 2" descr="C:\Users\USER\Desktop\444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322388" y="1600200"/>
            <a:ext cx="6499225" cy="4525963"/>
          </a:xfrm>
          <a:noFill/>
        </p:spPr>
      </p:pic>
    </p:spTree>
    <p:extLst>
      <p:ext uri="{BB962C8B-B14F-4D97-AF65-F5344CB8AC3E}">
        <p14:creationId xmlns:p14="http://schemas.microsoft.com/office/powerpoint/2010/main" val="74064776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Content Placeholder 2"/>
          <p:cNvSpPr>
            <a:spLocks noGrp="1"/>
          </p:cNvSpPr>
          <p:nvPr>
            <p:ph idx="1"/>
          </p:nvPr>
        </p:nvSpPr>
        <p:spPr>
          <a:xfrm>
            <a:off x="0" y="228600"/>
            <a:ext cx="9144000" cy="6324600"/>
          </a:xfrm>
        </p:spPr>
        <p:txBody>
          <a:bodyPr>
            <a:normAutofit/>
          </a:bodyPr>
          <a:lstStyle/>
          <a:p>
            <a:pPr eaLnBrk="1" hangingPunct="1">
              <a:buFontTx/>
              <a:buNone/>
            </a:pPr>
            <a:r>
              <a:rPr lang="en-US" dirty="0">
                <a:latin typeface="Arial Narrow" charset="0"/>
              </a:rPr>
              <a:t>.</a:t>
            </a:r>
            <a:r>
              <a:rPr lang="en-US" b="1" u="sng" dirty="0">
                <a:latin typeface="Arial Narrow" charset="0"/>
              </a:rPr>
              <a:t> 3.  Pyelonephritis</a:t>
            </a:r>
            <a:r>
              <a:rPr lang="en-US" dirty="0">
                <a:latin typeface="Arial Narrow" charset="0"/>
              </a:rPr>
              <a:t>,: </a:t>
            </a:r>
            <a:endParaRPr lang="en-US" dirty="0" smtClean="0">
              <a:latin typeface="Arial Narrow" charset="0"/>
            </a:endParaRPr>
          </a:p>
          <a:p>
            <a:pPr eaLnBrk="1" hangingPunct="1">
              <a:buFontTx/>
              <a:buNone/>
            </a:pPr>
            <a:r>
              <a:rPr lang="en-US" dirty="0" smtClean="0">
                <a:latin typeface="Arial Narrow" charset="0"/>
              </a:rPr>
              <a:t>Is </a:t>
            </a:r>
            <a:r>
              <a:rPr lang="en-US" dirty="0">
                <a:latin typeface="Arial Narrow" charset="0"/>
              </a:rPr>
              <a:t>inflammation that usually begins in the interstitial tissue and involve the tubules and it has both acute and chronic forms </a:t>
            </a:r>
            <a:endParaRPr lang="en-US" dirty="0" smtClean="0">
              <a:latin typeface="Arial Narrow" charset="0"/>
            </a:endParaRPr>
          </a:p>
          <a:p>
            <a:pPr eaLnBrk="1" hangingPunct="1">
              <a:buFontTx/>
              <a:buNone/>
            </a:pPr>
            <a:endParaRPr lang="ar-JO" dirty="0">
              <a:latin typeface="Arial Narrow" charset="0"/>
              <a:cs typeface="Arial" charset="0"/>
            </a:endParaRPr>
          </a:p>
          <a:p>
            <a:pPr eaLnBrk="1" hangingPunct="1">
              <a:buFontTx/>
              <a:buNone/>
            </a:pPr>
            <a:endParaRPr lang="ar-JO" dirty="0">
              <a:latin typeface="Arial Narrow" charset="0"/>
              <a:cs typeface="Arial" charset="0"/>
            </a:endParaRPr>
          </a:p>
          <a:p>
            <a:pPr eaLnBrk="1" hangingPunct="1">
              <a:buFontTx/>
              <a:buNone/>
            </a:pPr>
            <a:endParaRPr lang="ar-JO" dirty="0">
              <a:latin typeface="Calibri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20632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Content Placeholder 2"/>
          <p:cNvSpPr>
            <a:spLocks noGrp="1"/>
          </p:cNvSpPr>
          <p:nvPr>
            <p:ph idx="1"/>
          </p:nvPr>
        </p:nvSpPr>
        <p:spPr>
          <a:xfrm>
            <a:off x="0" y="228600"/>
            <a:ext cx="9144000" cy="57912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>
                <a:latin typeface="Arial Narrow" charset="0"/>
              </a:rPr>
              <a:t>   </a:t>
            </a:r>
            <a:r>
              <a:rPr lang="en-US" b="1" u="sng" dirty="0">
                <a:latin typeface="Arial Narrow" charset="0"/>
              </a:rPr>
              <a:t>5. Ocular Complications of Diabetes</a:t>
            </a:r>
            <a:r>
              <a:rPr lang="en-US" u="sng" dirty="0">
                <a:latin typeface="Arial Narrow" charset="0"/>
              </a:rPr>
              <a:t>:</a:t>
            </a:r>
            <a:r>
              <a:rPr lang="en-US" dirty="0">
                <a:latin typeface="Arial Narrow" charset="0"/>
              </a:rPr>
              <a:t> </a:t>
            </a:r>
          </a:p>
          <a:p>
            <a:pPr>
              <a:buNone/>
            </a:pPr>
            <a:r>
              <a:rPr lang="en-US" dirty="0">
                <a:latin typeface="Arial Narrow" charset="0"/>
              </a:rPr>
              <a:t>-  Visual impairment, and blindness, is one of the more </a:t>
            </a:r>
            <a:endParaRPr lang="ar-JO" dirty="0">
              <a:latin typeface="Calibri" charset="0"/>
              <a:cs typeface="Arial" charset="0"/>
            </a:endParaRPr>
          </a:p>
          <a:p>
            <a:pPr eaLnBrk="1" hangingPunct="1">
              <a:buFontTx/>
              <a:buNone/>
            </a:pPr>
            <a:r>
              <a:rPr lang="en-US" dirty="0" smtClean="0">
                <a:latin typeface="Arial Narrow" charset="0"/>
              </a:rPr>
              <a:t> </a:t>
            </a:r>
            <a:r>
              <a:rPr lang="en-US" dirty="0">
                <a:latin typeface="Arial Narrow" charset="0"/>
              </a:rPr>
              <a:t>feared consequences of long-standing DM. </a:t>
            </a:r>
            <a:endParaRPr lang="ar-JO" dirty="0">
              <a:latin typeface="Arial Narrow" charset="0"/>
              <a:cs typeface="Arial" charset="0"/>
            </a:endParaRPr>
          </a:p>
          <a:p>
            <a:pPr eaLnBrk="1" hangingPunct="1">
              <a:buFontTx/>
              <a:buChar char="-"/>
            </a:pPr>
            <a:r>
              <a:rPr lang="en-US" dirty="0" smtClean="0">
                <a:latin typeface="Arial Narrow" charset="0"/>
              </a:rPr>
              <a:t>Retinopathy</a:t>
            </a:r>
            <a:r>
              <a:rPr lang="en-US" dirty="0">
                <a:latin typeface="Arial Narrow" charset="0"/>
              </a:rPr>
              <a:t>, the most common pattern, consists of changes that are considered by many ophthalmologists to be virtually diagnostic of the disease </a:t>
            </a:r>
            <a:endParaRPr lang="en-US" dirty="0" smtClean="0">
              <a:latin typeface="Arial Narrow" charset="0"/>
            </a:endParaRPr>
          </a:p>
          <a:p>
            <a:pPr>
              <a:buNone/>
            </a:pPr>
            <a:r>
              <a:rPr lang="en-US" dirty="0">
                <a:latin typeface="Arial Narrow" charset="0"/>
              </a:rPr>
              <a:t>Note: </a:t>
            </a:r>
          </a:p>
          <a:p>
            <a:pPr>
              <a:buNone/>
            </a:pPr>
            <a:r>
              <a:rPr lang="en-US" dirty="0">
                <a:latin typeface="Arial Narrow" charset="0"/>
              </a:rPr>
              <a:t>-    DM  currently is the fourth leading cause of acquired blindness in the United States.</a:t>
            </a:r>
          </a:p>
          <a:p>
            <a:pPr>
              <a:buFontTx/>
              <a:buChar char="-"/>
            </a:pPr>
            <a:r>
              <a:rPr lang="en-US" dirty="0">
                <a:latin typeface="Arial Narrow" charset="0"/>
              </a:rPr>
              <a:t>About 60% to 80% of patients develop a form of diabetic</a:t>
            </a:r>
          </a:p>
          <a:p>
            <a:pPr>
              <a:buNone/>
              <a:defRPr/>
            </a:pPr>
            <a:r>
              <a:rPr lang="en-US" dirty="0">
                <a:latin typeface="Arial Narrow" pitchFamily="34" charset="0"/>
              </a:rPr>
              <a:t>retinopathy approximately 15 to 20 years after diagnosis </a:t>
            </a:r>
          </a:p>
          <a:p>
            <a:pPr>
              <a:buNone/>
              <a:defRPr/>
            </a:pPr>
            <a:r>
              <a:rPr lang="en-US" dirty="0">
                <a:latin typeface="Arial Narrow" pitchFamily="34" charset="0"/>
              </a:rPr>
              <a:t> -  diabetic patients also have an increased propensity for glaucoma and cataract formation</a:t>
            </a:r>
          </a:p>
          <a:p>
            <a:pPr eaLnBrk="1" hangingPunct="1">
              <a:buFontTx/>
              <a:buChar char="-"/>
            </a:pPr>
            <a:endParaRPr lang="en-US" dirty="0">
              <a:latin typeface="Arial Narrow" charset="0"/>
            </a:endParaRPr>
          </a:p>
          <a:p>
            <a:pPr eaLnBrk="1" hangingPunct="1">
              <a:buFontTx/>
              <a:buNone/>
            </a:pPr>
            <a:endParaRPr lang="ar-JO" dirty="0">
              <a:latin typeface="Calibri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23909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04800"/>
            <a:ext cx="9144000" cy="5715000"/>
          </a:xfrm>
        </p:spPr>
        <p:txBody>
          <a:bodyPr rtlCol="0">
            <a:normAutofit fontScale="92500"/>
          </a:bodyPr>
          <a:lstStyle/>
          <a:p>
            <a:pPr marL="514350" indent="-514350" eaLnBrk="1" fontAlgn="auto" hangingPunct="1">
              <a:spcAft>
                <a:spcPts val="0"/>
              </a:spcAft>
              <a:buFontTx/>
              <a:buAutoNum type="arabicPeriod" startAt="6"/>
              <a:defRPr/>
            </a:pPr>
            <a:r>
              <a:rPr lang="en-US" b="1" u="sng" dirty="0" smtClean="0">
                <a:latin typeface="Arial Narrow" pitchFamily="34" charset="0"/>
                <a:ea typeface="+mn-ea"/>
              </a:rPr>
              <a:t>Diabetic </a:t>
            </a:r>
            <a:r>
              <a:rPr lang="en-US" b="1" u="sng" dirty="0" smtClean="0">
                <a:latin typeface="Arial Narrow" pitchFamily="34" charset="0"/>
                <a:ea typeface="+mn-ea"/>
              </a:rPr>
              <a:t>Neuropathy</a:t>
            </a:r>
            <a:r>
              <a:rPr lang="en-US" b="1" dirty="0" smtClean="0">
                <a:latin typeface="Arial Narrow" pitchFamily="34" charset="0"/>
                <a:ea typeface="+mn-ea"/>
              </a:rPr>
              <a:t>.:</a:t>
            </a:r>
            <a:r>
              <a:rPr lang="en-US" dirty="0" smtClean="0">
                <a:latin typeface="Arial Narrow" pitchFamily="34" charset="0"/>
                <a:ea typeface="+mn-ea"/>
              </a:rPr>
              <a:t> </a:t>
            </a:r>
            <a:endParaRPr lang="en-US" dirty="0" smtClean="0">
              <a:latin typeface="Arial Narrow" pitchFamily="34" charset="0"/>
              <a:ea typeface="+mn-ea"/>
            </a:endParaRPr>
          </a:p>
          <a:p>
            <a:pPr marL="514350" indent="-514350" eaLnBrk="1" fontAlgn="auto" hangingPunct="1">
              <a:spcAft>
                <a:spcPts val="0"/>
              </a:spcAft>
              <a:buAutoNum type="alphaLcPeriod"/>
              <a:defRPr/>
            </a:pPr>
            <a:r>
              <a:rPr lang="en-US" dirty="0" smtClean="0">
                <a:latin typeface="Arial Narrow" pitchFamily="34" charset="0"/>
                <a:ea typeface="+mn-ea"/>
              </a:rPr>
              <a:t>The </a:t>
            </a:r>
            <a:r>
              <a:rPr lang="en-US" dirty="0" smtClean="0">
                <a:latin typeface="Arial Narrow" pitchFamily="34" charset="0"/>
                <a:ea typeface="+mn-ea"/>
              </a:rPr>
              <a:t>most frequent pattern of involvement is that of a  peripheral, symmetric neuropathy of the lower extremities affecting motor and sensory </a:t>
            </a:r>
            <a:r>
              <a:rPr lang="en-US" dirty="0" smtClean="0">
                <a:latin typeface="Arial Narrow" pitchFamily="34" charset="0"/>
                <a:ea typeface="+mn-ea"/>
              </a:rPr>
              <a:t>nerves</a:t>
            </a:r>
            <a:endParaRPr lang="en-US" dirty="0" smtClean="0">
              <a:latin typeface="Arial Narrow" pitchFamily="34" charset="0"/>
              <a:ea typeface="+mn-ea"/>
            </a:endParaRPr>
          </a:p>
          <a:p>
            <a:pPr marL="514350" indent="-514350" eaLnBrk="1" fontAlgn="auto" hangingPunct="1">
              <a:spcAft>
                <a:spcPts val="0"/>
              </a:spcAft>
              <a:buFontTx/>
              <a:buAutoNum type="alphaLcPeriod"/>
              <a:defRPr/>
            </a:pPr>
            <a:r>
              <a:rPr lang="en-US" dirty="0" smtClean="0">
                <a:latin typeface="Arial Narrow" pitchFamily="34" charset="0"/>
                <a:ea typeface="+mn-ea"/>
              </a:rPr>
              <a:t>  </a:t>
            </a:r>
            <a:r>
              <a:rPr lang="en-US" dirty="0" smtClean="0">
                <a:latin typeface="Arial Narrow" pitchFamily="34" charset="0"/>
                <a:ea typeface="+mn-ea"/>
              </a:rPr>
              <a:t>Autonomic neuropathy produces disturbances in bowel and bladder function and sometimes sexual impotence,</a:t>
            </a:r>
          </a:p>
          <a:p>
            <a:pPr marL="514350" indent="-514350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dirty="0" smtClean="0">
                <a:latin typeface="Arial Narrow" pitchFamily="34" charset="0"/>
              </a:rPr>
              <a:t>C </a:t>
            </a:r>
            <a:r>
              <a:rPr lang="en-US" dirty="0" smtClean="0">
                <a:latin typeface="Arial Narrow" pitchFamily="34" charset="0"/>
                <a:ea typeface="+mn-ea"/>
              </a:rPr>
              <a:t>. </a:t>
            </a:r>
            <a:r>
              <a:rPr lang="en-US" dirty="0" err="1" smtClean="0">
                <a:latin typeface="Arial Narrow" pitchFamily="34" charset="0"/>
                <a:ea typeface="+mn-ea"/>
              </a:rPr>
              <a:t>Mononeuropathy</a:t>
            </a:r>
            <a:r>
              <a:rPr lang="en-US" dirty="0" smtClean="0">
                <a:latin typeface="Arial Narrow" pitchFamily="34" charset="0"/>
                <a:ea typeface="+mn-ea"/>
              </a:rPr>
              <a:t>, which may manifest as sudden foot drop or </a:t>
            </a:r>
            <a:r>
              <a:rPr lang="en-US" dirty="0" err="1" smtClean="0">
                <a:latin typeface="Arial Narrow" pitchFamily="34" charset="0"/>
                <a:ea typeface="+mn-ea"/>
              </a:rPr>
              <a:t>wristdrop</a:t>
            </a:r>
            <a:r>
              <a:rPr lang="en-US" dirty="0" smtClean="0">
                <a:latin typeface="Arial Narrow" pitchFamily="34" charset="0"/>
                <a:ea typeface="+mn-ea"/>
              </a:rPr>
              <a:t> or isolated cranial nerve palsies</a:t>
            </a:r>
          </a:p>
          <a:p>
            <a:pPr marL="514350" indent="-514350">
              <a:buNone/>
              <a:defRPr/>
            </a:pPr>
            <a:r>
              <a:rPr lang="en-US" dirty="0" smtClean="0">
                <a:latin typeface="Arial Narrow" pitchFamily="34" charset="0"/>
                <a:ea typeface="+mn-ea"/>
              </a:rPr>
              <a:t>-   The neurologic changes may be the result </a:t>
            </a:r>
            <a:r>
              <a:rPr lang="en-US" dirty="0" smtClean="0">
                <a:latin typeface="Arial Narrow" pitchFamily="34" charset="0"/>
                <a:ea typeface="+mn-ea"/>
              </a:rPr>
              <a:t>of </a:t>
            </a:r>
            <a:r>
              <a:rPr lang="en-US" dirty="0" err="1">
                <a:solidFill>
                  <a:srgbClr val="FF0000"/>
                </a:solidFill>
                <a:latin typeface="Arial Narrow" charset="0"/>
              </a:rPr>
              <a:t>microangiopathy</a:t>
            </a:r>
            <a:r>
              <a:rPr lang="en-US" dirty="0">
                <a:latin typeface="Arial Narrow" charset="0"/>
              </a:rPr>
              <a:t> and increased permeability of capillaries that supply the nerves, as well as </a:t>
            </a:r>
            <a:r>
              <a:rPr lang="en-US" dirty="0">
                <a:solidFill>
                  <a:srgbClr val="FF0000"/>
                </a:solidFill>
                <a:latin typeface="Arial Narrow" charset="0"/>
              </a:rPr>
              <a:t>direct axonal damage</a:t>
            </a:r>
            <a:endParaRPr lang="en-US" dirty="0" smtClean="0">
              <a:solidFill>
                <a:srgbClr val="FF0000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9173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Content Placeholder 2"/>
          <p:cNvSpPr>
            <a:spLocks noGrp="1"/>
          </p:cNvSpPr>
          <p:nvPr>
            <p:ph idx="1"/>
          </p:nvPr>
        </p:nvSpPr>
        <p:spPr>
          <a:xfrm>
            <a:off x="0" y="381000"/>
            <a:ext cx="9144000" cy="5638800"/>
          </a:xfrm>
        </p:spPr>
        <p:txBody>
          <a:bodyPr>
            <a:normAutofit/>
          </a:bodyPr>
          <a:lstStyle/>
          <a:p>
            <a:pPr eaLnBrk="1" hangingPunct="1">
              <a:buFontTx/>
              <a:buNone/>
            </a:pPr>
            <a:r>
              <a:rPr lang="en-US" dirty="0" smtClean="0">
                <a:solidFill>
                  <a:srgbClr val="FF0000"/>
                </a:solidFill>
                <a:latin typeface="Arial Narrow" charset="0"/>
              </a:rPr>
              <a:t>Managements of DM</a:t>
            </a:r>
            <a:endParaRPr lang="en-US" dirty="0" smtClean="0">
              <a:solidFill>
                <a:srgbClr val="FF0000"/>
              </a:solidFill>
              <a:latin typeface="Arial Narrow" charset="0"/>
            </a:endParaRPr>
          </a:p>
          <a:p>
            <a:pPr eaLnBrk="1" hangingPunct="1">
              <a:buFontTx/>
              <a:buNone/>
            </a:pPr>
            <a:r>
              <a:rPr lang="en-US" dirty="0" smtClean="0">
                <a:latin typeface="Arial Narrow" charset="0"/>
              </a:rPr>
              <a:t>For </a:t>
            </a:r>
            <a:r>
              <a:rPr lang="en-US" dirty="0">
                <a:latin typeface="Arial Narrow" charset="0"/>
              </a:rPr>
              <a:t>patients with type 1 diabetes, insulin replacement therapy is the mainstay of treatment, while  dietary restrictions and exercise (that improves insulin sensitivity) are the "first line of defense" for type 2 diabetes. </a:t>
            </a:r>
          </a:p>
          <a:p>
            <a:pPr>
              <a:buNone/>
            </a:pPr>
            <a:r>
              <a:rPr lang="en-US" dirty="0">
                <a:latin typeface="Arial Narrow" charset="0"/>
              </a:rPr>
              <a:t>-  Most patients with type 2 diabetes will </a:t>
            </a:r>
            <a:r>
              <a:rPr lang="en-US" dirty="0">
                <a:latin typeface="Arial Narrow" charset="0"/>
              </a:rPr>
              <a:t>eventually require therapeutic intervention achieved by administration of a number of agents that lower glucose levels</a:t>
            </a:r>
          </a:p>
          <a:p>
            <a:pPr eaLnBrk="1" hangingPunct="1">
              <a:buFontTx/>
              <a:buNone/>
            </a:pPr>
            <a:endParaRPr lang="ar-JO" dirty="0">
              <a:latin typeface="Calibri" charset="0"/>
              <a:cs typeface="Arial" charset="0"/>
            </a:endParaRPr>
          </a:p>
          <a:p>
            <a:pPr eaLnBrk="1" hangingPunct="1"/>
            <a:endParaRPr lang="ar-JO" dirty="0">
              <a:latin typeface="Arial Narrow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85068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Content Placeholder 2"/>
          <p:cNvSpPr>
            <a:spLocks noGrp="1"/>
          </p:cNvSpPr>
          <p:nvPr>
            <p:ph idx="1"/>
          </p:nvPr>
        </p:nvSpPr>
        <p:spPr>
          <a:xfrm>
            <a:off x="0" y="304800"/>
            <a:ext cx="9144000" cy="6324600"/>
          </a:xfrm>
        </p:spPr>
        <p:txBody>
          <a:bodyPr>
            <a:normAutofit/>
          </a:bodyPr>
          <a:lstStyle/>
          <a:p>
            <a:pPr>
              <a:buNone/>
            </a:pPr>
            <a:endParaRPr lang="en-US" dirty="0" smtClean="0">
              <a:latin typeface="Arial Narrow" charset="0"/>
            </a:endParaRPr>
          </a:p>
          <a:p>
            <a:pPr eaLnBrk="1" hangingPunct="1">
              <a:buFontTx/>
              <a:buNone/>
            </a:pPr>
            <a:r>
              <a:rPr lang="en-US" dirty="0" smtClean="0">
                <a:latin typeface="Arial Narrow" charset="0"/>
              </a:rPr>
              <a:t>-    </a:t>
            </a:r>
            <a:r>
              <a:rPr lang="en-US" b="1" dirty="0">
                <a:solidFill>
                  <a:srgbClr val="FF0000"/>
                </a:solidFill>
                <a:latin typeface="Arial Narrow" charset="0"/>
              </a:rPr>
              <a:t>Diabetes Mellitus </a:t>
            </a:r>
            <a:r>
              <a:rPr lang="en-US" dirty="0">
                <a:latin typeface="Arial Narrow" charset="0"/>
              </a:rPr>
              <a:t>is diagnosed by any one of three criteria</a:t>
            </a:r>
            <a:endParaRPr lang="ar-JO" dirty="0">
              <a:latin typeface="Calibri" charset="0"/>
              <a:cs typeface="Arial" charset="0"/>
            </a:endParaRPr>
          </a:p>
          <a:p>
            <a:pPr eaLnBrk="1" hangingPunct="1">
              <a:buFontTx/>
              <a:buNone/>
            </a:pPr>
            <a:r>
              <a:rPr lang="en-US" dirty="0">
                <a:latin typeface="Arial Narrow" charset="0"/>
              </a:rPr>
              <a:t>1. A random blood glucose concentration of 200 mg/</a:t>
            </a:r>
            <a:r>
              <a:rPr lang="en-US" dirty="0" err="1">
                <a:latin typeface="Arial Narrow" charset="0"/>
              </a:rPr>
              <a:t>dL</a:t>
            </a:r>
            <a:r>
              <a:rPr lang="en-US" dirty="0">
                <a:latin typeface="Arial Narrow" charset="0"/>
              </a:rPr>
              <a:t> or higher, with classical signs and symptoms</a:t>
            </a:r>
          </a:p>
          <a:p>
            <a:pPr eaLnBrk="1" hangingPunct="1">
              <a:buFontTx/>
              <a:buNone/>
            </a:pPr>
            <a:r>
              <a:rPr lang="en-US" dirty="0">
                <a:latin typeface="Arial Narrow" charset="0"/>
              </a:rPr>
              <a:t>2. A fasting glucose concentration of 126 mg/</a:t>
            </a:r>
            <a:r>
              <a:rPr lang="en-US" dirty="0" err="1">
                <a:latin typeface="Arial Narrow" charset="0"/>
              </a:rPr>
              <a:t>dL</a:t>
            </a:r>
            <a:r>
              <a:rPr lang="en-US" dirty="0">
                <a:latin typeface="Arial Narrow" charset="0"/>
              </a:rPr>
              <a:t> or higher on more than one </a:t>
            </a:r>
            <a:r>
              <a:rPr lang="en-US" dirty="0" smtClean="0">
                <a:latin typeface="Arial Narrow" charset="0"/>
              </a:rPr>
              <a:t>occasion</a:t>
            </a:r>
          </a:p>
          <a:p>
            <a:pPr>
              <a:buNone/>
            </a:pPr>
            <a:r>
              <a:rPr lang="en-US" dirty="0" smtClean="0">
                <a:latin typeface="Arial Narrow" charset="0"/>
              </a:rPr>
              <a:t>3. An abnormal oral glucose tolerance test (OGTT), in which the glucose levels is 200 mg/</a:t>
            </a:r>
            <a:r>
              <a:rPr lang="en-US" dirty="0" err="1" smtClean="0">
                <a:latin typeface="Arial Narrow" charset="0"/>
              </a:rPr>
              <a:t>dL</a:t>
            </a:r>
            <a:r>
              <a:rPr lang="en-US" dirty="0" smtClean="0">
                <a:latin typeface="Arial Narrow" charset="0"/>
              </a:rPr>
              <a:t> or higher 2 hours after a standard carbohydrate load (75 g of glucose). </a:t>
            </a:r>
          </a:p>
          <a:p>
            <a:pPr eaLnBrk="1" hangingPunct="1">
              <a:buFontTx/>
              <a:buNone/>
            </a:pPr>
            <a:endParaRPr lang="en-US" dirty="0">
              <a:latin typeface="Arial Narrow" charset="0"/>
            </a:endParaRPr>
          </a:p>
          <a:p>
            <a:pPr eaLnBrk="1" hangingPunct="1"/>
            <a:endParaRPr lang="ar-JO" dirty="0">
              <a:latin typeface="Arial Narrow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25042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PREDIABETES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latin typeface="Arial Narrow" charset="0"/>
              </a:rPr>
              <a:t>- = impaired glucose tolerance.</a:t>
            </a:r>
          </a:p>
          <a:p>
            <a:pPr>
              <a:buNone/>
            </a:pPr>
            <a:endParaRPr lang="en-US" dirty="0">
              <a:latin typeface="Arial Narrow" charset="0"/>
            </a:endParaRPr>
          </a:p>
          <a:p>
            <a:pPr>
              <a:buNone/>
            </a:pPr>
            <a:r>
              <a:rPr lang="en-US" dirty="0" smtClean="0">
                <a:latin typeface="Arial Narrow" charset="0"/>
              </a:rPr>
              <a:t>- elevated </a:t>
            </a:r>
            <a:r>
              <a:rPr lang="en-US" dirty="0">
                <a:latin typeface="Arial Narrow" charset="0"/>
              </a:rPr>
              <a:t>blood sugar that does not reach the criteria  for  diagnosis of diabetes </a:t>
            </a:r>
            <a:endParaRPr lang="en-US" dirty="0" smtClean="0">
              <a:latin typeface="Arial Narrow" charset="0"/>
            </a:endParaRPr>
          </a:p>
          <a:p>
            <a:pPr>
              <a:buNone/>
            </a:pPr>
            <a:endParaRPr lang="en-US" dirty="0">
              <a:latin typeface="Arial Narrow" charset="0"/>
            </a:endParaRPr>
          </a:p>
          <a:p>
            <a:pPr>
              <a:buNone/>
            </a:pPr>
            <a:r>
              <a:rPr lang="en-US" dirty="0" smtClean="0">
                <a:latin typeface="Arial Narrow" charset="0"/>
              </a:rPr>
              <a:t>-persons </a:t>
            </a:r>
            <a:r>
              <a:rPr lang="en-US" dirty="0">
                <a:latin typeface="Arial Narrow" charset="0"/>
              </a:rPr>
              <a:t>with </a:t>
            </a:r>
            <a:r>
              <a:rPr lang="en-US" dirty="0" err="1">
                <a:latin typeface="Arial Narrow" charset="0"/>
              </a:rPr>
              <a:t>prediabetes</a:t>
            </a:r>
            <a:r>
              <a:rPr lang="en-US" dirty="0">
                <a:latin typeface="Arial Narrow" charset="0"/>
              </a:rPr>
              <a:t> have an elevated risk for development of frank diabetes. </a:t>
            </a:r>
            <a:endParaRPr lang="ar-JO" dirty="0">
              <a:latin typeface="Arial Narrow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29660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Classification of DM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Type 1… absolute insulin deficiency due to destruction of the islets… autoimmune destruction.</a:t>
            </a:r>
          </a:p>
          <a:p>
            <a:r>
              <a:rPr lang="en-US" dirty="0" smtClean="0"/>
              <a:t>Type 2.. Relative insulin deficiency …. Peripheral resistance to insulin and inadequate compensatory response of insulin secretion.</a:t>
            </a:r>
          </a:p>
          <a:p>
            <a:r>
              <a:rPr lang="en-US" dirty="0" smtClean="0"/>
              <a:t>Other rare causes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89024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rare causes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1)Genetic defects of beta cell function.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-maturity onset diabetes of the young= MODY due to several mutations.</a:t>
            </a:r>
          </a:p>
          <a:p>
            <a:pPr marL="0" indent="0">
              <a:buNone/>
            </a:pPr>
            <a:r>
              <a:rPr lang="en-US" dirty="0" smtClean="0"/>
              <a:t>-insulin gene mutations.</a:t>
            </a:r>
          </a:p>
          <a:p>
            <a:pPr marL="0" indent="0">
              <a:buNone/>
            </a:pPr>
            <a:r>
              <a:rPr lang="en-US" dirty="0" smtClean="0"/>
              <a:t>-defects in </a:t>
            </a:r>
            <a:r>
              <a:rPr lang="en-US" dirty="0" err="1" smtClean="0"/>
              <a:t>proinsulin</a:t>
            </a:r>
            <a:r>
              <a:rPr lang="en-US" dirty="0" smtClean="0"/>
              <a:t> conversion</a:t>
            </a:r>
          </a:p>
          <a:p>
            <a:pPr marL="0" indent="0">
              <a:buNone/>
            </a:pPr>
            <a:r>
              <a:rPr lang="en-US" dirty="0" smtClean="0"/>
              <a:t>2)Genetic defects in insulin action.. Insulin receptor mutations.</a:t>
            </a:r>
          </a:p>
          <a:p>
            <a:pPr marL="0" indent="0">
              <a:buNone/>
            </a:pPr>
            <a:r>
              <a:rPr lang="en-US" dirty="0" smtClean="0"/>
              <a:t>3)Gestational diabetes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51779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4)exocrine pancreatic </a:t>
            </a:r>
            <a:r>
              <a:rPr lang="en-US" dirty="0" err="1" smtClean="0"/>
              <a:t>defects..chronic</a:t>
            </a:r>
            <a:r>
              <a:rPr lang="en-US" dirty="0" smtClean="0"/>
              <a:t> pancreatitis, </a:t>
            </a:r>
            <a:r>
              <a:rPr lang="en-US" dirty="0" err="1" smtClean="0"/>
              <a:t>pancreatectomy</a:t>
            </a:r>
            <a:r>
              <a:rPr lang="en-US" dirty="0" smtClean="0"/>
              <a:t>, </a:t>
            </a:r>
            <a:r>
              <a:rPr lang="en-US" dirty="0" err="1" smtClean="0"/>
              <a:t>neoplasia</a:t>
            </a:r>
            <a:r>
              <a:rPr lang="en-US" dirty="0" smtClean="0"/>
              <a:t>..</a:t>
            </a:r>
            <a:r>
              <a:rPr lang="en-US" dirty="0" err="1" smtClean="0"/>
              <a:t>etc</a:t>
            </a:r>
            <a:endParaRPr lang="en-US" dirty="0" smtClean="0"/>
          </a:p>
          <a:p>
            <a:r>
              <a:rPr lang="en-US" dirty="0" smtClean="0"/>
              <a:t>5)</a:t>
            </a:r>
            <a:r>
              <a:rPr lang="en-US" dirty="0" err="1" smtClean="0"/>
              <a:t>endocrinpathies</a:t>
            </a:r>
            <a:r>
              <a:rPr lang="en-US" dirty="0" smtClean="0"/>
              <a:t>.. Acromegaly, </a:t>
            </a:r>
            <a:r>
              <a:rPr lang="en-US" dirty="0" err="1" smtClean="0"/>
              <a:t>cushing</a:t>
            </a:r>
            <a:r>
              <a:rPr lang="en-US" dirty="0" smtClean="0"/>
              <a:t> syndrome, </a:t>
            </a:r>
            <a:r>
              <a:rPr lang="en-US" dirty="0" err="1" smtClean="0"/>
              <a:t>pheochromocytoma</a:t>
            </a:r>
            <a:endParaRPr lang="en-US" dirty="0" smtClean="0"/>
          </a:p>
          <a:p>
            <a:r>
              <a:rPr lang="en-US" dirty="0" smtClean="0"/>
              <a:t>6)infections.. CMV, </a:t>
            </a:r>
            <a:r>
              <a:rPr lang="en-US" dirty="0" err="1" smtClean="0"/>
              <a:t>coxackievirus</a:t>
            </a:r>
            <a:r>
              <a:rPr lang="en-US" dirty="0" smtClean="0"/>
              <a:t> B , congenital rubella.</a:t>
            </a:r>
          </a:p>
          <a:p>
            <a:r>
              <a:rPr lang="en-US" dirty="0" smtClean="0"/>
              <a:t>7)drugs.. steroids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63731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Content Placeholder 2"/>
          <p:cNvSpPr>
            <a:spLocks noGrp="1"/>
          </p:cNvSpPr>
          <p:nvPr>
            <p:ph idx="1"/>
          </p:nvPr>
        </p:nvSpPr>
        <p:spPr>
          <a:xfrm>
            <a:off x="0" y="304800"/>
            <a:ext cx="9144000" cy="6324600"/>
          </a:xfrm>
        </p:spPr>
        <p:txBody>
          <a:bodyPr>
            <a:normAutofit/>
          </a:bodyPr>
          <a:lstStyle/>
          <a:p>
            <a:pPr eaLnBrk="1" hangingPunct="1">
              <a:buFontTx/>
              <a:buNone/>
            </a:pPr>
            <a:endParaRPr lang="en-US" dirty="0">
              <a:latin typeface="Arial Narrow" charset="0"/>
            </a:endParaRPr>
          </a:p>
          <a:p>
            <a:pPr eaLnBrk="1" hangingPunct="1">
              <a:buFontTx/>
              <a:buNone/>
            </a:pPr>
            <a:r>
              <a:rPr lang="en-US" b="1" u="sng" dirty="0" smtClean="0">
                <a:latin typeface="Arial Narrow" charset="0"/>
              </a:rPr>
              <a:t>TYPE </a:t>
            </a:r>
            <a:r>
              <a:rPr lang="en-US" b="1" u="sng" dirty="0">
                <a:latin typeface="Arial Narrow" charset="0"/>
              </a:rPr>
              <a:t>1 Diabetes</a:t>
            </a:r>
            <a:r>
              <a:rPr lang="en-US" dirty="0">
                <a:latin typeface="Arial Narrow" charset="0"/>
              </a:rPr>
              <a:t> :</a:t>
            </a:r>
            <a:r>
              <a:rPr lang="en-US" dirty="0" smtClean="0">
                <a:latin typeface="Arial Narrow" charset="0"/>
              </a:rPr>
              <a:t>-</a:t>
            </a:r>
          </a:p>
          <a:p>
            <a:pPr eaLnBrk="1" hangingPunct="1">
              <a:buFontTx/>
              <a:buNone/>
            </a:pPr>
            <a:r>
              <a:rPr lang="en-US" dirty="0">
                <a:latin typeface="Arial Narrow" charset="0"/>
              </a:rPr>
              <a:t>-</a:t>
            </a:r>
            <a:r>
              <a:rPr lang="en-US" dirty="0" smtClean="0">
                <a:latin typeface="Arial Narrow" charset="0"/>
              </a:rPr>
              <a:t>  </a:t>
            </a:r>
            <a:r>
              <a:rPr lang="en-US" dirty="0">
                <a:latin typeface="Arial Narrow" charset="0"/>
              </a:rPr>
              <a:t>It accounts for </a:t>
            </a:r>
            <a:r>
              <a:rPr lang="en-US" dirty="0">
                <a:solidFill>
                  <a:srgbClr val="FF0000"/>
                </a:solidFill>
                <a:latin typeface="Arial Narrow" charset="0"/>
              </a:rPr>
              <a:t>10%</a:t>
            </a:r>
            <a:r>
              <a:rPr lang="en-US" dirty="0">
                <a:latin typeface="Arial Narrow" charset="0"/>
              </a:rPr>
              <a:t> of all cases </a:t>
            </a:r>
            <a:r>
              <a:rPr lang="en-US" dirty="0" smtClean="0">
                <a:latin typeface="Arial Narrow" charset="0"/>
              </a:rPr>
              <a:t>.</a:t>
            </a:r>
            <a:endParaRPr lang="en-US" dirty="0">
              <a:latin typeface="Arial Narrow" charset="0"/>
            </a:endParaRPr>
          </a:p>
          <a:p>
            <a:pPr eaLnBrk="1" hangingPunct="1">
              <a:buFontTx/>
              <a:buNone/>
            </a:pPr>
            <a:r>
              <a:rPr lang="en-US" dirty="0">
                <a:latin typeface="Arial Narrow" charset="0"/>
              </a:rPr>
              <a:t>-   Is an </a:t>
            </a:r>
            <a:r>
              <a:rPr lang="en-US" dirty="0">
                <a:solidFill>
                  <a:srgbClr val="FF0000"/>
                </a:solidFill>
                <a:latin typeface="Arial Narrow" charset="0"/>
              </a:rPr>
              <a:t>autoimmune</a:t>
            </a:r>
            <a:r>
              <a:rPr lang="en-US" dirty="0">
                <a:latin typeface="Arial Narrow" charset="0"/>
              </a:rPr>
              <a:t> disease destructing Pancreatic  B </a:t>
            </a:r>
            <a:r>
              <a:rPr lang="en-US" dirty="0" smtClean="0">
                <a:latin typeface="Arial Narrow" charset="0"/>
              </a:rPr>
              <a:t>cells </a:t>
            </a:r>
            <a:r>
              <a:rPr lang="en-US" dirty="0">
                <a:latin typeface="Arial Narrow" charset="0"/>
              </a:rPr>
              <a:t>leading to an absolute deficiency of insulin</a:t>
            </a:r>
          </a:p>
          <a:p>
            <a:pPr eaLnBrk="1" hangingPunct="1">
              <a:buFontTx/>
              <a:buNone/>
            </a:pPr>
            <a:r>
              <a:rPr lang="en-US" dirty="0">
                <a:latin typeface="Arial Narrow" charset="0"/>
              </a:rPr>
              <a:t>-   Most commonly develops in </a:t>
            </a:r>
            <a:r>
              <a:rPr lang="en-US" dirty="0">
                <a:solidFill>
                  <a:srgbClr val="FF0000"/>
                </a:solidFill>
                <a:latin typeface="Arial Narrow" charset="0"/>
              </a:rPr>
              <a:t>childhood,</a:t>
            </a:r>
            <a:r>
              <a:rPr lang="en-US" dirty="0">
                <a:latin typeface="Arial Narrow" charset="0"/>
              </a:rPr>
              <a:t> becomes manifest at puberty, and patients  </a:t>
            </a:r>
            <a:r>
              <a:rPr lang="en-US" dirty="0">
                <a:solidFill>
                  <a:srgbClr val="FF0000"/>
                </a:solidFill>
                <a:latin typeface="Arial Narrow" charset="0"/>
              </a:rPr>
              <a:t>depend on exogenous insulin for survival; </a:t>
            </a:r>
            <a:r>
              <a:rPr lang="en-US" dirty="0">
                <a:latin typeface="Arial Narrow" charset="0"/>
              </a:rPr>
              <a:t>without insulin they develop complications </a:t>
            </a:r>
          </a:p>
          <a:p>
            <a:pPr eaLnBrk="1" hangingPunct="1">
              <a:buFontTx/>
              <a:buNone/>
            </a:pPr>
            <a:r>
              <a:rPr lang="en-US" dirty="0" smtClean="0">
                <a:latin typeface="Arial Narrow" charset="0"/>
              </a:rPr>
              <a:t>-  The </a:t>
            </a:r>
            <a:r>
              <a:rPr lang="en-US" dirty="0">
                <a:latin typeface="Arial Narrow" charset="0"/>
              </a:rPr>
              <a:t>classic manifestations of the disease occur late in its course, after  90% of the beta cells have been </a:t>
            </a:r>
            <a:r>
              <a:rPr lang="en-US" dirty="0" smtClean="0">
                <a:latin typeface="Arial Narrow" charset="0"/>
              </a:rPr>
              <a:t>destroyed.</a:t>
            </a:r>
          </a:p>
          <a:p>
            <a:pPr eaLnBrk="1" hangingPunct="1">
              <a:buFontTx/>
              <a:buNone/>
            </a:pPr>
            <a:r>
              <a:rPr lang="en-US" dirty="0" smtClean="0">
                <a:latin typeface="Arial Narrow" charset="0"/>
              </a:rPr>
              <a:t>-genetic predisposition.</a:t>
            </a:r>
            <a:endParaRPr lang="en-US" dirty="0">
              <a:latin typeface="Arial Narrow" charset="0"/>
            </a:endParaRPr>
          </a:p>
          <a:p>
            <a:pPr eaLnBrk="1" hangingPunct="1">
              <a:buFontTx/>
              <a:buNone/>
            </a:pPr>
            <a:endParaRPr lang="en-US" dirty="0">
              <a:latin typeface="Arial Narrow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81343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A5BC3699C2199479908980602319B4D" ma:contentTypeVersion="" ma:contentTypeDescription="Create a new document." ma:contentTypeScope="" ma:versionID="91f68bad66d046a5822093939dd5b4fe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f3e687d5f98ee29b9cfcc2ff24550dc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0BF120B-D41D-4697-92ED-97BB89A3A547}"/>
</file>

<file path=customXml/itemProps2.xml><?xml version="1.0" encoding="utf-8"?>
<ds:datastoreItem xmlns:ds="http://schemas.openxmlformats.org/officeDocument/2006/customXml" ds:itemID="{9654C4EA-15FB-4089-9B59-032366E154A4}"/>
</file>

<file path=customXml/itemProps3.xml><?xml version="1.0" encoding="utf-8"?>
<ds:datastoreItem xmlns:ds="http://schemas.openxmlformats.org/officeDocument/2006/customXml" ds:itemID="{DCAB01C2-1011-4B72-B03C-5EAD96B561CF}"/>
</file>

<file path=docProps/app.xml><?xml version="1.0" encoding="utf-8"?>
<Properties xmlns="http://schemas.openxmlformats.org/officeDocument/2006/extended-properties" xmlns:vt="http://schemas.openxmlformats.org/officeDocument/2006/docPropsVTypes">
  <TotalTime>354</TotalTime>
  <Words>2068</Words>
  <Application>Microsoft Macintosh PowerPoint</Application>
  <PresentationFormat>On-screen Show (4:3)</PresentationFormat>
  <Paragraphs>171</Paragraphs>
  <Slides>37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38" baseType="lpstr">
      <vt:lpstr>Office Theme</vt:lpstr>
      <vt:lpstr>DIABETES MELLITUS</vt:lpstr>
      <vt:lpstr>PowerPoint Presentation</vt:lpstr>
      <vt:lpstr>Insulin effect</vt:lpstr>
      <vt:lpstr>PowerPoint Presentation</vt:lpstr>
      <vt:lpstr>PREDIABETES</vt:lpstr>
      <vt:lpstr>Classification of DM</vt:lpstr>
      <vt:lpstr>Other rare causes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Beta cell dysfunction</vt:lpstr>
      <vt:lpstr>PowerPoint Presentation</vt:lpstr>
      <vt:lpstr>Clinical features of DM</vt:lpstr>
      <vt:lpstr>PowerPoint Presentation</vt:lpstr>
      <vt:lpstr>COMPLICATIONS OF DM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Hyaline arteriolosclerosis</vt:lpstr>
      <vt:lpstr>PowerPoint Presentation</vt:lpstr>
      <vt:lpstr>PowerPoint Presentation</vt:lpstr>
      <vt:lpstr>PowerPoint Presentation</vt:lpstr>
      <vt:lpstr>PowerPoint Presentation</vt:lpstr>
      <vt:lpstr>Thickened tubular basement membrane</vt:lpstr>
      <vt:lpstr>Nodular glomerulosclerosis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DIABETES MILLITUS</dc:title>
  <dc:creator>heyam awad</dc:creator>
  <cp:lastModifiedBy>heyam awad</cp:lastModifiedBy>
  <cp:revision>22</cp:revision>
  <dcterms:created xsi:type="dcterms:W3CDTF">2015-07-26T19:35:30Z</dcterms:created>
  <dcterms:modified xsi:type="dcterms:W3CDTF">2015-07-28T01:27:01Z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0x010100CA5BC3699C2199479908980602319B4D</vt:lpwstr>
  </property>
</Properties>
</file>