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306" r:id="rId2"/>
    <p:sldId id="294" r:id="rId3"/>
    <p:sldId id="308" r:id="rId4"/>
    <p:sldId id="261" r:id="rId5"/>
    <p:sldId id="258" r:id="rId6"/>
    <p:sldId id="295" r:id="rId7"/>
    <p:sldId id="296" r:id="rId8"/>
    <p:sldId id="274" r:id="rId9"/>
    <p:sldId id="273" r:id="rId10"/>
    <p:sldId id="276" r:id="rId11"/>
    <p:sldId id="309" r:id="rId12"/>
    <p:sldId id="275" r:id="rId13"/>
    <p:sldId id="298" r:id="rId14"/>
    <p:sldId id="299" r:id="rId15"/>
    <p:sldId id="297" r:id="rId16"/>
    <p:sldId id="267" r:id="rId17"/>
    <p:sldId id="268" r:id="rId18"/>
    <p:sldId id="310" r:id="rId19"/>
    <p:sldId id="300" r:id="rId20"/>
    <p:sldId id="301" r:id="rId21"/>
    <p:sldId id="302" r:id="rId22"/>
    <p:sldId id="303" r:id="rId23"/>
    <p:sldId id="304" r:id="rId24"/>
    <p:sldId id="284" r:id="rId25"/>
    <p:sldId id="311" r:id="rId26"/>
    <p:sldId id="305" r:id="rId27"/>
    <p:sldId id="286" r:id="rId28"/>
    <p:sldId id="287" r:id="rId29"/>
    <p:sldId id="288" r:id="rId30"/>
    <p:sldId id="289" r:id="rId31"/>
    <p:sldId id="307" r:id="rId32"/>
    <p:sldId id="291" r:id="rId33"/>
    <p:sldId id="292"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36"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39621C-9BDD-48FB-9048-4317BCBBD94A}" type="datetimeFigureOut">
              <a:rPr lang="en-US" smtClean="0">
                <a:solidFill>
                  <a:srgbClr val="DBF5F9">
                    <a:shade val="90000"/>
                  </a:srgbClr>
                </a:solidFill>
              </a:rPr>
              <a:pPr/>
              <a:t>4/5/2016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C2D1341F-8495-494D-B8EB-7A23A355F62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DBF5F9">
                    <a:shade val="90000"/>
                  </a:srgbClr>
                </a:solidFill>
              </a:rPr>
              <a:pPr/>
              <a:t>4/5/2016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fld id="{37C6DDC3-E487-4568-A93F-B46F6680154E}" type="datetimeFigureOut">
              <a:rPr lang="en-US" b="1" smtClean="0">
                <a:solidFill>
                  <a:srgbClr val="04617B">
                    <a:shade val="90000"/>
                  </a:srgbClr>
                </a:solidFill>
                <a:latin typeface="Arial" charset="0"/>
              </a:rPr>
              <a:pPr fontAlgn="base">
                <a:spcBef>
                  <a:spcPct val="0"/>
                </a:spcBef>
                <a:spcAft>
                  <a:spcPct val="0"/>
                </a:spcAft>
              </a:pPr>
              <a:t>4/5/2016</a:t>
            </a:fld>
            <a:endParaRPr lang="en-US" b="1">
              <a:solidFill>
                <a:srgbClr val="04617B">
                  <a:shade val="90000"/>
                </a:srgbClr>
              </a:solidFill>
              <a:latin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b="1">
              <a:solidFill>
                <a:srgbClr val="04617B">
                  <a:shade val="90000"/>
                </a:srgbClr>
              </a:solidFill>
              <a:latin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B48EA8CA-C36A-4148-84E6-4C98056184CC}" type="slidenum">
              <a:rPr lang="en-US" b="1" smtClean="0">
                <a:solidFill>
                  <a:srgbClr val="04617B">
                    <a:shade val="90000"/>
                  </a:srgbClr>
                </a:solidFill>
                <a:latin typeface="Arial" charset="0"/>
              </a:rPr>
              <a:pPr fontAlgn="base">
                <a:spcBef>
                  <a:spcPct val="0"/>
                </a:spcBef>
                <a:spcAft>
                  <a:spcPct val="0"/>
                </a:spcAft>
              </a:pPr>
              <a:t>‹#›</a:t>
            </a:fld>
            <a:endParaRPr lang="en-US" b="1">
              <a:solidFill>
                <a:srgbClr val="04617B">
                  <a:shade val="90000"/>
                </a:srgbClr>
              </a:solidFill>
              <a:latin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patient.co.uk/search.asp?searchterm=SEXUALLY+TRANSMITTED+DISEASES&amp;collections=PPsearch"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371600"/>
            <a:ext cx="8229600" cy="609600"/>
          </a:xfrm>
        </p:spPr>
        <p:txBody>
          <a:bodyPr>
            <a:noAutofit/>
          </a:bodyPr>
          <a:lstStyle/>
          <a:p>
            <a:pPr algn="ctr"/>
            <a:r>
              <a:rPr lang="en-US" altLang="ar-JO" sz="4000" dirty="0" smtClean="0">
                <a:solidFill>
                  <a:schemeClr val="tx2"/>
                </a:solidFill>
                <a:latin typeface="Arial" pitchFamily="34" charset="0"/>
                <a:cs typeface="Arial" pitchFamily="34" charset="0"/>
              </a:rPr>
              <a:t>Congenital Viral Infections 2</a:t>
            </a:r>
            <a:endParaRPr lang="ar-JO" altLang="ar-JO" sz="4000" dirty="0" smtClean="0">
              <a:solidFill>
                <a:schemeClr val="tx2"/>
              </a:solidFill>
              <a:latin typeface="Arial" pitchFamily="34" charset="0"/>
              <a:cs typeface="Arial" pitchFamily="34" charset="0"/>
            </a:endParaRPr>
          </a:p>
        </p:txBody>
      </p:sp>
      <p:sp>
        <p:nvSpPr>
          <p:cNvPr id="15363" name="Content Placeholder 2"/>
          <p:cNvSpPr>
            <a:spLocks noGrp="1"/>
          </p:cNvSpPr>
          <p:nvPr>
            <p:ph idx="1"/>
          </p:nvPr>
        </p:nvSpPr>
        <p:spPr>
          <a:xfrm>
            <a:off x="457200" y="2971800"/>
            <a:ext cx="8229600" cy="3352800"/>
          </a:xfrm>
        </p:spPr>
        <p:txBody>
          <a:bodyPr>
            <a:normAutofit/>
          </a:bodyPr>
          <a:lstStyle/>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Dr. Sameer Naji, MB, BCh, PhD (UK)</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Dean Assistant</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Head of Basic Medical Sciences Dept. </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Faculty of Medicine</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The Hashemite University</a:t>
            </a:r>
            <a:endParaRPr lang="ar-JO" altLang="ar-JO" sz="28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851998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990600"/>
            <a:ext cx="8077200" cy="609600"/>
          </a:xfrm>
        </p:spPr>
        <p:txBody>
          <a:bodyPr>
            <a:noAutofit/>
          </a:bodyPr>
          <a:lstStyle/>
          <a:p>
            <a:pPr eaLnBrk="1" hangingPunct="1"/>
            <a:r>
              <a:rPr lang="en-US" altLang="zh-TW" sz="4000" dirty="0" smtClean="0"/>
              <a:t>Neonatal Herpes Simplex</a:t>
            </a:r>
          </a:p>
        </p:txBody>
      </p:sp>
      <p:sp>
        <p:nvSpPr>
          <p:cNvPr id="23555" name="Rectangle 3"/>
          <p:cNvSpPr>
            <a:spLocks noGrp="1" noChangeArrowheads="1"/>
          </p:cNvSpPr>
          <p:nvPr>
            <p:ph idx="1"/>
          </p:nvPr>
        </p:nvSpPr>
        <p:spPr>
          <a:xfrm>
            <a:off x="609600" y="1752600"/>
            <a:ext cx="7924800" cy="4648200"/>
          </a:xfrm>
        </p:spPr>
        <p:txBody>
          <a:bodyPr>
            <a:noAutofit/>
          </a:bodyPr>
          <a:lstStyle/>
          <a:p>
            <a:pPr algn="just">
              <a:lnSpc>
                <a:spcPct val="90000"/>
              </a:lnSpc>
              <a:spcBef>
                <a:spcPct val="30000"/>
              </a:spcBef>
            </a:pPr>
            <a:r>
              <a:rPr lang="en-US" sz="2400" dirty="0">
                <a:latin typeface="+mj-lt"/>
              </a:rPr>
              <a:t>Manifestations generally occur between the 1st and 2nd </a:t>
            </a:r>
            <a:r>
              <a:rPr lang="en-US" sz="2400" dirty="0" err="1">
                <a:latin typeface="+mj-lt"/>
              </a:rPr>
              <a:t>wk</a:t>
            </a:r>
            <a:r>
              <a:rPr lang="en-US" sz="2400" dirty="0">
                <a:latin typeface="+mj-lt"/>
              </a:rPr>
              <a:t> of life but rarely may not appear until as late as the 4th </a:t>
            </a:r>
            <a:r>
              <a:rPr lang="en-US" sz="2400" dirty="0" err="1" smtClean="0">
                <a:latin typeface="+mj-lt"/>
              </a:rPr>
              <a:t>wk</a:t>
            </a:r>
            <a:endParaRPr lang="en-US" sz="2400" dirty="0" smtClean="0">
              <a:latin typeface="+mj-lt"/>
            </a:endParaRPr>
          </a:p>
          <a:p>
            <a:pPr algn="just">
              <a:lnSpc>
                <a:spcPct val="90000"/>
              </a:lnSpc>
              <a:spcBef>
                <a:spcPct val="30000"/>
              </a:spcBef>
            </a:pPr>
            <a:r>
              <a:rPr lang="en-US" altLang="zh-TW" sz="2400" dirty="0">
                <a:latin typeface="+mj-lt"/>
              </a:rPr>
              <a:t>The spectrum of neonatal HSV infection varies from a mild disease localized to the skin to a fatal disseminated </a:t>
            </a:r>
            <a:r>
              <a:rPr lang="en-US" altLang="zh-TW" sz="2400" dirty="0" smtClean="0">
                <a:latin typeface="+mj-lt"/>
              </a:rPr>
              <a:t>infection</a:t>
            </a:r>
            <a:r>
              <a:rPr lang="en-US" altLang="zh-TW" sz="2400" dirty="0">
                <a:latin typeface="+mj-lt"/>
              </a:rPr>
              <a:t> </a:t>
            </a:r>
            <a:r>
              <a:rPr lang="en-US" altLang="zh-TW" sz="2400" dirty="0" smtClean="0">
                <a:latin typeface="+mj-lt"/>
              </a:rPr>
              <a:t>(MR 60%)</a:t>
            </a:r>
            <a:endParaRPr lang="en-US" sz="2400" dirty="0" smtClean="0">
              <a:latin typeface="+mj-lt"/>
            </a:endParaRPr>
          </a:p>
          <a:p>
            <a:pPr algn="just">
              <a:lnSpc>
                <a:spcPct val="90000"/>
              </a:lnSpc>
              <a:spcBef>
                <a:spcPct val="30000"/>
              </a:spcBef>
            </a:pPr>
            <a:r>
              <a:rPr lang="en-US" sz="2400" dirty="0" smtClean="0">
                <a:latin typeface="+mj-lt"/>
              </a:rPr>
              <a:t>Skin </a:t>
            </a:r>
            <a:r>
              <a:rPr lang="en-US" sz="2400" dirty="0">
                <a:latin typeface="+mj-lt"/>
              </a:rPr>
              <a:t>vesicles are common with either type, occurring in about 55% overall. Neonates with no skin vesicles usually present with localized CNS disease. </a:t>
            </a:r>
            <a:endParaRPr lang="en-US" sz="2400" dirty="0" smtClean="0">
              <a:latin typeface="+mj-lt"/>
            </a:endParaRPr>
          </a:p>
          <a:p>
            <a:pPr algn="just">
              <a:lnSpc>
                <a:spcPct val="90000"/>
              </a:lnSpc>
              <a:spcBef>
                <a:spcPct val="30000"/>
              </a:spcBef>
            </a:pPr>
            <a:r>
              <a:rPr lang="en-US" sz="2400" dirty="0" smtClean="0">
                <a:latin typeface="+mj-lt"/>
              </a:rPr>
              <a:t>In </a:t>
            </a:r>
            <a:r>
              <a:rPr lang="en-US" sz="2400" dirty="0">
                <a:latin typeface="+mj-lt"/>
              </a:rPr>
              <a:t>neonates with isolated skin or mucosal disease, progressive or more serious forms of disease frequently follow within 7 to 10 days if left untreated.</a:t>
            </a:r>
            <a:endParaRPr lang="en-US" altLang="zh-TW" sz="2400" dirty="0" smtClean="0">
              <a:latin typeface="+mj-lt"/>
            </a:endParaRPr>
          </a:p>
          <a:p>
            <a:pPr algn="just" eaLnBrk="1" hangingPunct="1">
              <a:lnSpc>
                <a:spcPct val="90000"/>
              </a:lnSpc>
              <a:spcBef>
                <a:spcPct val="30000"/>
              </a:spcBef>
            </a:pPr>
            <a:r>
              <a:rPr lang="en-US" altLang="zh-TW" sz="2400" dirty="0" smtClean="0">
                <a:latin typeface="+mj-lt"/>
                <a:cs typeface="Times New Roman" pitchFamily="18" charset="0"/>
              </a:rPr>
              <a:t>Infection is particularly dangerous in premature infants.</a:t>
            </a:r>
          </a:p>
          <a:p>
            <a:pPr algn="just" eaLnBrk="1" hangingPunct="1">
              <a:lnSpc>
                <a:spcPct val="90000"/>
              </a:lnSpc>
              <a:spcBef>
                <a:spcPct val="30000"/>
              </a:spcBef>
            </a:pPr>
            <a:endParaRPr lang="en-US" altLang="zh-TW" sz="1600" dirty="0" smtClean="0">
              <a:latin typeface="Times New Roman" pitchFamily="18" charset="0"/>
              <a:cs typeface="Times New Roman" pitchFamily="18" charset="0"/>
            </a:endParaRPr>
          </a:p>
          <a:p>
            <a:endParaRPr lang="en-US" sz="1600" dirty="0"/>
          </a:p>
          <a:p>
            <a:pPr marL="0" indent="0" algn="just" eaLnBrk="1" hangingPunct="1">
              <a:lnSpc>
                <a:spcPct val="90000"/>
              </a:lnSpc>
              <a:spcBef>
                <a:spcPct val="30000"/>
              </a:spcBef>
              <a:buNone/>
            </a:pPr>
            <a:r>
              <a:rPr lang="en-US" altLang="zh-TW" sz="1600" dirty="0" smtClean="0">
                <a:latin typeface="Times New Roman" pitchFamily="18" charset="0"/>
                <a:cs typeface="Times New Roman" pitchFamily="18" charset="0"/>
              </a:rPr>
              <a:t>.</a:t>
            </a:r>
            <a:r>
              <a:rPr lang="en-US" altLang="zh-TW" sz="1600" dirty="0" smtClean="0">
                <a:cs typeface="Times New Roman" pitchFamily="18" charset="0"/>
              </a:rPr>
              <a:t> </a:t>
            </a:r>
            <a:r>
              <a:rPr lang="en-US" altLang="zh-TW" sz="1600" dirty="0" smtClean="0"/>
              <a:t> </a:t>
            </a:r>
          </a:p>
        </p:txBody>
      </p:sp>
    </p:spTree>
    <p:extLst>
      <p:ext uri="{BB962C8B-B14F-4D97-AF65-F5344CB8AC3E}">
        <p14:creationId xmlns:p14="http://schemas.microsoft.com/office/powerpoint/2010/main" val="974285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marL="0" indent="0">
              <a:buNone/>
            </a:pPr>
            <a:r>
              <a:rPr lang="en-US" dirty="0" smtClean="0">
                <a:latin typeface="+mj-lt"/>
              </a:rPr>
              <a:t>    Localized </a:t>
            </a:r>
            <a:r>
              <a:rPr lang="en-US" dirty="0">
                <a:latin typeface="+mj-lt"/>
              </a:rPr>
              <a:t>disease: </a:t>
            </a:r>
          </a:p>
          <a:p>
            <a:r>
              <a:rPr lang="en-US" dirty="0">
                <a:latin typeface="+mj-lt"/>
              </a:rPr>
              <a:t>Neonates with localized disease can be divided into 2 groups. One group has encephalitis manifested by neurologic findings, CSF </a:t>
            </a:r>
            <a:r>
              <a:rPr lang="en-US" dirty="0" err="1">
                <a:latin typeface="+mj-lt"/>
              </a:rPr>
              <a:t>pleocytosis</a:t>
            </a:r>
            <a:r>
              <a:rPr lang="en-US" dirty="0">
                <a:latin typeface="+mj-lt"/>
              </a:rPr>
              <a:t>, and elevated protein concentration, with or without concomitant involvement of the skin, eyes, and mouth. The other group has only skin, eye, and mouth involvement and no evidence of CNS or organ disease.</a:t>
            </a:r>
            <a:br>
              <a:rPr lang="en-US" dirty="0">
                <a:latin typeface="+mj-lt"/>
              </a:rPr>
            </a:br>
            <a:r>
              <a:rPr lang="en-US" dirty="0">
                <a:latin typeface="+mj-lt"/>
              </a:rPr>
              <a:t/>
            </a:r>
            <a:br>
              <a:rPr lang="en-US" dirty="0">
                <a:latin typeface="+mj-lt"/>
              </a:rPr>
            </a:br>
            <a:r>
              <a:rPr lang="en-US" dirty="0">
                <a:latin typeface="+mj-lt"/>
              </a:rPr>
              <a:t>Disseminated disease: </a:t>
            </a:r>
          </a:p>
          <a:p>
            <a:r>
              <a:rPr lang="en-US" dirty="0">
                <a:latin typeface="+mj-lt"/>
              </a:rPr>
              <a:t>Neonates with disseminated disease and visceral organ involvement have hepatitis, pneumonitis, disseminated intravascular coagulation, or a combination, with or without encephalitis or skin disease.</a:t>
            </a:r>
          </a:p>
        </p:txBody>
      </p:sp>
    </p:spTree>
    <p:extLst>
      <p:ext uri="{BB962C8B-B14F-4D97-AF65-F5344CB8AC3E}">
        <p14:creationId xmlns:p14="http://schemas.microsoft.com/office/powerpoint/2010/main" val="73938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endParaRPr lang="en-US" altLang="en-US" smtClean="0"/>
          </a:p>
        </p:txBody>
      </p:sp>
      <p:sp>
        <p:nvSpPr>
          <p:cNvPr id="31747" name="Rectangle 3"/>
          <p:cNvSpPr>
            <a:spLocks noGrp="1" noChangeArrowheads="1"/>
          </p:cNvSpPr>
          <p:nvPr>
            <p:ph idx="1"/>
          </p:nvPr>
        </p:nvSpPr>
        <p:spPr>
          <a:xfrm>
            <a:off x="685800" y="2895600"/>
            <a:ext cx="7772400" cy="3048000"/>
          </a:xfrm>
        </p:spPr>
        <p:txBody>
          <a:bodyPr/>
          <a:lstStyle/>
          <a:p>
            <a:pPr algn="ctr">
              <a:buFontTx/>
              <a:buNone/>
              <a:defRPr/>
            </a:pPr>
            <a:r>
              <a:rPr lang="en-US" altLang="en-US" sz="2400" smtClean="0"/>
              <a:t>Presentations of congenital HSV</a:t>
            </a:r>
          </a:p>
        </p:txBody>
      </p:sp>
      <p:pic>
        <p:nvPicPr>
          <p:cNvPr id="43012" name="Picture 4" descr="HSVCon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72000" cy="267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5" descr="HSVCon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45720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6" descr="HSVCon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586165"/>
            <a:ext cx="6477000" cy="327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7" descr="HSVCon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594100"/>
            <a:ext cx="42672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1477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685800"/>
          </a:xfrm>
        </p:spPr>
        <p:txBody>
          <a:bodyPr>
            <a:normAutofit/>
          </a:bodyPr>
          <a:lstStyle/>
          <a:p>
            <a:r>
              <a:rPr lang="en-US" sz="4000" dirty="0" smtClean="0"/>
              <a:t>Diagnosis and treatment</a:t>
            </a:r>
            <a:endParaRPr lang="en-US" sz="4000" dirty="0"/>
          </a:p>
        </p:txBody>
      </p:sp>
      <p:sp>
        <p:nvSpPr>
          <p:cNvPr id="3" name="Content Placeholder 2"/>
          <p:cNvSpPr>
            <a:spLocks noGrp="1"/>
          </p:cNvSpPr>
          <p:nvPr>
            <p:ph idx="1"/>
          </p:nvPr>
        </p:nvSpPr>
        <p:spPr>
          <a:xfrm>
            <a:off x="533400" y="1447800"/>
            <a:ext cx="8229600" cy="5257800"/>
          </a:xfrm>
        </p:spPr>
        <p:txBody>
          <a:bodyPr>
            <a:noAutofit/>
          </a:bodyPr>
          <a:lstStyle/>
          <a:p>
            <a:r>
              <a:rPr lang="en-US" sz="2300" dirty="0" smtClean="0"/>
              <a:t>Samples are taken from skin vesicles (most common), </a:t>
            </a:r>
            <a:r>
              <a:rPr lang="en-US" sz="2300" dirty="0" err="1" smtClean="0"/>
              <a:t>nasopharynx</a:t>
            </a:r>
            <a:r>
              <a:rPr lang="en-US" sz="2300" dirty="0" smtClean="0"/>
              <a:t>, eyes and CSF.</a:t>
            </a:r>
          </a:p>
          <a:p>
            <a:r>
              <a:rPr lang="en-US" sz="2300" dirty="0" smtClean="0"/>
              <a:t>HSV </a:t>
            </a:r>
            <a:r>
              <a:rPr lang="en-US" sz="2300" dirty="0"/>
              <a:t>culture or PCR</a:t>
            </a:r>
          </a:p>
          <a:p>
            <a:r>
              <a:rPr lang="en-US" sz="2300" dirty="0" err="1" smtClean="0"/>
              <a:t>Immunofluorescent</a:t>
            </a:r>
            <a:r>
              <a:rPr lang="en-US" sz="2300" dirty="0" smtClean="0"/>
              <a:t> </a:t>
            </a:r>
            <a:r>
              <a:rPr lang="en-US" sz="2300" dirty="0"/>
              <a:t>testing of </a:t>
            </a:r>
            <a:r>
              <a:rPr lang="en-US" sz="2300" dirty="0" smtClean="0"/>
              <a:t>lesions </a:t>
            </a:r>
          </a:p>
          <a:p>
            <a:r>
              <a:rPr lang="en-US" sz="2300" dirty="0" smtClean="0"/>
              <a:t>Electron microscopy</a:t>
            </a:r>
          </a:p>
          <a:p>
            <a:r>
              <a:rPr lang="en-US" sz="2300" dirty="0" err="1"/>
              <a:t>Tzanck</a:t>
            </a:r>
            <a:r>
              <a:rPr lang="en-US" sz="2300" dirty="0"/>
              <a:t> test of the lesion base may show characteristic multinucleated giant cells and </a:t>
            </a:r>
            <a:r>
              <a:rPr lang="en-US" sz="2300" dirty="0" err="1"/>
              <a:t>intranuclear</a:t>
            </a:r>
            <a:r>
              <a:rPr lang="en-US" sz="2300" dirty="0"/>
              <a:t> </a:t>
            </a:r>
            <a:r>
              <a:rPr lang="en-US" sz="2300" dirty="0" smtClean="0"/>
              <a:t>inclusions</a:t>
            </a:r>
          </a:p>
          <a:p>
            <a:r>
              <a:rPr lang="en-US" sz="2300" dirty="0" smtClean="0"/>
              <a:t>Parenteral </a:t>
            </a:r>
            <a:r>
              <a:rPr lang="en-US" sz="2300" dirty="0"/>
              <a:t>acyclovir </a:t>
            </a:r>
            <a:r>
              <a:rPr lang="en-US" sz="2300" dirty="0" smtClean="0"/>
              <a:t>(</a:t>
            </a:r>
            <a:r>
              <a:rPr lang="en-US" sz="2300" dirty="0" err="1" smtClean="0"/>
              <a:t>Zovirax</a:t>
            </a:r>
            <a:r>
              <a:rPr lang="en-US" sz="2300" dirty="0" smtClean="0"/>
              <a:t>)</a:t>
            </a:r>
            <a:endParaRPr lang="en-US" sz="2300" dirty="0"/>
          </a:p>
          <a:p>
            <a:r>
              <a:rPr lang="en-US" sz="2300" dirty="0"/>
              <a:t>Supportive </a:t>
            </a:r>
            <a:r>
              <a:rPr lang="en-US" sz="2300" dirty="0" smtClean="0"/>
              <a:t>therapy: </a:t>
            </a:r>
            <a:r>
              <a:rPr lang="en-US" sz="2300" dirty="0"/>
              <a:t>appropriate IV fluids, alimentation, respiratory support, correction of clotting abnormalities, and control of </a:t>
            </a:r>
            <a:r>
              <a:rPr lang="en-US" sz="2300" dirty="0" smtClean="0"/>
              <a:t>seizures</a:t>
            </a:r>
          </a:p>
          <a:p>
            <a:r>
              <a:rPr lang="en-US" sz="2300" dirty="0"/>
              <a:t>Herpetic </a:t>
            </a:r>
            <a:r>
              <a:rPr lang="en-US" sz="2300" dirty="0" err="1"/>
              <a:t>keratoconjunctivitis</a:t>
            </a:r>
            <a:r>
              <a:rPr lang="en-US" sz="2300" dirty="0"/>
              <a:t> requires concomitant topical therapy with a drug such as </a:t>
            </a:r>
            <a:r>
              <a:rPr lang="en-US" sz="2300" dirty="0" err="1" smtClean="0"/>
              <a:t>trifluridine</a:t>
            </a:r>
            <a:r>
              <a:rPr lang="en-US" sz="2300" dirty="0" smtClean="0"/>
              <a:t> or </a:t>
            </a:r>
            <a:r>
              <a:rPr lang="en-US" sz="2300" dirty="0" err="1"/>
              <a:t>vidarabine</a:t>
            </a:r>
            <a:r>
              <a:rPr lang="en-US" sz="2300" dirty="0"/>
              <a:t> </a:t>
            </a:r>
          </a:p>
          <a:p>
            <a:endParaRPr lang="en-US" sz="2300" dirty="0"/>
          </a:p>
        </p:txBody>
      </p:sp>
    </p:spTree>
    <p:extLst>
      <p:ext uri="{BB962C8B-B14F-4D97-AF65-F5344CB8AC3E}">
        <p14:creationId xmlns:p14="http://schemas.microsoft.com/office/powerpoint/2010/main" val="447302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609600"/>
          </a:xfrm>
        </p:spPr>
        <p:txBody>
          <a:bodyPr>
            <a:noAutofit/>
          </a:bodyPr>
          <a:lstStyle/>
          <a:p>
            <a:r>
              <a:rPr lang="en-US" sz="4000" dirty="0" smtClean="0"/>
              <a:t>Prognosis and prevention</a:t>
            </a:r>
            <a:endParaRPr lang="en-US" sz="4000" dirty="0"/>
          </a:p>
        </p:txBody>
      </p:sp>
      <p:sp>
        <p:nvSpPr>
          <p:cNvPr id="3" name="Content Placeholder 2"/>
          <p:cNvSpPr>
            <a:spLocks noGrp="1"/>
          </p:cNvSpPr>
          <p:nvPr>
            <p:ph idx="1"/>
          </p:nvPr>
        </p:nvSpPr>
        <p:spPr>
          <a:xfrm>
            <a:off x="304800" y="1447800"/>
            <a:ext cx="8610600" cy="5181600"/>
          </a:xfrm>
        </p:spPr>
        <p:txBody>
          <a:bodyPr>
            <a:noAutofit/>
          </a:bodyPr>
          <a:lstStyle/>
          <a:p>
            <a:r>
              <a:rPr lang="en-US" sz="2000" dirty="0" smtClean="0"/>
              <a:t>The mortality rate of untreated disseminated disease is 85%; among neonates with untreated encephalitis, it is about 50%. </a:t>
            </a:r>
          </a:p>
          <a:p>
            <a:r>
              <a:rPr lang="en-US" sz="2000" dirty="0" smtClean="0"/>
              <a:t>Without treatment, at least 65% of survivors of disseminated disease or encephalitis have severe neurologic sequelae. </a:t>
            </a:r>
          </a:p>
          <a:p>
            <a:r>
              <a:rPr lang="en-US" sz="2000" dirty="0" smtClean="0"/>
              <a:t>Appropriate treatment, including parenteral acyclovir, decreases the mortality rate in CNS and disseminated disease by 50% and increases the percentage of children who develop normally from about 35% to 50-80%.</a:t>
            </a:r>
          </a:p>
          <a:p>
            <a:pPr algn="just">
              <a:lnSpc>
                <a:spcPct val="90000"/>
              </a:lnSpc>
              <a:spcBef>
                <a:spcPct val="30000"/>
              </a:spcBef>
            </a:pPr>
            <a:r>
              <a:rPr lang="en-US" altLang="zh-TW" sz="2000" dirty="0" smtClean="0">
                <a:latin typeface="Times New Roman" pitchFamily="18" charset="0"/>
                <a:cs typeface="Times New Roman" pitchFamily="18" charset="0"/>
              </a:rPr>
              <a:t>Where the brain is involved, the prognosis is particularly severe. The encephalitis is global and of such severity that the brain may be liquefied. M</a:t>
            </a:r>
            <a:r>
              <a:rPr lang="en-US" sz="2000" dirty="0" smtClean="0">
                <a:latin typeface="Times New Roman" pitchFamily="18"/>
                <a:ea typeface="新細明體"/>
              </a:rPr>
              <a:t>ortality rate approaches 100%.</a:t>
            </a:r>
            <a:endParaRPr lang="en-US" altLang="zh-TW" sz="2000" dirty="0" smtClean="0">
              <a:latin typeface="Times New Roman" pitchFamily="18" charset="0"/>
              <a:cs typeface="Times New Roman" pitchFamily="18" charset="0"/>
            </a:endParaRPr>
          </a:p>
          <a:p>
            <a:pPr algn="just">
              <a:lnSpc>
                <a:spcPct val="90000"/>
              </a:lnSpc>
              <a:spcBef>
                <a:spcPct val="30000"/>
              </a:spcBef>
            </a:pPr>
            <a:r>
              <a:rPr lang="en-US" altLang="zh-TW" sz="2000" dirty="0" smtClean="0">
                <a:latin typeface="Times New Roman" pitchFamily="18" charset="0"/>
                <a:cs typeface="Times New Roman" pitchFamily="18" charset="0"/>
              </a:rPr>
              <a:t>A large proportion of survivors of neonatal HSV infection have residual disabilities.</a:t>
            </a:r>
            <a:endParaRPr lang="en-US" sz="2000" dirty="0" smtClean="0"/>
          </a:p>
          <a:p>
            <a:r>
              <a:rPr lang="en-US" sz="2000" dirty="0" smtClean="0"/>
              <a:t>Universal screening has not been recommended or shown to be effective, and most maternal infections with risk of transmission are asymptomatic</a:t>
            </a:r>
          </a:p>
          <a:p>
            <a:r>
              <a:rPr lang="en-US" sz="2000" dirty="0" smtClean="0"/>
              <a:t>cesarean delivery for women known to have a high risk of transmission has been shown to decrease transmission and is recommended</a:t>
            </a:r>
            <a:endParaRPr lang="en-US" sz="2000" dirty="0"/>
          </a:p>
        </p:txBody>
      </p:sp>
    </p:spTree>
    <p:extLst>
      <p:ext uri="{BB962C8B-B14F-4D97-AF65-F5344CB8AC3E}">
        <p14:creationId xmlns:p14="http://schemas.microsoft.com/office/powerpoint/2010/main" val="2768915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Grp="1"/>
          </p:cNvSpPr>
          <p:nvPr>
            <p:ph idx="1"/>
          </p:nvPr>
        </p:nvSpPr>
        <p:spPr>
          <a:xfrm>
            <a:off x="0" y="1371600"/>
            <a:ext cx="9144000" cy="5334000"/>
          </a:xfrm>
        </p:spPr>
        <p:txBody>
          <a:bodyPr>
            <a:noAutofit/>
          </a:bodyPr>
          <a:lstStyle/>
          <a:p>
            <a:pPr marL="571500" lvl="2" indent="-342900" algn="just">
              <a:spcBef>
                <a:spcPts val="1000"/>
              </a:spcBef>
            </a:pPr>
            <a:r>
              <a:rPr lang="en-US" dirty="0">
                <a:latin typeface="+mj-lt"/>
                <a:ea typeface="新細明體"/>
              </a:rPr>
              <a:t>Belong to the </a:t>
            </a:r>
            <a:r>
              <a:rPr lang="en-US" dirty="0" err="1">
                <a:latin typeface="+mj-lt"/>
                <a:ea typeface="新細明體"/>
              </a:rPr>
              <a:t>alphaherpesvirus</a:t>
            </a:r>
            <a:r>
              <a:rPr lang="en-US" dirty="0">
                <a:latin typeface="+mj-lt"/>
                <a:ea typeface="新細明體"/>
              </a:rPr>
              <a:t> subfamily of </a:t>
            </a:r>
            <a:r>
              <a:rPr lang="en-US" dirty="0" err="1">
                <a:latin typeface="+mj-lt"/>
                <a:ea typeface="新細明體"/>
              </a:rPr>
              <a:t>herpesviruses</a:t>
            </a:r>
            <a:endParaRPr lang="en-US" dirty="0">
              <a:latin typeface="+mj-lt"/>
              <a:ea typeface="新細明體"/>
            </a:endParaRPr>
          </a:p>
          <a:p>
            <a:pPr marL="571500" lvl="2" indent="-342900" algn="just">
              <a:spcBef>
                <a:spcPts val="1000"/>
              </a:spcBef>
            </a:pPr>
            <a:r>
              <a:rPr lang="en-US" dirty="0">
                <a:latin typeface="+mj-lt"/>
                <a:ea typeface="新細明體"/>
              </a:rPr>
              <a:t>Double stranded DNA enveloped virus</a:t>
            </a:r>
          </a:p>
          <a:p>
            <a:pPr marL="571500" lvl="2" indent="-342900" algn="just">
              <a:spcBef>
                <a:spcPts val="1000"/>
              </a:spcBef>
            </a:pPr>
            <a:r>
              <a:rPr lang="en-US" dirty="0">
                <a:latin typeface="+mj-lt"/>
                <a:ea typeface="新細明體"/>
              </a:rPr>
              <a:t>One antigenic serotype only, although there is some cross reaction with HSV.</a:t>
            </a:r>
          </a:p>
          <a:p>
            <a:pPr marL="571500" lvl="2" indent="-342900" algn="just">
              <a:spcBef>
                <a:spcPts val="1000"/>
              </a:spcBef>
            </a:pPr>
            <a:r>
              <a:rPr lang="en-US" dirty="0" smtClean="0">
                <a:latin typeface="+mj-lt"/>
                <a:ea typeface="新細明體"/>
              </a:rPr>
              <a:t>Major </a:t>
            </a:r>
            <a:r>
              <a:rPr lang="en-US" dirty="0">
                <a:latin typeface="+mj-lt"/>
                <a:ea typeface="新細明體"/>
              </a:rPr>
              <a:t>mode of transmission respiratory. Contact with lesion</a:t>
            </a:r>
          </a:p>
          <a:p>
            <a:pPr marL="571500" lvl="2" indent="-342900" algn="just">
              <a:spcBef>
                <a:spcPts val="1000"/>
              </a:spcBef>
            </a:pPr>
            <a:r>
              <a:rPr lang="en-US" dirty="0">
                <a:latin typeface="+mj-lt"/>
                <a:ea typeface="新細明體"/>
              </a:rPr>
              <a:t>Communicability 2days before, 3-4 days into the </a:t>
            </a:r>
            <a:r>
              <a:rPr lang="en-US" dirty="0" smtClean="0">
                <a:latin typeface="+mj-lt"/>
                <a:ea typeface="新細明體"/>
              </a:rPr>
              <a:t>rash</a:t>
            </a:r>
          </a:p>
          <a:p>
            <a:pPr algn="just">
              <a:lnSpc>
                <a:spcPct val="90000"/>
              </a:lnSpc>
              <a:spcBef>
                <a:spcPts val="900"/>
              </a:spcBef>
            </a:pPr>
            <a:r>
              <a:rPr lang="en-US" sz="2100" dirty="0" smtClean="0">
                <a:latin typeface="+mj-lt"/>
                <a:ea typeface="新細明體"/>
              </a:rPr>
              <a:t>The </a:t>
            </a:r>
            <a:r>
              <a:rPr lang="en-US" sz="2100" dirty="0">
                <a:latin typeface="+mj-lt"/>
                <a:ea typeface="新細明體"/>
              </a:rPr>
              <a:t>virus is thought to gain entry via the respiratory tract and spreads shortly after to the lymphoid system</a:t>
            </a:r>
            <a:r>
              <a:rPr lang="en-US" sz="2100" dirty="0" smtClean="0">
                <a:latin typeface="+mj-lt"/>
                <a:ea typeface="新細明體"/>
              </a:rPr>
              <a:t>.</a:t>
            </a:r>
            <a:endParaRPr lang="en-US" sz="2100" dirty="0">
              <a:latin typeface="+mj-lt"/>
              <a:ea typeface="新細明體"/>
            </a:endParaRPr>
          </a:p>
          <a:p>
            <a:pPr lvl="0" algn="just">
              <a:lnSpc>
                <a:spcPct val="90000"/>
              </a:lnSpc>
              <a:spcBef>
                <a:spcPts val="1000"/>
              </a:spcBef>
            </a:pPr>
            <a:r>
              <a:rPr lang="en-US" sz="2100" dirty="0">
                <a:latin typeface="+mj-lt"/>
                <a:cs typeface="Times New Roman" pitchFamily="18"/>
              </a:rPr>
              <a:t>URTI, LNs, </a:t>
            </a:r>
            <a:r>
              <a:rPr lang="en-US" sz="2100" dirty="0" err="1">
                <a:latin typeface="+mj-lt"/>
                <a:cs typeface="Times New Roman" pitchFamily="18"/>
              </a:rPr>
              <a:t>viremia</a:t>
            </a:r>
            <a:r>
              <a:rPr lang="en-US" sz="2100" dirty="0">
                <a:latin typeface="+mj-lt"/>
                <a:cs typeface="Times New Roman" pitchFamily="18"/>
              </a:rPr>
              <a:t>, RES, </a:t>
            </a:r>
            <a:r>
              <a:rPr lang="en-US" sz="2100" dirty="0" err="1">
                <a:latin typeface="+mj-lt"/>
                <a:cs typeface="Times New Roman" pitchFamily="18"/>
              </a:rPr>
              <a:t>viremia</a:t>
            </a:r>
            <a:r>
              <a:rPr lang="en-US" sz="2100" dirty="0">
                <a:latin typeface="+mj-lt"/>
                <a:cs typeface="Times New Roman" pitchFamily="18"/>
              </a:rPr>
              <a:t>, skin.</a:t>
            </a:r>
            <a:endParaRPr lang="en-US" sz="2100" dirty="0">
              <a:latin typeface="+mj-lt"/>
              <a:ea typeface="新細明體"/>
              <a:cs typeface="Times New Roman" pitchFamily="18"/>
            </a:endParaRPr>
          </a:p>
          <a:p>
            <a:pPr lvl="0" algn="just">
              <a:lnSpc>
                <a:spcPct val="90000"/>
              </a:lnSpc>
              <a:spcBef>
                <a:spcPts val="900"/>
              </a:spcBef>
            </a:pPr>
            <a:r>
              <a:rPr lang="en-US" sz="2100" dirty="0">
                <a:latin typeface="+mj-lt"/>
                <a:ea typeface="新細明體"/>
              </a:rPr>
              <a:t>Following the primary infection, the virus remains latent in the cerebral or posterior root ganglia. In 10 - 20% of individuals, a single recurrent infection occurs after several decades.</a:t>
            </a:r>
          </a:p>
          <a:p>
            <a:pPr lvl="0" algn="just">
              <a:lnSpc>
                <a:spcPct val="90000"/>
              </a:lnSpc>
              <a:spcBef>
                <a:spcPts val="1100"/>
              </a:spcBef>
            </a:pPr>
            <a:r>
              <a:rPr lang="en-US" sz="2100" dirty="0">
                <a:latin typeface="+mj-lt"/>
                <a:ea typeface="新細明體"/>
              </a:rPr>
              <a:t>The virus reactivates in the ganglion and tracks down the sensory nerve to the area of the skin innervated by the nerve, producing a varicella form rash in the distribution of a dermatome.</a:t>
            </a:r>
          </a:p>
          <a:p>
            <a:pPr marL="577845" lvl="2" indent="-349245" algn="just">
              <a:spcBef>
                <a:spcPts val="1000"/>
              </a:spcBef>
            </a:pPr>
            <a:endParaRPr lang="en-US" sz="2000" dirty="0">
              <a:latin typeface="Times New Roman" pitchFamily="18"/>
              <a:ea typeface="新細明體"/>
            </a:endParaRPr>
          </a:p>
          <a:p>
            <a:pPr marL="577845" lvl="2" indent="-349245" algn="just">
              <a:spcBef>
                <a:spcPts val="1000"/>
              </a:spcBef>
              <a:buNone/>
            </a:pPr>
            <a:endParaRPr lang="en-US" sz="2000" dirty="0">
              <a:latin typeface="Times New Roman" pitchFamily="18"/>
              <a:ea typeface="新細明體"/>
            </a:endParaRPr>
          </a:p>
          <a:p>
            <a:pPr marL="0" lvl="0" indent="0" algn="just">
              <a:spcBef>
                <a:spcPts val="1100"/>
              </a:spcBef>
            </a:pPr>
            <a:endParaRPr lang="en-US" sz="2000" dirty="0">
              <a:latin typeface="Times New Roman" pitchFamily="18"/>
              <a:ea typeface="新細明體"/>
            </a:endParaRPr>
          </a:p>
        </p:txBody>
      </p:sp>
      <p:sp>
        <p:nvSpPr>
          <p:cNvPr id="5" name="Rectangle 2"/>
          <p:cNvSpPr txBox="1">
            <a:spLocks noChangeArrowheads="1"/>
          </p:cNvSpPr>
          <p:nvPr/>
        </p:nvSpPr>
        <p:spPr>
          <a:xfrm>
            <a:off x="457200" y="685800"/>
            <a:ext cx="82296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zh-TW" sz="4000" dirty="0" smtClean="0">
                <a:solidFill>
                  <a:schemeClr val="bg2">
                    <a:lumMod val="25000"/>
                  </a:schemeClr>
                </a:solidFill>
              </a:rPr>
              <a:t>Varicella-Zoster Virus</a:t>
            </a:r>
            <a:endParaRPr lang="en-US" altLang="zh-TW" sz="4000" b="1" u="sng" dirty="0" smtClean="0">
              <a:solidFill>
                <a:schemeClr val="bg2">
                  <a:lumMod val="25000"/>
                </a:schemeClr>
              </a:solidFill>
            </a:endParaRPr>
          </a:p>
        </p:txBody>
      </p:sp>
    </p:spTree>
    <p:extLst>
      <p:ext uri="{BB962C8B-B14F-4D97-AF65-F5344CB8AC3E}">
        <p14:creationId xmlns:p14="http://schemas.microsoft.com/office/powerpoint/2010/main" val="400665763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914400"/>
            <a:ext cx="8229600" cy="533400"/>
          </a:xfrm>
        </p:spPr>
        <p:txBody>
          <a:bodyPr>
            <a:noAutofit/>
          </a:bodyPr>
          <a:lstStyle/>
          <a:p>
            <a:pPr eaLnBrk="1" hangingPunct="1"/>
            <a:r>
              <a:rPr lang="en-GB" altLang="zh-TW" sz="4000" dirty="0" smtClean="0"/>
              <a:t>Varicella-Zoster Virus</a:t>
            </a:r>
            <a:endParaRPr lang="en-US" altLang="zh-TW" sz="4000" b="1" u="sng" dirty="0" smtClean="0"/>
          </a:p>
        </p:txBody>
      </p:sp>
      <p:sp>
        <p:nvSpPr>
          <p:cNvPr id="26627" name="Rectangle 3"/>
          <p:cNvSpPr>
            <a:spLocks noGrp="1" noChangeArrowheads="1"/>
          </p:cNvSpPr>
          <p:nvPr>
            <p:ph idx="1"/>
          </p:nvPr>
        </p:nvSpPr>
        <p:spPr>
          <a:xfrm>
            <a:off x="457200" y="1600200"/>
            <a:ext cx="8229600" cy="4953000"/>
          </a:xfrm>
        </p:spPr>
        <p:txBody>
          <a:bodyPr>
            <a:noAutofit/>
          </a:bodyPr>
          <a:lstStyle/>
          <a:p>
            <a:pPr eaLnBrk="1" hangingPunct="1">
              <a:lnSpc>
                <a:spcPct val="90000"/>
              </a:lnSpc>
            </a:pPr>
            <a:r>
              <a:rPr lang="zh-TW" altLang="en-GB" sz="2300" dirty="0" smtClean="0">
                <a:latin typeface="+mj-lt"/>
              </a:rPr>
              <a:t>90% </a:t>
            </a:r>
            <a:r>
              <a:rPr lang="en-GB" altLang="zh-TW" sz="2300" dirty="0" smtClean="0">
                <a:latin typeface="+mj-lt"/>
              </a:rPr>
              <a:t>of pregnant women already immune, therefore primary infection is rare during pregnancy</a:t>
            </a:r>
          </a:p>
          <a:p>
            <a:pPr eaLnBrk="1" hangingPunct="1">
              <a:lnSpc>
                <a:spcPct val="90000"/>
              </a:lnSpc>
            </a:pPr>
            <a:r>
              <a:rPr lang="en-GB" altLang="zh-TW" sz="2300" dirty="0" smtClean="0">
                <a:latin typeface="+mj-lt"/>
              </a:rPr>
              <a:t>Primary  infection during pregnancy carries a greater risk  of severe disease, in particular pneumonia</a:t>
            </a:r>
          </a:p>
          <a:p>
            <a:pPr>
              <a:lnSpc>
                <a:spcPct val="90000"/>
              </a:lnSpc>
            </a:pPr>
            <a:r>
              <a:rPr lang="en-US" altLang="en-US" sz="2300" dirty="0" smtClean="0">
                <a:latin typeface="+mj-lt"/>
              </a:rPr>
              <a:t>In general, exposure to zoster, or the appearance of maternal zoster does not lead to fetal infection</a:t>
            </a:r>
            <a:endParaRPr lang="en-US" altLang="en-US" sz="2000" dirty="0" smtClean="0">
              <a:latin typeface="+mj-lt"/>
            </a:endParaRPr>
          </a:p>
          <a:p>
            <a:pPr eaLnBrk="1" hangingPunct="1">
              <a:lnSpc>
                <a:spcPct val="90000"/>
              </a:lnSpc>
              <a:buFont typeface="Wingdings" pitchFamily="2" charset="2"/>
              <a:buNone/>
            </a:pPr>
            <a:r>
              <a:rPr lang="en-GB" altLang="zh-TW" sz="2300" dirty="0" smtClean="0">
                <a:solidFill>
                  <a:schemeClr val="tx2"/>
                </a:solidFill>
                <a:latin typeface="+mj-lt"/>
              </a:rPr>
              <a:t>First 20 weeks of Pregnancy</a:t>
            </a:r>
            <a:endParaRPr lang="en-GB" altLang="zh-TW" sz="2300" dirty="0" smtClean="0">
              <a:latin typeface="+mj-lt"/>
            </a:endParaRPr>
          </a:p>
          <a:p>
            <a:pPr eaLnBrk="1" hangingPunct="1">
              <a:lnSpc>
                <a:spcPct val="90000"/>
              </a:lnSpc>
              <a:buFont typeface="Wingdings" pitchFamily="2" charset="2"/>
              <a:buNone/>
            </a:pPr>
            <a:r>
              <a:rPr lang="en-GB" altLang="zh-TW" sz="2300" dirty="0" smtClean="0">
                <a:latin typeface="+mj-lt"/>
              </a:rPr>
              <a:t>up to 3% chance of transmission to the </a:t>
            </a:r>
            <a:r>
              <a:rPr lang="en-GB" altLang="zh-TW" sz="2300" dirty="0" err="1" smtClean="0">
                <a:latin typeface="+mj-lt"/>
              </a:rPr>
              <a:t>fetus</a:t>
            </a:r>
            <a:r>
              <a:rPr lang="en-GB" altLang="zh-TW" sz="2300" dirty="0" smtClean="0">
                <a:latin typeface="+mj-lt"/>
              </a:rPr>
              <a:t>, </a:t>
            </a:r>
          </a:p>
          <a:p>
            <a:pPr eaLnBrk="1" hangingPunct="1">
              <a:lnSpc>
                <a:spcPct val="90000"/>
              </a:lnSpc>
              <a:buFont typeface="Wingdings" pitchFamily="2" charset="2"/>
              <a:buNone/>
            </a:pPr>
            <a:r>
              <a:rPr lang="en-GB" altLang="zh-TW" sz="2300" dirty="0" smtClean="0">
                <a:latin typeface="+mj-lt"/>
              </a:rPr>
              <a:t>recognised congenital varicella syndrome;</a:t>
            </a:r>
          </a:p>
          <a:p>
            <a:pPr eaLnBrk="1" hangingPunct="1">
              <a:lnSpc>
                <a:spcPct val="90000"/>
              </a:lnSpc>
            </a:pPr>
            <a:r>
              <a:rPr lang="en-GB" altLang="zh-TW" sz="2300" dirty="0" smtClean="0">
                <a:latin typeface="+mj-lt"/>
              </a:rPr>
              <a:t>Scarring of skin</a:t>
            </a:r>
          </a:p>
          <a:p>
            <a:pPr eaLnBrk="1" hangingPunct="1">
              <a:lnSpc>
                <a:spcPct val="90000"/>
              </a:lnSpc>
            </a:pPr>
            <a:r>
              <a:rPr lang="en-GB" altLang="zh-TW" sz="2300" dirty="0" smtClean="0">
                <a:latin typeface="+mj-lt"/>
              </a:rPr>
              <a:t>Hypoplasia of limbs</a:t>
            </a:r>
          </a:p>
          <a:p>
            <a:pPr eaLnBrk="1" hangingPunct="1">
              <a:lnSpc>
                <a:spcPct val="90000"/>
              </a:lnSpc>
            </a:pPr>
            <a:r>
              <a:rPr lang="en-GB" altLang="zh-TW" sz="2300" dirty="0" smtClean="0">
                <a:latin typeface="+mj-lt"/>
              </a:rPr>
              <a:t>CNS and eye defects</a:t>
            </a:r>
          </a:p>
          <a:p>
            <a:pPr eaLnBrk="1" hangingPunct="1">
              <a:lnSpc>
                <a:spcPct val="90000"/>
              </a:lnSpc>
            </a:pPr>
            <a:r>
              <a:rPr lang="en-GB" altLang="zh-TW" sz="2300" dirty="0" smtClean="0">
                <a:latin typeface="+mj-lt"/>
              </a:rPr>
              <a:t>Death in infancy normal</a:t>
            </a:r>
            <a:endParaRPr lang="en-US" altLang="zh-TW" sz="2300" dirty="0" smtClean="0">
              <a:latin typeface="+mj-lt"/>
            </a:endParaRPr>
          </a:p>
        </p:txBody>
      </p:sp>
    </p:spTree>
    <p:extLst>
      <p:ext uri="{BB962C8B-B14F-4D97-AF65-F5344CB8AC3E}">
        <p14:creationId xmlns:p14="http://schemas.microsoft.com/office/powerpoint/2010/main" val="1763662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838200"/>
            <a:ext cx="8229600" cy="533400"/>
          </a:xfrm>
        </p:spPr>
        <p:txBody>
          <a:bodyPr>
            <a:noAutofit/>
          </a:bodyPr>
          <a:lstStyle/>
          <a:p>
            <a:pPr eaLnBrk="1" hangingPunct="1"/>
            <a:r>
              <a:rPr lang="en-US" altLang="zh-TW" sz="4000" dirty="0" smtClean="0"/>
              <a:t>Neonatal Varicella</a:t>
            </a:r>
          </a:p>
        </p:txBody>
      </p:sp>
      <p:sp>
        <p:nvSpPr>
          <p:cNvPr id="27651" name="Rectangle 3"/>
          <p:cNvSpPr>
            <a:spLocks noGrp="1" noChangeArrowheads="1"/>
          </p:cNvSpPr>
          <p:nvPr>
            <p:ph idx="1"/>
          </p:nvPr>
        </p:nvSpPr>
        <p:spPr>
          <a:xfrm>
            <a:off x="304800" y="1331912"/>
            <a:ext cx="8610600" cy="5373688"/>
          </a:xfrm>
        </p:spPr>
        <p:txBody>
          <a:bodyPr>
            <a:noAutofit/>
          </a:bodyPr>
          <a:lstStyle/>
          <a:p>
            <a:pPr algn="just" eaLnBrk="1" hangingPunct="1">
              <a:spcBef>
                <a:spcPct val="35000"/>
              </a:spcBef>
            </a:pPr>
            <a:r>
              <a:rPr lang="en-GB" altLang="zh-TW" sz="2000" dirty="0" smtClean="0">
                <a:latin typeface="+mj-lt"/>
              </a:rPr>
              <a:t>VZV can cross the placenta in the late stages of pregnancy  to infect the </a:t>
            </a:r>
            <a:r>
              <a:rPr lang="en-GB" altLang="zh-TW" sz="2000" dirty="0" err="1" smtClean="0">
                <a:latin typeface="+mj-lt"/>
              </a:rPr>
              <a:t>fetus</a:t>
            </a:r>
            <a:r>
              <a:rPr lang="en-GB" altLang="zh-TW" sz="2000" dirty="0" smtClean="0">
                <a:latin typeface="+mj-lt"/>
              </a:rPr>
              <a:t> congenitally.</a:t>
            </a:r>
          </a:p>
          <a:p>
            <a:pPr algn="just">
              <a:spcBef>
                <a:spcPct val="35000"/>
              </a:spcBef>
            </a:pPr>
            <a:r>
              <a:rPr lang="en-GB" altLang="zh-TW" sz="2000" dirty="0" smtClean="0">
                <a:latin typeface="+mj-lt"/>
              </a:rPr>
              <a:t>Neonatal varicella may vary from a mild disease to  a  fatal disseminated infection. </a:t>
            </a:r>
            <a:r>
              <a:rPr lang="en-US" altLang="en-US" sz="2000" dirty="0" smtClean="0">
                <a:latin typeface="+mj-lt"/>
              </a:rPr>
              <a:t>Acute varicella in the time period from 2 days before to 5 days after delivery is associated with a high risk of severe disseminated varicella in the newborn</a:t>
            </a:r>
          </a:p>
          <a:p>
            <a:pPr algn="just" eaLnBrk="1" hangingPunct="1">
              <a:spcBef>
                <a:spcPct val="35000"/>
              </a:spcBef>
            </a:pPr>
            <a:r>
              <a:rPr lang="en-GB" altLang="zh-TW" sz="2000" dirty="0" smtClean="0">
                <a:latin typeface="+mj-lt"/>
              </a:rPr>
              <a:t>If  rash  in mother occurs more than 1 week  before  delivery, then sufficient immunity would have been transferred to the </a:t>
            </a:r>
            <a:r>
              <a:rPr lang="en-GB" altLang="zh-TW" sz="2000" dirty="0" err="1" smtClean="0">
                <a:latin typeface="+mj-lt"/>
              </a:rPr>
              <a:t>fetus</a:t>
            </a:r>
            <a:r>
              <a:rPr lang="en-GB" altLang="zh-TW" sz="2000" dirty="0" smtClean="0">
                <a:latin typeface="+mj-lt"/>
              </a:rPr>
              <a:t>.</a:t>
            </a:r>
          </a:p>
          <a:p>
            <a:pPr algn="just">
              <a:spcBef>
                <a:spcPct val="35000"/>
              </a:spcBef>
            </a:pPr>
            <a:r>
              <a:rPr lang="en-GB" altLang="zh-TW" sz="2000" dirty="0" smtClean="0">
                <a:latin typeface="+mj-lt"/>
              </a:rPr>
              <a:t>Zoster immunoglobulin should be given to susceptible  pregnant women who had contact with suspected cases of varicella</a:t>
            </a:r>
            <a:r>
              <a:rPr lang="en-US" altLang="en-US" sz="2000" dirty="0" smtClean="0">
                <a:latin typeface="+mj-lt"/>
              </a:rPr>
              <a:t> (within 96 hours of exposure) to modify the illness in the mother; there is little evidence that it will influence the development of the congenital varicella syndrome</a:t>
            </a:r>
          </a:p>
          <a:p>
            <a:pPr algn="just">
              <a:spcBef>
                <a:spcPct val="35000"/>
              </a:spcBef>
            </a:pPr>
            <a:r>
              <a:rPr lang="en-GB" altLang="zh-TW" sz="2000" dirty="0" smtClean="0">
                <a:latin typeface="+mj-lt"/>
              </a:rPr>
              <a:t>Zoster immunoglobulin should also be given to  infants  whose mothers develop varicella during the last 7 days of pregnancy  or the first 14 days after delivery. </a:t>
            </a:r>
            <a:r>
              <a:rPr lang="en-US" altLang="en-US" sz="2000" dirty="0" smtClean="0">
                <a:latin typeface="+mj-lt"/>
              </a:rPr>
              <a:t>careful observation; if any lesions develop, IV acyclovir should be given</a:t>
            </a:r>
            <a:endParaRPr lang="en-US" altLang="zh-TW" sz="2000" dirty="0" smtClean="0">
              <a:latin typeface="+mj-lt"/>
            </a:endParaRPr>
          </a:p>
        </p:txBody>
      </p:sp>
    </p:spTree>
    <p:extLst>
      <p:ext uri="{BB962C8B-B14F-4D97-AF65-F5344CB8AC3E}">
        <p14:creationId xmlns:p14="http://schemas.microsoft.com/office/powerpoint/2010/main" val="2723552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marL="0" indent="0" algn="ctr">
              <a:buNone/>
            </a:pPr>
            <a:endParaRPr lang="en-US" dirty="0" smtClean="0"/>
          </a:p>
          <a:p>
            <a:pPr marL="0" indent="0" algn="ctr">
              <a:buNone/>
            </a:pPr>
            <a:endParaRPr lang="en-US" dirty="0"/>
          </a:p>
          <a:p>
            <a:pPr marL="0" indent="0" algn="ctr">
              <a:buNone/>
            </a:pPr>
            <a:endParaRPr lang="en-US" dirty="0"/>
          </a:p>
          <a:p>
            <a:pPr marL="0" indent="0" algn="ctr">
              <a:buNone/>
            </a:pPr>
            <a:r>
              <a:rPr lang="en-US" sz="4800" dirty="0" smtClean="0">
                <a:solidFill>
                  <a:schemeClr val="bg2">
                    <a:lumMod val="25000"/>
                  </a:schemeClr>
                </a:solidFill>
                <a:latin typeface="+mj-lt"/>
              </a:rPr>
              <a:t>Hepatitis </a:t>
            </a:r>
            <a:r>
              <a:rPr lang="en-US" sz="4800" dirty="0">
                <a:solidFill>
                  <a:schemeClr val="bg2">
                    <a:lumMod val="25000"/>
                  </a:schemeClr>
                </a:solidFill>
                <a:latin typeface="+mj-lt"/>
              </a:rPr>
              <a:t>B</a:t>
            </a:r>
          </a:p>
        </p:txBody>
      </p:sp>
    </p:spTree>
    <p:extLst>
      <p:ext uri="{BB962C8B-B14F-4D97-AF65-F5344CB8AC3E}">
        <p14:creationId xmlns:p14="http://schemas.microsoft.com/office/powerpoint/2010/main" val="3298617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2667000" cy="457200"/>
          </a:xfrm>
        </p:spPr>
        <p:txBody>
          <a:bodyPr>
            <a:noAutofit/>
          </a:bodyPr>
          <a:lstStyle/>
          <a:p>
            <a:r>
              <a:rPr lang="en-US" sz="4000" dirty="0" smtClean="0"/>
              <a:t>Hepatitis B</a:t>
            </a:r>
            <a:endParaRPr lang="en-US" sz="4000" dirty="0"/>
          </a:p>
        </p:txBody>
      </p:sp>
      <p:sp>
        <p:nvSpPr>
          <p:cNvPr id="3" name="Content Placeholder 2"/>
          <p:cNvSpPr>
            <a:spLocks noGrp="1"/>
          </p:cNvSpPr>
          <p:nvPr>
            <p:ph idx="1"/>
          </p:nvPr>
        </p:nvSpPr>
        <p:spPr>
          <a:xfrm>
            <a:off x="304800" y="1371600"/>
            <a:ext cx="8610600" cy="5486400"/>
          </a:xfrm>
        </p:spPr>
        <p:txBody>
          <a:bodyPr>
            <a:noAutofit/>
          </a:bodyPr>
          <a:lstStyle/>
          <a:p>
            <a:r>
              <a:rPr lang="en-US" sz="1900" dirty="0"/>
              <a:t>Of the recognized forms of primary viral hepatitis, only hepatitis B virus (HBV) is a major cause of neonatal hepatitis. </a:t>
            </a:r>
            <a:endParaRPr lang="en-US" sz="1900" dirty="0" smtClean="0"/>
          </a:p>
          <a:p>
            <a:r>
              <a:rPr lang="en-US" sz="1900" dirty="0" smtClean="0"/>
              <a:t>Infection </a:t>
            </a:r>
            <a:r>
              <a:rPr lang="en-US" sz="1900" dirty="0"/>
              <a:t>with other viruses (</a:t>
            </a:r>
            <a:r>
              <a:rPr lang="en-US" sz="1900" dirty="0" err="1"/>
              <a:t>eg</a:t>
            </a:r>
            <a:r>
              <a:rPr lang="en-US" sz="1900" dirty="0"/>
              <a:t>, cytomegalovirus, herpes simplex virus) may cause liver inflammation along with other </a:t>
            </a:r>
            <a:r>
              <a:rPr lang="en-US" sz="1900" dirty="0" smtClean="0"/>
              <a:t>manifestations</a:t>
            </a:r>
          </a:p>
          <a:p>
            <a:r>
              <a:rPr lang="en-US" sz="1900" dirty="0" smtClean="0"/>
              <a:t>HBV </a:t>
            </a:r>
            <a:r>
              <a:rPr lang="en-US" sz="1900" dirty="0"/>
              <a:t>infection occurs during delivery from an infected mother. </a:t>
            </a:r>
            <a:endParaRPr lang="en-US" sz="1900" dirty="0" smtClean="0"/>
          </a:p>
          <a:p>
            <a:r>
              <a:rPr lang="en-US" sz="1900" dirty="0" smtClean="0"/>
              <a:t>The </a:t>
            </a:r>
            <a:r>
              <a:rPr lang="en-US" sz="1900" dirty="0"/>
              <a:t>risk of transmission is 70 to 90% from women seropositive for hepatitis B surface antigen (</a:t>
            </a:r>
            <a:r>
              <a:rPr lang="en-US" sz="1900" dirty="0" err="1"/>
              <a:t>HBsAg</a:t>
            </a:r>
            <a:r>
              <a:rPr lang="en-US" sz="1900" dirty="0"/>
              <a:t>) and hepatitis B e antigen (</a:t>
            </a:r>
            <a:r>
              <a:rPr lang="en-US" sz="1900" dirty="0" err="1" smtClean="0"/>
              <a:t>HBeAg</a:t>
            </a:r>
            <a:r>
              <a:rPr lang="en-US" sz="1900" dirty="0" smtClean="0"/>
              <a:t>) </a:t>
            </a:r>
            <a:r>
              <a:rPr lang="en-US" sz="1900" dirty="0"/>
              <a:t>at the time of delivery. </a:t>
            </a:r>
            <a:endParaRPr lang="en-US" sz="1900" dirty="0" smtClean="0"/>
          </a:p>
          <a:p>
            <a:r>
              <a:rPr lang="en-US" sz="1900" dirty="0" smtClean="0"/>
              <a:t>Women </a:t>
            </a:r>
            <a:r>
              <a:rPr lang="en-US" sz="1900" dirty="0"/>
              <a:t>without the e antigen or with anti-</a:t>
            </a:r>
            <a:r>
              <a:rPr lang="en-US" sz="1900" dirty="0" err="1"/>
              <a:t>HBe</a:t>
            </a:r>
            <a:r>
              <a:rPr lang="en-US" sz="1900" dirty="0"/>
              <a:t> transmit the infection only 5 to 20% of the </a:t>
            </a:r>
            <a:r>
              <a:rPr lang="en-US" sz="1900" dirty="0" smtClean="0"/>
              <a:t>time</a:t>
            </a:r>
          </a:p>
          <a:p>
            <a:r>
              <a:rPr lang="en-US" sz="1900" dirty="0"/>
              <a:t>Mother–infant HBV transmission results primarily from </a:t>
            </a:r>
            <a:r>
              <a:rPr lang="en-US" sz="1900" dirty="0" err="1"/>
              <a:t>maternofetal</a:t>
            </a:r>
            <a:r>
              <a:rPr lang="en-US" sz="1900" dirty="0"/>
              <a:t> </a:t>
            </a:r>
            <a:r>
              <a:rPr lang="en-US" sz="1900" dirty="0" err="1"/>
              <a:t>microtransfusions</a:t>
            </a:r>
            <a:r>
              <a:rPr lang="en-US" sz="1900" dirty="0"/>
              <a:t> during labor or contact with infectious secretions in the birth canal. </a:t>
            </a:r>
            <a:endParaRPr lang="en-US" sz="1900" dirty="0" smtClean="0"/>
          </a:p>
          <a:p>
            <a:r>
              <a:rPr lang="en-US" sz="1900" dirty="0" err="1" smtClean="0"/>
              <a:t>Transplacental</a:t>
            </a:r>
            <a:r>
              <a:rPr lang="en-US" sz="1900" dirty="0" smtClean="0"/>
              <a:t> </a:t>
            </a:r>
            <a:r>
              <a:rPr lang="en-US" sz="1900" dirty="0"/>
              <a:t>transmission is identified in &lt; 2% of infections. </a:t>
            </a:r>
            <a:endParaRPr lang="en-US" sz="1900" dirty="0" smtClean="0"/>
          </a:p>
          <a:p>
            <a:r>
              <a:rPr lang="en-US" sz="1900" dirty="0" smtClean="0"/>
              <a:t>Postpartum </a:t>
            </a:r>
            <a:r>
              <a:rPr lang="en-US" sz="1900" dirty="0"/>
              <a:t>transmission occurs rarely through exposure to infectious maternal blood, saliva, stool, urine, or breast milk. </a:t>
            </a:r>
            <a:endParaRPr lang="en-US" sz="1900" dirty="0" smtClean="0"/>
          </a:p>
          <a:p>
            <a:r>
              <a:rPr lang="en-US" sz="1900" dirty="0" smtClean="0"/>
              <a:t>Up </a:t>
            </a:r>
            <a:r>
              <a:rPr lang="en-US" sz="1900" dirty="0"/>
              <a:t>to 90% of infants infected </a:t>
            </a:r>
            <a:r>
              <a:rPr lang="en-US" sz="1900" dirty="0" err="1"/>
              <a:t>perinatally</a:t>
            </a:r>
            <a:r>
              <a:rPr lang="en-US" sz="1900" dirty="0"/>
              <a:t> will develop chronic </a:t>
            </a:r>
            <a:r>
              <a:rPr lang="en-US" sz="1900" dirty="0" smtClean="0"/>
              <a:t>infection</a:t>
            </a:r>
            <a:endParaRPr lang="en-US" sz="1900" dirty="0"/>
          </a:p>
        </p:txBody>
      </p:sp>
    </p:spTree>
    <p:extLst>
      <p:ext uri="{BB962C8B-B14F-4D97-AF65-F5344CB8AC3E}">
        <p14:creationId xmlns:p14="http://schemas.microsoft.com/office/powerpoint/2010/main" val="1765034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77200" cy="685800"/>
          </a:xfrm>
        </p:spPr>
        <p:txBody>
          <a:bodyPr>
            <a:normAutofit/>
          </a:bodyPr>
          <a:lstStyle/>
          <a:p>
            <a:pPr>
              <a:defRPr/>
            </a:pPr>
            <a:r>
              <a:rPr lang="en-US" sz="4000" dirty="0"/>
              <a:t>Parvovirus B19</a:t>
            </a:r>
          </a:p>
        </p:txBody>
      </p:sp>
      <p:sp>
        <p:nvSpPr>
          <p:cNvPr id="3" name="Content Placeholder 2"/>
          <p:cNvSpPr>
            <a:spLocks noGrp="1"/>
          </p:cNvSpPr>
          <p:nvPr>
            <p:ph idx="1"/>
          </p:nvPr>
        </p:nvSpPr>
        <p:spPr>
          <a:xfrm>
            <a:off x="533400" y="1752600"/>
            <a:ext cx="8229600" cy="4525963"/>
          </a:xfrm>
        </p:spPr>
        <p:txBody>
          <a:bodyPr>
            <a:noAutofit/>
          </a:bodyPr>
          <a:lstStyle/>
          <a:p>
            <a:pPr>
              <a:defRPr/>
            </a:pPr>
            <a:r>
              <a:rPr lang="en-US" sz="2400" dirty="0" smtClean="0">
                <a:latin typeface="+mj-lt"/>
              </a:rPr>
              <a:t>Naked, icosahedral, SSDNA virus</a:t>
            </a:r>
          </a:p>
          <a:p>
            <a:pPr eaLnBrk="1" hangingPunct="1">
              <a:defRPr/>
            </a:pPr>
            <a:r>
              <a:rPr lang="en-US" sz="2400" dirty="0" smtClean="0">
                <a:latin typeface="+mj-lt"/>
              </a:rPr>
              <a:t>Three </a:t>
            </a:r>
            <a:r>
              <a:rPr lang="en-US" sz="2400" dirty="0" err="1" smtClean="0">
                <a:latin typeface="+mj-lt"/>
              </a:rPr>
              <a:t>capsid</a:t>
            </a:r>
            <a:r>
              <a:rPr lang="en-US" sz="2400" dirty="0" smtClean="0">
                <a:latin typeface="+mj-lt"/>
              </a:rPr>
              <a:t> proteins VP1-3</a:t>
            </a:r>
          </a:p>
          <a:p>
            <a:pPr eaLnBrk="1" hangingPunct="1">
              <a:defRPr/>
            </a:pPr>
            <a:r>
              <a:rPr lang="en-US" sz="2400" dirty="0" smtClean="0">
                <a:latin typeface="+mj-lt"/>
              </a:rPr>
              <a:t>cultured in BM cells, fetal liver cells.</a:t>
            </a:r>
          </a:p>
          <a:p>
            <a:pPr eaLnBrk="1" hangingPunct="1">
              <a:defRPr/>
            </a:pPr>
            <a:r>
              <a:rPr lang="en-US" sz="2400" dirty="0" err="1" smtClean="0">
                <a:latin typeface="+mj-lt"/>
              </a:rPr>
              <a:t>Globoside</a:t>
            </a:r>
            <a:r>
              <a:rPr lang="en-US" sz="2400" dirty="0" smtClean="0">
                <a:latin typeface="+mj-lt"/>
              </a:rPr>
              <a:t> (P antigen) receptor found on </a:t>
            </a:r>
            <a:r>
              <a:rPr lang="en-US" sz="2400" dirty="0" err="1" smtClean="0">
                <a:latin typeface="+mj-lt"/>
              </a:rPr>
              <a:t>erythroid</a:t>
            </a:r>
            <a:r>
              <a:rPr lang="en-US" sz="2400" dirty="0" smtClean="0">
                <a:latin typeface="+mj-lt"/>
              </a:rPr>
              <a:t> progenitors, erythroblasts, megakaryocytes and endothelial cells.</a:t>
            </a:r>
          </a:p>
          <a:p>
            <a:pPr>
              <a:defRPr/>
            </a:pPr>
            <a:r>
              <a:rPr lang="en-US" sz="2400" dirty="0" smtClean="0">
                <a:latin typeface="+mj-lt"/>
              </a:rPr>
              <a:t>Primary site of replication is the nucleus of immature cell in the erythrocyte lineage</a:t>
            </a:r>
            <a:r>
              <a:rPr lang="en-US" sz="2400" dirty="0">
                <a:latin typeface="+mj-lt"/>
              </a:rPr>
              <a:t> </a:t>
            </a:r>
            <a:r>
              <a:rPr lang="en-US" altLang="en-US" sz="2400" dirty="0">
                <a:latin typeface="+mj-lt"/>
              </a:rPr>
              <a:t>where it is cytotoxic for </a:t>
            </a:r>
            <a:r>
              <a:rPr lang="en-US" altLang="en-US" sz="2400" dirty="0" err="1">
                <a:latin typeface="+mj-lt"/>
              </a:rPr>
              <a:t>erythroid</a:t>
            </a:r>
            <a:r>
              <a:rPr lang="en-US" altLang="en-US" sz="2400" dirty="0">
                <a:latin typeface="+mj-lt"/>
              </a:rPr>
              <a:t> progenitor cells; this results in temporary arrest of erythropoiesis” -  this effect is not typically seen in the normal child or adult </a:t>
            </a:r>
          </a:p>
          <a:p>
            <a:pPr marL="0" indent="0">
              <a:buNone/>
              <a:defRPr/>
            </a:pPr>
            <a:endParaRPr lang="en-US" sz="1800" dirty="0" smtClean="0"/>
          </a:p>
          <a:p>
            <a:pPr eaLnBrk="1" hangingPunct="1">
              <a:defRPr/>
            </a:pPr>
            <a:endParaRPr lang="en-US" sz="1800" dirty="0" smtClean="0"/>
          </a:p>
        </p:txBody>
      </p:sp>
    </p:spTree>
    <p:extLst>
      <p:ext uri="{BB962C8B-B14F-4D97-AF65-F5344CB8AC3E}">
        <p14:creationId xmlns:p14="http://schemas.microsoft.com/office/powerpoint/2010/main" val="885989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09600"/>
          </a:xfrm>
        </p:spPr>
        <p:txBody>
          <a:bodyPr>
            <a:noAutofit/>
          </a:bodyPr>
          <a:lstStyle/>
          <a:p>
            <a:r>
              <a:rPr lang="en-US" sz="4000" dirty="0" smtClean="0"/>
              <a:t>Symptoms and signs</a:t>
            </a:r>
            <a:endParaRPr lang="en-US" sz="4000" dirty="0"/>
          </a:p>
        </p:txBody>
      </p:sp>
      <p:sp>
        <p:nvSpPr>
          <p:cNvPr id="3" name="Content Placeholder 2"/>
          <p:cNvSpPr>
            <a:spLocks noGrp="1"/>
          </p:cNvSpPr>
          <p:nvPr>
            <p:ph idx="1"/>
          </p:nvPr>
        </p:nvSpPr>
        <p:spPr>
          <a:xfrm>
            <a:off x="304800" y="1341437"/>
            <a:ext cx="8534400" cy="5364163"/>
          </a:xfrm>
        </p:spPr>
        <p:txBody>
          <a:bodyPr>
            <a:noAutofit/>
          </a:bodyPr>
          <a:lstStyle/>
          <a:p>
            <a:r>
              <a:rPr lang="en-US" sz="2000" dirty="0">
                <a:latin typeface="+mj-lt"/>
              </a:rPr>
              <a:t>Most neonates with HBV infection are asymptomatic but develop chronic, subclinical infection characterized by persistent </a:t>
            </a:r>
            <a:r>
              <a:rPr lang="en-US" sz="2000" dirty="0" err="1">
                <a:latin typeface="+mj-lt"/>
              </a:rPr>
              <a:t>HBsAg</a:t>
            </a:r>
            <a:r>
              <a:rPr lang="en-US" sz="2000" dirty="0">
                <a:latin typeface="+mj-lt"/>
              </a:rPr>
              <a:t> </a:t>
            </a:r>
            <a:r>
              <a:rPr lang="en-US" sz="2000" dirty="0" err="1">
                <a:latin typeface="+mj-lt"/>
              </a:rPr>
              <a:t>antigenemia</a:t>
            </a:r>
            <a:r>
              <a:rPr lang="en-US" sz="2000" dirty="0">
                <a:latin typeface="+mj-lt"/>
              </a:rPr>
              <a:t> and variably elevated transaminase activity. </a:t>
            </a:r>
            <a:endParaRPr lang="en-US" sz="2000" dirty="0" smtClean="0">
              <a:latin typeface="+mj-lt"/>
            </a:endParaRPr>
          </a:p>
          <a:p>
            <a:r>
              <a:rPr lang="en-US" sz="2000" dirty="0" smtClean="0">
                <a:latin typeface="+mj-lt"/>
              </a:rPr>
              <a:t>Many </a:t>
            </a:r>
            <a:r>
              <a:rPr lang="en-US" sz="2000" dirty="0">
                <a:latin typeface="+mj-lt"/>
              </a:rPr>
              <a:t>neonates born to women with acute hepatitis B during pregnancy are of low birth weight, regardless of whether they are </a:t>
            </a:r>
            <a:r>
              <a:rPr lang="en-US" sz="2000" dirty="0" smtClean="0">
                <a:latin typeface="+mj-lt"/>
              </a:rPr>
              <a:t>infected</a:t>
            </a:r>
          </a:p>
          <a:p>
            <a:r>
              <a:rPr lang="en-US" sz="2000" dirty="0" smtClean="0">
                <a:latin typeface="+mj-lt"/>
              </a:rPr>
              <a:t>Possible outcomes of hepatitis B infection:</a:t>
            </a:r>
          </a:p>
          <a:p>
            <a:pPr lvl="1"/>
            <a:r>
              <a:rPr lang="en-US" sz="1700" dirty="0" smtClean="0">
                <a:latin typeface="+mj-lt"/>
              </a:rPr>
              <a:t>acute </a:t>
            </a:r>
            <a:r>
              <a:rPr lang="en-US" sz="1700" dirty="0">
                <a:latin typeface="+mj-lt"/>
              </a:rPr>
              <a:t>hepatitis B, which is usually mild and self-limited. They develop jaundice, lethargy, failure to thrive, abdominal distention, and clay-colored stools. </a:t>
            </a:r>
            <a:endParaRPr lang="en-US" sz="1700" dirty="0" smtClean="0">
              <a:latin typeface="+mj-lt"/>
            </a:endParaRPr>
          </a:p>
          <a:p>
            <a:pPr lvl="1"/>
            <a:r>
              <a:rPr lang="en-US" sz="1700" dirty="0" smtClean="0">
                <a:latin typeface="+mj-lt"/>
              </a:rPr>
              <a:t>Occasionally</a:t>
            </a:r>
            <a:r>
              <a:rPr lang="en-US" sz="1700" dirty="0">
                <a:latin typeface="+mj-lt"/>
              </a:rPr>
              <a:t>, severe infection with hepatomegaly, ascites, and </a:t>
            </a:r>
            <a:r>
              <a:rPr lang="en-US" sz="1700" dirty="0" err="1">
                <a:latin typeface="+mj-lt"/>
              </a:rPr>
              <a:t>hyperbilirubinemia</a:t>
            </a:r>
            <a:r>
              <a:rPr lang="en-US" sz="1700" dirty="0">
                <a:latin typeface="+mj-lt"/>
              </a:rPr>
              <a:t> (primarily conjugated bilirubin) occurs. </a:t>
            </a:r>
            <a:endParaRPr lang="en-US" sz="1700" dirty="0" smtClean="0">
              <a:latin typeface="+mj-lt"/>
            </a:endParaRPr>
          </a:p>
          <a:p>
            <a:pPr lvl="1"/>
            <a:r>
              <a:rPr lang="en-US" sz="1700" dirty="0" smtClean="0">
                <a:latin typeface="+mj-lt"/>
              </a:rPr>
              <a:t>Rarely</a:t>
            </a:r>
            <a:r>
              <a:rPr lang="en-US" sz="1700" dirty="0">
                <a:latin typeface="+mj-lt"/>
              </a:rPr>
              <a:t>, the disease is fulminant and even fatal. Fulminant disease occurs more often in neonates whose mothers are chronic carriers of hepatitis </a:t>
            </a:r>
            <a:r>
              <a:rPr lang="en-US" sz="1700" dirty="0" smtClean="0">
                <a:latin typeface="+mj-lt"/>
              </a:rPr>
              <a:t>B</a:t>
            </a:r>
          </a:p>
          <a:p>
            <a:r>
              <a:rPr lang="en-US" altLang="en-US" sz="2000" dirty="0">
                <a:latin typeface="+mj-lt"/>
              </a:rPr>
              <a:t>Chronic HBV infection with persistence of </a:t>
            </a:r>
            <a:r>
              <a:rPr lang="en-US" altLang="en-US" sz="2000" dirty="0" err="1">
                <a:latin typeface="+mj-lt"/>
              </a:rPr>
              <a:t>HBsAg</a:t>
            </a:r>
            <a:r>
              <a:rPr lang="en-US" altLang="en-US" sz="2000" dirty="0">
                <a:latin typeface="+mj-lt"/>
              </a:rPr>
              <a:t> occurs in</a:t>
            </a:r>
          </a:p>
          <a:p>
            <a:pPr lvl="1"/>
            <a:r>
              <a:rPr lang="en-US" altLang="en-US" sz="1700" dirty="0">
                <a:latin typeface="+mj-lt"/>
              </a:rPr>
              <a:t>up to 90% on infants infected vertically,</a:t>
            </a:r>
          </a:p>
          <a:p>
            <a:pPr lvl="1"/>
            <a:r>
              <a:rPr lang="en-US" altLang="en-US" sz="1700" dirty="0">
                <a:latin typeface="+mj-lt"/>
              </a:rPr>
              <a:t>30% of children 1 to 5 years old infected after birth </a:t>
            </a:r>
          </a:p>
          <a:p>
            <a:pPr lvl="1"/>
            <a:r>
              <a:rPr lang="en-US" altLang="en-US" sz="1700" dirty="0">
                <a:latin typeface="+mj-lt"/>
              </a:rPr>
              <a:t>in 5 to 10% of older children, adolescents and adults with HBV infection </a:t>
            </a:r>
          </a:p>
          <a:p>
            <a:endParaRPr lang="en-US" sz="1700" dirty="0"/>
          </a:p>
        </p:txBody>
      </p:sp>
    </p:spTree>
    <p:extLst>
      <p:ext uri="{BB962C8B-B14F-4D97-AF65-F5344CB8AC3E}">
        <p14:creationId xmlns:p14="http://schemas.microsoft.com/office/powerpoint/2010/main" val="262483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3986"/>
            <a:ext cx="8229600" cy="533400"/>
          </a:xfrm>
        </p:spPr>
        <p:txBody>
          <a:bodyPr>
            <a:noAutofit/>
          </a:bodyPr>
          <a:lstStyle/>
          <a:p>
            <a:r>
              <a:rPr lang="en-US" sz="4000" dirty="0" smtClean="0"/>
              <a:t>Diagnosis</a:t>
            </a:r>
            <a:endParaRPr lang="en-US" sz="4000" dirty="0"/>
          </a:p>
        </p:txBody>
      </p:sp>
      <p:graphicFrame>
        <p:nvGraphicFramePr>
          <p:cNvPr id="8" name="Table 7"/>
          <p:cNvGraphicFramePr>
            <a:graphicFrameLocks noGrp="1"/>
          </p:cNvGraphicFramePr>
          <p:nvPr>
            <p:extLst>
              <p:ext uri="{D42A27DB-BD31-4B8C-83A1-F6EECF244321}">
                <p14:modId xmlns:p14="http://schemas.microsoft.com/office/powerpoint/2010/main" val="3269310588"/>
              </p:ext>
            </p:extLst>
          </p:nvPr>
        </p:nvGraphicFramePr>
        <p:xfrm>
          <a:off x="457200" y="2514601"/>
          <a:ext cx="8229600" cy="4290937"/>
        </p:xfrm>
        <a:graphic>
          <a:graphicData uri="http://schemas.openxmlformats.org/drawingml/2006/table">
            <a:tbl>
              <a:tblPr/>
              <a:tblGrid>
                <a:gridCol w="2057400"/>
                <a:gridCol w="2057400"/>
                <a:gridCol w="2057400"/>
                <a:gridCol w="2057400"/>
              </a:tblGrid>
              <a:tr h="281019">
                <a:tc gridSpan="3">
                  <a:txBody>
                    <a:bodyPr/>
                    <a:lstStyle/>
                    <a:p>
                      <a:endParaRPr lang="en-US" sz="1400" dirty="0"/>
                    </a:p>
                  </a:txBody>
                  <a:tcPr marL="70718" marR="70718" marT="35359" marB="3535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400"/>
                    </a:p>
                  </a:txBody>
                  <a:tcPr marL="70718" marR="70718" marT="35359" marB="35359">
                    <a:lnL w="9525" cap="flat" cmpd="sng" algn="ctr">
                      <a:solidFill>
                        <a:srgbClr val="CCCCCC"/>
                      </a:solidFill>
                      <a:prstDash val="solid"/>
                      <a:round/>
                      <a:headEnd type="none" w="med" len="med"/>
                      <a:tailEnd type="none" w="med" len="med"/>
                    </a:lnL>
                  </a:tcPr>
                </a:tc>
              </a:tr>
              <a:tr h="211062">
                <a:tc gridSpan="4">
                  <a:txBody>
                    <a:bodyPr/>
                    <a:lstStyle/>
                    <a:p>
                      <a:r>
                        <a:rPr lang="en-US" sz="1400"/>
                        <a:t>Hepatitis B Serology*</a:t>
                      </a:r>
                    </a:p>
                  </a:txBody>
                  <a:tcPr marL="0" marR="0" marT="0" marB="0" anchor="ctr">
                    <a:lnL>
                      <a:noFill/>
                    </a:lnL>
                    <a:lnR>
                      <a:noFill/>
                    </a:lnR>
                    <a:lnT w="9525" cap="flat" cmpd="sng" algn="ctr">
                      <a:solidFill>
                        <a:srgbClr val="CCCCCC"/>
                      </a:solidFill>
                      <a:prstDash val="solid"/>
                      <a:round/>
                      <a:headEnd type="none" w="med" len="med"/>
                      <a:tailEnd type="none" w="med" len="med"/>
                    </a:lnT>
                    <a:lnB w="28575" cap="flat" cmpd="sng" algn="ctr">
                      <a:solidFill>
                        <a:srgbClr val="782EE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9385">
                <a:tc>
                  <a:txBody>
                    <a:bodyPr/>
                    <a:lstStyle/>
                    <a:p>
                      <a:r>
                        <a:rPr lang="en-US" sz="1400">
                          <a:effectLst/>
                        </a:rPr>
                        <a:t>Marker</a:t>
                      </a:r>
                    </a:p>
                  </a:txBody>
                  <a:tcPr marL="0" marR="0" marT="0" marB="0">
                    <a:lnL>
                      <a:noFill/>
                    </a:lnL>
                    <a:lnR>
                      <a:noFill/>
                    </a:lnR>
                    <a:lnT w="28575" cap="flat" cmpd="sng" algn="ctr">
                      <a:solidFill>
                        <a:srgbClr val="782EEC"/>
                      </a:solidFill>
                      <a:prstDash val="solid"/>
                      <a:round/>
                      <a:headEnd type="none" w="med" len="med"/>
                      <a:tailEnd type="none" w="med" len="med"/>
                    </a:lnT>
                    <a:lnB w="28575" cap="flat" cmpd="sng" algn="ctr">
                      <a:solidFill>
                        <a:srgbClr val="702EEC"/>
                      </a:solidFill>
                      <a:prstDash val="solid"/>
                      <a:round/>
                      <a:headEnd type="none" w="med" len="med"/>
                      <a:tailEnd type="none" w="med" len="med"/>
                    </a:lnB>
                    <a:solidFill>
                      <a:srgbClr val="FFFFFF"/>
                    </a:solidFill>
                  </a:tcPr>
                </a:tc>
                <a:tc>
                  <a:txBody>
                    <a:bodyPr/>
                    <a:lstStyle/>
                    <a:p>
                      <a:r>
                        <a:rPr lang="en-US" sz="1400">
                          <a:effectLst/>
                        </a:rPr>
                        <a:t>Acute HBV Infection</a:t>
                      </a:r>
                    </a:p>
                  </a:txBody>
                  <a:tcPr marL="0" marR="0" marT="0" marB="0">
                    <a:lnL>
                      <a:noFill/>
                    </a:lnL>
                    <a:lnR>
                      <a:noFill/>
                    </a:lnR>
                    <a:lnT w="28575" cap="flat" cmpd="sng" algn="ctr">
                      <a:solidFill>
                        <a:srgbClr val="882EEC"/>
                      </a:solidFill>
                      <a:prstDash val="solid"/>
                      <a:round/>
                      <a:headEnd type="none" w="med" len="med"/>
                      <a:tailEnd type="none" w="med" len="med"/>
                    </a:lnT>
                    <a:lnB w="28575" cap="flat" cmpd="sng" algn="ctr">
                      <a:solidFill>
                        <a:srgbClr val="702EEC"/>
                      </a:solidFill>
                      <a:prstDash val="solid"/>
                      <a:round/>
                      <a:headEnd type="none" w="med" len="med"/>
                      <a:tailEnd type="none" w="med" len="med"/>
                    </a:lnB>
                    <a:solidFill>
                      <a:srgbClr val="FFFFFF"/>
                    </a:solidFill>
                  </a:tcPr>
                </a:tc>
                <a:tc>
                  <a:txBody>
                    <a:bodyPr/>
                    <a:lstStyle/>
                    <a:p>
                      <a:r>
                        <a:rPr lang="en-US" sz="1400">
                          <a:effectLst/>
                        </a:rPr>
                        <a:t>Chronic HBV Infection</a:t>
                      </a:r>
                    </a:p>
                  </a:txBody>
                  <a:tcPr marL="0" marR="0" marT="0" marB="0">
                    <a:lnL>
                      <a:noFill/>
                    </a:lnL>
                    <a:lnR>
                      <a:noFill/>
                    </a:lnR>
                    <a:lnT w="28575" cap="flat" cmpd="sng" algn="ctr">
                      <a:solidFill>
                        <a:srgbClr val="802EEC"/>
                      </a:solidFill>
                      <a:prstDash val="solid"/>
                      <a:round/>
                      <a:headEnd type="none" w="med" len="med"/>
                      <a:tailEnd type="none" w="med" len="med"/>
                    </a:lnT>
                    <a:lnB w="28575" cap="flat" cmpd="sng" algn="ctr">
                      <a:solidFill>
                        <a:srgbClr val="702EEC"/>
                      </a:solidFill>
                      <a:prstDash val="solid"/>
                      <a:round/>
                      <a:headEnd type="none" w="med" len="med"/>
                      <a:tailEnd type="none" w="med" len="med"/>
                    </a:lnB>
                    <a:solidFill>
                      <a:srgbClr val="FFFFFF"/>
                    </a:solidFill>
                  </a:tcPr>
                </a:tc>
                <a:tc>
                  <a:txBody>
                    <a:bodyPr/>
                    <a:lstStyle/>
                    <a:p>
                      <a:r>
                        <a:rPr lang="en-US" sz="1400" dirty="0">
                          <a:effectLst/>
                        </a:rPr>
                        <a:t>Prior HBV Infection</a:t>
                      </a:r>
                      <a:r>
                        <a:rPr lang="en-US" sz="1400" baseline="30000" dirty="0">
                          <a:effectLst/>
                        </a:rPr>
                        <a:t>†</a:t>
                      </a:r>
                      <a:r>
                        <a:rPr lang="en-US" sz="1400" dirty="0">
                          <a:effectLst/>
                        </a:rPr>
                        <a:t> </a:t>
                      </a:r>
                    </a:p>
                  </a:txBody>
                  <a:tcPr marL="0" marR="0" marT="0" marB="0">
                    <a:lnL>
                      <a:noFill/>
                    </a:lnL>
                    <a:lnR>
                      <a:noFill/>
                    </a:lnR>
                    <a:lnT w="28575" cap="flat" cmpd="sng" algn="ctr">
                      <a:solidFill>
                        <a:srgbClr val="C02DEC"/>
                      </a:solidFill>
                      <a:prstDash val="solid"/>
                      <a:round/>
                      <a:headEnd type="none" w="med" len="med"/>
                      <a:tailEnd type="none" w="med" len="med"/>
                    </a:lnT>
                    <a:lnB w="28575" cap="flat" cmpd="sng" algn="ctr">
                      <a:solidFill>
                        <a:srgbClr val="702EEC"/>
                      </a:solidFill>
                      <a:prstDash val="solid"/>
                      <a:round/>
                      <a:headEnd type="none" w="med" len="med"/>
                      <a:tailEnd type="none" w="med" len="med"/>
                    </a:lnB>
                    <a:solidFill>
                      <a:srgbClr val="FFFFFF"/>
                    </a:solidFill>
                  </a:tcPr>
                </a:tc>
              </a:tr>
              <a:tr h="211062">
                <a:tc>
                  <a:txBody>
                    <a:bodyPr/>
                    <a:lstStyle/>
                    <a:p>
                      <a:r>
                        <a:rPr lang="en-US" sz="1400"/>
                        <a:t>HBsAg</a:t>
                      </a:r>
                    </a:p>
                  </a:txBody>
                  <a:tcPr marL="0" marR="0" marT="0" marB="0">
                    <a:lnL>
                      <a:noFill/>
                    </a:lnL>
                    <a:lnR>
                      <a:noFill/>
                    </a:lnR>
                    <a:lnT w="28575" cap="flat" cmpd="sng" algn="ctr">
                      <a:solidFill>
                        <a:srgbClr val="702EEC"/>
                      </a:solidFill>
                      <a:prstDash val="solid"/>
                      <a:round/>
                      <a:headEnd type="none" w="med" len="med"/>
                      <a:tailEnd type="none" w="med" len="med"/>
                    </a:lnT>
                    <a:lnB>
                      <a:noFill/>
                    </a:lnB>
                    <a:solidFill>
                      <a:srgbClr val="FFFFFF"/>
                    </a:solidFill>
                  </a:tcPr>
                </a:tc>
                <a:tc>
                  <a:txBody>
                    <a:bodyPr/>
                    <a:lstStyle/>
                    <a:p>
                      <a:r>
                        <a:rPr lang="en-US" sz="1400"/>
                        <a:t>+ </a:t>
                      </a:r>
                    </a:p>
                  </a:txBody>
                  <a:tcPr marL="0" marR="0" marT="0" marB="0">
                    <a:lnL>
                      <a:noFill/>
                    </a:lnL>
                    <a:lnR>
                      <a:noFill/>
                    </a:lnR>
                    <a:lnT w="28575" cap="flat" cmpd="sng" algn="ctr">
                      <a:solidFill>
                        <a:srgbClr val="702EEC"/>
                      </a:solidFill>
                      <a:prstDash val="solid"/>
                      <a:round/>
                      <a:headEnd type="none" w="med" len="med"/>
                      <a:tailEnd type="none" w="med" len="med"/>
                    </a:lnT>
                    <a:lnB>
                      <a:noFill/>
                    </a:lnB>
                    <a:solidFill>
                      <a:srgbClr val="FFFFFF"/>
                    </a:solidFill>
                  </a:tcPr>
                </a:tc>
                <a:tc>
                  <a:txBody>
                    <a:bodyPr/>
                    <a:lstStyle/>
                    <a:p>
                      <a:r>
                        <a:rPr lang="en-US" sz="1400"/>
                        <a:t>+ </a:t>
                      </a:r>
                    </a:p>
                  </a:txBody>
                  <a:tcPr marL="0" marR="0" marT="0" marB="0">
                    <a:lnL>
                      <a:noFill/>
                    </a:lnL>
                    <a:lnR>
                      <a:noFill/>
                    </a:lnR>
                    <a:lnT w="28575" cap="flat" cmpd="sng" algn="ctr">
                      <a:solidFill>
                        <a:srgbClr val="702EEC"/>
                      </a:solidFill>
                      <a:prstDash val="solid"/>
                      <a:round/>
                      <a:headEnd type="none" w="med" len="med"/>
                      <a:tailEnd type="none" w="med" len="med"/>
                    </a:lnT>
                    <a:lnB>
                      <a:noFill/>
                    </a:lnB>
                    <a:solidFill>
                      <a:srgbClr val="FFFFFF"/>
                    </a:solidFill>
                  </a:tcPr>
                </a:tc>
                <a:tc>
                  <a:txBody>
                    <a:bodyPr/>
                    <a:lstStyle/>
                    <a:p>
                      <a:r>
                        <a:rPr lang="en-US" sz="1400"/>
                        <a:t>− </a:t>
                      </a:r>
                    </a:p>
                  </a:txBody>
                  <a:tcPr marL="0" marR="0" marT="0" marB="0">
                    <a:lnL>
                      <a:noFill/>
                    </a:lnL>
                    <a:lnR>
                      <a:noFill/>
                    </a:lnR>
                    <a:lnT w="28575" cap="flat" cmpd="sng" algn="ctr">
                      <a:solidFill>
                        <a:srgbClr val="702EEC"/>
                      </a:solidFill>
                      <a:prstDash val="solid"/>
                      <a:round/>
                      <a:headEnd type="none" w="med" len="med"/>
                      <a:tailEnd type="none" w="med" len="med"/>
                    </a:lnT>
                    <a:lnB>
                      <a:noFill/>
                    </a:lnB>
                    <a:solidFill>
                      <a:srgbClr val="FFFFFF"/>
                    </a:solidFill>
                  </a:tcPr>
                </a:tc>
              </a:tr>
              <a:tr h="211062">
                <a:tc>
                  <a:txBody>
                    <a:bodyPr/>
                    <a:lstStyle/>
                    <a:p>
                      <a:r>
                        <a:rPr lang="en-US" sz="1400"/>
                        <a:t>Anti-HBs</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c>
                  <a:txBody>
                    <a:bodyPr/>
                    <a:lstStyle/>
                    <a:p>
                      <a:r>
                        <a:rPr lang="en-US" sz="1400"/>
                        <a:t>+</a:t>
                      </a:r>
                      <a:r>
                        <a:rPr lang="en-US" sz="1400" baseline="30000"/>
                        <a:t>‡</a:t>
                      </a:r>
                      <a:r>
                        <a:rPr lang="en-US" sz="1400"/>
                        <a:t> </a:t>
                      </a:r>
                    </a:p>
                  </a:txBody>
                  <a:tcPr marL="0" marR="0" marT="0" marB="0">
                    <a:lnL>
                      <a:noFill/>
                    </a:lnL>
                    <a:lnR>
                      <a:noFill/>
                    </a:lnR>
                    <a:lnT>
                      <a:noFill/>
                    </a:lnT>
                    <a:lnB>
                      <a:noFill/>
                    </a:lnB>
                    <a:solidFill>
                      <a:srgbClr val="EEEEEE"/>
                    </a:solidFill>
                  </a:tcPr>
                </a:tc>
              </a:tr>
              <a:tr h="211062">
                <a:tc>
                  <a:txBody>
                    <a:bodyPr/>
                    <a:lstStyle/>
                    <a:p>
                      <a:r>
                        <a:rPr lang="en-US" sz="1400"/>
                        <a:t>IgM anti-HBc</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r>
              <a:tr h="211062">
                <a:tc>
                  <a:txBody>
                    <a:bodyPr/>
                    <a:lstStyle/>
                    <a:p>
                      <a:r>
                        <a:rPr lang="en-US" sz="1400"/>
                        <a:t>IgG anti-HBc</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r>
              <a:tr h="211062">
                <a:tc>
                  <a:txBody>
                    <a:bodyPr/>
                    <a:lstStyle/>
                    <a:p>
                      <a:r>
                        <a:rPr lang="en-US" sz="1400"/>
                        <a:t>HBeAg</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r>
              <a:tr h="211062">
                <a:tc>
                  <a:txBody>
                    <a:bodyPr/>
                    <a:lstStyle/>
                    <a:p>
                      <a:r>
                        <a:rPr lang="en-US" sz="1400"/>
                        <a:t>Anti-HBe</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c>
                  <a:txBody>
                    <a:bodyPr/>
                    <a:lstStyle/>
                    <a:p>
                      <a:r>
                        <a:rPr lang="en-US" sz="1400"/>
                        <a:t>± </a:t>
                      </a:r>
                    </a:p>
                  </a:txBody>
                  <a:tcPr marL="0" marR="0" marT="0" marB="0">
                    <a:lnL>
                      <a:noFill/>
                    </a:lnL>
                    <a:lnR>
                      <a:noFill/>
                    </a:lnR>
                    <a:lnT>
                      <a:noFill/>
                    </a:lnT>
                    <a:lnB>
                      <a:noFill/>
                    </a:lnB>
                    <a:solidFill>
                      <a:srgbClr val="EEEEEE"/>
                    </a:solidFill>
                  </a:tcPr>
                </a:tc>
              </a:tr>
              <a:tr h="211062">
                <a:tc>
                  <a:txBody>
                    <a:bodyPr/>
                    <a:lstStyle/>
                    <a:p>
                      <a:r>
                        <a:rPr lang="en-US" sz="1400"/>
                        <a:t>HBV-DNA</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c>
                  <a:txBody>
                    <a:bodyPr/>
                    <a:lstStyle/>
                    <a:p>
                      <a:r>
                        <a:rPr lang="en-US" sz="1400"/>
                        <a:t>− </a:t>
                      </a:r>
                    </a:p>
                  </a:txBody>
                  <a:tcPr marL="0" marR="0" marT="0" marB="0">
                    <a:lnL>
                      <a:noFill/>
                    </a:lnL>
                    <a:lnR>
                      <a:noFill/>
                    </a:lnR>
                    <a:lnT>
                      <a:noFill/>
                    </a:lnT>
                    <a:lnB>
                      <a:noFill/>
                    </a:lnB>
                    <a:solidFill>
                      <a:srgbClr val="FFFFFF"/>
                    </a:solidFill>
                  </a:tcPr>
                </a:tc>
              </a:tr>
              <a:tr h="569079">
                <a:tc gridSpan="4">
                  <a:txBody>
                    <a:bodyPr/>
                    <a:lstStyle/>
                    <a:p>
                      <a:r>
                        <a:rPr lang="en-US" sz="1400"/>
                        <a:t>*Antibody to hepatitis D virus (anti-HDV) levels should be measured if serologic tests confirm HBV and infection is severe.</a:t>
                      </a:r>
                    </a:p>
                  </a:txBody>
                  <a:tcPr marL="0" marR="0" marT="0" marB="0">
                    <a:lnL>
                      <a:noFill/>
                    </a:lnL>
                    <a:lnR>
                      <a:noFill/>
                    </a:lnR>
                    <a:lnT>
                      <a:noFill/>
                    </a:lnT>
                    <a:lnB>
                      <a:noFill/>
                    </a:lnB>
                    <a:solidFill>
                      <a:srgbClr val="EEEEE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1062">
                <a:tc gridSpan="4">
                  <a:txBody>
                    <a:bodyPr/>
                    <a:lstStyle/>
                    <a:p>
                      <a:r>
                        <a:rPr lang="en-US" sz="1400" baseline="30000"/>
                        <a:t>†</a:t>
                      </a:r>
                      <a:r>
                        <a:rPr lang="en-US" sz="1400"/>
                        <a:t>Patients have had HBV infection and recovered.</a:t>
                      </a:r>
                    </a:p>
                  </a:txBody>
                  <a:tcPr marL="0" marR="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9385">
                <a:tc gridSpan="4">
                  <a:txBody>
                    <a:bodyPr/>
                    <a:lstStyle/>
                    <a:p>
                      <a:r>
                        <a:rPr lang="en-US" sz="1400" baseline="30000"/>
                        <a:t>‡</a:t>
                      </a:r>
                      <a:r>
                        <a:rPr lang="en-US" sz="1400"/>
                        <a:t>Anti-HBs is also seen as the sole serologic marker after HBV vaccination.</a:t>
                      </a:r>
                    </a:p>
                  </a:txBody>
                  <a:tcPr marL="0" marR="0" marT="0" marB="0">
                    <a:lnL>
                      <a:noFill/>
                    </a:lnL>
                    <a:lnR>
                      <a:noFill/>
                    </a:lnR>
                    <a:lnT>
                      <a:noFill/>
                    </a:lnT>
                    <a:lnB>
                      <a:noFill/>
                    </a:lnB>
                    <a:solidFill>
                      <a:srgbClr val="EEEEE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58770">
                <a:tc gridSpan="4">
                  <a:txBody>
                    <a:bodyPr/>
                    <a:lstStyle/>
                    <a:p>
                      <a:r>
                        <a:rPr lang="en-US" sz="1400" dirty="0"/>
                        <a:t>Anti-</a:t>
                      </a:r>
                      <a:r>
                        <a:rPr lang="en-US" sz="1400" dirty="0" err="1"/>
                        <a:t>HBc</a:t>
                      </a:r>
                      <a:r>
                        <a:rPr lang="en-US" sz="1400" dirty="0"/>
                        <a:t> = antibody to hepatitis B core; anti-</a:t>
                      </a:r>
                      <a:r>
                        <a:rPr lang="en-US" sz="1400" dirty="0" err="1"/>
                        <a:t>HBe</a:t>
                      </a:r>
                      <a:r>
                        <a:rPr lang="en-US" sz="1400" dirty="0"/>
                        <a:t> = antibody to </a:t>
                      </a:r>
                      <a:r>
                        <a:rPr lang="en-US" sz="1400" dirty="0" err="1"/>
                        <a:t>HBeAg</a:t>
                      </a:r>
                      <a:r>
                        <a:rPr lang="en-US" sz="1400" dirty="0"/>
                        <a:t>; anti-HBs = antibody to </a:t>
                      </a:r>
                      <a:r>
                        <a:rPr lang="en-US" sz="1400" dirty="0" err="1"/>
                        <a:t>HBsAg</a:t>
                      </a:r>
                      <a:r>
                        <a:rPr lang="en-US" sz="1400" dirty="0"/>
                        <a:t>; </a:t>
                      </a:r>
                      <a:r>
                        <a:rPr lang="en-US" sz="1400" dirty="0" err="1"/>
                        <a:t>HBeAg</a:t>
                      </a:r>
                      <a:r>
                        <a:rPr lang="en-US" sz="1400" dirty="0"/>
                        <a:t> = hepatitis B e antigen; </a:t>
                      </a:r>
                      <a:r>
                        <a:rPr lang="en-US" sz="1400" dirty="0" err="1"/>
                        <a:t>HBsAg</a:t>
                      </a:r>
                      <a:r>
                        <a:rPr lang="en-US" sz="1400" dirty="0"/>
                        <a:t> = hepatitis B surface antigen; HBV = hepatitis B virus</a:t>
                      </a:r>
                    </a:p>
                  </a:txBody>
                  <a:tcPr marL="0" marR="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9" name="Rectangle 8"/>
          <p:cNvSpPr/>
          <p:nvPr/>
        </p:nvSpPr>
        <p:spPr>
          <a:xfrm>
            <a:off x="304800" y="838200"/>
            <a:ext cx="8610600" cy="1569660"/>
          </a:xfrm>
          <a:prstGeom prst="rect">
            <a:avLst/>
          </a:prstGeom>
        </p:spPr>
        <p:txBody>
          <a:bodyPr wrap="square">
            <a:spAutoFit/>
          </a:bodyPr>
          <a:lstStyle/>
          <a:p>
            <a:pPr marL="285750" indent="-285750">
              <a:buFont typeface="Arial" panose="020B0604020202020204" pitchFamily="34" charset="0"/>
              <a:buChar char="•"/>
            </a:pPr>
            <a:r>
              <a:rPr lang="en-US" sz="2400" dirty="0" smtClean="0"/>
              <a:t>Serologic testing</a:t>
            </a:r>
            <a:r>
              <a:rPr lang="en-US" dirty="0" smtClean="0"/>
              <a:t>:</a:t>
            </a:r>
          </a:p>
          <a:p>
            <a:pPr marL="742950" lvl="1" indent="-285750">
              <a:buFont typeface="Arial" panose="020B0604020202020204" pitchFamily="34" charset="0"/>
              <a:buChar char="•"/>
            </a:pPr>
            <a:r>
              <a:rPr lang="en-US" dirty="0" smtClean="0"/>
              <a:t>Measure </a:t>
            </a:r>
            <a:r>
              <a:rPr lang="en-US" dirty="0" err="1" smtClean="0"/>
              <a:t>HBsAg</a:t>
            </a:r>
            <a:r>
              <a:rPr lang="en-US" dirty="0"/>
              <a:t>, </a:t>
            </a:r>
            <a:r>
              <a:rPr lang="en-US" dirty="0" err="1"/>
              <a:t>HBeAg</a:t>
            </a:r>
            <a:r>
              <a:rPr lang="en-US" dirty="0"/>
              <a:t>, antibody to hepatitis B e antigen (anti-</a:t>
            </a:r>
            <a:r>
              <a:rPr lang="en-US" dirty="0" err="1"/>
              <a:t>HBe</a:t>
            </a:r>
            <a:r>
              <a:rPr lang="en-US" dirty="0"/>
              <a:t>), and quantitation of HBV DNA in blood. </a:t>
            </a:r>
            <a:endParaRPr lang="en-US" dirty="0" smtClean="0"/>
          </a:p>
          <a:p>
            <a:pPr marL="285750" indent="-285750">
              <a:buFont typeface="Arial" panose="020B0604020202020204" pitchFamily="34" charset="0"/>
              <a:buChar char="•"/>
            </a:pPr>
            <a:r>
              <a:rPr lang="en-US" dirty="0" smtClean="0"/>
              <a:t>Other </a:t>
            </a:r>
            <a:r>
              <a:rPr lang="en-US" dirty="0"/>
              <a:t>initial tests include CBC with platelets, ALT and </a:t>
            </a:r>
            <a:r>
              <a:rPr lang="el-GR" dirty="0"/>
              <a:t>α-</a:t>
            </a:r>
            <a:r>
              <a:rPr lang="en-US" dirty="0"/>
              <a:t>fetoprotein levels, and liver ultrasonography</a:t>
            </a:r>
          </a:p>
        </p:txBody>
      </p:sp>
    </p:spTree>
    <p:extLst>
      <p:ext uri="{BB962C8B-B14F-4D97-AF65-F5344CB8AC3E}">
        <p14:creationId xmlns:p14="http://schemas.microsoft.com/office/powerpoint/2010/main" val="3038875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4495800" cy="457200"/>
          </a:xfrm>
        </p:spPr>
        <p:txBody>
          <a:bodyPr>
            <a:noAutofit/>
          </a:bodyPr>
          <a:lstStyle/>
          <a:p>
            <a:r>
              <a:rPr lang="en-US" sz="4000" dirty="0" smtClean="0"/>
              <a:t>Treatment</a:t>
            </a:r>
            <a:endParaRPr lang="en-US" sz="4000" dirty="0"/>
          </a:p>
        </p:txBody>
      </p:sp>
      <p:sp>
        <p:nvSpPr>
          <p:cNvPr id="3" name="Content Placeholder 2"/>
          <p:cNvSpPr>
            <a:spLocks noGrp="1"/>
          </p:cNvSpPr>
          <p:nvPr>
            <p:ph idx="1"/>
          </p:nvPr>
        </p:nvSpPr>
        <p:spPr/>
        <p:txBody>
          <a:bodyPr>
            <a:normAutofit/>
          </a:bodyPr>
          <a:lstStyle/>
          <a:p>
            <a:r>
              <a:rPr lang="en-US" sz="2400" dirty="0">
                <a:latin typeface="+mj-lt"/>
              </a:rPr>
              <a:t>Symptomatic care and adequate nutrition are needed. </a:t>
            </a:r>
            <a:endParaRPr lang="en-US" sz="2400" dirty="0" smtClean="0">
              <a:latin typeface="+mj-lt"/>
            </a:endParaRPr>
          </a:p>
          <a:p>
            <a:r>
              <a:rPr lang="en-US" sz="2400" dirty="0" smtClean="0">
                <a:latin typeface="+mj-lt"/>
              </a:rPr>
              <a:t>Neither </a:t>
            </a:r>
            <a:r>
              <a:rPr lang="en-US" sz="2400" dirty="0">
                <a:latin typeface="+mj-lt"/>
              </a:rPr>
              <a:t>corticosteroids nor hepatitis B immune </a:t>
            </a:r>
            <a:r>
              <a:rPr lang="en-US" sz="2400" dirty="0" smtClean="0">
                <a:latin typeface="+mj-lt"/>
              </a:rPr>
              <a:t>globulin</a:t>
            </a:r>
            <a:r>
              <a:rPr lang="en-US" sz="2400" dirty="0">
                <a:latin typeface="+mj-lt"/>
              </a:rPr>
              <a:t> </a:t>
            </a:r>
            <a:r>
              <a:rPr lang="en-US" sz="2400" dirty="0" smtClean="0">
                <a:latin typeface="+mj-lt"/>
              </a:rPr>
              <a:t>(HBIG</a:t>
            </a:r>
            <a:r>
              <a:rPr lang="en-US" sz="2400" dirty="0">
                <a:latin typeface="+mj-lt"/>
              </a:rPr>
              <a:t>) is helpful for acute infection. </a:t>
            </a:r>
            <a:endParaRPr lang="en-US" sz="2400" dirty="0" smtClean="0">
              <a:latin typeface="+mj-lt"/>
            </a:endParaRPr>
          </a:p>
          <a:p>
            <a:r>
              <a:rPr lang="en-US" sz="2400" dirty="0" smtClean="0">
                <a:latin typeface="+mj-lt"/>
              </a:rPr>
              <a:t>No </a:t>
            </a:r>
            <a:r>
              <a:rPr lang="en-US" sz="2400" dirty="0">
                <a:latin typeface="+mj-lt"/>
              </a:rPr>
              <a:t>therapy prevents the development of chronic, subclinical hepatitis once infection is </a:t>
            </a:r>
            <a:r>
              <a:rPr lang="en-US" sz="2400" dirty="0" smtClean="0">
                <a:latin typeface="+mj-lt"/>
              </a:rPr>
              <a:t>acquired</a:t>
            </a:r>
          </a:p>
          <a:p>
            <a:r>
              <a:rPr lang="en-US" sz="2400" dirty="0">
                <a:latin typeface="+mj-lt"/>
              </a:rPr>
              <a:t>All children with chronic HBV infection should be immunized with hepatitis A vaccine. </a:t>
            </a:r>
            <a:endParaRPr lang="en-US" sz="2400" dirty="0" smtClean="0">
              <a:latin typeface="+mj-lt"/>
            </a:endParaRPr>
          </a:p>
          <a:p>
            <a:r>
              <a:rPr lang="en-US" sz="2400" dirty="0" smtClean="0">
                <a:latin typeface="+mj-lt"/>
              </a:rPr>
              <a:t>Children </a:t>
            </a:r>
            <a:r>
              <a:rPr lang="en-US" sz="2400" dirty="0">
                <a:latin typeface="+mj-lt"/>
              </a:rPr>
              <a:t>with chronic HBV infection may benefit from antiviral drugs (</a:t>
            </a:r>
            <a:r>
              <a:rPr lang="en-US" sz="2400" dirty="0" err="1">
                <a:latin typeface="+mj-lt"/>
              </a:rPr>
              <a:t>eg</a:t>
            </a:r>
            <a:r>
              <a:rPr lang="en-US" sz="2400" dirty="0">
                <a:latin typeface="+mj-lt"/>
              </a:rPr>
              <a:t>, interferon </a:t>
            </a:r>
            <a:r>
              <a:rPr lang="en-US" sz="2400" dirty="0" err="1" smtClean="0">
                <a:latin typeface="+mj-lt"/>
              </a:rPr>
              <a:t>alfa</a:t>
            </a:r>
            <a:r>
              <a:rPr lang="en-US" sz="2400" dirty="0" smtClean="0">
                <a:latin typeface="+mj-lt"/>
              </a:rPr>
              <a:t>)</a:t>
            </a:r>
            <a:endParaRPr lang="en-US" sz="2400" dirty="0">
              <a:latin typeface="+mj-lt"/>
            </a:endParaRPr>
          </a:p>
        </p:txBody>
      </p:sp>
    </p:spTree>
    <p:extLst>
      <p:ext uri="{BB962C8B-B14F-4D97-AF65-F5344CB8AC3E}">
        <p14:creationId xmlns:p14="http://schemas.microsoft.com/office/powerpoint/2010/main" val="3089821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533400"/>
          </a:xfrm>
        </p:spPr>
        <p:txBody>
          <a:bodyPr>
            <a:noAutofit/>
          </a:bodyPr>
          <a:lstStyle/>
          <a:p>
            <a:r>
              <a:rPr lang="en-US" sz="4000" dirty="0" smtClean="0"/>
              <a:t>Prevention and prognosis</a:t>
            </a:r>
            <a:endParaRPr lang="en-US" sz="4000" dirty="0"/>
          </a:p>
        </p:txBody>
      </p:sp>
      <p:sp>
        <p:nvSpPr>
          <p:cNvPr id="3" name="Content Placeholder 2"/>
          <p:cNvSpPr>
            <a:spLocks noGrp="1"/>
          </p:cNvSpPr>
          <p:nvPr>
            <p:ph idx="1"/>
          </p:nvPr>
        </p:nvSpPr>
        <p:spPr>
          <a:xfrm>
            <a:off x="304800" y="1295400"/>
            <a:ext cx="8534400" cy="5546834"/>
          </a:xfrm>
        </p:spPr>
        <p:txBody>
          <a:bodyPr>
            <a:noAutofit/>
          </a:bodyPr>
          <a:lstStyle/>
          <a:p>
            <a:r>
              <a:rPr lang="en-US" sz="1800" dirty="0"/>
              <a:t>Pregnant women should be tested for </a:t>
            </a:r>
            <a:r>
              <a:rPr lang="en-US" sz="1800" dirty="0" err="1"/>
              <a:t>HBsAg</a:t>
            </a:r>
            <a:r>
              <a:rPr lang="en-US" sz="1800" dirty="0"/>
              <a:t> during an early prenatal visit. Failing that, they should be tested when admitted for </a:t>
            </a:r>
            <a:r>
              <a:rPr lang="en-US" sz="1800" dirty="0" smtClean="0"/>
              <a:t>delivery</a:t>
            </a:r>
          </a:p>
          <a:p>
            <a:r>
              <a:rPr lang="en-US" sz="1800" dirty="0" smtClean="0"/>
              <a:t>Treatment of some </a:t>
            </a:r>
            <a:r>
              <a:rPr lang="en-US" sz="1800" dirty="0" err="1"/>
              <a:t>HBsAg</a:t>
            </a:r>
            <a:r>
              <a:rPr lang="en-US" sz="1800" dirty="0"/>
              <a:t>-positive </a:t>
            </a:r>
            <a:r>
              <a:rPr lang="en-US" sz="1800" dirty="0" smtClean="0"/>
              <a:t>women </a:t>
            </a:r>
            <a:r>
              <a:rPr lang="en-US" sz="1800" dirty="0"/>
              <a:t>with </a:t>
            </a:r>
            <a:r>
              <a:rPr lang="en-US" sz="1800" dirty="0" smtClean="0"/>
              <a:t>lamivudine or </a:t>
            </a:r>
            <a:r>
              <a:rPr lang="en-US" sz="1800" dirty="0" err="1" smtClean="0"/>
              <a:t>telbivudine</a:t>
            </a:r>
            <a:r>
              <a:rPr lang="en-US" sz="1800" dirty="0"/>
              <a:t/>
            </a:r>
            <a:br>
              <a:rPr lang="en-US" sz="1800" dirty="0"/>
            </a:br>
            <a:r>
              <a:rPr lang="en-US" sz="1800" dirty="0"/>
              <a:t>during the 3rd </a:t>
            </a:r>
            <a:r>
              <a:rPr lang="en-US" sz="1800" dirty="0" smtClean="0"/>
              <a:t>trimester </a:t>
            </a:r>
            <a:r>
              <a:rPr lang="en-US" sz="1800" dirty="0"/>
              <a:t>may prevent perinatal transmission of </a:t>
            </a:r>
            <a:r>
              <a:rPr lang="en-US" sz="1800" dirty="0" smtClean="0"/>
              <a:t>HBV</a:t>
            </a:r>
          </a:p>
          <a:p>
            <a:r>
              <a:rPr lang="en-US" sz="1800" dirty="0"/>
              <a:t>Neonates whose mothers are </a:t>
            </a:r>
            <a:r>
              <a:rPr lang="en-US" sz="1800" dirty="0" err="1"/>
              <a:t>HBsAg</a:t>
            </a:r>
            <a:r>
              <a:rPr lang="en-US" sz="1800" dirty="0"/>
              <a:t>-positive should be given 1 dose of </a:t>
            </a:r>
            <a:r>
              <a:rPr lang="en-US" sz="1800" dirty="0" smtClean="0"/>
              <a:t>HBIG </a:t>
            </a:r>
            <a:r>
              <a:rPr lang="en-US" sz="1800" dirty="0"/>
              <a:t>IM within 12 h of birth. Recombinant HBV vaccine should be given IM in a series of 3 </a:t>
            </a:r>
            <a:r>
              <a:rPr lang="en-US" sz="1800" dirty="0" smtClean="0"/>
              <a:t>doses 0, 1, 6 months.</a:t>
            </a:r>
          </a:p>
          <a:p>
            <a:r>
              <a:rPr lang="en-US" sz="1800" dirty="0"/>
              <a:t>The first dose is given concurrently with HBIG but at a different </a:t>
            </a:r>
            <a:r>
              <a:rPr lang="en-US" sz="1800" dirty="0" smtClean="0"/>
              <a:t>site</a:t>
            </a:r>
          </a:p>
          <a:p>
            <a:r>
              <a:rPr lang="en-US" sz="1800" dirty="0"/>
              <a:t>Infants born to mothers with unknown </a:t>
            </a:r>
            <a:r>
              <a:rPr lang="en-US" sz="1800" dirty="0" err="1"/>
              <a:t>HBsAg</a:t>
            </a:r>
            <a:r>
              <a:rPr lang="en-US" sz="1800" dirty="0"/>
              <a:t> status at the time of delivery should receive their first dose of vaccine </a:t>
            </a:r>
            <a:r>
              <a:rPr lang="en-US" sz="1800" dirty="0" smtClean="0"/>
              <a:t>at birth </a:t>
            </a:r>
            <a:r>
              <a:rPr lang="en-US" sz="1800" dirty="0"/>
              <a:t>and receive </a:t>
            </a:r>
            <a:r>
              <a:rPr lang="en-US" sz="1800" dirty="0" smtClean="0"/>
              <a:t>HBIG </a:t>
            </a:r>
            <a:r>
              <a:rPr lang="en-US" sz="1800" dirty="0"/>
              <a:t>IM as soon as possible (up to 7 days) after delivery if maternal testing is positive for </a:t>
            </a:r>
            <a:r>
              <a:rPr lang="en-US" sz="1800" dirty="0" err="1"/>
              <a:t>HBsAg</a:t>
            </a:r>
            <a:r>
              <a:rPr lang="en-US" sz="1800" dirty="0"/>
              <a:t>. </a:t>
            </a:r>
            <a:endParaRPr lang="en-US" sz="1800" dirty="0" smtClean="0"/>
          </a:p>
          <a:p>
            <a:r>
              <a:rPr lang="en-US" sz="1800" dirty="0" smtClean="0"/>
              <a:t>Testing </a:t>
            </a:r>
            <a:r>
              <a:rPr lang="en-US" sz="1800" dirty="0"/>
              <a:t>for </a:t>
            </a:r>
            <a:r>
              <a:rPr lang="en-US" sz="1800" dirty="0" err="1"/>
              <a:t>HBsAg</a:t>
            </a:r>
            <a:r>
              <a:rPr lang="en-US" sz="1800" dirty="0"/>
              <a:t> and anti-HBs at 9 to 15 </a:t>
            </a:r>
            <a:r>
              <a:rPr lang="en-US" sz="1800" dirty="0" err="1"/>
              <a:t>mo</a:t>
            </a:r>
            <a:r>
              <a:rPr lang="en-US" sz="1800" dirty="0"/>
              <a:t> is recommended for all infants born to </a:t>
            </a:r>
            <a:r>
              <a:rPr lang="en-US" sz="1800" dirty="0" err="1"/>
              <a:t>HBsAg</a:t>
            </a:r>
            <a:r>
              <a:rPr lang="en-US" sz="1800" dirty="0"/>
              <a:t>-positive </a:t>
            </a:r>
            <a:r>
              <a:rPr lang="en-US" sz="1800" dirty="0" smtClean="0"/>
              <a:t>mothers</a:t>
            </a:r>
          </a:p>
          <a:p>
            <a:r>
              <a:rPr lang="en-US" sz="1800" dirty="0"/>
              <a:t>Separating a neonate from its </a:t>
            </a:r>
            <a:r>
              <a:rPr lang="en-US" sz="1800" dirty="0" err="1"/>
              <a:t>HBsAg</a:t>
            </a:r>
            <a:r>
              <a:rPr lang="en-US" sz="1800" dirty="0"/>
              <a:t>-positive mother is not recommended, and breastfeeding does not seem to increase the risk of postpartum HBV transmission, particularly if HBIG and HBV vaccine have been </a:t>
            </a:r>
            <a:r>
              <a:rPr lang="en-US" sz="1800" dirty="0" smtClean="0"/>
              <a:t>given</a:t>
            </a:r>
          </a:p>
          <a:p>
            <a:r>
              <a:rPr lang="en-US" altLang="en-US" sz="1800" dirty="0" smtClean="0"/>
              <a:t>The </a:t>
            </a:r>
            <a:r>
              <a:rPr lang="en-US" altLang="en-US" sz="1800" dirty="0"/>
              <a:t>development of the carrier state following vertical transmission has been estimated to </a:t>
            </a:r>
            <a:r>
              <a:rPr lang="en-US" altLang="en-US" sz="1800" dirty="0" smtClean="0">
                <a:sym typeface="Symbol" pitchFamily="18" charset="2"/>
              </a:rPr>
              <a:t></a:t>
            </a:r>
            <a:r>
              <a:rPr lang="en-US" altLang="en-US" sz="1800" dirty="0" smtClean="0"/>
              <a:t> </a:t>
            </a:r>
            <a:r>
              <a:rPr lang="en-US" altLang="en-US" sz="1800" dirty="0"/>
              <a:t>the risk of chronic liver disease x20 times &amp; hepatoma x86 times</a:t>
            </a:r>
          </a:p>
          <a:p>
            <a:endParaRPr lang="en-US" sz="1800" dirty="0"/>
          </a:p>
        </p:txBody>
      </p:sp>
    </p:spTree>
    <p:extLst>
      <p:ext uri="{BB962C8B-B14F-4D97-AF65-F5344CB8AC3E}">
        <p14:creationId xmlns:p14="http://schemas.microsoft.com/office/powerpoint/2010/main" val="1996183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62000" y="1295400"/>
            <a:ext cx="7924800" cy="551688"/>
          </a:xfrm>
        </p:spPr>
        <p:txBody>
          <a:bodyPr>
            <a:normAutofit fontScale="90000"/>
          </a:bodyPr>
          <a:lstStyle/>
          <a:p>
            <a:pPr algn="l"/>
            <a:r>
              <a:rPr lang="en-US" altLang="en-US" sz="4000" dirty="0" smtClean="0"/>
              <a:t>Hepatitis C</a:t>
            </a:r>
          </a:p>
        </p:txBody>
      </p:sp>
      <p:sp>
        <p:nvSpPr>
          <p:cNvPr id="69635" name="Rectangle 3"/>
          <p:cNvSpPr>
            <a:spLocks noGrp="1" noChangeArrowheads="1"/>
          </p:cNvSpPr>
          <p:nvPr>
            <p:ph idx="1"/>
          </p:nvPr>
        </p:nvSpPr>
        <p:spPr/>
        <p:txBody>
          <a:bodyPr>
            <a:normAutofit fontScale="85000" lnSpcReduction="20000"/>
          </a:bodyPr>
          <a:lstStyle/>
          <a:p>
            <a:r>
              <a:rPr lang="en-US" altLang="en-US" dirty="0" smtClean="0">
                <a:latin typeface="+mj-lt"/>
              </a:rPr>
              <a:t>Most transmission is around the time of birth</a:t>
            </a:r>
          </a:p>
          <a:p>
            <a:r>
              <a:rPr lang="en-US" altLang="en-US" dirty="0" smtClean="0">
                <a:latin typeface="+mj-lt"/>
              </a:rPr>
              <a:t>Vertical transmission rate  =  6.7% </a:t>
            </a:r>
            <a:r>
              <a:rPr lang="en-US" dirty="0" smtClean="0">
                <a:latin typeface="+mj-lt"/>
              </a:rPr>
              <a:t>and </a:t>
            </a:r>
            <a:r>
              <a:rPr lang="en-US" dirty="0">
                <a:latin typeface="+mj-lt"/>
              </a:rPr>
              <a:t>there is a high rate of spontaneous clearance (25-50%) in the </a:t>
            </a:r>
            <a:r>
              <a:rPr lang="en-US" dirty="0" smtClean="0">
                <a:latin typeface="+mj-lt"/>
              </a:rPr>
              <a:t>children</a:t>
            </a:r>
          </a:p>
          <a:p>
            <a:r>
              <a:rPr lang="en-US" dirty="0">
                <a:latin typeface="+mj-lt"/>
              </a:rPr>
              <a:t>Factors associated with an increased rate of infection include membrane rupture of longer than 6 hours before delivery and procedures exposing the infant to maternal blood</a:t>
            </a:r>
            <a:r>
              <a:rPr lang="en-US" dirty="0" smtClean="0">
                <a:latin typeface="+mj-lt"/>
              </a:rPr>
              <a:t>. </a:t>
            </a:r>
          </a:p>
          <a:p>
            <a:r>
              <a:rPr lang="en-US" dirty="0" smtClean="0">
                <a:latin typeface="+mj-lt"/>
              </a:rPr>
              <a:t>Cesarean </a:t>
            </a:r>
            <a:r>
              <a:rPr lang="en-US" dirty="0">
                <a:latin typeface="+mj-lt"/>
              </a:rPr>
              <a:t>sections are not recommended. Breastfeeding is considered safe if the nipples are not </a:t>
            </a:r>
            <a:r>
              <a:rPr lang="en-US" dirty="0" smtClean="0">
                <a:latin typeface="+mj-lt"/>
              </a:rPr>
              <a:t>damaged</a:t>
            </a:r>
          </a:p>
          <a:p>
            <a:r>
              <a:rPr lang="en-US" dirty="0">
                <a:latin typeface="+mj-lt"/>
              </a:rPr>
              <a:t>The presentation in childhood may be asymptomatic or with elevated liver function </a:t>
            </a:r>
            <a:r>
              <a:rPr lang="en-US" dirty="0" smtClean="0">
                <a:latin typeface="+mj-lt"/>
              </a:rPr>
              <a:t>tests. </a:t>
            </a:r>
          </a:p>
          <a:p>
            <a:r>
              <a:rPr lang="en-US" dirty="0" smtClean="0">
                <a:latin typeface="+mj-lt"/>
              </a:rPr>
              <a:t>While </a:t>
            </a:r>
            <a:r>
              <a:rPr lang="en-US" dirty="0">
                <a:latin typeface="+mj-lt"/>
              </a:rPr>
              <a:t>infection is commonly asymptomatic both cirrhosis with liver failure and hepatocellular carcinoma may occur in childhood</a:t>
            </a:r>
            <a:endParaRPr lang="en-US" altLang="en-US" dirty="0" smtClean="0">
              <a:latin typeface="+mj-lt"/>
            </a:endParaRPr>
          </a:p>
          <a:p>
            <a:r>
              <a:rPr lang="en-US" altLang="en-US" dirty="0" smtClean="0">
                <a:latin typeface="+mj-lt"/>
              </a:rPr>
              <a:t>Treatment: </a:t>
            </a:r>
            <a:r>
              <a:rPr lang="en-US" dirty="0">
                <a:latin typeface="+mj-lt"/>
              </a:rPr>
              <a:t>with interferon, ribavirin and </a:t>
            </a:r>
            <a:r>
              <a:rPr lang="en-US" dirty="0" err="1" smtClean="0">
                <a:latin typeface="+mj-lt"/>
              </a:rPr>
              <a:t>Sofosbuvir</a:t>
            </a:r>
            <a:r>
              <a:rPr lang="en-US" dirty="0" smtClean="0">
                <a:latin typeface="+mj-lt"/>
              </a:rPr>
              <a:t>.</a:t>
            </a:r>
            <a:endParaRPr lang="en-US" altLang="en-US" dirty="0" smtClean="0">
              <a:latin typeface="+mj-lt"/>
            </a:endParaRPr>
          </a:p>
          <a:p>
            <a:r>
              <a:rPr lang="en-US" altLang="en-US" dirty="0" smtClean="0">
                <a:latin typeface="+mj-lt"/>
              </a:rPr>
              <a:t>Prevention: Identify mothers at risk</a:t>
            </a:r>
          </a:p>
        </p:txBody>
      </p:sp>
    </p:spTree>
    <p:extLst>
      <p:ext uri="{BB962C8B-B14F-4D97-AF65-F5344CB8AC3E}">
        <p14:creationId xmlns:p14="http://schemas.microsoft.com/office/powerpoint/2010/main" val="924079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457200" y="1447800"/>
            <a:ext cx="8229600" cy="4876800"/>
          </a:xfrm>
        </p:spPr>
        <p:txBody>
          <a:bodyPr>
            <a:normAutofit fontScale="97500"/>
          </a:bodyPr>
          <a:lstStyle/>
          <a:p>
            <a:pPr marL="0" indent="0" algn="ctr">
              <a:buNone/>
            </a:pPr>
            <a:endParaRPr lang="en-US" altLang="en-US" sz="4400" dirty="0" smtClean="0">
              <a:solidFill>
                <a:schemeClr val="bg2">
                  <a:lumMod val="25000"/>
                </a:schemeClr>
              </a:solidFill>
              <a:latin typeface="+mj-lt"/>
            </a:endParaRPr>
          </a:p>
          <a:p>
            <a:pPr marL="0" indent="0" algn="ctr">
              <a:buNone/>
            </a:pPr>
            <a:r>
              <a:rPr lang="en-US" altLang="en-US" sz="4400" dirty="0" smtClean="0">
                <a:solidFill>
                  <a:schemeClr val="bg2">
                    <a:lumMod val="25000"/>
                  </a:schemeClr>
                </a:solidFill>
                <a:latin typeface="+mj-lt"/>
              </a:rPr>
              <a:t>Human Immunodeficiency Virus</a:t>
            </a:r>
          </a:p>
        </p:txBody>
      </p:sp>
    </p:spTree>
    <p:extLst>
      <p:ext uri="{BB962C8B-B14F-4D97-AF65-F5344CB8AC3E}">
        <p14:creationId xmlns:p14="http://schemas.microsoft.com/office/powerpoint/2010/main" val="1362478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38200"/>
            <a:ext cx="8153400" cy="5386090"/>
          </a:xfrm>
          <a:prstGeom prst="rect">
            <a:avLst/>
          </a:prstGeom>
        </p:spPr>
        <p:txBody>
          <a:bodyPr wrap="square">
            <a:spAutoFit/>
          </a:bodyPr>
          <a:lstStyle/>
          <a:p>
            <a:r>
              <a:rPr lang="en-US" sz="3600" dirty="0" smtClean="0">
                <a:solidFill>
                  <a:schemeClr val="bg2">
                    <a:lumMod val="25000"/>
                  </a:schemeClr>
                </a:solidFill>
                <a:latin typeface="+mj-lt"/>
              </a:rPr>
              <a:t>Risk factors:</a:t>
            </a:r>
          </a:p>
          <a:p>
            <a:endParaRPr lang="en-US" sz="2000" b="1" dirty="0"/>
          </a:p>
          <a:p>
            <a:r>
              <a:rPr lang="en-US" sz="2400" dirty="0" smtClean="0">
                <a:latin typeface="+mj-lt"/>
              </a:rPr>
              <a:t>The </a:t>
            </a:r>
            <a:r>
              <a:rPr lang="en-US" sz="2400" dirty="0">
                <a:latin typeface="+mj-lt"/>
              </a:rPr>
              <a:t>following factors increase the risk of MTCT:</a:t>
            </a:r>
          </a:p>
          <a:p>
            <a:pPr lvl="0"/>
            <a:r>
              <a:rPr lang="en-US" sz="2400" dirty="0">
                <a:latin typeface="+mj-lt"/>
              </a:rPr>
              <a:t>Higher levels of maternal </a:t>
            </a:r>
            <a:r>
              <a:rPr lang="en-US" sz="2400" dirty="0" err="1">
                <a:latin typeface="+mj-lt"/>
              </a:rPr>
              <a:t>viraemia</a:t>
            </a:r>
            <a:r>
              <a:rPr lang="en-US" sz="2400" dirty="0" smtClean="0">
                <a:latin typeface="+mj-lt"/>
              </a:rPr>
              <a:t>.</a:t>
            </a:r>
            <a:endParaRPr lang="en-US" sz="2400" dirty="0">
              <a:latin typeface="+mj-lt"/>
            </a:endParaRPr>
          </a:p>
          <a:p>
            <a:pPr lvl="0"/>
            <a:r>
              <a:rPr lang="en-US" sz="2400" dirty="0">
                <a:latin typeface="+mj-lt"/>
              </a:rPr>
              <a:t>Lower maternal CD4 count.</a:t>
            </a:r>
          </a:p>
          <a:p>
            <a:pPr lvl="0"/>
            <a:r>
              <a:rPr lang="en-US" sz="2400" u="sng" dirty="0">
                <a:latin typeface="+mj-lt"/>
              </a:rPr>
              <a:t>Primary HIV Infection</a:t>
            </a:r>
            <a:r>
              <a:rPr lang="en-US" sz="2400" dirty="0">
                <a:latin typeface="+mj-lt"/>
              </a:rPr>
              <a:t> occurring during pregnancy</a:t>
            </a:r>
            <a:r>
              <a:rPr lang="en-US" sz="2400" dirty="0" smtClean="0">
                <a:latin typeface="+mj-lt"/>
              </a:rPr>
              <a:t>.</a:t>
            </a:r>
            <a:endParaRPr lang="en-US" sz="2400" dirty="0">
              <a:latin typeface="+mj-lt"/>
            </a:endParaRPr>
          </a:p>
          <a:p>
            <a:pPr lvl="0"/>
            <a:r>
              <a:rPr lang="en-US" sz="2400" dirty="0">
                <a:latin typeface="+mj-lt"/>
              </a:rPr>
              <a:t>Co-existing other </a:t>
            </a:r>
            <a:r>
              <a:rPr lang="en-US" sz="2400" u="sng" dirty="0">
                <a:latin typeface="+mj-lt"/>
                <a:hlinkClick r:id="rId2"/>
              </a:rPr>
              <a:t>sexually transmitted disease</a:t>
            </a:r>
            <a:r>
              <a:rPr lang="en-US" sz="2400" dirty="0">
                <a:latin typeface="+mj-lt"/>
              </a:rPr>
              <a:t>.</a:t>
            </a:r>
          </a:p>
          <a:p>
            <a:pPr lvl="0"/>
            <a:r>
              <a:rPr lang="en-US" sz="2400" dirty="0">
                <a:latin typeface="+mj-lt"/>
              </a:rPr>
              <a:t>Invasive </a:t>
            </a:r>
            <a:r>
              <a:rPr lang="en-US" sz="2400" dirty="0" err="1">
                <a:latin typeface="+mj-lt"/>
              </a:rPr>
              <a:t>intrapartum</a:t>
            </a:r>
            <a:r>
              <a:rPr lang="en-US" sz="2400" dirty="0">
                <a:latin typeface="+mj-lt"/>
              </a:rPr>
              <a:t> procedures, </a:t>
            </a:r>
            <a:r>
              <a:rPr lang="en-US" sz="2400" dirty="0" err="1">
                <a:latin typeface="+mj-lt"/>
              </a:rPr>
              <a:t>eg</a:t>
            </a:r>
            <a:r>
              <a:rPr lang="en-US" sz="2400" dirty="0">
                <a:latin typeface="+mj-lt"/>
              </a:rPr>
              <a:t> fetal scalp electrodes, </a:t>
            </a:r>
            <a:r>
              <a:rPr lang="en-US" sz="2400" u="sng" dirty="0">
                <a:latin typeface="+mj-lt"/>
              </a:rPr>
              <a:t>forceps</a:t>
            </a:r>
            <a:r>
              <a:rPr lang="en-US" sz="2400" dirty="0">
                <a:latin typeface="+mj-lt"/>
              </a:rPr>
              <a:t>, </a:t>
            </a:r>
            <a:r>
              <a:rPr lang="en-US" sz="2400" dirty="0" err="1">
                <a:latin typeface="+mj-lt"/>
              </a:rPr>
              <a:t>ventouse</a:t>
            </a:r>
            <a:r>
              <a:rPr lang="en-US" sz="2400" dirty="0">
                <a:latin typeface="+mj-lt"/>
              </a:rPr>
              <a:t>.</a:t>
            </a:r>
          </a:p>
          <a:p>
            <a:pPr lvl="0"/>
            <a:r>
              <a:rPr lang="en-US" sz="2400" u="sng" dirty="0">
                <a:latin typeface="+mj-lt"/>
              </a:rPr>
              <a:t>Rupture of membranes</a:t>
            </a:r>
            <a:r>
              <a:rPr lang="en-US" sz="2400" dirty="0">
                <a:latin typeface="+mj-lt"/>
              </a:rPr>
              <a:t> (especially if delivery is more than 4 hours after the membranes ruptured).</a:t>
            </a:r>
          </a:p>
          <a:p>
            <a:pPr lvl="0"/>
            <a:r>
              <a:rPr lang="en-US" sz="2400" dirty="0">
                <a:latin typeface="+mj-lt"/>
              </a:rPr>
              <a:t>Vaginal delivery.</a:t>
            </a:r>
          </a:p>
          <a:p>
            <a:pPr lvl="0"/>
            <a:r>
              <a:rPr lang="en-US" sz="2400" dirty="0">
                <a:latin typeface="+mj-lt"/>
              </a:rPr>
              <a:t>Advanced maternal age.</a:t>
            </a:r>
          </a:p>
          <a:p>
            <a:pPr lvl="0"/>
            <a:r>
              <a:rPr lang="en-US" sz="2400" dirty="0" smtClean="0">
                <a:latin typeface="+mj-lt"/>
              </a:rPr>
              <a:t>Preterm </a:t>
            </a:r>
            <a:r>
              <a:rPr lang="en-US" sz="2400" dirty="0">
                <a:latin typeface="+mj-lt"/>
              </a:rPr>
              <a:t>birth.</a:t>
            </a:r>
          </a:p>
        </p:txBody>
      </p:sp>
    </p:spTree>
    <p:extLst>
      <p:ext uri="{BB962C8B-B14F-4D97-AF65-F5344CB8AC3E}">
        <p14:creationId xmlns:p14="http://schemas.microsoft.com/office/powerpoint/2010/main" val="217289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1219200"/>
            <a:ext cx="8001000" cy="627888"/>
          </a:xfrm>
        </p:spPr>
        <p:txBody>
          <a:bodyPr>
            <a:noAutofit/>
          </a:bodyPr>
          <a:lstStyle/>
          <a:p>
            <a:pPr algn="l"/>
            <a:r>
              <a:rPr lang="en-US" altLang="en-US" sz="4000" dirty="0" smtClean="0"/>
              <a:t>HIV  -  Vertical Transmission</a:t>
            </a:r>
          </a:p>
        </p:txBody>
      </p:sp>
      <p:sp>
        <p:nvSpPr>
          <p:cNvPr id="71683" name="Rectangle 3"/>
          <p:cNvSpPr>
            <a:spLocks noGrp="1" noChangeArrowheads="1"/>
          </p:cNvSpPr>
          <p:nvPr>
            <p:ph idx="1"/>
          </p:nvPr>
        </p:nvSpPr>
        <p:spPr/>
        <p:txBody>
          <a:bodyPr/>
          <a:lstStyle/>
          <a:p>
            <a:r>
              <a:rPr lang="en-US" altLang="en-US" dirty="0" smtClean="0">
                <a:latin typeface="+mj-lt"/>
              </a:rPr>
              <a:t>perinatal in most cases</a:t>
            </a:r>
          </a:p>
          <a:p>
            <a:r>
              <a:rPr lang="en-US" altLang="en-US" dirty="0" smtClean="0">
                <a:latin typeface="+mj-lt"/>
              </a:rPr>
              <a:t>transmission rate 15 - 25%</a:t>
            </a:r>
          </a:p>
          <a:p>
            <a:r>
              <a:rPr lang="en-US" altLang="en-US" dirty="0" smtClean="0">
                <a:latin typeface="+mj-lt"/>
              </a:rPr>
              <a:t>Role of Caesarean section in reduction of transmission in some cases </a:t>
            </a:r>
          </a:p>
          <a:p>
            <a:endParaRPr lang="en-US" altLang="en-US" dirty="0" smtClean="0"/>
          </a:p>
          <a:p>
            <a:endParaRPr lang="en-US" altLang="en-US" dirty="0" smtClean="0"/>
          </a:p>
        </p:txBody>
      </p:sp>
    </p:spTree>
    <p:extLst>
      <p:ext uri="{BB962C8B-B14F-4D97-AF65-F5344CB8AC3E}">
        <p14:creationId xmlns:p14="http://schemas.microsoft.com/office/powerpoint/2010/main" val="2048372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838200" y="1295400"/>
            <a:ext cx="5943600" cy="551688"/>
          </a:xfrm>
        </p:spPr>
        <p:txBody>
          <a:bodyPr>
            <a:normAutofit fontScale="90000"/>
          </a:bodyPr>
          <a:lstStyle/>
          <a:p>
            <a:r>
              <a:rPr lang="en-US" altLang="en-US" sz="4000" dirty="0">
                <a:solidFill>
                  <a:srgbClr val="04617B"/>
                </a:solidFill>
              </a:rPr>
              <a:t>HIV  -  Vertical Transmission</a:t>
            </a:r>
            <a:endParaRPr lang="en-US" altLang="en-US" dirty="0" smtClean="0"/>
          </a:p>
        </p:txBody>
      </p:sp>
      <p:sp>
        <p:nvSpPr>
          <p:cNvPr id="72707" name="Rectangle 3"/>
          <p:cNvSpPr>
            <a:spLocks noGrp="1" noChangeArrowheads="1"/>
          </p:cNvSpPr>
          <p:nvPr>
            <p:ph idx="1"/>
          </p:nvPr>
        </p:nvSpPr>
        <p:spPr>
          <a:xfrm>
            <a:off x="685800" y="2209800"/>
            <a:ext cx="7848600" cy="4114800"/>
          </a:xfrm>
        </p:spPr>
        <p:txBody>
          <a:bodyPr/>
          <a:lstStyle/>
          <a:p>
            <a:r>
              <a:rPr lang="en-US" altLang="en-US" dirty="0" smtClean="0">
                <a:latin typeface="+mj-lt"/>
              </a:rPr>
              <a:t>transmission can be decreased by approximately 2/3 by administration of anti-</a:t>
            </a:r>
            <a:r>
              <a:rPr lang="en-US" altLang="en-US" dirty="0" err="1" smtClean="0">
                <a:latin typeface="+mj-lt"/>
              </a:rPr>
              <a:t>retrovirals</a:t>
            </a:r>
            <a:r>
              <a:rPr lang="en-US" altLang="en-US" dirty="0" smtClean="0">
                <a:latin typeface="+mj-lt"/>
              </a:rPr>
              <a:t> </a:t>
            </a:r>
          </a:p>
          <a:p>
            <a:pPr lvl="1"/>
            <a:r>
              <a:rPr lang="en-US" altLang="en-US" sz="2600" dirty="0" smtClean="0">
                <a:latin typeface="+mj-lt"/>
              </a:rPr>
              <a:t>to the mother in pregnancy (</a:t>
            </a:r>
            <a:r>
              <a:rPr lang="en-US" altLang="en-US" sz="2600" dirty="0" err="1" smtClean="0">
                <a:latin typeface="+mj-lt"/>
              </a:rPr>
              <a:t>po</a:t>
            </a:r>
            <a:r>
              <a:rPr lang="en-US" altLang="en-US" sz="2600" dirty="0" smtClean="0">
                <a:latin typeface="+mj-lt"/>
              </a:rPr>
              <a:t>), in </a:t>
            </a:r>
            <a:r>
              <a:rPr lang="en-US" altLang="en-US" sz="2600" dirty="0" err="1" smtClean="0">
                <a:latin typeface="+mj-lt"/>
              </a:rPr>
              <a:t>labour</a:t>
            </a:r>
            <a:r>
              <a:rPr lang="en-US" altLang="en-US" sz="2600" dirty="0" smtClean="0">
                <a:latin typeface="+mj-lt"/>
              </a:rPr>
              <a:t> (iv and </a:t>
            </a:r>
            <a:r>
              <a:rPr lang="en-US" altLang="en-US" sz="2600" dirty="0" err="1" smtClean="0">
                <a:latin typeface="+mj-lt"/>
              </a:rPr>
              <a:t>po</a:t>
            </a:r>
            <a:r>
              <a:rPr lang="en-US" altLang="en-US" sz="2600" dirty="0" smtClean="0">
                <a:latin typeface="+mj-lt"/>
              </a:rPr>
              <a:t>) and</a:t>
            </a:r>
          </a:p>
          <a:p>
            <a:pPr lvl="1"/>
            <a:r>
              <a:rPr lang="en-US" altLang="en-US" sz="2600" dirty="0" smtClean="0">
                <a:latin typeface="+mj-lt"/>
              </a:rPr>
              <a:t>to the infant for the first 4 weeks (</a:t>
            </a:r>
            <a:r>
              <a:rPr lang="en-US" altLang="en-US" sz="2600" dirty="0" err="1" smtClean="0">
                <a:latin typeface="+mj-lt"/>
              </a:rPr>
              <a:t>po</a:t>
            </a:r>
            <a:r>
              <a:rPr lang="en-US" altLang="en-US" sz="2600" dirty="0" smtClean="0">
                <a:latin typeface="+mj-lt"/>
              </a:rPr>
              <a:t>) - this is post-exposure prophylaxis</a:t>
            </a:r>
          </a:p>
          <a:p>
            <a:endParaRPr lang="en-US" altLang="en-US" dirty="0" smtClean="0"/>
          </a:p>
        </p:txBody>
      </p:sp>
    </p:spTree>
    <p:extLst>
      <p:ext uri="{BB962C8B-B14F-4D97-AF65-F5344CB8AC3E}">
        <p14:creationId xmlns:p14="http://schemas.microsoft.com/office/powerpoint/2010/main" val="3042413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838200" y="1219200"/>
            <a:ext cx="6096000" cy="627888"/>
          </a:xfrm>
        </p:spPr>
        <p:txBody>
          <a:bodyPr>
            <a:noAutofit/>
          </a:bodyPr>
          <a:lstStyle/>
          <a:p>
            <a:pPr algn="l"/>
            <a:r>
              <a:rPr lang="en-US" altLang="en-US" sz="4000" dirty="0" smtClean="0"/>
              <a:t>HIV  -  Antenatal testing</a:t>
            </a:r>
          </a:p>
        </p:txBody>
      </p:sp>
      <p:sp>
        <p:nvSpPr>
          <p:cNvPr id="73731" name="Rectangle 3"/>
          <p:cNvSpPr>
            <a:spLocks noGrp="1" noChangeArrowheads="1"/>
          </p:cNvSpPr>
          <p:nvPr>
            <p:ph idx="1"/>
          </p:nvPr>
        </p:nvSpPr>
        <p:spPr>
          <a:xfrm>
            <a:off x="838201" y="2133600"/>
            <a:ext cx="7467600" cy="3962400"/>
          </a:xfrm>
        </p:spPr>
        <p:txBody>
          <a:bodyPr>
            <a:normAutofit/>
          </a:bodyPr>
          <a:lstStyle/>
          <a:p>
            <a:pPr marL="0" indent="0">
              <a:buFont typeface="Monotype Sorts" pitchFamily="2" charset="2"/>
              <a:buNone/>
            </a:pPr>
            <a:r>
              <a:rPr lang="en-US" altLang="en-US" dirty="0" smtClean="0">
                <a:latin typeface="+mj-lt"/>
              </a:rPr>
              <a:t>Unlinked testing indicated that only 25-50% of HIV+ women were identified</a:t>
            </a:r>
          </a:p>
          <a:p>
            <a:pPr>
              <a:buFont typeface="Monotype Sorts" pitchFamily="2" charset="2"/>
              <a:buNone/>
            </a:pPr>
            <a:endParaRPr lang="en-US" altLang="en-US" dirty="0" smtClean="0">
              <a:latin typeface="+mj-lt"/>
            </a:endParaRPr>
          </a:p>
          <a:p>
            <a:pPr marL="0" indent="0">
              <a:buFont typeface="Monotype Sorts" pitchFamily="2" charset="2"/>
              <a:buNone/>
            </a:pPr>
            <a:r>
              <a:rPr lang="en-US" altLang="en-US" dirty="0" smtClean="0">
                <a:latin typeface="+mj-lt"/>
              </a:rPr>
              <a:t>Routine anti-HIV testing introduced Rotunda January 1998</a:t>
            </a:r>
          </a:p>
          <a:p>
            <a:pPr>
              <a:buFont typeface="Monotype Sorts" pitchFamily="2" charset="2"/>
              <a:buNone/>
            </a:pPr>
            <a:endParaRPr lang="en-US" altLang="en-US" dirty="0" smtClean="0">
              <a:latin typeface="+mj-lt"/>
            </a:endParaRPr>
          </a:p>
          <a:p>
            <a:pPr marL="0" indent="0">
              <a:buFont typeface="Monotype Sorts" pitchFamily="2" charset="2"/>
              <a:buNone/>
            </a:pPr>
            <a:r>
              <a:rPr lang="en-US" altLang="en-US" dirty="0" smtClean="0">
                <a:latin typeface="+mj-lt"/>
              </a:rPr>
              <a:t>National </a:t>
            </a:r>
            <a:r>
              <a:rPr lang="en-US" altLang="en-US" dirty="0" err="1" smtClean="0">
                <a:latin typeface="+mj-lt"/>
              </a:rPr>
              <a:t>programme</a:t>
            </a:r>
            <a:r>
              <a:rPr lang="en-US" altLang="en-US" dirty="0" smtClean="0">
                <a:latin typeface="+mj-lt"/>
              </a:rPr>
              <a:t> commenced April 1999, based on the Rotunda model</a:t>
            </a:r>
          </a:p>
        </p:txBody>
      </p:sp>
    </p:spTree>
    <p:extLst>
      <p:ext uri="{BB962C8B-B14F-4D97-AF65-F5344CB8AC3E}">
        <p14:creationId xmlns:p14="http://schemas.microsoft.com/office/powerpoint/2010/main" val="1670225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r>
              <a:rPr lang="en-US" sz="2400" dirty="0">
                <a:latin typeface="+mj-lt"/>
              </a:rPr>
              <a:t>Causes Erythema </a:t>
            </a:r>
            <a:r>
              <a:rPr lang="en-US" sz="2400" dirty="0" err="1">
                <a:latin typeface="+mj-lt"/>
              </a:rPr>
              <a:t>infectiosum</a:t>
            </a:r>
            <a:r>
              <a:rPr lang="en-US" sz="2400" dirty="0">
                <a:latin typeface="+mj-lt"/>
              </a:rPr>
              <a:t> or fifth disease</a:t>
            </a:r>
          </a:p>
          <a:p>
            <a:r>
              <a:rPr lang="en-US" sz="2400" dirty="0" smtClean="0">
                <a:latin typeface="+mj-lt"/>
              </a:rPr>
              <a:t>Transmitted </a:t>
            </a:r>
            <a:r>
              <a:rPr lang="en-US" sz="2400" dirty="0">
                <a:latin typeface="+mj-lt"/>
              </a:rPr>
              <a:t>through respiratory route</a:t>
            </a:r>
          </a:p>
          <a:p>
            <a:r>
              <a:rPr lang="en-US" sz="2400" dirty="0">
                <a:latin typeface="+mj-lt"/>
              </a:rPr>
              <a:t>Fever, malaise, headache and myalgia and itching</a:t>
            </a:r>
          </a:p>
          <a:p>
            <a:r>
              <a:rPr lang="en-US" sz="2400" dirty="0">
                <a:latin typeface="+mj-lt"/>
              </a:rPr>
              <a:t>Indurated (lacey) rash on the face (slapped-cheek) which spreads in 1-2 days to arms and legs</a:t>
            </a:r>
          </a:p>
          <a:p>
            <a:r>
              <a:rPr lang="en-US" sz="2400" dirty="0">
                <a:latin typeface="+mj-lt"/>
              </a:rPr>
              <a:t> LNs, enlarged spleen and liver.</a:t>
            </a:r>
          </a:p>
          <a:p>
            <a:r>
              <a:rPr lang="en-US" sz="2400" dirty="0">
                <a:latin typeface="+mj-lt"/>
              </a:rPr>
              <a:t>Illness lasts 1-2 </a:t>
            </a:r>
            <a:r>
              <a:rPr lang="en-US" sz="2400" dirty="0" err="1">
                <a:latin typeface="+mj-lt"/>
              </a:rPr>
              <a:t>wks</a:t>
            </a:r>
            <a:r>
              <a:rPr lang="en-US" sz="2400" dirty="0">
                <a:latin typeface="+mj-lt"/>
              </a:rPr>
              <a:t>, but rash may recur for 2-4 </a:t>
            </a:r>
            <a:r>
              <a:rPr lang="en-US" sz="2400" dirty="0" err="1">
                <a:latin typeface="+mj-lt"/>
              </a:rPr>
              <a:t>wks</a:t>
            </a:r>
            <a:r>
              <a:rPr lang="en-US" sz="2400" dirty="0">
                <a:latin typeface="+mj-lt"/>
              </a:rPr>
              <a:t> upon: exposure to heat or sun light, on </a:t>
            </a:r>
            <a:r>
              <a:rPr lang="en-US" sz="2400" dirty="0" err="1">
                <a:latin typeface="+mj-lt"/>
              </a:rPr>
              <a:t>excersise</a:t>
            </a:r>
            <a:r>
              <a:rPr lang="en-US" sz="2400" dirty="0">
                <a:latin typeface="+mj-lt"/>
              </a:rPr>
              <a:t> or </a:t>
            </a:r>
            <a:r>
              <a:rPr lang="en-US" sz="2400" dirty="0" err="1">
                <a:latin typeface="+mj-lt"/>
              </a:rPr>
              <a:t>emotionl</a:t>
            </a:r>
            <a:r>
              <a:rPr lang="en-US" sz="2400" dirty="0">
                <a:latin typeface="+mj-lt"/>
              </a:rPr>
              <a:t> stress. </a:t>
            </a:r>
          </a:p>
          <a:p>
            <a:r>
              <a:rPr lang="en-US" sz="2400" dirty="0">
                <a:latin typeface="+mj-lt"/>
              </a:rPr>
              <a:t>Some times associated with arthritis and vasculitis</a:t>
            </a:r>
          </a:p>
          <a:p>
            <a:endParaRPr lang="en-US" dirty="0">
              <a:latin typeface="+mj-lt"/>
            </a:endParaRPr>
          </a:p>
        </p:txBody>
      </p:sp>
    </p:spTree>
    <p:extLst>
      <p:ext uri="{BB962C8B-B14F-4D97-AF65-F5344CB8AC3E}">
        <p14:creationId xmlns:p14="http://schemas.microsoft.com/office/powerpoint/2010/main" val="843162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66800" y="704088"/>
            <a:ext cx="7620000" cy="1143000"/>
          </a:xfrm>
        </p:spPr>
        <p:txBody>
          <a:bodyPr>
            <a:normAutofit/>
          </a:bodyPr>
          <a:lstStyle/>
          <a:p>
            <a:pPr algn="l"/>
            <a:r>
              <a:rPr lang="en-US" altLang="en-US" sz="4000" dirty="0" smtClean="0"/>
              <a:t>HIV</a:t>
            </a:r>
          </a:p>
        </p:txBody>
      </p:sp>
      <p:sp>
        <p:nvSpPr>
          <p:cNvPr id="74755" name="Rectangle 3"/>
          <p:cNvSpPr>
            <a:spLocks noGrp="1" noChangeArrowheads="1"/>
          </p:cNvSpPr>
          <p:nvPr>
            <p:ph idx="1"/>
          </p:nvPr>
        </p:nvSpPr>
        <p:spPr>
          <a:xfrm>
            <a:off x="984739" y="2133600"/>
            <a:ext cx="7174523" cy="3962400"/>
          </a:xfrm>
        </p:spPr>
        <p:txBody>
          <a:bodyPr>
            <a:normAutofit/>
          </a:bodyPr>
          <a:lstStyle/>
          <a:p>
            <a:r>
              <a:rPr lang="en-US" altLang="en-US" dirty="0" smtClean="0">
                <a:latin typeface="+mj-lt"/>
              </a:rPr>
              <a:t>&gt;90% of cases of </a:t>
            </a:r>
            <a:r>
              <a:rPr lang="en-US" altLang="en-US" dirty="0" err="1" smtClean="0">
                <a:latin typeface="+mj-lt"/>
              </a:rPr>
              <a:t>paediatric</a:t>
            </a:r>
            <a:r>
              <a:rPr lang="en-US" altLang="en-US" dirty="0" smtClean="0">
                <a:latin typeface="+mj-lt"/>
              </a:rPr>
              <a:t> HIV are due to vertical transmission</a:t>
            </a:r>
          </a:p>
          <a:p>
            <a:r>
              <a:rPr lang="en-US" altLang="en-US" dirty="0" smtClean="0">
                <a:latin typeface="+mj-lt"/>
              </a:rPr>
              <a:t>prevention is dependent on identification of infected mothers and</a:t>
            </a:r>
          </a:p>
          <a:p>
            <a:pPr lvl="1"/>
            <a:r>
              <a:rPr lang="en-US" altLang="en-US" sz="2600" dirty="0" smtClean="0">
                <a:latin typeface="+mj-lt"/>
              </a:rPr>
              <a:t>antiretroviral therapy, antepartum and intrapartum with post-exposure prophylaxis to the infant </a:t>
            </a:r>
          </a:p>
          <a:p>
            <a:pPr lvl="1"/>
            <a:r>
              <a:rPr lang="en-US" altLang="en-US" sz="2600" dirty="0" smtClean="0">
                <a:latin typeface="+mj-lt"/>
              </a:rPr>
              <a:t>caesarean section in selected cases</a:t>
            </a:r>
          </a:p>
        </p:txBody>
      </p:sp>
    </p:spTree>
    <p:extLst>
      <p:ext uri="{BB962C8B-B14F-4D97-AF65-F5344CB8AC3E}">
        <p14:creationId xmlns:p14="http://schemas.microsoft.com/office/powerpoint/2010/main" val="25128493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90600" y="2209800"/>
            <a:ext cx="7162800" cy="1219200"/>
          </a:xfrm>
          <a:prstGeom prst="rect">
            <a:avLst/>
          </a:prstGeom>
          <a:ln>
            <a:noFill/>
          </a:ln>
        </p:spPr>
        <p:txBody>
          <a:bodyPr vert="horz" lIns="0" tIns="0" rIns="18288" bIns="0" anchor="b">
            <a:normAutofit fontScale="9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4000" b="0" i="0" u="none" strike="noStrike" kern="1200" cap="none" spc="0" normalizeH="0" baseline="0" noProof="0" dirty="0" smtClean="0">
                <a:ln>
                  <a:noFill/>
                </a:ln>
                <a:solidFill>
                  <a:schemeClr val="bg2">
                    <a:lumMod val="25000"/>
                  </a:schemeClr>
                </a:solidFill>
                <a:effectLst/>
                <a:uLnTx/>
                <a:uFillTx/>
                <a:latin typeface="Calibri"/>
                <a:ea typeface="+mj-ea"/>
                <a:cs typeface="+mj-cs"/>
              </a:rPr>
              <a:t>Control &amp; Prevention of Congenital, Perinatal &amp; Neonatal infection </a:t>
            </a:r>
          </a:p>
        </p:txBody>
      </p:sp>
    </p:spTree>
    <p:extLst>
      <p:ext uri="{BB962C8B-B14F-4D97-AF65-F5344CB8AC3E}">
        <p14:creationId xmlns:p14="http://schemas.microsoft.com/office/powerpoint/2010/main" val="1102565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838200" y="1295400"/>
            <a:ext cx="5029200" cy="551688"/>
          </a:xfrm>
        </p:spPr>
        <p:txBody>
          <a:bodyPr>
            <a:noAutofit/>
          </a:bodyPr>
          <a:lstStyle/>
          <a:p>
            <a:pPr algn="l"/>
            <a:r>
              <a:rPr lang="en-US" altLang="en-US" sz="4000" dirty="0" smtClean="0"/>
              <a:t>Control &amp; Prevention</a:t>
            </a:r>
          </a:p>
        </p:txBody>
      </p:sp>
      <p:sp>
        <p:nvSpPr>
          <p:cNvPr id="98307" name="Rectangle 3"/>
          <p:cNvSpPr>
            <a:spLocks noGrp="1" noChangeArrowheads="1"/>
          </p:cNvSpPr>
          <p:nvPr>
            <p:ph idx="1"/>
          </p:nvPr>
        </p:nvSpPr>
        <p:spPr>
          <a:xfrm>
            <a:off x="762000" y="2133600"/>
            <a:ext cx="7696199" cy="3962400"/>
          </a:xfrm>
        </p:spPr>
        <p:txBody>
          <a:bodyPr/>
          <a:lstStyle/>
          <a:p>
            <a:pPr>
              <a:buFont typeface="Monotype Sorts" pitchFamily="2" charset="2"/>
              <a:buNone/>
            </a:pPr>
            <a:r>
              <a:rPr lang="en-US" altLang="en-US" u="sng" dirty="0" smtClean="0">
                <a:latin typeface="+mj-lt"/>
              </a:rPr>
              <a:t>General Medical</a:t>
            </a:r>
            <a:endParaRPr lang="en-US" altLang="en-US" dirty="0" smtClean="0">
              <a:latin typeface="+mj-lt"/>
            </a:endParaRPr>
          </a:p>
          <a:p>
            <a:pPr marL="0" indent="0">
              <a:buNone/>
            </a:pPr>
            <a:endParaRPr lang="en-US" altLang="en-US" sz="1400" dirty="0" smtClean="0">
              <a:latin typeface="+mj-lt"/>
            </a:endParaRPr>
          </a:p>
          <a:p>
            <a:r>
              <a:rPr lang="en-US" altLang="en-US" dirty="0" smtClean="0">
                <a:latin typeface="+mj-lt"/>
              </a:rPr>
              <a:t>precautions with clinical examination</a:t>
            </a:r>
          </a:p>
          <a:p>
            <a:pPr marL="0" indent="0">
              <a:buNone/>
            </a:pPr>
            <a:endParaRPr lang="en-US" altLang="en-US" sz="1400" dirty="0" smtClean="0">
              <a:latin typeface="+mj-lt"/>
            </a:endParaRPr>
          </a:p>
          <a:p>
            <a:r>
              <a:rPr lang="en-US" altLang="en-US" dirty="0" smtClean="0">
                <a:latin typeface="+mj-lt"/>
              </a:rPr>
              <a:t>use of standard / universal precautions when coming into contact with blood or secretions that may contain blood</a:t>
            </a:r>
          </a:p>
          <a:p>
            <a:endParaRPr lang="en-US" altLang="en-US" dirty="0" smtClean="0"/>
          </a:p>
        </p:txBody>
      </p:sp>
    </p:spTree>
    <p:extLst>
      <p:ext uri="{BB962C8B-B14F-4D97-AF65-F5344CB8AC3E}">
        <p14:creationId xmlns:p14="http://schemas.microsoft.com/office/powerpoint/2010/main" val="1444040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838200" y="914400"/>
            <a:ext cx="7467600" cy="990600"/>
          </a:xfrm>
          <a:noFill/>
        </p:spPr>
        <p:txBody>
          <a:bodyPr>
            <a:normAutofit fontScale="90000"/>
          </a:bodyPr>
          <a:lstStyle/>
          <a:p>
            <a:pPr algn="l"/>
            <a:r>
              <a:rPr lang="en-US" altLang="en-US" sz="4000" dirty="0" smtClean="0"/>
              <a:t>Prevention of congenital and perinatal infection</a:t>
            </a:r>
          </a:p>
        </p:txBody>
      </p:sp>
      <p:sp>
        <p:nvSpPr>
          <p:cNvPr id="99331" name="Rectangle 3"/>
          <p:cNvSpPr>
            <a:spLocks noGrp="1" noChangeArrowheads="1"/>
          </p:cNvSpPr>
          <p:nvPr>
            <p:ph idx="1"/>
          </p:nvPr>
        </p:nvSpPr>
        <p:spPr>
          <a:xfrm>
            <a:off x="457200" y="2209800"/>
            <a:ext cx="8229600" cy="4114800"/>
          </a:xfrm>
          <a:noFill/>
        </p:spPr>
        <p:txBody>
          <a:bodyPr>
            <a:normAutofit/>
          </a:bodyPr>
          <a:lstStyle/>
          <a:p>
            <a:r>
              <a:rPr lang="en-US" altLang="en-US" dirty="0" smtClean="0">
                <a:latin typeface="+mj-lt"/>
              </a:rPr>
              <a:t>Serological screening in pregnancy</a:t>
            </a:r>
          </a:p>
          <a:p>
            <a:pPr lvl="1"/>
            <a:r>
              <a:rPr lang="en-US" altLang="en-US" sz="2600" dirty="0" smtClean="0">
                <a:latin typeface="+mj-lt"/>
              </a:rPr>
              <a:t>Rubella, syphilis, Hepatitis B, HIV: “routine”</a:t>
            </a:r>
          </a:p>
          <a:p>
            <a:r>
              <a:rPr lang="en-US" altLang="en-US" dirty="0" err="1" smtClean="0">
                <a:latin typeface="+mj-lt"/>
              </a:rPr>
              <a:t>Handwashing</a:t>
            </a:r>
            <a:endParaRPr lang="en-US" altLang="en-US" dirty="0" smtClean="0">
              <a:latin typeface="+mj-lt"/>
            </a:endParaRPr>
          </a:p>
          <a:p>
            <a:pPr lvl="1"/>
            <a:r>
              <a:rPr lang="en-US" altLang="en-US" sz="2600" dirty="0" smtClean="0">
                <a:latin typeface="+mj-lt"/>
              </a:rPr>
              <a:t>CMV, toxoplasmosis</a:t>
            </a:r>
          </a:p>
          <a:p>
            <a:r>
              <a:rPr lang="en-US" altLang="en-US" dirty="0" smtClean="0">
                <a:latin typeface="+mj-lt"/>
              </a:rPr>
              <a:t>Modification of “at risk” </a:t>
            </a:r>
            <a:r>
              <a:rPr lang="en-US" altLang="en-US" dirty="0" err="1" smtClean="0">
                <a:latin typeface="+mj-lt"/>
              </a:rPr>
              <a:t>behaviour</a:t>
            </a:r>
            <a:endParaRPr lang="en-US" altLang="en-US" dirty="0" smtClean="0">
              <a:latin typeface="+mj-lt"/>
            </a:endParaRPr>
          </a:p>
          <a:p>
            <a:pPr lvl="1"/>
            <a:r>
              <a:rPr lang="en-US" altLang="en-US" sz="2600" dirty="0" smtClean="0">
                <a:latin typeface="+mj-lt"/>
              </a:rPr>
              <a:t>Blood borne viruses</a:t>
            </a:r>
          </a:p>
          <a:p>
            <a:pPr lvl="1"/>
            <a:r>
              <a:rPr lang="en-US" altLang="en-US" sz="2600" dirty="0" smtClean="0">
                <a:latin typeface="+mj-lt"/>
              </a:rPr>
              <a:t>Sexually transmitted infection</a:t>
            </a:r>
          </a:p>
        </p:txBody>
      </p:sp>
    </p:spTree>
    <p:extLst>
      <p:ext uri="{BB962C8B-B14F-4D97-AF65-F5344CB8AC3E}">
        <p14:creationId xmlns:p14="http://schemas.microsoft.com/office/powerpoint/2010/main" val="178621087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066800" y="1066800"/>
            <a:ext cx="7174523" cy="1295400"/>
          </a:xfrm>
          <a:noFill/>
        </p:spPr>
        <p:txBody>
          <a:bodyPr>
            <a:normAutofit/>
          </a:bodyPr>
          <a:lstStyle/>
          <a:p>
            <a:pPr algn="l"/>
            <a:r>
              <a:rPr lang="en-US" altLang="en-US" sz="4000" dirty="0" smtClean="0"/>
              <a:t>Prevention of congenital and perinatal infection</a:t>
            </a:r>
          </a:p>
        </p:txBody>
      </p:sp>
      <p:sp>
        <p:nvSpPr>
          <p:cNvPr id="100355" name="Rectangle 3"/>
          <p:cNvSpPr>
            <a:spLocks noGrp="1" noChangeArrowheads="1"/>
          </p:cNvSpPr>
          <p:nvPr>
            <p:ph idx="1"/>
          </p:nvPr>
        </p:nvSpPr>
        <p:spPr>
          <a:xfrm>
            <a:off x="984739" y="2743200"/>
            <a:ext cx="7174523" cy="3352800"/>
          </a:xfrm>
          <a:noFill/>
        </p:spPr>
        <p:txBody>
          <a:bodyPr>
            <a:normAutofit/>
          </a:bodyPr>
          <a:lstStyle/>
          <a:p>
            <a:pPr>
              <a:lnSpc>
                <a:spcPct val="90000"/>
              </a:lnSpc>
            </a:pPr>
            <a:r>
              <a:rPr lang="en-US" altLang="en-US" dirty="0" smtClean="0">
                <a:latin typeface="+mj-lt"/>
              </a:rPr>
              <a:t>Avoidance of certain foods</a:t>
            </a:r>
          </a:p>
          <a:p>
            <a:pPr lvl="1">
              <a:lnSpc>
                <a:spcPct val="90000"/>
              </a:lnSpc>
            </a:pPr>
            <a:r>
              <a:rPr lang="en-US" altLang="en-US" sz="2600" dirty="0">
                <a:latin typeface="+mj-lt"/>
              </a:rPr>
              <a:t>S</a:t>
            </a:r>
            <a:r>
              <a:rPr lang="en-US" altLang="en-US" sz="2600" dirty="0" smtClean="0">
                <a:latin typeface="+mj-lt"/>
              </a:rPr>
              <a:t>oft cheeses, undercooked meats</a:t>
            </a:r>
          </a:p>
          <a:p>
            <a:pPr>
              <a:lnSpc>
                <a:spcPct val="90000"/>
              </a:lnSpc>
            </a:pPr>
            <a:r>
              <a:rPr lang="en-US" altLang="en-US" dirty="0" smtClean="0">
                <a:latin typeface="+mj-lt"/>
              </a:rPr>
              <a:t>Active herpes at term - avoid vaginal delivery</a:t>
            </a:r>
          </a:p>
        </p:txBody>
      </p:sp>
    </p:spTree>
    <p:extLst>
      <p:ext uri="{BB962C8B-B14F-4D97-AF65-F5344CB8AC3E}">
        <p14:creationId xmlns:p14="http://schemas.microsoft.com/office/powerpoint/2010/main" val="37852177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762000"/>
            <a:ext cx="7010400" cy="533400"/>
          </a:xfrm>
        </p:spPr>
        <p:txBody>
          <a:bodyPr>
            <a:normAutofit fontScale="90000"/>
          </a:bodyPr>
          <a:lstStyle/>
          <a:p>
            <a:pPr eaLnBrk="1" hangingPunct="1"/>
            <a:r>
              <a:rPr lang="en-US" altLang="zh-TW" sz="4000" dirty="0" smtClean="0"/>
              <a:t>Congenital Parvovirus Infection</a:t>
            </a:r>
            <a:endParaRPr lang="en-US" altLang="zh-TW" dirty="0" smtClean="0"/>
          </a:p>
        </p:txBody>
      </p:sp>
      <p:sp>
        <p:nvSpPr>
          <p:cNvPr id="25603" name="Rectangle 3"/>
          <p:cNvSpPr>
            <a:spLocks noGrp="1" noChangeArrowheads="1"/>
          </p:cNvSpPr>
          <p:nvPr>
            <p:ph idx="1"/>
          </p:nvPr>
        </p:nvSpPr>
        <p:spPr>
          <a:xfrm>
            <a:off x="533400" y="1447800"/>
            <a:ext cx="8077200" cy="5105400"/>
          </a:xfrm>
        </p:spPr>
        <p:txBody>
          <a:bodyPr>
            <a:noAutofit/>
          </a:bodyPr>
          <a:lstStyle/>
          <a:p>
            <a:pPr algn="just">
              <a:spcBef>
                <a:spcPct val="30000"/>
              </a:spcBef>
            </a:pPr>
            <a:r>
              <a:rPr lang="en-US" altLang="en-US" sz="2200" b="1" dirty="0" smtClean="0">
                <a:latin typeface="+mj-lt"/>
              </a:rPr>
              <a:t>Some 50% of women of child-bearing age are immune</a:t>
            </a:r>
            <a:endParaRPr lang="en-US" altLang="en-US" sz="2200" dirty="0" smtClean="0">
              <a:latin typeface="+mj-lt"/>
            </a:endParaRPr>
          </a:p>
          <a:p>
            <a:pPr>
              <a:spcBef>
                <a:spcPct val="30000"/>
              </a:spcBef>
            </a:pPr>
            <a:r>
              <a:rPr lang="en-US" altLang="en-US" sz="2200" dirty="0" smtClean="0">
                <a:latin typeface="+mj-lt"/>
              </a:rPr>
              <a:t>When acquired by a non-immune pregnant woman the transmission rate to the fetus is about 33% </a:t>
            </a:r>
            <a:endParaRPr lang="en-GB" altLang="zh-TW" sz="2200" dirty="0" smtClean="0">
              <a:latin typeface="+mj-lt"/>
            </a:endParaRPr>
          </a:p>
          <a:p>
            <a:pPr eaLnBrk="1" hangingPunct="1">
              <a:spcBef>
                <a:spcPct val="30000"/>
              </a:spcBef>
            </a:pPr>
            <a:r>
              <a:rPr lang="en-GB" altLang="zh-TW" sz="2200" dirty="0" smtClean="0">
                <a:latin typeface="+mj-lt"/>
              </a:rPr>
              <a:t>Known  to  cause </a:t>
            </a:r>
            <a:r>
              <a:rPr lang="en-GB" altLang="zh-TW" sz="2200" dirty="0" err="1" smtClean="0">
                <a:latin typeface="+mj-lt"/>
              </a:rPr>
              <a:t>fetal</a:t>
            </a:r>
            <a:r>
              <a:rPr lang="en-GB" altLang="zh-TW" sz="2200" dirty="0" smtClean="0">
                <a:latin typeface="+mj-lt"/>
              </a:rPr>
              <a:t> loss through  hydrops  </a:t>
            </a:r>
            <a:r>
              <a:rPr lang="en-GB" altLang="zh-TW" sz="2200" dirty="0" err="1" smtClean="0">
                <a:latin typeface="+mj-lt"/>
              </a:rPr>
              <a:t>fetalis</a:t>
            </a:r>
            <a:r>
              <a:rPr lang="en-GB" altLang="zh-TW" sz="2200" dirty="0" smtClean="0">
                <a:latin typeface="+mj-lt"/>
              </a:rPr>
              <a:t>;  severe anaemia,  congestive heart failure, generalized oedema  and     </a:t>
            </a:r>
            <a:r>
              <a:rPr lang="en-GB" altLang="zh-TW" sz="2200" dirty="0" err="1" smtClean="0">
                <a:latin typeface="+mj-lt"/>
              </a:rPr>
              <a:t>fetal</a:t>
            </a:r>
            <a:r>
              <a:rPr lang="en-GB" altLang="zh-TW" sz="2200" dirty="0" smtClean="0">
                <a:latin typeface="+mj-lt"/>
              </a:rPr>
              <a:t> death</a:t>
            </a:r>
          </a:p>
          <a:p>
            <a:pPr eaLnBrk="1" hangingPunct="1">
              <a:spcBef>
                <a:spcPct val="30000"/>
              </a:spcBef>
            </a:pPr>
            <a:r>
              <a:rPr lang="en-GB" altLang="zh-TW" sz="2200" dirty="0" smtClean="0">
                <a:latin typeface="+mj-lt"/>
              </a:rPr>
              <a:t>No evidence of </a:t>
            </a:r>
            <a:r>
              <a:rPr lang="en-GB" altLang="zh-TW" sz="2200" dirty="0" err="1" smtClean="0">
                <a:latin typeface="+mj-lt"/>
              </a:rPr>
              <a:t>teratogenecity</a:t>
            </a:r>
            <a:r>
              <a:rPr lang="en-GB" altLang="zh-TW" sz="2200" dirty="0" smtClean="0">
                <a:latin typeface="+mj-lt"/>
              </a:rPr>
              <a:t>.</a:t>
            </a:r>
          </a:p>
          <a:p>
            <a:pPr eaLnBrk="1" hangingPunct="1">
              <a:spcBef>
                <a:spcPct val="30000"/>
              </a:spcBef>
            </a:pPr>
            <a:r>
              <a:rPr lang="en-GB" altLang="zh-TW" sz="2200" dirty="0" smtClean="0">
                <a:latin typeface="+mj-lt"/>
              </a:rPr>
              <a:t>Risk  of </a:t>
            </a:r>
            <a:r>
              <a:rPr lang="en-GB" altLang="zh-TW" sz="2200" dirty="0" err="1" smtClean="0">
                <a:latin typeface="+mj-lt"/>
              </a:rPr>
              <a:t>fetal</a:t>
            </a:r>
            <a:r>
              <a:rPr lang="en-GB" altLang="zh-TW" sz="2200" dirty="0" smtClean="0">
                <a:latin typeface="+mj-lt"/>
              </a:rPr>
              <a:t> death highest when infection occurs during  the second trimester of pregnancy (12%).</a:t>
            </a:r>
          </a:p>
          <a:p>
            <a:pPr eaLnBrk="1" hangingPunct="1">
              <a:spcBef>
                <a:spcPct val="30000"/>
              </a:spcBef>
            </a:pPr>
            <a:r>
              <a:rPr lang="en-GB" altLang="zh-TW" sz="2200" dirty="0" smtClean="0">
                <a:latin typeface="+mj-lt"/>
              </a:rPr>
              <a:t>Minimal  risk  to the </a:t>
            </a:r>
            <a:r>
              <a:rPr lang="en-GB" altLang="zh-TW" sz="2200" dirty="0" err="1" smtClean="0">
                <a:latin typeface="+mj-lt"/>
              </a:rPr>
              <a:t>fetus</a:t>
            </a:r>
            <a:r>
              <a:rPr lang="en-GB" altLang="zh-TW" sz="2200" dirty="0" smtClean="0">
                <a:latin typeface="+mj-lt"/>
              </a:rPr>
              <a:t> if infection occurred  during  the first or third trimesters of pregnancy.</a:t>
            </a:r>
          </a:p>
          <a:p>
            <a:pPr eaLnBrk="1" hangingPunct="1">
              <a:spcBef>
                <a:spcPct val="30000"/>
              </a:spcBef>
            </a:pPr>
            <a:r>
              <a:rPr lang="en-GB" altLang="zh-TW" sz="2200" dirty="0" smtClean="0">
                <a:latin typeface="+mj-lt"/>
              </a:rPr>
              <a:t>Maternal infection during pregnancy does not warrant  termination of pregnancy.</a:t>
            </a:r>
          </a:p>
          <a:p>
            <a:pPr eaLnBrk="1" hangingPunct="1"/>
            <a:endParaRPr lang="en-US" altLang="zh-TW" sz="2100" dirty="0" smtClean="0">
              <a:latin typeface="+mj-lt"/>
            </a:endParaRPr>
          </a:p>
        </p:txBody>
      </p:sp>
    </p:spTree>
    <p:extLst>
      <p:ext uri="{BB962C8B-B14F-4D97-AF65-F5344CB8AC3E}">
        <p14:creationId xmlns:p14="http://schemas.microsoft.com/office/powerpoint/2010/main" val="4080973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914400"/>
            <a:ext cx="8077200" cy="780288"/>
          </a:xfrm>
        </p:spPr>
        <p:txBody>
          <a:bodyPr>
            <a:normAutofit/>
          </a:bodyPr>
          <a:lstStyle/>
          <a:p>
            <a:r>
              <a:rPr lang="en-US" altLang="en-US" sz="4000" dirty="0" smtClean="0"/>
              <a:t>Parvovirus B19</a:t>
            </a:r>
          </a:p>
        </p:txBody>
      </p:sp>
      <p:sp>
        <p:nvSpPr>
          <p:cNvPr id="50179" name="Rectangle 3"/>
          <p:cNvSpPr>
            <a:spLocks noGrp="1" noChangeArrowheads="1"/>
          </p:cNvSpPr>
          <p:nvPr>
            <p:ph sz="half" idx="1"/>
          </p:nvPr>
        </p:nvSpPr>
        <p:spPr>
          <a:xfrm>
            <a:off x="517280" y="1981200"/>
            <a:ext cx="8321919" cy="4114800"/>
          </a:xfrm>
        </p:spPr>
        <p:txBody>
          <a:bodyPr>
            <a:normAutofit lnSpcReduction="10000"/>
          </a:bodyPr>
          <a:lstStyle/>
          <a:p>
            <a:r>
              <a:rPr lang="en-US" altLang="en-US" dirty="0" err="1" smtClean="0">
                <a:latin typeface="+mj-lt"/>
              </a:rPr>
              <a:t>Anaemia</a:t>
            </a:r>
            <a:r>
              <a:rPr lang="en-US" altLang="en-US" dirty="0" smtClean="0">
                <a:latin typeface="+mj-lt"/>
              </a:rPr>
              <a:t>: </a:t>
            </a:r>
            <a:r>
              <a:rPr lang="en-US" dirty="0" smtClean="0">
                <a:latin typeface="+mj-lt"/>
              </a:rPr>
              <a:t>Clinical consequence is minimal unless </a:t>
            </a:r>
            <a:r>
              <a:rPr lang="en-US" dirty="0" err="1" smtClean="0">
                <a:latin typeface="+mj-lt"/>
              </a:rPr>
              <a:t>pt</a:t>
            </a:r>
            <a:r>
              <a:rPr lang="en-US" dirty="0" smtClean="0">
                <a:latin typeface="+mj-lt"/>
              </a:rPr>
              <a:t> compromised by chronic hemolytic process such as sickle cell and thalassemia</a:t>
            </a:r>
            <a:endParaRPr lang="en-US" altLang="en-US" dirty="0">
              <a:latin typeface="+mj-lt"/>
            </a:endParaRPr>
          </a:p>
          <a:p>
            <a:r>
              <a:rPr lang="en-US" altLang="en-US" dirty="0" smtClean="0">
                <a:latin typeface="+mj-lt"/>
              </a:rPr>
              <a:t>cardiomyopathy, hepatic dysfunction</a:t>
            </a:r>
          </a:p>
          <a:p>
            <a:pPr>
              <a:defRPr/>
            </a:pPr>
            <a:r>
              <a:rPr lang="en-US" altLang="en-US" dirty="0" smtClean="0">
                <a:latin typeface="+mj-lt"/>
              </a:rPr>
              <a:t>Diagnosis by </a:t>
            </a:r>
            <a:r>
              <a:rPr lang="en-US" dirty="0" err="1">
                <a:latin typeface="+mj-lt"/>
              </a:rPr>
              <a:t>IgM</a:t>
            </a:r>
            <a:r>
              <a:rPr lang="en-US" dirty="0">
                <a:latin typeface="+mj-lt"/>
              </a:rPr>
              <a:t>-specific Ab</a:t>
            </a:r>
          </a:p>
          <a:p>
            <a:r>
              <a:rPr lang="en-US" altLang="en-US" dirty="0" smtClean="0">
                <a:latin typeface="+mj-lt"/>
              </a:rPr>
              <a:t>Exchange transfusion </a:t>
            </a:r>
            <a:r>
              <a:rPr lang="en-US" altLang="en-US" i="1" dirty="0" smtClean="0">
                <a:latin typeface="+mj-lt"/>
              </a:rPr>
              <a:t>in utero</a:t>
            </a:r>
            <a:r>
              <a:rPr lang="en-US" altLang="en-US" dirty="0" smtClean="0">
                <a:latin typeface="+mj-lt"/>
              </a:rPr>
              <a:t> is appropriate therapy in severe cases </a:t>
            </a:r>
          </a:p>
          <a:p>
            <a:r>
              <a:rPr lang="en-GB" altLang="zh-TW" dirty="0">
                <a:latin typeface="+mj-lt"/>
              </a:rPr>
              <a:t>Cases  of  diagnosed  </a:t>
            </a:r>
            <a:r>
              <a:rPr lang="en-GB" altLang="zh-TW" dirty="0" err="1">
                <a:latin typeface="+mj-lt"/>
              </a:rPr>
              <a:t>hydrops</a:t>
            </a:r>
            <a:r>
              <a:rPr lang="en-GB" altLang="zh-TW" dirty="0">
                <a:latin typeface="+mj-lt"/>
              </a:rPr>
              <a:t> </a:t>
            </a:r>
            <a:r>
              <a:rPr lang="en-GB" altLang="zh-TW" dirty="0" err="1">
                <a:latin typeface="+mj-lt"/>
              </a:rPr>
              <a:t>fetalis</a:t>
            </a:r>
            <a:r>
              <a:rPr lang="en-GB" altLang="zh-TW" dirty="0">
                <a:latin typeface="+mj-lt"/>
              </a:rPr>
              <a:t>  had  been  successfully treated in utero by intrauterine transfusions and administration of digoxin to the </a:t>
            </a:r>
            <a:r>
              <a:rPr lang="en-GB" altLang="zh-TW" dirty="0" err="1">
                <a:latin typeface="+mj-lt"/>
              </a:rPr>
              <a:t>fetus</a:t>
            </a:r>
            <a:r>
              <a:rPr lang="en-GB" altLang="zh-TW" dirty="0">
                <a:latin typeface="+mj-lt"/>
              </a:rPr>
              <a:t>.</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1705176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533400" y="838200"/>
            <a:ext cx="8229600" cy="533396"/>
          </a:xfrm>
        </p:spPr>
        <p:txBody>
          <a:bodyPr>
            <a:noAutofit/>
          </a:bodyPr>
          <a:lstStyle/>
          <a:p>
            <a:pPr lvl="0"/>
            <a:r>
              <a:rPr lang="en-US" sz="4000" dirty="0" smtClean="0"/>
              <a:t>Herpesviruses</a:t>
            </a:r>
            <a:endParaRPr lang="en-US" sz="4000" dirty="0"/>
          </a:p>
        </p:txBody>
      </p:sp>
      <p:pic>
        <p:nvPicPr>
          <p:cNvPr id="3" name="Content Placeholder 3" descr="p_2b2a.jpg"/>
          <p:cNvPicPr>
            <a:picLocks noGrp="1" noChangeAspect="1"/>
          </p:cNvPicPr>
          <p:nvPr>
            <p:ph idx="1"/>
          </p:nvPr>
        </p:nvPicPr>
        <p:blipFill>
          <a:blip r:embed="rId3" cstate="print"/>
          <a:srcRect/>
          <a:stretch>
            <a:fillRect/>
          </a:stretch>
        </p:blipFill>
        <p:spPr>
          <a:xfrm>
            <a:off x="304796" y="3124203"/>
            <a:ext cx="4495803" cy="3505196"/>
          </a:xfrm>
        </p:spPr>
      </p:pic>
      <p:sp>
        <p:nvSpPr>
          <p:cNvPr id="4" name="Rectangle 4"/>
          <p:cNvSpPr/>
          <p:nvPr/>
        </p:nvSpPr>
        <p:spPr>
          <a:xfrm>
            <a:off x="381003" y="1600200"/>
            <a:ext cx="5029200" cy="1447800"/>
          </a:xfrm>
          <a:prstGeom prst="rect">
            <a:avLst/>
          </a:prstGeom>
          <a:noFill/>
          <a:ln>
            <a:noFill/>
            <a:prstDash val="solid"/>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000" i="0" u="none" strike="noStrike" kern="1200" cap="none" spc="0" baseline="0" dirty="0">
                <a:solidFill>
                  <a:srgbClr val="000000"/>
                </a:solidFill>
                <a:uFillTx/>
                <a:latin typeface="+mj-lt"/>
              </a:rPr>
              <a:t>dsDNA , linear, enveloped, 180-200 nm</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000" i="0" u="none" strike="noStrike" kern="1200" cap="none" spc="0" baseline="0" dirty="0">
                <a:solidFill>
                  <a:srgbClr val="000000"/>
                </a:solidFill>
                <a:uFillTx/>
                <a:latin typeface="+mj-lt"/>
              </a:rPr>
              <a:t>Large genome, codes for 75 viral proteins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000" i="0" u="none" strike="noStrike" kern="1200" cap="none" spc="0" baseline="0" dirty="0">
                <a:solidFill>
                  <a:srgbClr val="000000"/>
                </a:solidFill>
                <a:uFillTx/>
                <a:latin typeface="+mj-lt"/>
              </a:rPr>
              <a:t>50-70% similarity</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000" i="0" u="none" strike="noStrike" kern="1200" cap="none" spc="0" baseline="0" dirty="0">
                <a:solidFill>
                  <a:srgbClr val="000000"/>
                </a:solidFill>
                <a:uFillTx/>
                <a:latin typeface="+mj-lt"/>
              </a:rPr>
              <a:t>Cross reactivity between HSV and VZV</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2000" b="1" i="0" u="none" strike="noStrike" kern="1200" cap="none" spc="0" baseline="0" dirty="0">
              <a:solidFill>
                <a:srgbClr val="000000"/>
              </a:solidFill>
              <a:uFillTx/>
              <a:latin typeface="Constantia"/>
            </a:endParaRPr>
          </a:p>
        </p:txBody>
      </p:sp>
      <p:graphicFrame>
        <p:nvGraphicFramePr>
          <p:cNvPr id="5" name="Object 4"/>
          <p:cNvGraphicFramePr>
            <a:graphicFrameLocks noChangeAspect="1"/>
          </p:cNvGraphicFramePr>
          <p:nvPr/>
        </p:nvGraphicFramePr>
        <p:xfrm>
          <a:off x="5638803" y="1676396"/>
          <a:ext cx="3276596" cy="3429000"/>
        </p:xfrm>
        <a:graphic>
          <a:graphicData uri="http://schemas.openxmlformats.org/presentationml/2006/ole">
            <mc:AlternateContent xmlns:mc="http://schemas.openxmlformats.org/markup-compatibility/2006">
              <mc:Choice xmlns:v="urn:schemas-microsoft-com:vml" Requires="v">
                <p:oleObj spid="_x0000_s1060" r:id="rId4" imgW="1809750" imgH="2066925" progId="">
                  <p:embed/>
                </p:oleObj>
              </mc:Choice>
              <mc:Fallback>
                <p:oleObj r:id="rId4" imgW="1809750" imgH="206692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3" y="1676396"/>
                        <a:ext cx="3276596" cy="3429000"/>
                      </a:xfrm>
                      <a:prstGeom prst="rect">
                        <a:avLst/>
                      </a:prstGeom>
                      <a:solidFill>
                        <a:srgbClr val="4F81BD"/>
                      </a:solidFill>
                      <a:ln w="25402">
                        <a:solidFill>
                          <a:srgbClr val="385D8A"/>
                        </a:solidFill>
                        <a:miter lim="800000"/>
                        <a:headEnd/>
                        <a:tailEnd/>
                      </a:ln>
                    </p:spPr>
                  </p:pic>
                </p:oleObj>
              </mc:Fallback>
            </mc:AlternateContent>
          </a:graphicData>
        </a:graphic>
      </p:graphicFrame>
      <p:sp>
        <p:nvSpPr>
          <p:cNvPr id="6" name="Text Box 3"/>
          <p:cNvSpPr txBox="1"/>
          <p:nvPr/>
        </p:nvSpPr>
        <p:spPr>
          <a:xfrm>
            <a:off x="5181603" y="5165729"/>
            <a:ext cx="3810003" cy="1631216"/>
          </a:xfrm>
          <a:prstGeom prst="rect">
            <a:avLst/>
          </a:prstGeom>
          <a:noFill/>
          <a:ln>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120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mj-lt"/>
                <a:ea typeface="新細明體"/>
              </a:rPr>
              <a:t>HSV-2 virus particle. Note that all herpesviruses have identical morphology and cannot be distinguished from each other under electron microscopy</a:t>
            </a:r>
            <a:r>
              <a:rPr lang="en-US" sz="2000" b="0" i="0" u="none" strike="noStrike" kern="1200" cap="none" spc="0" baseline="0" dirty="0" smtClean="0">
                <a:solidFill>
                  <a:srgbClr val="000000"/>
                </a:solidFill>
                <a:uFillTx/>
                <a:latin typeface="+mj-lt"/>
                <a:ea typeface="新細明體"/>
              </a:rPr>
              <a:t>.</a:t>
            </a:r>
            <a:endParaRPr lang="en-US" sz="2000" b="0" i="0" u="none" strike="noStrike" kern="1200" cap="none" spc="0" baseline="0" dirty="0">
              <a:solidFill>
                <a:srgbClr val="000000"/>
              </a:solidFill>
              <a:uFillTx/>
              <a:latin typeface="Times New Roman" pitchFamily="18"/>
              <a:ea typeface="新細明體"/>
            </a:endParaRPr>
          </a:p>
        </p:txBody>
      </p:sp>
    </p:spTree>
    <p:extLst>
      <p:ext uri="{BB962C8B-B14F-4D97-AF65-F5344CB8AC3E}">
        <p14:creationId xmlns:p14="http://schemas.microsoft.com/office/powerpoint/2010/main" val="103722062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57200" y="838200"/>
            <a:ext cx="8305800" cy="6019799"/>
          </a:xfrm>
        </p:spPr>
        <p:txBody>
          <a:bodyPr>
            <a:noAutofit/>
          </a:bodyPr>
          <a:lstStyle/>
          <a:p>
            <a:pPr lvl="0">
              <a:spcBef>
                <a:spcPts val="700"/>
              </a:spcBef>
            </a:pPr>
            <a:r>
              <a:rPr lang="en-US" sz="2300" dirty="0">
                <a:latin typeface="+mj-lt"/>
                <a:ea typeface="新細明體"/>
              </a:rPr>
              <a:t>Three subfamilies:</a:t>
            </a:r>
          </a:p>
          <a:p>
            <a:pPr lvl="1">
              <a:spcBef>
                <a:spcPts val="700"/>
              </a:spcBef>
            </a:pPr>
            <a:r>
              <a:rPr lang="en-US" sz="2300" dirty="0" err="1">
                <a:solidFill>
                  <a:srgbClr val="FF0000"/>
                </a:solidFill>
                <a:latin typeface="+mj-lt"/>
                <a:ea typeface="新細明體"/>
              </a:rPr>
              <a:t>Alphaherpesviruses</a:t>
            </a:r>
            <a:r>
              <a:rPr lang="en-US" sz="2300" dirty="0">
                <a:solidFill>
                  <a:srgbClr val="FF0000"/>
                </a:solidFill>
                <a:latin typeface="+mj-lt"/>
                <a:ea typeface="新細明體"/>
              </a:rPr>
              <a:t> - HSV-1, HSV-2, VZV</a:t>
            </a:r>
          </a:p>
          <a:p>
            <a:pPr lvl="1">
              <a:spcBef>
                <a:spcPts val="700"/>
              </a:spcBef>
            </a:pPr>
            <a:r>
              <a:rPr lang="en-US" sz="2300" dirty="0" err="1">
                <a:solidFill>
                  <a:srgbClr val="FF0000"/>
                </a:solidFill>
                <a:latin typeface="+mj-lt"/>
                <a:ea typeface="新細明體"/>
              </a:rPr>
              <a:t>Betaherpesviruses</a:t>
            </a:r>
            <a:r>
              <a:rPr lang="en-US" sz="2300" dirty="0">
                <a:solidFill>
                  <a:srgbClr val="FF0000"/>
                </a:solidFill>
                <a:latin typeface="+mj-lt"/>
                <a:ea typeface="新細明體"/>
              </a:rPr>
              <a:t> - CMV, HHV-6, HHV-7</a:t>
            </a:r>
          </a:p>
          <a:p>
            <a:pPr lvl="1">
              <a:spcBef>
                <a:spcPts val="700"/>
              </a:spcBef>
            </a:pPr>
            <a:r>
              <a:rPr lang="en-US" sz="2300" dirty="0" err="1">
                <a:solidFill>
                  <a:srgbClr val="FF0000"/>
                </a:solidFill>
                <a:latin typeface="+mj-lt"/>
                <a:ea typeface="新細明體"/>
              </a:rPr>
              <a:t>Gammaherpesviruses</a:t>
            </a:r>
            <a:r>
              <a:rPr lang="en-US" sz="2300" dirty="0">
                <a:solidFill>
                  <a:srgbClr val="FF0000"/>
                </a:solidFill>
                <a:latin typeface="+mj-lt"/>
                <a:ea typeface="新細明體"/>
              </a:rPr>
              <a:t> - EBV,  HHV-8</a:t>
            </a:r>
          </a:p>
          <a:p>
            <a:pPr lvl="0">
              <a:spcBef>
                <a:spcPts val="500"/>
              </a:spcBef>
            </a:pPr>
            <a:r>
              <a:rPr lang="en-US" sz="2300" dirty="0" err="1">
                <a:latin typeface="+mj-lt"/>
              </a:rPr>
              <a:t>painfull</a:t>
            </a:r>
            <a:r>
              <a:rPr lang="en-US" sz="2300" dirty="0">
                <a:latin typeface="+mj-lt"/>
              </a:rPr>
              <a:t> skin ulcers, </a:t>
            </a:r>
            <a:r>
              <a:rPr lang="en-US" sz="2300" dirty="0" smtClean="0">
                <a:latin typeface="+mj-lt"/>
              </a:rPr>
              <a:t>chickenpox, </a:t>
            </a:r>
            <a:r>
              <a:rPr lang="en-US" sz="2300" dirty="0">
                <a:latin typeface="+mj-lt"/>
              </a:rPr>
              <a:t>and encephalitis.</a:t>
            </a:r>
          </a:p>
          <a:p>
            <a:pPr lvl="0">
              <a:spcBef>
                <a:spcPts val="500"/>
              </a:spcBef>
            </a:pPr>
            <a:r>
              <a:rPr lang="en-US" sz="2300" dirty="0">
                <a:latin typeface="+mj-lt"/>
              </a:rPr>
              <a:t>Acute infection followed by latent infection</a:t>
            </a:r>
          </a:p>
          <a:p>
            <a:pPr lvl="0">
              <a:spcBef>
                <a:spcPts val="500"/>
              </a:spcBef>
            </a:pPr>
            <a:r>
              <a:rPr lang="en-US" sz="2300" dirty="0">
                <a:latin typeface="+mj-lt"/>
              </a:rPr>
              <a:t>Latent: virus genome present in the cell (</a:t>
            </a:r>
            <a:r>
              <a:rPr lang="en-US" sz="2300" dirty="0" err="1">
                <a:latin typeface="+mj-lt"/>
              </a:rPr>
              <a:t>episome</a:t>
            </a:r>
            <a:r>
              <a:rPr lang="en-US" sz="2300" dirty="0">
                <a:latin typeface="+mj-lt"/>
              </a:rPr>
              <a:t>), not integrated</a:t>
            </a:r>
          </a:p>
          <a:p>
            <a:pPr lvl="0">
              <a:spcBef>
                <a:spcPts val="500"/>
              </a:spcBef>
            </a:pPr>
            <a:r>
              <a:rPr lang="en-US" sz="2300" dirty="0">
                <a:latin typeface="+mj-lt"/>
              </a:rPr>
              <a:t>Reactivation gives recurrent disease</a:t>
            </a:r>
          </a:p>
          <a:p>
            <a:pPr lvl="0">
              <a:spcBef>
                <a:spcPts val="500"/>
              </a:spcBef>
            </a:pPr>
            <a:r>
              <a:rPr lang="en-US" sz="2300" dirty="0">
                <a:latin typeface="+mj-lt"/>
              </a:rPr>
              <a:t>Replication: receptor, </a:t>
            </a:r>
            <a:r>
              <a:rPr lang="en-US" sz="2300" dirty="0" err="1">
                <a:latin typeface="+mj-lt"/>
              </a:rPr>
              <a:t>heparan</a:t>
            </a:r>
            <a:r>
              <a:rPr lang="en-US" sz="2300" dirty="0">
                <a:latin typeface="+mj-lt"/>
              </a:rPr>
              <a:t> </a:t>
            </a:r>
            <a:r>
              <a:rPr lang="en-US" sz="2300" dirty="0" err="1">
                <a:latin typeface="+mj-lt"/>
              </a:rPr>
              <a:t>sulphate</a:t>
            </a:r>
            <a:endParaRPr lang="en-US" sz="2300" dirty="0">
              <a:latin typeface="+mj-lt"/>
            </a:endParaRPr>
          </a:p>
          <a:p>
            <a:pPr lvl="0">
              <a:spcBef>
                <a:spcPts val="500"/>
              </a:spcBef>
            </a:pPr>
            <a:r>
              <a:rPr lang="en-US" sz="2300" dirty="0">
                <a:latin typeface="+mj-lt"/>
              </a:rPr>
              <a:t>IE (proteins initiate and regulate transcription)</a:t>
            </a:r>
          </a:p>
          <a:p>
            <a:pPr lvl="0">
              <a:spcBef>
                <a:spcPts val="500"/>
              </a:spcBef>
            </a:pPr>
            <a:r>
              <a:rPr lang="en-US" sz="2300" dirty="0">
                <a:latin typeface="+mj-lt"/>
              </a:rPr>
              <a:t>E: non-structural proteins (DNA poly., TK)</a:t>
            </a:r>
          </a:p>
          <a:p>
            <a:pPr lvl="0">
              <a:spcBef>
                <a:spcPts val="500"/>
              </a:spcBef>
            </a:pPr>
            <a:r>
              <a:rPr lang="en-US" sz="2300" dirty="0">
                <a:latin typeface="+mj-lt"/>
              </a:rPr>
              <a:t>L: major structural proteins (capsid, spikes)</a:t>
            </a:r>
          </a:p>
          <a:p>
            <a:pPr lvl="0">
              <a:spcBef>
                <a:spcPts val="500"/>
              </a:spcBef>
            </a:pPr>
            <a:r>
              <a:rPr lang="en-US" sz="2300" dirty="0">
                <a:latin typeface="+mj-lt"/>
              </a:rPr>
              <a:t>role of TK, polymerase, in antiviral effect.  </a:t>
            </a:r>
          </a:p>
          <a:p>
            <a:pPr lvl="0">
              <a:spcBef>
                <a:spcPts val="500"/>
              </a:spcBef>
            </a:pPr>
            <a:r>
              <a:rPr lang="en-US" sz="2300" dirty="0">
                <a:latin typeface="+mj-lt"/>
              </a:rPr>
              <a:t>Only 25% of DNA/protein produced </a:t>
            </a:r>
            <a:r>
              <a:rPr lang="en-US" sz="2300" dirty="0" err="1">
                <a:latin typeface="+mj-lt"/>
              </a:rPr>
              <a:t>incorborated</a:t>
            </a:r>
            <a:r>
              <a:rPr lang="en-US" sz="2300" dirty="0">
                <a:latin typeface="+mj-lt"/>
              </a:rPr>
              <a:t> into </a:t>
            </a:r>
            <a:r>
              <a:rPr lang="en-US" sz="2300" dirty="0" err="1">
                <a:latin typeface="+mj-lt"/>
              </a:rPr>
              <a:t>virions</a:t>
            </a:r>
            <a:endParaRPr lang="en-US" sz="2300" dirty="0">
              <a:latin typeface="+mj-lt"/>
            </a:endParaRPr>
          </a:p>
        </p:txBody>
      </p:sp>
    </p:spTree>
    <p:extLst>
      <p:ext uri="{BB962C8B-B14F-4D97-AF65-F5344CB8AC3E}">
        <p14:creationId xmlns:p14="http://schemas.microsoft.com/office/powerpoint/2010/main" val="9063506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533400"/>
            <a:ext cx="8001000" cy="609600"/>
          </a:xfrm>
        </p:spPr>
        <p:txBody>
          <a:bodyPr>
            <a:noAutofit/>
          </a:bodyPr>
          <a:lstStyle/>
          <a:p>
            <a:pPr eaLnBrk="1" hangingPunct="1"/>
            <a:r>
              <a:rPr lang="en-US" altLang="zh-TW" sz="4000" dirty="0" smtClean="0"/>
              <a:t>Neonatal Herpes Simplex</a:t>
            </a:r>
          </a:p>
        </p:txBody>
      </p:sp>
      <p:sp>
        <p:nvSpPr>
          <p:cNvPr id="22531" name="Rectangle 3"/>
          <p:cNvSpPr>
            <a:spLocks noGrp="1" noChangeArrowheads="1"/>
          </p:cNvSpPr>
          <p:nvPr>
            <p:ph idx="1"/>
          </p:nvPr>
        </p:nvSpPr>
        <p:spPr>
          <a:xfrm>
            <a:off x="381000" y="1143000"/>
            <a:ext cx="8382000" cy="5562600"/>
          </a:xfrm>
        </p:spPr>
        <p:txBody>
          <a:bodyPr>
            <a:noAutofit/>
          </a:bodyPr>
          <a:lstStyle/>
          <a:p>
            <a:pPr algn="just" eaLnBrk="1" hangingPunct="1">
              <a:lnSpc>
                <a:spcPct val="90000"/>
              </a:lnSpc>
              <a:spcBef>
                <a:spcPct val="35000"/>
              </a:spcBef>
            </a:pPr>
            <a:r>
              <a:rPr lang="en-US" altLang="zh-TW" sz="2400" dirty="0" smtClean="0">
                <a:latin typeface="+mj-lt"/>
              </a:rPr>
              <a:t>Incidence of neonatal HSV infection varies inexplicably from country to country e.g. from 1 in 4000 live births in the U.S. to 1 in 10000 live births in the UK.</a:t>
            </a:r>
          </a:p>
          <a:p>
            <a:pPr algn="just" eaLnBrk="1" hangingPunct="1">
              <a:lnSpc>
                <a:spcPct val="90000"/>
              </a:lnSpc>
              <a:spcBef>
                <a:spcPct val="35000"/>
              </a:spcBef>
            </a:pPr>
            <a:r>
              <a:rPr lang="en-US" altLang="zh-TW" sz="2400" dirty="0" smtClean="0">
                <a:latin typeface="+mj-lt"/>
              </a:rPr>
              <a:t>The baby is usually infected </a:t>
            </a:r>
            <a:r>
              <a:rPr lang="en-US" altLang="zh-TW" sz="2400" dirty="0" err="1" smtClean="0">
                <a:latin typeface="+mj-lt"/>
              </a:rPr>
              <a:t>perinatally</a:t>
            </a:r>
            <a:r>
              <a:rPr lang="en-US" altLang="zh-TW" sz="2400" dirty="0" smtClean="0">
                <a:latin typeface="+mj-lt"/>
              </a:rPr>
              <a:t> during passage through the birth canal. </a:t>
            </a:r>
          </a:p>
          <a:p>
            <a:pPr algn="just" eaLnBrk="1" hangingPunct="1">
              <a:lnSpc>
                <a:spcPct val="90000"/>
              </a:lnSpc>
              <a:spcBef>
                <a:spcPct val="35000"/>
              </a:spcBef>
            </a:pPr>
            <a:r>
              <a:rPr lang="en-US" altLang="zh-TW" sz="2400" dirty="0" smtClean="0">
                <a:latin typeface="+mj-lt"/>
                <a:cs typeface="Times New Roman" pitchFamily="18" charset="0"/>
              </a:rPr>
              <a:t>Premature rupturing of the membranes is a well recognized risk factor.</a:t>
            </a:r>
          </a:p>
          <a:p>
            <a:pPr algn="just" eaLnBrk="1" hangingPunct="1">
              <a:lnSpc>
                <a:spcPct val="90000"/>
              </a:lnSpc>
              <a:spcBef>
                <a:spcPct val="35000"/>
              </a:spcBef>
            </a:pPr>
            <a:r>
              <a:rPr lang="en-US" altLang="zh-TW" sz="2400" dirty="0" smtClean="0">
                <a:latin typeface="+mj-lt"/>
                <a:cs typeface="Times New Roman" pitchFamily="18" charset="0"/>
              </a:rPr>
              <a:t>The risk of perinatal transmission is greatest when there is a florid </a:t>
            </a:r>
            <a:r>
              <a:rPr lang="en-US" altLang="zh-TW" sz="2400" dirty="0" smtClean="0">
                <a:solidFill>
                  <a:srgbClr val="FF0000"/>
                </a:solidFill>
                <a:latin typeface="+mj-lt"/>
                <a:cs typeface="Times New Roman" pitchFamily="18" charset="0"/>
              </a:rPr>
              <a:t>primary</a:t>
            </a:r>
            <a:r>
              <a:rPr lang="en-US" altLang="zh-TW" sz="2400" dirty="0" smtClean="0">
                <a:latin typeface="+mj-lt"/>
                <a:cs typeface="Times New Roman" pitchFamily="18" charset="0"/>
              </a:rPr>
              <a:t> infection in the mother.</a:t>
            </a:r>
          </a:p>
          <a:p>
            <a:pPr algn="just" eaLnBrk="1" hangingPunct="1">
              <a:lnSpc>
                <a:spcPct val="90000"/>
              </a:lnSpc>
              <a:spcBef>
                <a:spcPct val="35000"/>
              </a:spcBef>
            </a:pPr>
            <a:r>
              <a:rPr lang="en-US" altLang="zh-TW" sz="2400" dirty="0" smtClean="0">
                <a:latin typeface="+mj-lt"/>
                <a:cs typeface="Times New Roman" pitchFamily="18" charset="0"/>
              </a:rPr>
              <a:t>There is an appreciably smaller risk from </a:t>
            </a:r>
            <a:r>
              <a:rPr lang="en-US" altLang="zh-TW" sz="2400" dirty="0" smtClean="0">
                <a:solidFill>
                  <a:srgbClr val="FF0000"/>
                </a:solidFill>
                <a:latin typeface="+mj-lt"/>
                <a:cs typeface="Times New Roman" pitchFamily="18" charset="0"/>
              </a:rPr>
              <a:t>recurrent lesions </a:t>
            </a:r>
            <a:r>
              <a:rPr lang="en-US" altLang="zh-TW" sz="2400" dirty="0" smtClean="0">
                <a:latin typeface="+mj-lt"/>
                <a:cs typeface="Times New Roman" pitchFamily="18" charset="0"/>
              </a:rPr>
              <a:t>in the mother, probably because of the lower viral load and the presence of specific antibody.  </a:t>
            </a:r>
            <a:endParaRPr lang="en-US" altLang="zh-TW" sz="2400" dirty="0" smtClean="0">
              <a:latin typeface="+mj-lt"/>
            </a:endParaRPr>
          </a:p>
          <a:p>
            <a:pPr algn="just">
              <a:lnSpc>
                <a:spcPct val="90000"/>
              </a:lnSpc>
              <a:spcBef>
                <a:spcPct val="35000"/>
              </a:spcBef>
            </a:pPr>
            <a:r>
              <a:rPr lang="en-US" altLang="zh-TW" sz="2400" dirty="0" smtClean="0">
                <a:latin typeface="+mj-lt"/>
              </a:rPr>
              <a:t>The baby may also be infected from other sources such as</a:t>
            </a:r>
            <a:r>
              <a:rPr lang="en-US" altLang="zh-TW" sz="2400" dirty="0" smtClean="0">
                <a:latin typeface="+mj-lt"/>
                <a:cs typeface="Times New Roman" pitchFamily="18" charset="0"/>
              </a:rPr>
              <a:t> </a:t>
            </a:r>
            <a:r>
              <a:rPr lang="en-US" altLang="zh-TW" sz="2400" dirty="0" err="1" smtClean="0">
                <a:latin typeface="+mj-lt"/>
              </a:rPr>
              <a:t>t</a:t>
            </a:r>
            <a:r>
              <a:rPr lang="en-US" sz="2400" dirty="0" err="1" smtClean="0">
                <a:latin typeface="+mj-lt"/>
              </a:rPr>
              <a:t>ransplacental</a:t>
            </a:r>
            <a:r>
              <a:rPr lang="en-US" sz="2400" dirty="0" smtClean="0">
                <a:latin typeface="+mj-lt"/>
              </a:rPr>
              <a:t>, </a:t>
            </a:r>
            <a:r>
              <a:rPr lang="en-US" altLang="zh-TW" sz="2400" dirty="0" smtClean="0">
                <a:latin typeface="+mj-lt"/>
                <a:cs typeface="Times New Roman" pitchFamily="18" charset="0"/>
              </a:rPr>
              <a:t>oral lesions from the mother or a herpetic whitlow in a nurse.</a:t>
            </a:r>
            <a:endParaRPr lang="en-US" altLang="zh-TW" sz="2400" dirty="0" smtClean="0">
              <a:latin typeface="+mj-lt"/>
            </a:endParaRPr>
          </a:p>
        </p:txBody>
      </p:sp>
    </p:spTree>
    <p:extLst>
      <p:ext uri="{BB962C8B-B14F-4D97-AF65-F5344CB8AC3E}">
        <p14:creationId xmlns:p14="http://schemas.microsoft.com/office/powerpoint/2010/main" val="785730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381001" y="1371600"/>
            <a:ext cx="8458200" cy="4343400"/>
          </a:xfrm>
        </p:spPr>
        <p:txBody>
          <a:bodyPr>
            <a:normAutofit/>
          </a:bodyPr>
          <a:lstStyle/>
          <a:p>
            <a:r>
              <a:rPr lang="en-US" altLang="en-US" sz="2400" dirty="0" smtClean="0">
                <a:latin typeface="+mj-lt"/>
              </a:rPr>
              <a:t>Recognition of primary herpes can require a high index of suspicion</a:t>
            </a:r>
          </a:p>
          <a:p>
            <a:r>
              <a:rPr lang="en-US" altLang="en-US" sz="2400" dirty="0">
                <a:latin typeface="+mj-lt"/>
              </a:rPr>
              <a:t>T</a:t>
            </a:r>
            <a:r>
              <a:rPr lang="en-US" altLang="en-US" sz="2400" dirty="0" smtClean="0">
                <a:latin typeface="+mj-lt"/>
              </a:rPr>
              <a:t>ype 1 infection typically produces less severe symptoms and relatively little local manifestation compared with type 2 infection</a:t>
            </a:r>
          </a:p>
          <a:p>
            <a:r>
              <a:rPr lang="en-US" altLang="en-US" sz="2400" dirty="0" smtClean="0">
                <a:latin typeface="+mj-lt"/>
              </a:rPr>
              <a:t>The infection may be confined to the cervix</a:t>
            </a:r>
          </a:p>
        </p:txBody>
      </p:sp>
      <p:pic>
        <p:nvPicPr>
          <p:cNvPr id="4"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278924" y="3962400"/>
            <a:ext cx="3493476" cy="2819400"/>
          </a:xfrm>
          <a:prstGeom prst="rect">
            <a:avLst/>
          </a:prstGeom>
        </p:spPr>
      </p:pic>
      <p:sp>
        <p:nvSpPr>
          <p:cNvPr id="5" name="Rectangle 1026"/>
          <p:cNvSpPr txBox="1">
            <a:spLocks noChangeArrowheads="1"/>
          </p:cNvSpPr>
          <p:nvPr/>
        </p:nvSpPr>
        <p:spPr>
          <a:xfrm>
            <a:off x="1055076" y="4648200"/>
            <a:ext cx="382172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dirty="0" smtClean="0"/>
              <a:t>Primary herpes of the cervix</a:t>
            </a:r>
            <a:endParaRPr lang="en-US" altLang="en-US" sz="2000" dirty="0"/>
          </a:p>
        </p:txBody>
      </p:sp>
      <p:sp>
        <p:nvSpPr>
          <p:cNvPr id="6" name="Rectangle 2"/>
          <p:cNvSpPr txBox="1">
            <a:spLocks noChangeArrowheads="1"/>
          </p:cNvSpPr>
          <p:nvPr/>
        </p:nvSpPr>
        <p:spPr>
          <a:xfrm>
            <a:off x="533400" y="609600"/>
            <a:ext cx="82296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z="4000" dirty="0" smtClean="0"/>
              <a:t>Neonatal Herpes Simplex</a:t>
            </a:r>
            <a:endParaRPr lang="en-US" altLang="zh-TW" sz="4000" dirty="0"/>
          </a:p>
        </p:txBody>
      </p:sp>
    </p:spTree>
    <p:extLst>
      <p:ext uri="{BB962C8B-B14F-4D97-AF65-F5344CB8AC3E}">
        <p14:creationId xmlns:p14="http://schemas.microsoft.com/office/powerpoint/2010/main" val="40189541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1397</TotalTime>
  <Words>2600</Words>
  <Application>Microsoft Office PowerPoint</Application>
  <PresentationFormat>On-screen Show (4:3)</PresentationFormat>
  <Paragraphs>268</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34</vt:i4>
      </vt:variant>
    </vt:vector>
  </HeadingPairs>
  <TitlesOfParts>
    <vt:vector size="35" baseType="lpstr">
      <vt:lpstr>Flow</vt:lpstr>
      <vt:lpstr>Congenital Viral Infections 2</vt:lpstr>
      <vt:lpstr>Parvovirus B19</vt:lpstr>
      <vt:lpstr>PowerPoint Presentation</vt:lpstr>
      <vt:lpstr>Congenital Parvovirus Infection</vt:lpstr>
      <vt:lpstr>Parvovirus B19</vt:lpstr>
      <vt:lpstr>Herpesviruses</vt:lpstr>
      <vt:lpstr>PowerPoint Presentation</vt:lpstr>
      <vt:lpstr>Neonatal Herpes Simplex</vt:lpstr>
      <vt:lpstr>PowerPoint Presentation</vt:lpstr>
      <vt:lpstr>Neonatal Herpes Simplex</vt:lpstr>
      <vt:lpstr>PowerPoint Presentation</vt:lpstr>
      <vt:lpstr>PowerPoint Presentation</vt:lpstr>
      <vt:lpstr>Diagnosis and treatment</vt:lpstr>
      <vt:lpstr>Prognosis and prevention</vt:lpstr>
      <vt:lpstr>PowerPoint Presentation</vt:lpstr>
      <vt:lpstr>Varicella-Zoster Virus</vt:lpstr>
      <vt:lpstr>Neonatal Varicella</vt:lpstr>
      <vt:lpstr>PowerPoint Presentation</vt:lpstr>
      <vt:lpstr>Hepatitis B</vt:lpstr>
      <vt:lpstr>Symptoms and signs</vt:lpstr>
      <vt:lpstr>Diagnosis</vt:lpstr>
      <vt:lpstr>Treatment</vt:lpstr>
      <vt:lpstr>Prevention and prognosis</vt:lpstr>
      <vt:lpstr>Hepatitis C</vt:lpstr>
      <vt:lpstr>PowerPoint Presentation</vt:lpstr>
      <vt:lpstr>PowerPoint Presentation</vt:lpstr>
      <vt:lpstr>HIV  -  Vertical Transmission</vt:lpstr>
      <vt:lpstr>HIV  -  Vertical Transmission</vt:lpstr>
      <vt:lpstr>HIV  -  Antenatal testing</vt:lpstr>
      <vt:lpstr>HIV</vt:lpstr>
      <vt:lpstr>PowerPoint Presentation</vt:lpstr>
      <vt:lpstr>Control &amp; Prevention</vt:lpstr>
      <vt:lpstr>Prevention of congenital and perinatal infection</vt:lpstr>
      <vt:lpstr>Prevention of congenital and perinatal infection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Congenital viral infections</dc:title>
  <dc:creator>ASHRAF</dc:creator>
  <cp:lastModifiedBy>Sameer</cp:lastModifiedBy>
  <cp:revision>41</cp:revision>
  <dcterms:created xsi:type="dcterms:W3CDTF">2014-03-27T07:54:33Z</dcterms:created>
  <dcterms:modified xsi:type="dcterms:W3CDTF">2016-04-05T20:27:40Z</dcterms:modified>
</cp:coreProperties>
</file>