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Lst>
  <p:notesMasterIdLst>
    <p:notesMasterId r:id="rId46"/>
  </p:notesMasterIdLst>
  <p:handoutMasterIdLst>
    <p:handoutMasterId r:id="rId47"/>
  </p:handoutMasterIdLst>
  <p:sldIdLst>
    <p:sldId id="449" r:id="rId2"/>
    <p:sldId id="409" r:id="rId3"/>
    <p:sldId id="297" r:id="rId4"/>
    <p:sldId id="293" r:id="rId5"/>
    <p:sldId id="298" r:id="rId6"/>
    <p:sldId id="327" r:id="rId7"/>
    <p:sldId id="304" r:id="rId8"/>
    <p:sldId id="260" r:id="rId9"/>
    <p:sldId id="305" r:id="rId10"/>
    <p:sldId id="280" r:id="rId11"/>
    <p:sldId id="384" r:id="rId12"/>
    <p:sldId id="256" r:id="rId13"/>
    <p:sldId id="283" r:id="rId14"/>
    <p:sldId id="313" r:id="rId15"/>
    <p:sldId id="385" r:id="rId16"/>
    <p:sldId id="410" r:id="rId17"/>
    <p:sldId id="411" r:id="rId18"/>
    <p:sldId id="450" r:id="rId19"/>
    <p:sldId id="451" r:id="rId20"/>
    <p:sldId id="386" r:id="rId21"/>
    <p:sldId id="440" r:id="rId22"/>
    <p:sldId id="441" r:id="rId23"/>
    <p:sldId id="418" r:id="rId24"/>
    <p:sldId id="419" r:id="rId25"/>
    <p:sldId id="420" r:id="rId26"/>
    <p:sldId id="421" r:id="rId27"/>
    <p:sldId id="422" r:id="rId28"/>
    <p:sldId id="426" r:id="rId29"/>
    <p:sldId id="425" r:id="rId30"/>
    <p:sldId id="453" r:id="rId31"/>
    <p:sldId id="444" r:id="rId32"/>
    <p:sldId id="423" r:id="rId33"/>
    <p:sldId id="452" r:id="rId34"/>
    <p:sldId id="442" r:id="rId35"/>
    <p:sldId id="443" r:id="rId36"/>
    <p:sldId id="454" r:id="rId37"/>
    <p:sldId id="445" r:id="rId38"/>
    <p:sldId id="429" r:id="rId39"/>
    <p:sldId id="430" r:id="rId40"/>
    <p:sldId id="431" r:id="rId41"/>
    <p:sldId id="446" r:id="rId42"/>
    <p:sldId id="432" r:id="rId43"/>
    <p:sldId id="455" r:id="rId44"/>
    <p:sldId id="447" r:id="rId45"/>
  </p:sldIdLst>
  <p:sldSz cx="9906000" cy="6858000" type="A4"/>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14F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0" d="100"/>
          <a:sy n="60" d="100"/>
        </p:scale>
        <p:origin x="-1416" y="-21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68263" y="101600"/>
            <a:ext cx="6951662"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endParaRPr lang="en-US" altLang="en-US"/>
          </a:p>
        </p:txBody>
      </p:sp>
      <p:sp>
        <p:nvSpPr>
          <p:cNvPr id="102403" name="Rectangle 3"/>
          <p:cNvSpPr>
            <a:spLocks noChangeArrowheads="1"/>
          </p:cNvSpPr>
          <p:nvPr/>
        </p:nvSpPr>
        <p:spPr bwMode="auto">
          <a:xfrm>
            <a:off x="69850" y="8759825"/>
            <a:ext cx="77152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fld id="{83CB0566-8D51-447A-BB32-3BBF13592526}" type="datetime1">
              <a:rPr lang="en-US" altLang="en-US" sz="1400" b="0"/>
              <a:pPr/>
              <a:t>4/5/2016</a:t>
            </a:fld>
            <a:endParaRPr lang="en-US" altLang="en-US" sz="1400" b="0"/>
          </a:p>
        </p:txBody>
      </p:sp>
      <p:sp>
        <p:nvSpPr>
          <p:cNvPr id="102404" name="Rectangle 4"/>
          <p:cNvSpPr>
            <a:spLocks noChangeArrowheads="1"/>
          </p:cNvSpPr>
          <p:nvPr/>
        </p:nvSpPr>
        <p:spPr bwMode="auto">
          <a:xfrm>
            <a:off x="6391275" y="8759825"/>
            <a:ext cx="3968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r"/>
            <a:fld id="{FA6C421D-0B86-47D2-B3E2-2FA724111E35}" type="slidenum">
              <a:rPr lang="en-US" altLang="en-US" sz="1400" b="0"/>
              <a:pPr algn="r"/>
              <a:t>‹#›</a:t>
            </a:fld>
            <a:endParaRPr lang="en-US" altLang="en-US" sz="1400" b="0"/>
          </a:p>
        </p:txBody>
      </p:sp>
    </p:spTree>
    <p:extLst>
      <p:ext uri="{BB962C8B-B14F-4D97-AF65-F5344CB8AC3E}">
        <p14:creationId xmlns:p14="http://schemas.microsoft.com/office/powerpoint/2010/main" val="4243779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6575"/>
            <a:ext cx="5029200" cy="384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noProof="0" smtClean="0"/>
              <a:t>Click to edit Master notes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01379" name="Rectangle 3"/>
          <p:cNvSpPr>
            <a:spLocks noGrp="1" noRot="1" noChangeAspect="1" noChangeArrowheads="1" noTextEdit="1"/>
          </p:cNvSpPr>
          <p:nvPr>
            <p:ph type="sldImg" idx="2"/>
          </p:nvPr>
        </p:nvSpPr>
        <p:spPr bwMode="auto">
          <a:xfrm>
            <a:off x="1114425" y="796925"/>
            <a:ext cx="4629150" cy="32051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666184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77850" y="1371600"/>
            <a:ext cx="8505952"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77850" y="3228536"/>
            <a:ext cx="8509254"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39621C-9BDD-48FB-9048-4317BCBBD94A}" type="datetimeFigureOut">
              <a:rPr lang="en-US" smtClean="0">
                <a:solidFill>
                  <a:srgbClr val="DBF5F9">
                    <a:shade val="90000"/>
                  </a:srgbClr>
                </a:solidFill>
              </a:rPr>
              <a:pPr/>
              <a:t>4/5/2016</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C2D1341F-8495-494D-B8EB-7A23A355F62F}"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2"/>
            <a:ext cx="222885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914402"/>
            <a:ext cx="652145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246851" y="617538"/>
            <a:ext cx="844245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81245" y="2017713"/>
            <a:ext cx="8420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81245" y="4151313"/>
            <a:ext cx="8420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728E184D-495F-4E6A-ACF1-224E290CB56F}" type="slidenum">
              <a:rPr lang="en-US" altLang="en-US"/>
              <a:pPr>
                <a:defRPr/>
              </a:pPr>
              <a:t>‹#›</a:t>
            </a:fld>
            <a:endParaRPr lang="en-US" altLang="en-US"/>
          </a:p>
        </p:txBody>
      </p:sp>
    </p:spTree>
    <p:extLst>
      <p:ext uri="{BB962C8B-B14F-4D97-AF65-F5344CB8AC3E}">
        <p14:creationId xmlns:p14="http://schemas.microsoft.com/office/powerpoint/2010/main" val="209816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4548" y="1316736"/>
            <a:ext cx="84201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74548" y="2704664"/>
            <a:ext cx="84201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DBF5F9">
                    <a:shade val="90000"/>
                  </a:srgbClr>
                </a:solidFill>
              </a:rPr>
              <a:pPr/>
              <a:t>4/5/2016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9795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514352"/>
            <a:ext cx="29718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29566" y="1108077"/>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671145" y="5359769"/>
            <a:ext cx="168402"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60400" y="1176997"/>
            <a:ext cx="2397252"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60400" y="2828785"/>
            <a:ext cx="239395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4/5/2016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750300" y="6356351"/>
            <a:ext cx="660400" cy="365125"/>
          </a:xfrm>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0319" y="5816600"/>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746625" y="6219826"/>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319" y="-7144"/>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746625" y="-7144"/>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95300" y="704088"/>
            <a:ext cx="89154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95300" y="1935480"/>
            <a:ext cx="89154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95300" y="6356351"/>
            <a:ext cx="2311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C6DDC3-E487-4568-A93F-B46F6680154E}" type="datetimeFigureOut">
              <a:rPr lang="en-US" smtClean="0"/>
              <a:t>4/5/2016</a:t>
            </a:fld>
            <a:endParaRPr lang="en-US"/>
          </a:p>
        </p:txBody>
      </p:sp>
      <p:sp>
        <p:nvSpPr>
          <p:cNvPr id="22" name="Footer Placeholder 21"/>
          <p:cNvSpPr>
            <a:spLocks noGrp="1"/>
          </p:cNvSpPr>
          <p:nvPr>
            <p:ph type="ftr" sz="quarter" idx="3"/>
          </p:nvPr>
        </p:nvSpPr>
        <p:spPr>
          <a:xfrm>
            <a:off x="2889250" y="6356351"/>
            <a:ext cx="36322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8585200" y="6356351"/>
            <a:ext cx="8255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8EA8CA-C36A-4148-84E6-4C98056184CC}" type="slidenum">
              <a:rPr lang="en-US" smtClean="0"/>
              <a:t>‹#›</a:t>
            </a:fld>
            <a:endParaRPr lang="en-US"/>
          </a:p>
        </p:txBody>
      </p:sp>
      <p:grpSp>
        <p:nvGrpSpPr>
          <p:cNvPr id="2" name="Group 1"/>
          <p:cNvGrpSpPr/>
          <p:nvPr/>
        </p:nvGrpSpPr>
        <p:grpSpPr>
          <a:xfrm>
            <a:off x="-20602" y="202408"/>
            <a:ext cx="9945594"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Toxoplasma_gondii" TargetMode="External"/><Relationship Id="rId13" Type="http://schemas.openxmlformats.org/officeDocument/2006/relationships/hyperlink" Target="http://en.wikipedia.org/wiki/Rubella" TargetMode="External"/><Relationship Id="rId18" Type="http://schemas.openxmlformats.org/officeDocument/2006/relationships/hyperlink" Target="http://en.wikipedia.org/wiki/Ureaplasma_urealyticum" TargetMode="External"/><Relationship Id="rId3" Type="http://schemas.openxmlformats.org/officeDocument/2006/relationships/hyperlink" Target="http://en.wikipedia.org/wiki/Viral_hepatitis" TargetMode="External"/><Relationship Id="rId7" Type="http://schemas.openxmlformats.org/officeDocument/2006/relationships/hyperlink" Target="http://en.wikipedia.org/wiki/Toxoplasmosis" TargetMode="External"/><Relationship Id="rId12" Type="http://schemas.openxmlformats.org/officeDocument/2006/relationships/hyperlink" Target="http://en.wikipedia.org/wiki/Lyme_disease" TargetMode="External"/><Relationship Id="rId17" Type="http://schemas.openxmlformats.org/officeDocument/2006/relationships/hyperlink" Target="http://en.wikipedia.org/wiki/Chlamydia_infection" TargetMode="External"/><Relationship Id="rId2" Type="http://schemas.openxmlformats.org/officeDocument/2006/relationships/hyperlink" Target="http://en.wikipedia.org/wiki/Chickenpox" TargetMode="External"/><Relationship Id="rId16" Type="http://schemas.openxmlformats.org/officeDocument/2006/relationships/hyperlink" Target="http://en.wikipedia.org/wiki/Gonorrhea" TargetMode="External"/><Relationship Id="rId20" Type="http://schemas.openxmlformats.org/officeDocument/2006/relationships/hyperlink" Target="http://en.wikipedia.org/wiki/Syphilis" TargetMode="External"/><Relationship Id="rId1" Type="http://schemas.openxmlformats.org/officeDocument/2006/relationships/slideLayout" Target="../slideLayouts/slideLayout2.xml"/><Relationship Id="rId6" Type="http://schemas.openxmlformats.org/officeDocument/2006/relationships/hyperlink" Target="http://en.wikipedia.org/wiki/Parvovirus_B19" TargetMode="External"/><Relationship Id="rId11" Type="http://schemas.openxmlformats.org/officeDocument/2006/relationships/hyperlink" Target="http://en.wikipedia.org/wiki/Candidiasis" TargetMode="External"/><Relationship Id="rId5" Type="http://schemas.openxmlformats.org/officeDocument/2006/relationships/hyperlink" Target="http://en.wikipedia.org/wiki/HIV/AIDS" TargetMode="External"/><Relationship Id="rId15" Type="http://schemas.openxmlformats.org/officeDocument/2006/relationships/hyperlink" Target="http://en.wikipedia.org/wiki/Herpes_simplex" TargetMode="External"/><Relationship Id="rId10" Type="http://schemas.openxmlformats.org/officeDocument/2006/relationships/hyperlink" Target="http://en.wikipedia.org/wiki/Listeriosis" TargetMode="External"/><Relationship Id="rId19" Type="http://schemas.openxmlformats.org/officeDocument/2006/relationships/hyperlink" Target="http://en.wikipedia.org/wiki/Human_papillomavirus" TargetMode="External"/><Relationship Id="rId4" Type="http://schemas.openxmlformats.org/officeDocument/2006/relationships/hyperlink" Target="http://en.wikipedia.org/wiki/Enterovirus" TargetMode="External"/><Relationship Id="rId9" Type="http://schemas.openxmlformats.org/officeDocument/2006/relationships/hyperlink" Target="http://en.wikipedia.org/wiki/Group_B_streptococcal_infection" TargetMode="External"/><Relationship Id="rId14" Type="http://schemas.openxmlformats.org/officeDocument/2006/relationships/hyperlink" Target="http://en.wikipedia.org/wiki/Cytomegaloviru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95300" y="1371600"/>
            <a:ext cx="8915400" cy="609600"/>
          </a:xfrm>
        </p:spPr>
        <p:txBody>
          <a:bodyPr>
            <a:noAutofit/>
          </a:bodyPr>
          <a:lstStyle/>
          <a:p>
            <a:pPr algn="ctr"/>
            <a:r>
              <a:rPr lang="en-US" altLang="ar-JO" sz="4000" dirty="0" smtClean="0">
                <a:solidFill>
                  <a:schemeClr val="tx2"/>
                </a:solidFill>
                <a:latin typeface="Arial" pitchFamily="34" charset="0"/>
                <a:cs typeface="Arial" pitchFamily="34" charset="0"/>
              </a:rPr>
              <a:t>Congenital Viral Infections</a:t>
            </a:r>
            <a:endParaRPr lang="ar-JO" altLang="ar-JO" sz="4000" dirty="0" smtClean="0">
              <a:solidFill>
                <a:schemeClr val="tx2"/>
              </a:solidFill>
              <a:latin typeface="Arial" pitchFamily="34" charset="0"/>
              <a:cs typeface="Arial" pitchFamily="34" charset="0"/>
            </a:endParaRPr>
          </a:p>
        </p:txBody>
      </p:sp>
      <p:sp>
        <p:nvSpPr>
          <p:cNvPr id="15363" name="Content Placeholder 2"/>
          <p:cNvSpPr>
            <a:spLocks noGrp="1"/>
          </p:cNvSpPr>
          <p:nvPr>
            <p:ph idx="1"/>
          </p:nvPr>
        </p:nvSpPr>
        <p:spPr>
          <a:xfrm>
            <a:off x="495300" y="2971800"/>
            <a:ext cx="8915400" cy="3352800"/>
          </a:xfrm>
        </p:spPr>
        <p:txBody>
          <a:bodyPr>
            <a:normAutofit/>
          </a:bodyPr>
          <a:lstStyle/>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Dr. Sameer Naji, MB, BCh, PhD (UK)</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Dean Assistant</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Head of Basic Medical Sciences Dept. </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Faculty of Medicine</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The Hashemite University</a:t>
            </a:r>
            <a:endParaRPr lang="ar-JO" altLang="ar-JO" sz="28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6617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704528" y="836712"/>
            <a:ext cx="8892481" cy="566936"/>
          </a:xfrm>
        </p:spPr>
        <p:txBody>
          <a:bodyPr>
            <a:noAutofit/>
          </a:bodyPr>
          <a:lstStyle/>
          <a:p>
            <a:pPr algn="l"/>
            <a:r>
              <a:rPr lang="en-US" altLang="en-US" sz="4000" dirty="0" smtClean="0"/>
              <a:t>TORCH Syndrome</a:t>
            </a:r>
          </a:p>
        </p:txBody>
      </p:sp>
      <p:sp>
        <p:nvSpPr>
          <p:cNvPr id="12291" name="Rectangle 1027"/>
          <p:cNvSpPr>
            <a:spLocks noGrp="1" noChangeArrowheads="1"/>
          </p:cNvSpPr>
          <p:nvPr>
            <p:ph idx="1"/>
          </p:nvPr>
        </p:nvSpPr>
        <p:spPr>
          <a:xfrm>
            <a:off x="272480" y="1457400"/>
            <a:ext cx="9505056" cy="5400600"/>
          </a:xfrm>
        </p:spPr>
        <p:txBody>
          <a:bodyPr>
            <a:normAutofit fontScale="55000" lnSpcReduction="20000"/>
          </a:bodyPr>
          <a:lstStyle/>
          <a:p>
            <a:pPr>
              <a:buFont typeface="Monotype Sorts" pitchFamily="2" charset="2"/>
              <a:buNone/>
            </a:pPr>
            <a:r>
              <a:rPr lang="en-US" altLang="en-US" dirty="0" smtClean="0"/>
              <a:t>	</a:t>
            </a:r>
            <a:r>
              <a:rPr lang="en-US" altLang="en-US" sz="5100" dirty="0" smtClean="0"/>
              <a:t>  </a:t>
            </a:r>
            <a:r>
              <a:rPr lang="en-US" altLang="en-US" sz="4700" b="1" dirty="0" smtClean="0">
                <a:latin typeface="+mj-lt"/>
              </a:rPr>
              <a:t>T</a:t>
            </a:r>
            <a:r>
              <a:rPr lang="en-US" altLang="en-US" sz="4700" dirty="0" smtClean="0">
                <a:latin typeface="+mj-lt"/>
              </a:rPr>
              <a:t>oxoplasma, </a:t>
            </a:r>
            <a:r>
              <a:rPr lang="en-US" altLang="en-US" sz="4700" b="1" i="1" dirty="0" smtClean="0">
                <a:latin typeface="+mj-lt"/>
              </a:rPr>
              <a:t>R</a:t>
            </a:r>
            <a:r>
              <a:rPr lang="en-US" altLang="en-US" sz="4700" i="1" dirty="0" smtClean="0">
                <a:latin typeface="+mj-lt"/>
              </a:rPr>
              <a:t>ubella, </a:t>
            </a:r>
            <a:r>
              <a:rPr lang="en-US" altLang="en-US" sz="4700" b="1" dirty="0" smtClean="0">
                <a:latin typeface="+mj-lt"/>
              </a:rPr>
              <a:t>C</a:t>
            </a:r>
            <a:r>
              <a:rPr lang="en-US" altLang="en-US" sz="4700" dirty="0" smtClean="0">
                <a:latin typeface="+mj-lt"/>
              </a:rPr>
              <a:t>MV, </a:t>
            </a:r>
            <a:r>
              <a:rPr lang="en-US" altLang="en-US" sz="4700" b="1" i="1" dirty="0" smtClean="0">
                <a:latin typeface="+mj-lt"/>
              </a:rPr>
              <a:t>H</a:t>
            </a:r>
            <a:r>
              <a:rPr lang="en-US" altLang="en-US" sz="4700" i="1" dirty="0" smtClean="0">
                <a:latin typeface="+mj-lt"/>
              </a:rPr>
              <a:t>erpes simplex</a:t>
            </a:r>
          </a:p>
          <a:p>
            <a:pPr marL="273050" indent="-273050">
              <a:buNone/>
              <a:tabLst>
                <a:tab pos="361950" algn="l"/>
              </a:tabLst>
            </a:pPr>
            <a:r>
              <a:rPr lang="en-US" altLang="en-US" sz="4700" b="1" i="1" dirty="0">
                <a:latin typeface="+mj-lt"/>
              </a:rPr>
              <a:t> </a:t>
            </a:r>
            <a:r>
              <a:rPr lang="en-US" altLang="en-US" sz="4700" b="1" i="1" dirty="0" smtClean="0">
                <a:latin typeface="+mj-lt"/>
              </a:rPr>
              <a:t>     </a:t>
            </a:r>
            <a:r>
              <a:rPr lang="en-US" altLang="en-US" sz="4700" b="1" dirty="0" smtClean="0">
                <a:latin typeface="+mj-lt"/>
              </a:rPr>
              <a:t>O</a:t>
            </a:r>
            <a:r>
              <a:rPr lang="en-US" altLang="en-US" sz="4700" dirty="0" smtClean="0">
                <a:latin typeface="+mj-lt"/>
              </a:rPr>
              <a:t>thers </a:t>
            </a:r>
            <a:r>
              <a:rPr lang="en-US" altLang="en-US" sz="4700" i="1" dirty="0">
                <a:latin typeface="+mj-lt"/>
              </a:rPr>
              <a:t>(Varicella/Zoster </a:t>
            </a:r>
            <a:r>
              <a:rPr lang="en-US" altLang="en-US" sz="4700" dirty="0">
                <a:latin typeface="+mj-lt"/>
              </a:rPr>
              <a:t>&amp;</a:t>
            </a:r>
            <a:r>
              <a:rPr lang="en-US" altLang="en-US" sz="4700" i="1" dirty="0">
                <a:latin typeface="+mj-lt"/>
              </a:rPr>
              <a:t> Tr. Pallidum</a:t>
            </a:r>
            <a:r>
              <a:rPr lang="en-US" altLang="en-US" sz="4700" i="1" dirty="0" smtClean="0">
                <a:latin typeface="+mj-lt"/>
              </a:rPr>
              <a:t>)</a:t>
            </a:r>
          </a:p>
          <a:p>
            <a:pPr>
              <a:buNone/>
            </a:pPr>
            <a:endParaRPr lang="en-US" altLang="en-US" sz="1100" i="1" dirty="0">
              <a:latin typeface="+mj-lt"/>
            </a:endParaRPr>
          </a:p>
          <a:p>
            <a:r>
              <a:rPr lang="en-US" sz="3800" dirty="0" smtClean="0">
                <a:latin typeface="+mj-lt"/>
              </a:rPr>
              <a:t>CHEAPTORCHES</a:t>
            </a:r>
            <a:r>
              <a:rPr lang="en-US" sz="3800" dirty="0">
                <a:latin typeface="+mj-lt"/>
              </a:rPr>
              <a:t>, was proposed by Ford-Jones and Kellner in 1995</a:t>
            </a:r>
            <a:r>
              <a:rPr lang="en-US" sz="3800" dirty="0" smtClean="0">
                <a:latin typeface="+mj-lt"/>
              </a:rPr>
              <a:t>:</a:t>
            </a:r>
            <a:endParaRPr lang="en-US" sz="3800" dirty="0">
              <a:latin typeface="+mj-lt"/>
            </a:endParaRPr>
          </a:p>
          <a:p>
            <a:r>
              <a:rPr lang="en-US" sz="3800" b="1" dirty="0">
                <a:latin typeface="+mj-lt"/>
              </a:rPr>
              <a:t>C</a:t>
            </a:r>
            <a:r>
              <a:rPr lang="en-US" sz="3800" dirty="0">
                <a:latin typeface="+mj-lt"/>
              </a:rPr>
              <a:t> – </a:t>
            </a:r>
            <a:r>
              <a:rPr lang="en-US" sz="3800" b="1" dirty="0">
                <a:latin typeface="+mj-lt"/>
                <a:hlinkClick r:id="rId2" tooltip="Chickenpox"/>
              </a:rPr>
              <a:t>C</a:t>
            </a:r>
            <a:r>
              <a:rPr lang="en-US" sz="3800" dirty="0">
                <a:latin typeface="+mj-lt"/>
                <a:hlinkClick r:id="rId2" tooltip="Chickenpox"/>
              </a:rPr>
              <a:t>hickenpox</a:t>
            </a:r>
            <a:r>
              <a:rPr lang="en-US" sz="3800" dirty="0">
                <a:latin typeface="+mj-lt"/>
              </a:rPr>
              <a:t> and shingles</a:t>
            </a:r>
          </a:p>
          <a:p>
            <a:r>
              <a:rPr lang="en-US" sz="3800" b="1" dirty="0">
                <a:latin typeface="+mj-lt"/>
              </a:rPr>
              <a:t>H</a:t>
            </a:r>
            <a:r>
              <a:rPr lang="en-US" sz="3800" dirty="0">
                <a:latin typeface="+mj-lt"/>
              </a:rPr>
              <a:t> – </a:t>
            </a:r>
            <a:r>
              <a:rPr lang="en-US" sz="3800" b="1" dirty="0">
                <a:latin typeface="+mj-lt"/>
                <a:hlinkClick r:id="rId3" tooltip="Viral hepatitis"/>
              </a:rPr>
              <a:t>H</a:t>
            </a:r>
            <a:r>
              <a:rPr lang="en-US" sz="3800" dirty="0">
                <a:latin typeface="+mj-lt"/>
                <a:hlinkClick r:id="rId3" tooltip="Viral hepatitis"/>
              </a:rPr>
              <a:t>epatitis</a:t>
            </a:r>
            <a:r>
              <a:rPr lang="en-US" sz="3800" dirty="0">
                <a:latin typeface="+mj-lt"/>
              </a:rPr>
              <a:t> B, C, (D), E</a:t>
            </a:r>
          </a:p>
          <a:p>
            <a:r>
              <a:rPr lang="en-US" sz="3800" b="1" dirty="0">
                <a:latin typeface="+mj-lt"/>
              </a:rPr>
              <a:t>E</a:t>
            </a:r>
            <a:r>
              <a:rPr lang="en-US" sz="3800" dirty="0">
                <a:latin typeface="+mj-lt"/>
              </a:rPr>
              <a:t> – </a:t>
            </a:r>
            <a:r>
              <a:rPr lang="en-US" sz="3800" b="1" dirty="0" err="1">
                <a:latin typeface="+mj-lt"/>
                <a:hlinkClick r:id="rId4" tooltip="Enterovirus"/>
              </a:rPr>
              <a:t>E</a:t>
            </a:r>
            <a:r>
              <a:rPr lang="en-US" sz="3800" dirty="0" err="1">
                <a:latin typeface="+mj-lt"/>
                <a:hlinkClick r:id="rId4" tooltip="Enterovirus"/>
              </a:rPr>
              <a:t>nteroviruses</a:t>
            </a:r>
            <a:endParaRPr lang="en-US" sz="3800" dirty="0">
              <a:latin typeface="+mj-lt"/>
            </a:endParaRPr>
          </a:p>
          <a:p>
            <a:r>
              <a:rPr lang="en-US" sz="3800" b="1" dirty="0">
                <a:latin typeface="+mj-lt"/>
              </a:rPr>
              <a:t>A</a:t>
            </a:r>
            <a:r>
              <a:rPr lang="en-US" sz="3800" dirty="0">
                <a:latin typeface="+mj-lt"/>
              </a:rPr>
              <a:t> – </a:t>
            </a:r>
            <a:r>
              <a:rPr lang="en-US" sz="3800" b="1" dirty="0">
                <a:latin typeface="+mj-lt"/>
                <a:hlinkClick r:id="rId5" tooltip="HIV/AIDS"/>
              </a:rPr>
              <a:t>A</a:t>
            </a:r>
            <a:r>
              <a:rPr lang="en-US" sz="3800" dirty="0">
                <a:latin typeface="+mj-lt"/>
                <a:hlinkClick r:id="rId5" tooltip="HIV/AIDS"/>
              </a:rPr>
              <a:t>IDS</a:t>
            </a:r>
            <a:r>
              <a:rPr lang="en-US" sz="3800" dirty="0">
                <a:latin typeface="+mj-lt"/>
              </a:rPr>
              <a:t> (HIV infection)</a:t>
            </a:r>
          </a:p>
          <a:p>
            <a:r>
              <a:rPr lang="en-US" sz="3800" b="1" dirty="0">
                <a:latin typeface="+mj-lt"/>
              </a:rPr>
              <a:t>P</a:t>
            </a:r>
            <a:r>
              <a:rPr lang="en-US" sz="3800" dirty="0">
                <a:latin typeface="+mj-lt"/>
              </a:rPr>
              <a:t> – </a:t>
            </a:r>
            <a:r>
              <a:rPr lang="en-US" sz="3800" b="1" dirty="0">
                <a:latin typeface="+mj-lt"/>
                <a:hlinkClick r:id="rId6" tooltip="Parvovirus B19"/>
              </a:rPr>
              <a:t>P</a:t>
            </a:r>
            <a:r>
              <a:rPr lang="en-US" sz="3800" dirty="0">
                <a:latin typeface="+mj-lt"/>
                <a:hlinkClick r:id="rId6" tooltip="Parvovirus B19"/>
              </a:rPr>
              <a:t>arvovirus B19</a:t>
            </a:r>
            <a:endParaRPr lang="en-US" sz="3800" dirty="0">
              <a:latin typeface="+mj-lt"/>
            </a:endParaRPr>
          </a:p>
          <a:p>
            <a:r>
              <a:rPr lang="en-US" sz="3800" b="1" dirty="0">
                <a:latin typeface="+mj-lt"/>
              </a:rPr>
              <a:t>T</a:t>
            </a:r>
            <a:r>
              <a:rPr lang="en-US" sz="3800" dirty="0">
                <a:latin typeface="+mj-lt"/>
              </a:rPr>
              <a:t> – </a:t>
            </a:r>
            <a:r>
              <a:rPr lang="en-US" sz="3800" b="1" dirty="0">
                <a:latin typeface="+mj-lt"/>
                <a:hlinkClick r:id="rId7" tooltip="Toxoplasmosis"/>
              </a:rPr>
              <a:t>T</a:t>
            </a:r>
            <a:r>
              <a:rPr lang="en-US" sz="3800" dirty="0">
                <a:latin typeface="+mj-lt"/>
                <a:hlinkClick r:id="rId7" tooltip="Toxoplasmosis"/>
              </a:rPr>
              <a:t>oxoplasmosis</a:t>
            </a:r>
            <a:r>
              <a:rPr lang="en-US" sz="3800" dirty="0">
                <a:latin typeface="+mj-lt"/>
              </a:rPr>
              <a:t> / </a:t>
            </a:r>
            <a:r>
              <a:rPr lang="en-US" sz="3800" dirty="0">
                <a:latin typeface="+mj-lt"/>
                <a:hlinkClick r:id="rId8" tooltip="Toxoplasma gondii"/>
              </a:rPr>
              <a:t>Toxoplasma </a:t>
            </a:r>
            <a:r>
              <a:rPr lang="en-US" sz="3800" dirty="0" err="1">
                <a:latin typeface="+mj-lt"/>
                <a:hlinkClick r:id="rId8" tooltip="Toxoplasma gondii"/>
              </a:rPr>
              <a:t>gondii</a:t>
            </a:r>
            <a:endParaRPr lang="en-US" sz="3800" dirty="0">
              <a:latin typeface="+mj-lt"/>
            </a:endParaRPr>
          </a:p>
          <a:p>
            <a:r>
              <a:rPr lang="en-US" sz="3800" b="1" dirty="0">
                <a:latin typeface="+mj-lt"/>
              </a:rPr>
              <a:t>O</a:t>
            </a:r>
            <a:r>
              <a:rPr lang="en-US" sz="3800" dirty="0">
                <a:latin typeface="+mj-lt"/>
              </a:rPr>
              <a:t> – </a:t>
            </a:r>
            <a:r>
              <a:rPr lang="en-US" sz="3800" b="1" dirty="0" smtClean="0">
                <a:latin typeface="+mj-lt"/>
              </a:rPr>
              <a:t>O</a:t>
            </a:r>
            <a:r>
              <a:rPr lang="en-US" sz="3800" dirty="0" smtClean="0">
                <a:latin typeface="+mj-lt"/>
              </a:rPr>
              <a:t>thers </a:t>
            </a:r>
            <a:r>
              <a:rPr lang="en-US" sz="3800" dirty="0">
                <a:latin typeface="+mj-lt"/>
              </a:rPr>
              <a:t>(</a:t>
            </a:r>
            <a:r>
              <a:rPr lang="en-US" sz="3800" dirty="0">
                <a:latin typeface="+mj-lt"/>
                <a:hlinkClick r:id="rId9" tooltip="Group B streptococcal infection"/>
              </a:rPr>
              <a:t>Group B Streptococcus</a:t>
            </a:r>
            <a:r>
              <a:rPr lang="en-US" sz="3800" dirty="0">
                <a:latin typeface="+mj-lt"/>
              </a:rPr>
              <a:t>, </a:t>
            </a:r>
            <a:r>
              <a:rPr lang="en-US" sz="3800" dirty="0">
                <a:latin typeface="+mj-lt"/>
                <a:hlinkClick r:id="rId10" tooltip="Listeriosis"/>
              </a:rPr>
              <a:t>Listeria</a:t>
            </a:r>
            <a:r>
              <a:rPr lang="en-US" sz="3800" dirty="0">
                <a:latin typeface="+mj-lt"/>
              </a:rPr>
              <a:t>, </a:t>
            </a:r>
            <a:r>
              <a:rPr lang="en-US" sz="3800" dirty="0">
                <a:latin typeface="+mj-lt"/>
                <a:hlinkClick r:id="rId11" tooltip="Candidiasis"/>
              </a:rPr>
              <a:t>Candida</a:t>
            </a:r>
            <a:r>
              <a:rPr lang="en-US" sz="3800" dirty="0">
                <a:latin typeface="+mj-lt"/>
              </a:rPr>
              <a:t>, </a:t>
            </a:r>
            <a:r>
              <a:rPr lang="en-US" sz="3800" dirty="0">
                <a:latin typeface="+mj-lt"/>
                <a:hlinkClick r:id="rId12" tooltip="Lyme disease"/>
              </a:rPr>
              <a:t>Lyme disease</a:t>
            </a:r>
            <a:r>
              <a:rPr lang="en-US" sz="3800" dirty="0">
                <a:latin typeface="+mj-lt"/>
              </a:rPr>
              <a:t>)</a:t>
            </a:r>
          </a:p>
          <a:p>
            <a:r>
              <a:rPr lang="en-US" sz="3800" b="1" dirty="0">
                <a:latin typeface="+mj-lt"/>
              </a:rPr>
              <a:t>R</a:t>
            </a:r>
            <a:r>
              <a:rPr lang="en-US" sz="3800" dirty="0">
                <a:latin typeface="+mj-lt"/>
              </a:rPr>
              <a:t> – </a:t>
            </a:r>
            <a:r>
              <a:rPr lang="en-US" sz="3800" b="1" dirty="0">
                <a:latin typeface="+mj-lt"/>
                <a:hlinkClick r:id="rId13" tooltip="Rubella"/>
              </a:rPr>
              <a:t>R</a:t>
            </a:r>
            <a:r>
              <a:rPr lang="en-US" sz="3800" dirty="0">
                <a:latin typeface="+mj-lt"/>
                <a:hlinkClick r:id="rId13" tooltip="Rubella"/>
              </a:rPr>
              <a:t>ubella</a:t>
            </a:r>
            <a:endParaRPr lang="en-US" sz="3800" dirty="0">
              <a:latin typeface="+mj-lt"/>
            </a:endParaRPr>
          </a:p>
          <a:p>
            <a:r>
              <a:rPr lang="en-US" sz="3800" b="1" dirty="0">
                <a:latin typeface="+mj-lt"/>
              </a:rPr>
              <a:t>C</a:t>
            </a:r>
            <a:r>
              <a:rPr lang="en-US" sz="3800" dirty="0">
                <a:latin typeface="+mj-lt"/>
              </a:rPr>
              <a:t> – </a:t>
            </a:r>
            <a:r>
              <a:rPr lang="en-US" sz="3800" b="1" dirty="0">
                <a:latin typeface="+mj-lt"/>
                <a:hlinkClick r:id="rId14" tooltip="Cytomegalovirus"/>
              </a:rPr>
              <a:t>C</a:t>
            </a:r>
            <a:r>
              <a:rPr lang="en-US" sz="3800" dirty="0">
                <a:latin typeface="+mj-lt"/>
                <a:hlinkClick r:id="rId14" tooltip="Cytomegalovirus"/>
              </a:rPr>
              <a:t>ytomegalovirus</a:t>
            </a:r>
            <a:endParaRPr lang="en-US" sz="3800" dirty="0">
              <a:latin typeface="+mj-lt"/>
            </a:endParaRPr>
          </a:p>
          <a:p>
            <a:r>
              <a:rPr lang="en-US" sz="3800" b="1" dirty="0">
                <a:latin typeface="+mj-lt"/>
              </a:rPr>
              <a:t>H</a:t>
            </a:r>
            <a:r>
              <a:rPr lang="en-US" sz="3800" dirty="0">
                <a:latin typeface="+mj-lt"/>
              </a:rPr>
              <a:t> – </a:t>
            </a:r>
            <a:r>
              <a:rPr lang="en-US" sz="3800" b="1" dirty="0">
                <a:latin typeface="+mj-lt"/>
                <a:hlinkClick r:id="rId15" tooltip="Herpes simplex"/>
              </a:rPr>
              <a:t>H</a:t>
            </a:r>
            <a:r>
              <a:rPr lang="en-US" sz="3800" dirty="0">
                <a:latin typeface="+mj-lt"/>
                <a:hlinkClick r:id="rId15" tooltip="Herpes simplex"/>
              </a:rPr>
              <a:t>erpes simplex</a:t>
            </a:r>
            <a:endParaRPr lang="en-US" sz="3800" dirty="0">
              <a:latin typeface="+mj-lt"/>
            </a:endParaRPr>
          </a:p>
          <a:p>
            <a:r>
              <a:rPr lang="en-US" sz="3800" b="1" dirty="0">
                <a:latin typeface="+mj-lt"/>
              </a:rPr>
              <a:t>E</a:t>
            </a:r>
            <a:r>
              <a:rPr lang="en-US" sz="3800" dirty="0">
                <a:latin typeface="+mj-lt"/>
              </a:rPr>
              <a:t> – </a:t>
            </a:r>
            <a:r>
              <a:rPr lang="en-US" sz="3800" b="1" dirty="0">
                <a:latin typeface="+mj-lt"/>
              </a:rPr>
              <a:t>E</a:t>
            </a:r>
            <a:r>
              <a:rPr lang="en-US" sz="3800" dirty="0">
                <a:latin typeface="+mj-lt"/>
              </a:rPr>
              <a:t>verything else sexually transmitted (</a:t>
            </a:r>
            <a:r>
              <a:rPr lang="en-US" sz="3800" dirty="0">
                <a:latin typeface="+mj-lt"/>
                <a:hlinkClick r:id="rId16" tooltip="Gonorrhea"/>
              </a:rPr>
              <a:t>Gonorrhea</a:t>
            </a:r>
            <a:r>
              <a:rPr lang="en-US" sz="3800" dirty="0">
                <a:latin typeface="+mj-lt"/>
              </a:rPr>
              <a:t>, </a:t>
            </a:r>
            <a:r>
              <a:rPr lang="en-US" sz="3800" dirty="0">
                <a:latin typeface="+mj-lt"/>
                <a:hlinkClick r:id="rId17" tooltip="Chlamydia infection"/>
              </a:rPr>
              <a:t>Chlamydia</a:t>
            </a:r>
            <a:r>
              <a:rPr lang="en-US" sz="3800" dirty="0">
                <a:latin typeface="+mj-lt"/>
              </a:rPr>
              <a:t>, </a:t>
            </a:r>
            <a:r>
              <a:rPr lang="en-US" sz="3800" dirty="0" err="1">
                <a:latin typeface="+mj-lt"/>
                <a:hlinkClick r:id="rId18" tooltip="Ureaplasma urealyticum"/>
              </a:rPr>
              <a:t>Ureaplasma</a:t>
            </a:r>
            <a:r>
              <a:rPr lang="en-US" sz="3800" dirty="0">
                <a:latin typeface="+mj-lt"/>
                <a:hlinkClick r:id="rId18" tooltip="Ureaplasma urealyticum"/>
              </a:rPr>
              <a:t> </a:t>
            </a:r>
            <a:r>
              <a:rPr lang="en-US" sz="3800" dirty="0" smtClean="0">
                <a:latin typeface="+mj-lt"/>
                <a:hlinkClick r:id="rId18" tooltip="Ureaplasma urealyticum"/>
              </a:rPr>
              <a:t> </a:t>
            </a:r>
            <a:r>
              <a:rPr lang="en-US" sz="3800" dirty="0" err="1" smtClean="0">
                <a:latin typeface="+mj-lt"/>
                <a:hlinkClick r:id="rId18" tooltip="Ureaplasma urealyticum"/>
              </a:rPr>
              <a:t>urealyticum</a:t>
            </a:r>
            <a:r>
              <a:rPr lang="en-US" sz="3800" dirty="0" smtClean="0">
                <a:latin typeface="+mj-lt"/>
                <a:hlinkClick r:id="rId18" tooltip="Ureaplasma urealyticum"/>
              </a:rPr>
              <a:t> </a:t>
            </a:r>
            <a:r>
              <a:rPr lang="en-US" sz="3800" dirty="0" smtClean="0">
                <a:solidFill>
                  <a:prstClr val="black"/>
                </a:solidFill>
                <a:latin typeface="+mj-lt"/>
              </a:rPr>
              <a:t>, </a:t>
            </a:r>
            <a:r>
              <a:rPr lang="en-US" sz="3800" dirty="0" smtClean="0">
                <a:solidFill>
                  <a:prstClr val="black"/>
                </a:solidFill>
                <a:latin typeface="+mj-lt"/>
                <a:hlinkClick r:id="rId19" tooltip="Human papillomavirus"/>
              </a:rPr>
              <a:t>Human papillomavirus</a:t>
            </a:r>
            <a:r>
              <a:rPr lang="en-US" sz="3800" dirty="0" smtClean="0">
                <a:solidFill>
                  <a:prstClr val="black"/>
                </a:solidFill>
                <a:latin typeface="+mj-lt"/>
              </a:rPr>
              <a:t>)</a:t>
            </a:r>
            <a:endParaRPr lang="en-US" sz="3800" dirty="0" smtClean="0">
              <a:latin typeface="+mj-lt"/>
            </a:endParaRPr>
          </a:p>
          <a:p>
            <a:r>
              <a:rPr lang="en-US" sz="3800" b="1" dirty="0" smtClean="0">
                <a:latin typeface="+mj-lt"/>
              </a:rPr>
              <a:t>S</a:t>
            </a:r>
            <a:r>
              <a:rPr lang="en-US" sz="3800" dirty="0" smtClean="0">
                <a:latin typeface="+mj-lt"/>
              </a:rPr>
              <a:t> </a:t>
            </a:r>
            <a:r>
              <a:rPr lang="en-US" sz="3800" dirty="0">
                <a:latin typeface="+mj-lt"/>
              </a:rPr>
              <a:t>– </a:t>
            </a:r>
            <a:r>
              <a:rPr lang="en-US" sz="3800" b="1" dirty="0" smtClean="0">
                <a:latin typeface="+mj-lt"/>
                <a:hlinkClick r:id="rId20" tooltip="Syphilis"/>
              </a:rPr>
              <a:t>S</a:t>
            </a:r>
            <a:r>
              <a:rPr lang="en-US" sz="3800" dirty="0" smtClean="0">
                <a:latin typeface="+mj-lt"/>
                <a:hlinkClick r:id="rId20" tooltip="Syphilis"/>
              </a:rPr>
              <a:t>yphilis</a:t>
            </a:r>
            <a:endParaRPr lang="en-US" altLang="en-US" sz="3800" i="1" dirty="0" smtClean="0">
              <a:latin typeface="+mj-lt"/>
            </a:endParaRPr>
          </a:p>
          <a:p>
            <a:pPr>
              <a:buFont typeface="Monotype Sorts" pitchFamily="2" charset="2"/>
              <a:buNone/>
            </a:pPr>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36576" y="1196752"/>
            <a:ext cx="8274124" cy="650336"/>
          </a:xfrm>
        </p:spPr>
        <p:txBody>
          <a:bodyPr>
            <a:normAutofit fontScale="90000"/>
          </a:bodyPr>
          <a:lstStyle/>
          <a:p>
            <a:pPr algn="l"/>
            <a:r>
              <a:rPr lang="en-US" altLang="en-US" sz="4000" dirty="0" smtClean="0"/>
              <a:t>Prevention</a:t>
            </a:r>
          </a:p>
        </p:txBody>
      </p:sp>
      <p:sp>
        <p:nvSpPr>
          <p:cNvPr id="13315" name="Rectangle 3"/>
          <p:cNvSpPr>
            <a:spLocks noGrp="1" noChangeArrowheads="1"/>
          </p:cNvSpPr>
          <p:nvPr>
            <p:ph idx="1"/>
          </p:nvPr>
        </p:nvSpPr>
        <p:spPr>
          <a:xfrm>
            <a:off x="992560" y="2060848"/>
            <a:ext cx="7920880" cy="4389120"/>
          </a:xfrm>
        </p:spPr>
        <p:txBody>
          <a:bodyPr/>
          <a:lstStyle/>
          <a:p>
            <a:r>
              <a:rPr lang="en-US" altLang="en-US" dirty="0" smtClean="0">
                <a:latin typeface="+mj-lt"/>
              </a:rPr>
              <a:t>Requires a knowledge of the route and mechanisms of infection, and the period of transmission of infection to the fetus/neonate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48544" y="764704"/>
            <a:ext cx="9057456" cy="1219200"/>
          </a:xfrm>
          <a:noFill/>
        </p:spPr>
        <p:txBody>
          <a:bodyPr>
            <a:normAutofit fontScale="90000"/>
          </a:bodyPr>
          <a:lstStyle/>
          <a:p>
            <a:pPr algn="l"/>
            <a:r>
              <a:rPr lang="en-US" altLang="en-US" dirty="0" smtClean="0"/>
              <a:t/>
            </a:r>
            <a:br>
              <a:rPr lang="en-US" altLang="en-US" dirty="0" smtClean="0"/>
            </a:br>
            <a:r>
              <a:rPr lang="en-US" altLang="en-US" sz="4400" dirty="0" smtClean="0"/>
              <a:t>Intrauterine and Perinatal Infection</a:t>
            </a:r>
            <a:br>
              <a:rPr lang="en-US" altLang="en-US" sz="4400" dirty="0" smtClean="0"/>
            </a:br>
            <a:r>
              <a:rPr lang="en-US" altLang="en-US" sz="4400" dirty="0" smtClean="0"/>
              <a:t>Mechanisms:</a:t>
            </a:r>
          </a:p>
        </p:txBody>
      </p:sp>
      <p:sp>
        <p:nvSpPr>
          <p:cNvPr id="14339" name="Rectangle 3"/>
          <p:cNvSpPr>
            <a:spLocks noGrp="1" noChangeArrowheads="1"/>
          </p:cNvSpPr>
          <p:nvPr>
            <p:ph idx="1"/>
          </p:nvPr>
        </p:nvSpPr>
        <p:spPr>
          <a:xfrm>
            <a:off x="776536" y="2132856"/>
            <a:ext cx="7772400" cy="4419600"/>
          </a:xfrm>
          <a:noFill/>
        </p:spPr>
        <p:txBody>
          <a:bodyPr/>
          <a:lstStyle/>
          <a:p>
            <a:r>
              <a:rPr lang="en-US" altLang="en-US" dirty="0" smtClean="0">
                <a:latin typeface="+mj-lt"/>
              </a:rPr>
              <a:t>Intrauterine</a:t>
            </a:r>
          </a:p>
          <a:p>
            <a:pPr lvl="1"/>
            <a:r>
              <a:rPr lang="en-US" altLang="en-US" dirty="0" smtClean="0">
                <a:latin typeface="+mj-lt"/>
              </a:rPr>
              <a:t>Blood borne </a:t>
            </a:r>
            <a:r>
              <a:rPr lang="en-US" altLang="en-US" dirty="0" err="1" smtClean="0">
                <a:latin typeface="+mj-lt"/>
              </a:rPr>
              <a:t>transplacental</a:t>
            </a:r>
            <a:r>
              <a:rPr lang="en-US" altLang="en-US" dirty="0" smtClean="0">
                <a:latin typeface="+mj-lt"/>
              </a:rPr>
              <a:t> infection </a:t>
            </a:r>
          </a:p>
          <a:p>
            <a:pPr lvl="1"/>
            <a:r>
              <a:rPr lang="en-US" altLang="en-US" dirty="0" smtClean="0">
                <a:latin typeface="+mj-lt"/>
              </a:rPr>
              <a:t>Ascending infection</a:t>
            </a:r>
          </a:p>
          <a:p>
            <a:r>
              <a:rPr lang="en-US" altLang="en-US" dirty="0" smtClean="0">
                <a:latin typeface="+mj-lt"/>
              </a:rPr>
              <a:t>During delivery</a:t>
            </a:r>
          </a:p>
          <a:p>
            <a:r>
              <a:rPr lang="en-US" altLang="en-US" dirty="0" smtClean="0">
                <a:latin typeface="+mj-lt"/>
              </a:rPr>
              <a:t>Postnatal infection</a:t>
            </a:r>
          </a:p>
          <a:p>
            <a:pPr lvl="1"/>
            <a:r>
              <a:rPr lang="en-US" altLang="en-US" dirty="0">
                <a:latin typeface="+mj-lt"/>
              </a:rPr>
              <a:t>B</a:t>
            </a:r>
            <a:r>
              <a:rPr lang="en-US" altLang="en-US" dirty="0" smtClean="0">
                <a:latin typeface="+mj-lt"/>
              </a:rPr>
              <a:t>reast milk</a:t>
            </a:r>
          </a:p>
          <a:p>
            <a:pPr lvl="1"/>
            <a:r>
              <a:rPr lang="en-US" altLang="en-US" dirty="0">
                <a:latin typeface="+mj-lt"/>
              </a:rPr>
              <a:t>C</a:t>
            </a:r>
            <a:r>
              <a:rPr lang="en-US" altLang="en-US" dirty="0" smtClean="0">
                <a:latin typeface="+mj-lt"/>
              </a:rPr>
              <a:t>ross infection</a:t>
            </a:r>
          </a:p>
          <a:p>
            <a:pPr lvl="1"/>
            <a:r>
              <a:rPr lang="en-US" altLang="en-US" dirty="0" smtClean="0">
                <a:latin typeface="+mj-lt"/>
              </a:rPr>
              <a:t>Environmental</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2560" y="704088"/>
            <a:ext cx="8418140" cy="1143000"/>
          </a:xfrm>
        </p:spPr>
        <p:txBody>
          <a:bodyPr>
            <a:normAutofit/>
          </a:bodyPr>
          <a:lstStyle/>
          <a:p>
            <a:pPr algn="l"/>
            <a:r>
              <a:rPr lang="en-US" altLang="en-US" sz="4000" dirty="0" smtClean="0"/>
              <a:t>Period of transmission</a:t>
            </a:r>
          </a:p>
        </p:txBody>
      </p:sp>
      <p:graphicFrame>
        <p:nvGraphicFramePr>
          <p:cNvPr id="15363" name="Object 3"/>
          <p:cNvGraphicFramePr>
            <a:graphicFrameLocks noGrp="1" noChangeAspect="1"/>
          </p:cNvGraphicFramePr>
          <p:nvPr>
            <p:ph idx="1"/>
            <p:extLst>
              <p:ext uri="{D42A27DB-BD31-4B8C-83A1-F6EECF244321}">
                <p14:modId xmlns:p14="http://schemas.microsoft.com/office/powerpoint/2010/main" val="3194460572"/>
              </p:ext>
            </p:extLst>
          </p:nvPr>
        </p:nvGraphicFramePr>
        <p:xfrm>
          <a:off x="809352" y="1989138"/>
          <a:ext cx="8275605" cy="4464198"/>
        </p:xfrm>
        <a:graphic>
          <a:graphicData uri="http://schemas.openxmlformats.org/presentationml/2006/ole">
            <mc:AlternateContent xmlns:mc="http://schemas.openxmlformats.org/markup-compatibility/2006">
              <mc:Choice xmlns:v="urn:schemas-microsoft-com:vml" Requires="v">
                <p:oleObj spid="_x0000_s15412" name="Document" r:id="rId3" imgW="5632704" imgH="3038856" progId="Word.Document.8">
                  <p:embed/>
                </p:oleObj>
              </mc:Choice>
              <mc:Fallback>
                <p:oleObj name="Document" r:id="rId3" imgW="5632704" imgH="3038856"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352" y="1989138"/>
                        <a:ext cx="8275605" cy="4464198"/>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2560" y="704088"/>
            <a:ext cx="8418140" cy="1143000"/>
          </a:xfrm>
        </p:spPr>
        <p:txBody>
          <a:bodyPr>
            <a:noAutofit/>
          </a:bodyPr>
          <a:lstStyle/>
          <a:p>
            <a:pPr algn="l"/>
            <a:r>
              <a:rPr lang="en-US" altLang="en-US" sz="4000" dirty="0" smtClean="0"/>
              <a:t>Intrauterine Infection: </a:t>
            </a:r>
            <a:br>
              <a:rPr lang="en-US" altLang="en-US" sz="4000" dirty="0" smtClean="0"/>
            </a:br>
            <a:r>
              <a:rPr lang="en-US" altLang="en-US" sz="4000" dirty="0" smtClean="0"/>
              <a:t>What you should know</a:t>
            </a:r>
          </a:p>
        </p:txBody>
      </p:sp>
      <p:sp>
        <p:nvSpPr>
          <p:cNvPr id="16387" name="Rectangle 3"/>
          <p:cNvSpPr>
            <a:spLocks noGrp="1" noChangeArrowheads="1"/>
          </p:cNvSpPr>
          <p:nvPr>
            <p:ph idx="1"/>
          </p:nvPr>
        </p:nvSpPr>
        <p:spPr>
          <a:xfrm>
            <a:off x="920552" y="2276872"/>
            <a:ext cx="7924800" cy="4114800"/>
          </a:xfrm>
        </p:spPr>
        <p:txBody>
          <a:bodyPr/>
          <a:lstStyle/>
          <a:p>
            <a:r>
              <a:rPr lang="en-US" altLang="en-US" dirty="0" smtClean="0">
                <a:latin typeface="+mj-lt"/>
              </a:rPr>
              <a:t>The risk posed by the agent to the fetus</a:t>
            </a:r>
          </a:p>
          <a:p>
            <a:r>
              <a:rPr lang="en-US" altLang="en-US" dirty="0" smtClean="0">
                <a:latin typeface="+mj-lt"/>
              </a:rPr>
              <a:t>Timing of infection in relation to risk</a:t>
            </a:r>
          </a:p>
          <a:p>
            <a:r>
              <a:rPr lang="en-US" altLang="en-US" dirty="0" smtClean="0">
                <a:latin typeface="+mj-lt"/>
              </a:rPr>
              <a:t>Frequency of Damage</a:t>
            </a:r>
          </a:p>
          <a:p>
            <a:r>
              <a:rPr lang="en-US" altLang="en-US" dirty="0" smtClean="0">
                <a:latin typeface="+mj-lt"/>
              </a:rPr>
              <a:t>Nature of Damage</a:t>
            </a:r>
          </a:p>
          <a:p>
            <a:r>
              <a:rPr lang="en-US" altLang="en-US" dirty="0" smtClean="0">
                <a:latin typeface="+mj-lt"/>
              </a:rPr>
              <a:t>Availability of diagnostic tests</a:t>
            </a:r>
          </a:p>
          <a:p>
            <a:r>
              <a:rPr lang="en-US" altLang="en-US" dirty="0" smtClean="0">
                <a:latin typeface="+mj-lt"/>
              </a:rPr>
              <a:t>Whether treatment is available</a:t>
            </a:r>
          </a:p>
          <a:p>
            <a:r>
              <a:rPr lang="en-US" altLang="en-US" dirty="0" smtClean="0">
                <a:latin typeface="+mj-lt"/>
              </a:rPr>
              <a:t>Preventive measures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60512" y="548680"/>
            <a:ext cx="8915400" cy="1143000"/>
          </a:xfrm>
        </p:spPr>
        <p:txBody>
          <a:bodyPr>
            <a:normAutofit/>
          </a:bodyPr>
          <a:lstStyle/>
          <a:p>
            <a:pPr algn="l"/>
            <a:r>
              <a:rPr lang="en-US" altLang="en-US" sz="4000" dirty="0" smtClean="0"/>
              <a:t>Protect the mother and the fetus</a:t>
            </a:r>
          </a:p>
        </p:txBody>
      </p:sp>
      <p:sp>
        <p:nvSpPr>
          <p:cNvPr id="17411" name="Rectangle 3"/>
          <p:cNvSpPr>
            <a:spLocks noGrp="1" noChangeArrowheads="1"/>
          </p:cNvSpPr>
          <p:nvPr>
            <p:ph idx="1"/>
          </p:nvPr>
        </p:nvSpPr>
        <p:spPr/>
        <p:txBody>
          <a:bodyPr>
            <a:normAutofit lnSpcReduction="10000"/>
          </a:bodyPr>
          <a:lstStyle/>
          <a:p>
            <a:r>
              <a:rPr lang="en-US" altLang="en-US" dirty="0" smtClean="0">
                <a:latin typeface="+mj-lt"/>
              </a:rPr>
              <a:t>Education</a:t>
            </a:r>
          </a:p>
          <a:p>
            <a:r>
              <a:rPr lang="en-US" altLang="en-US" dirty="0" smtClean="0">
                <a:latin typeface="+mj-lt"/>
              </a:rPr>
              <a:t>Medical</a:t>
            </a:r>
          </a:p>
          <a:p>
            <a:pPr lvl="1"/>
            <a:r>
              <a:rPr lang="en-US" altLang="en-US" dirty="0" smtClean="0">
                <a:latin typeface="+mj-lt"/>
              </a:rPr>
              <a:t>standard precautions</a:t>
            </a:r>
          </a:p>
          <a:p>
            <a:pPr lvl="2"/>
            <a:r>
              <a:rPr lang="en-US" dirty="0">
                <a:latin typeface="+mj-lt"/>
              </a:rPr>
              <a:t>Hand </a:t>
            </a:r>
            <a:r>
              <a:rPr lang="en-US" dirty="0" smtClean="0">
                <a:latin typeface="+mj-lt"/>
              </a:rPr>
              <a:t>Hygiene</a:t>
            </a:r>
          </a:p>
          <a:p>
            <a:pPr lvl="2"/>
            <a:r>
              <a:rPr lang="en-US" dirty="0">
                <a:latin typeface="+mj-lt"/>
              </a:rPr>
              <a:t>Personal Protective </a:t>
            </a:r>
            <a:r>
              <a:rPr lang="en-US" dirty="0" smtClean="0">
                <a:latin typeface="+mj-lt"/>
              </a:rPr>
              <a:t>Equipment</a:t>
            </a:r>
          </a:p>
          <a:p>
            <a:pPr lvl="2"/>
            <a:r>
              <a:rPr lang="en-US" dirty="0" err="1">
                <a:latin typeface="+mj-lt"/>
              </a:rPr>
              <a:t>Needlestick</a:t>
            </a:r>
            <a:r>
              <a:rPr lang="en-US" dirty="0">
                <a:latin typeface="+mj-lt"/>
              </a:rPr>
              <a:t> and Sharps Injury </a:t>
            </a:r>
            <a:r>
              <a:rPr lang="en-US" dirty="0" smtClean="0">
                <a:latin typeface="+mj-lt"/>
              </a:rPr>
              <a:t>Prevention</a:t>
            </a:r>
          </a:p>
          <a:p>
            <a:pPr lvl="2"/>
            <a:r>
              <a:rPr lang="en-US" dirty="0">
                <a:latin typeface="+mj-lt"/>
              </a:rPr>
              <a:t>Respiratory </a:t>
            </a:r>
            <a:r>
              <a:rPr lang="en-US" dirty="0" smtClean="0">
                <a:latin typeface="+mj-lt"/>
              </a:rPr>
              <a:t>Hygiene</a:t>
            </a:r>
          </a:p>
          <a:p>
            <a:pPr lvl="2"/>
            <a:r>
              <a:rPr lang="en-US" dirty="0">
                <a:latin typeface="+mj-lt"/>
              </a:rPr>
              <a:t>Safe Injection Practices</a:t>
            </a:r>
            <a:endParaRPr lang="en-US" altLang="en-US" dirty="0" smtClean="0">
              <a:latin typeface="+mj-lt"/>
            </a:endParaRPr>
          </a:p>
          <a:p>
            <a:pPr lvl="1"/>
            <a:r>
              <a:rPr lang="en-US" altLang="en-US" dirty="0" smtClean="0">
                <a:latin typeface="+mj-lt"/>
              </a:rPr>
              <a:t>Serological screening</a:t>
            </a:r>
          </a:p>
          <a:p>
            <a:pPr lvl="1"/>
            <a:r>
              <a:rPr lang="en-US" altLang="en-US" dirty="0" smtClean="0">
                <a:latin typeface="+mj-lt"/>
              </a:rPr>
              <a:t>Screening for GBS carriage (controversial outside North America and AUS)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04528" y="908720"/>
            <a:ext cx="8915400" cy="1143000"/>
          </a:xfrm>
        </p:spPr>
        <p:txBody>
          <a:bodyPr>
            <a:normAutofit fontScale="90000"/>
          </a:bodyPr>
          <a:lstStyle/>
          <a:p>
            <a:pPr algn="l"/>
            <a:r>
              <a:rPr lang="en-US" altLang="en-US" dirty="0" smtClean="0"/>
              <a:t>A</a:t>
            </a:r>
            <a:r>
              <a:rPr lang="en-US" altLang="en-US" sz="3600" dirty="0" smtClean="0"/>
              <a:t>ntenatal screening </a:t>
            </a:r>
            <a:br>
              <a:rPr lang="en-US" altLang="en-US" sz="3600" dirty="0" smtClean="0"/>
            </a:br>
            <a:r>
              <a:rPr lang="en-US" altLang="en-US" sz="3600" dirty="0" smtClean="0"/>
              <a:t>Definition:</a:t>
            </a:r>
          </a:p>
        </p:txBody>
      </p:sp>
      <p:sp>
        <p:nvSpPr>
          <p:cNvPr id="18435" name="Rectangle 3"/>
          <p:cNvSpPr>
            <a:spLocks noGrp="1" noChangeArrowheads="1"/>
          </p:cNvSpPr>
          <p:nvPr>
            <p:ph idx="1"/>
          </p:nvPr>
        </p:nvSpPr>
        <p:spPr>
          <a:xfrm>
            <a:off x="632520" y="2348880"/>
            <a:ext cx="8712968" cy="3221712"/>
          </a:xfrm>
        </p:spPr>
        <p:txBody>
          <a:bodyPr/>
          <a:lstStyle/>
          <a:p>
            <a:r>
              <a:rPr lang="en-US" altLang="en-US" sz="2800" dirty="0" smtClean="0">
                <a:latin typeface="+mj-lt"/>
              </a:rPr>
              <a:t>The systemic application of a test or enquiry to identify individuals at sufficient risk of a specific disorder to benefit from further investigation or direct preventive action, among people who have not sought medical attention on account of symptoms of that disorder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32520" y="1052736"/>
            <a:ext cx="8077200" cy="534888"/>
          </a:xfrm>
        </p:spPr>
        <p:txBody>
          <a:bodyPr>
            <a:normAutofit fontScale="90000"/>
          </a:bodyPr>
          <a:lstStyle/>
          <a:p>
            <a:pPr algn="l"/>
            <a:r>
              <a:rPr lang="en-US" altLang="en-US" sz="4000" dirty="0" smtClean="0"/>
              <a:t>Antenatal  Screening:  Justification</a:t>
            </a:r>
          </a:p>
        </p:txBody>
      </p:sp>
      <p:sp>
        <p:nvSpPr>
          <p:cNvPr id="19459" name="Rectangle 3"/>
          <p:cNvSpPr>
            <a:spLocks noGrp="1" noChangeArrowheads="1"/>
          </p:cNvSpPr>
          <p:nvPr>
            <p:ph sz="half" idx="1"/>
          </p:nvPr>
        </p:nvSpPr>
        <p:spPr>
          <a:xfrm>
            <a:off x="344488" y="1844824"/>
            <a:ext cx="4419600" cy="4114800"/>
          </a:xfrm>
        </p:spPr>
        <p:txBody>
          <a:bodyPr>
            <a:normAutofit fontScale="92500" lnSpcReduction="20000"/>
          </a:bodyPr>
          <a:lstStyle/>
          <a:p>
            <a:pPr>
              <a:lnSpc>
                <a:spcPct val="90000"/>
              </a:lnSpc>
            </a:pPr>
            <a:r>
              <a:rPr lang="en-US" altLang="en-US" sz="2800" dirty="0" smtClean="0">
                <a:latin typeface="+mj-lt"/>
              </a:rPr>
              <a:t>Will give information “for action” to prevent or reduce the adverse consequences of the infection</a:t>
            </a:r>
          </a:p>
          <a:p>
            <a:pPr>
              <a:lnSpc>
                <a:spcPct val="90000"/>
              </a:lnSpc>
            </a:pPr>
            <a:endParaRPr lang="en-US" altLang="en-US" sz="2800" dirty="0" smtClean="0">
              <a:latin typeface="+mj-lt"/>
            </a:endParaRPr>
          </a:p>
          <a:p>
            <a:pPr>
              <a:lnSpc>
                <a:spcPct val="90000"/>
              </a:lnSpc>
            </a:pPr>
            <a:r>
              <a:rPr lang="en-US" altLang="en-US" sz="2800" dirty="0" smtClean="0">
                <a:latin typeface="+mj-lt"/>
              </a:rPr>
              <a:t>Treatment or prophylactic measures will usually be instituted</a:t>
            </a:r>
          </a:p>
        </p:txBody>
      </p:sp>
      <p:sp>
        <p:nvSpPr>
          <p:cNvPr id="19460" name="Rectangle 4"/>
          <p:cNvSpPr>
            <a:spLocks noGrp="1" noChangeArrowheads="1"/>
          </p:cNvSpPr>
          <p:nvPr>
            <p:ph sz="half" idx="2"/>
          </p:nvPr>
        </p:nvSpPr>
        <p:spPr>
          <a:xfrm>
            <a:off x="5385048" y="1844824"/>
            <a:ext cx="3810000" cy="4114800"/>
          </a:xfrm>
        </p:spPr>
        <p:txBody>
          <a:bodyPr>
            <a:normAutofit fontScale="92500" lnSpcReduction="20000"/>
          </a:bodyPr>
          <a:lstStyle/>
          <a:p>
            <a:pPr>
              <a:lnSpc>
                <a:spcPct val="90000"/>
              </a:lnSpc>
              <a:buFont typeface="Monotype Sorts" pitchFamily="2" charset="2"/>
              <a:buNone/>
            </a:pPr>
            <a:r>
              <a:rPr lang="en-US" altLang="en-US" sz="2800" dirty="0" smtClean="0">
                <a:latin typeface="+mj-lt"/>
              </a:rPr>
              <a:t>Problems with screening for infection: it gives a “snapshot” in time</a:t>
            </a:r>
          </a:p>
          <a:p>
            <a:pPr>
              <a:lnSpc>
                <a:spcPct val="90000"/>
              </a:lnSpc>
              <a:buFont typeface="Monotype Sorts" pitchFamily="2" charset="2"/>
              <a:buNone/>
            </a:pPr>
            <a:endParaRPr lang="en-US" altLang="en-US" sz="2800" dirty="0" smtClean="0">
              <a:latin typeface="+mj-lt"/>
            </a:endParaRPr>
          </a:p>
          <a:p>
            <a:pPr>
              <a:lnSpc>
                <a:spcPct val="90000"/>
              </a:lnSpc>
            </a:pPr>
            <a:r>
              <a:rPr lang="en-US" altLang="en-US" sz="2800" dirty="0" smtClean="0">
                <a:latin typeface="+mj-lt"/>
              </a:rPr>
              <a:t>Women remain at risk of acquiring infection during the pregnancy - ? Repeat tests</a:t>
            </a:r>
          </a:p>
          <a:p>
            <a:pPr>
              <a:lnSpc>
                <a:spcPct val="90000"/>
              </a:lnSpc>
            </a:pPr>
            <a:endParaRPr lang="en-US" altLang="en-US" sz="2800" dirty="0" smtClean="0">
              <a:latin typeface="+mj-lt"/>
            </a:endParaRPr>
          </a:p>
          <a:p>
            <a:pPr>
              <a:lnSpc>
                <a:spcPct val="90000"/>
              </a:lnSpc>
            </a:pPr>
            <a:r>
              <a:rPr lang="en-US" altLang="en-US" sz="2800" dirty="0" smtClean="0">
                <a:latin typeface="+mj-lt"/>
              </a:rPr>
              <a:t>A woman may be in the “window period” before signs of the infection appear</a:t>
            </a:r>
          </a:p>
          <a:p>
            <a:pPr>
              <a:lnSpc>
                <a:spcPct val="90000"/>
              </a:lnSpc>
            </a:pPr>
            <a:endParaRPr lang="en-GB" alt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512" y="1124744"/>
            <a:ext cx="8915400" cy="938368"/>
          </a:xfrm>
        </p:spPr>
        <p:txBody>
          <a:bodyPr>
            <a:noAutofit/>
          </a:bodyPr>
          <a:lstStyle/>
          <a:p>
            <a:r>
              <a:rPr lang="en-US" sz="3200" dirty="0"/>
              <a:t>Examples of types of Congenital Infection -</a:t>
            </a:r>
            <a:br>
              <a:rPr lang="en-US" sz="3200" dirty="0"/>
            </a:br>
            <a:r>
              <a:rPr lang="en-US" sz="3200" dirty="0"/>
              <a:t>Included in routine antenatal screening </a:t>
            </a:r>
            <a:r>
              <a:rPr lang="en-US" sz="3200" dirty="0" err="1"/>
              <a:t>programmes</a:t>
            </a:r>
            <a:r>
              <a:rPr lang="en-US" sz="3200" dirty="0"/>
              <a:t>?</a:t>
            </a:r>
          </a:p>
        </p:txBody>
      </p:sp>
      <p:sp>
        <p:nvSpPr>
          <p:cNvPr id="3" name="Content Placeholder 2"/>
          <p:cNvSpPr>
            <a:spLocks noGrp="1"/>
          </p:cNvSpPr>
          <p:nvPr>
            <p:ph idx="1"/>
          </p:nvPr>
        </p:nvSpPr>
        <p:spPr>
          <a:xfrm>
            <a:off x="1064568" y="2132856"/>
            <a:ext cx="8280920" cy="2880320"/>
          </a:xfrm>
        </p:spPr>
        <p:txBody>
          <a:bodyPr/>
          <a:lstStyle/>
          <a:p>
            <a:endParaRPr lang="en-US" dirty="0" smtClean="0"/>
          </a:p>
          <a:p>
            <a:r>
              <a:rPr lang="en-IE" altLang="en-US" u="sng" dirty="0">
                <a:latin typeface="+mj-lt"/>
              </a:rPr>
              <a:t>YES					</a:t>
            </a:r>
            <a:r>
              <a:rPr lang="en-IE" altLang="en-US" u="sng" dirty="0" smtClean="0">
                <a:latin typeface="+mj-lt"/>
              </a:rPr>
              <a:t>NO </a:t>
            </a:r>
            <a:endParaRPr lang="en-IE" altLang="en-US" u="sng" dirty="0">
              <a:latin typeface="+mj-lt"/>
            </a:endParaRPr>
          </a:p>
          <a:p>
            <a:r>
              <a:rPr lang="en-IE" altLang="en-US" dirty="0">
                <a:latin typeface="+mj-lt"/>
              </a:rPr>
              <a:t>Rubella		        		CMV</a:t>
            </a:r>
          </a:p>
          <a:p>
            <a:r>
              <a:rPr lang="en-IE" altLang="en-US" dirty="0">
                <a:latin typeface="+mj-lt"/>
              </a:rPr>
              <a:t>HBV				</a:t>
            </a:r>
            <a:r>
              <a:rPr lang="en-IE" altLang="en-US" dirty="0" smtClean="0">
                <a:latin typeface="+mj-lt"/>
              </a:rPr>
              <a:t>	Herpes </a:t>
            </a:r>
            <a:r>
              <a:rPr lang="en-IE" altLang="en-US" dirty="0">
                <a:latin typeface="+mj-lt"/>
              </a:rPr>
              <a:t>simplex</a:t>
            </a:r>
          </a:p>
          <a:p>
            <a:r>
              <a:rPr lang="en-IE" altLang="en-US" dirty="0">
                <a:latin typeface="+mj-lt"/>
              </a:rPr>
              <a:t>HIV				         	</a:t>
            </a:r>
            <a:r>
              <a:rPr lang="en-IE" altLang="en-US" dirty="0" smtClean="0">
                <a:latin typeface="+mj-lt"/>
              </a:rPr>
              <a:t>Parvovirus </a:t>
            </a:r>
            <a:r>
              <a:rPr lang="en-IE" altLang="en-US" dirty="0">
                <a:latin typeface="+mj-lt"/>
              </a:rPr>
              <a:t>B</a:t>
            </a:r>
            <a:r>
              <a:rPr lang="en-IE" altLang="en-US" baseline="-25000" dirty="0">
                <a:latin typeface="+mj-lt"/>
              </a:rPr>
              <a:t>19</a:t>
            </a:r>
          </a:p>
          <a:p>
            <a:r>
              <a:rPr lang="en-IE" altLang="en-US" dirty="0">
                <a:latin typeface="+mj-lt"/>
              </a:rPr>
              <a:t>Syphilis</a:t>
            </a:r>
            <a:endParaRPr lang="en-GB" altLang="en-US" dirty="0">
              <a:latin typeface="+mj-lt"/>
            </a:endParaRPr>
          </a:p>
          <a:p>
            <a:endParaRPr lang="en-US" dirty="0"/>
          </a:p>
        </p:txBody>
      </p:sp>
    </p:spTree>
    <p:extLst>
      <p:ext uri="{BB962C8B-B14F-4D97-AF65-F5344CB8AC3E}">
        <p14:creationId xmlns:p14="http://schemas.microsoft.com/office/powerpoint/2010/main" val="1552439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632520" y="1556792"/>
            <a:ext cx="8640960" cy="4389120"/>
          </a:xfrm>
        </p:spPr>
        <p:txBody>
          <a:bodyPr>
            <a:normAutofit fontScale="97500"/>
          </a:bodyPr>
          <a:lstStyle/>
          <a:p>
            <a:pPr marL="0" indent="0">
              <a:buNone/>
            </a:pPr>
            <a:r>
              <a:rPr lang="en-US" altLang="en-US" sz="4000" dirty="0" smtClean="0"/>
              <a:t>             </a:t>
            </a:r>
            <a:r>
              <a:rPr lang="en-US" altLang="en-US" sz="4000" dirty="0" smtClean="0">
                <a:latin typeface="+mj-lt"/>
              </a:rPr>
              <a:t>Congenital Infection:</a:t>
            </a:r>
            <a:br>
              <a:rPr lang="en-US" altLang="en-US" sz="4000" dirty="0" smtClean="0">
                <a:latin typeface="+mj-lt"/>
              </a:rPr>
            </a:br>
            <a:r>
              <a:rPr lang="en-US" altLang="en-US" sz="4000" dirty="0" smtClean="0">
                <a:latin typeface="+mj-lt"/>
              </a:rPr>
              <a:t>                specific examples</a:t>
            </a:r>
          </a:p>
        </p:txBody>
      </p:sp>
    </p:spTree>
    <p:extLst>
      <p:ext uri="{BB962C8B-B14F-4D97-AF65-F5344CB8AC3E}">
        <p14:creationId xmlns:p14="http://schemas.microsoft.com/office/powerpoint/2010/main" val="2825898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92560" y="1196752"/>
            <a:ext cx="6984776" cy="630560"/>
          </a:xfrm>
        </p:spPr>
        <p:txBody>
          <a:bodyPr>
            <a:noAutofit/>
          </a:bodyPr>
          <a:lstStyle/>
          <a:p>
            <a:pPr algn="l"/>
            <a:r>
              <a:rPr lang="en-US" altLang="en-US" sz="4000" dirty="0" smtClean="0"/>
              <a:t>Consequences of Infection</a:t>
            </a:r>
          </a:p>
        </p:txBody>
      </p:sp>
      <p:sp>
        <p:nvSpPr>
          <p:cNvPr id="3075" name="Rectangle 3"/>
          <p:cNvSpPr>
            <a:spLocks noGrp="1" noChangeArrowheads="1"/>
          </p:cNvSpPr>
          <p:nvPr>
            <p:ph idx="1"/>
          </p:nvPr>
        </p:nvSpPr>
        <p:spPr>
          <a:xfrm>
            <a:off x="776536" y="2204864"/>
            <a:ext cx="8420100" cy="3962400"/>
          </a:xfrm>
        </p:spPr>
        <p:txBody>
          <a:bodyPr/>
          <a:lstStyle/>
          <a:p>
            <a:r>
              <a:rPr lang="en-US" altLang="en-US" dirty="0" smtClean="0">
                <a:latin typeface="+mj-lt"/>
              </a:rPr>
              <a:t>Consequences to the infected host</a:t>
            </a:r>
          </a:p>
          <a:p>
            <a:pPr lvl="1"/>
            <a:r>
              <a:rPr lang="en-US" altLang="en-US" dirty="0">
                <a:latin typeface="+mj-lt"/>
              </a:rPr>
              <a:t>A</a:t>
            </a:r>
            <a:r>
              <a:rPr lang="en-US" altLang="en-US" dirty="0" smtClean="0">
                <a:latin typeface="+mj-lt"/>
              </a:rPr>
              <a:t>cute manifestations, chronic infection,  other </a:t>
            </a:r>
            <a:r>
              <a:rPr lang="en-US" altLang="en-US" dirty="0" err="1" smtClean="0">
                <a:latin typeface="+mj-lt"/>
              </a:rPr>
              <a:t>sequelae</a:t>
            </a:r>
            <a:endParaRPr lang="en-US" altLang="en-US" dirty="0" smtClean="0">
              <a:latin typeface="+mj-lt"/>
            </a:endParaRPr>
          </a:p>
          <a:p>
            <a:r>
              <a:rPr lang="en-US" altLang="en-US" dirty="0" smtClean="0">
                <a:latin typeface="+mj-lt"/>
              </a:rPr>
              <a:t>Vertical Transmission</a:t>
            </a:r>
          </a:p>
          <a:p>
            <a:pPr lvl="1"/>
            <a:r>
              <a:rPr lang="en-US" altLang="en-US" dirty="0">
                <a:latin typeface="+mj-lt"/>
              </a:rPr>
              <a:t>M</a:t>
            </a:r>
            <a:r>
              <a:rPr lang="en-US" altLang="en-US" dirty="0" smtClean="0">
                <a:latin typeface="+mj-lt"/>
              </a:rPr>
              <a:t>other to infant</a:t>
            </a:r>
          </a:p>
          <a:p>
            <a:r>
              <a:rPr lang="en-US" altLang="en-US" dirty="0" smtClean="0">
                <a:latin typeface="+mj-lt"/>
              </a:rPr>
              <a:t>Horizontal transmission</a:t>
            </a:r>
          </a:p>
          <a:p>
            <a:pPr lvl="1"/>
            <a:r>
              <a:rPr lang="en-US" altLang="en-US" dirty="0">
                <a:latin typeface="+mj-lt"/>
              </a:rPr>
              <a:t>F</a:t>
            </a:r>
            <a:r>
              <a:rPr lang="en-US" altLang="en-US" dirty="0" smtClean="0">
                <a:latin typeface="+mj-lt"/>
              </a:rPr>
              <a:t>amily, close contacts, healthcare workers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20552" y="1196752"/>
            <a:ext cx="8490148" cy="650336"/>
          </a:xfrm>
        </p:spPr>
        <p:txBody>
          <a:bodyPr>
            <a:noAutofit/>
          </a:bodyPr>
          <a:lstStyle/>
          <a:p>
            <a:pPr algn="l"/>
            <a:r>
              <a:rPr lang="en-US" altLang="en-US" sz="4000" dirty="0" smtClean="0"/>
              <a:t>Rubella</a:t>
            </a:r>
          </a:p>
        </p:txBody>
      </p:sp>
      <p:sp>
        <p:nvSpPr>
          <p:cNvPr id="23555" name="Rectangle 3"/>
          <p:cNvSpPr>
            <a:spLocks noGrp="1" noChangeArrowheads="1"/>
          </p:cNvSpPr>
          <p:nvPr>
            <p:ph idx="1"/>
          </p:nvPr>
        </p:nvSpPr>
        <p:spPr>
          <a:xfrm>
            <a:off x="848544" y="1935480"/>
            <a:ext cx="8208912" cy="4389120"/>
          </a:xfrm>
        </p:spPr>
        <p:txBody>
          <a:bodyPr>
            <a:normAutofit/>
          </a:bodyPr>
          <a:lstStyle/>
          <a:p>
            <a:pPr>
              <a:buFont typeface="Monotype Sorts" pitchFamily="2" charset="2"/>
              <a:buNone/>
            </a:pPr>
            <a:r>
              <a:rPr lang="en-US" altLang="en-US" b="1" u="sng" dirty="0" smtClean="0">
                <a:latin typeface="+mj-lt"/>
              </a:rPr>
              <a:t>An RNA </a:t>
            </a:r>
            <a:r>
              <a:rPr lang="en-US" altLang="en-US" b="1" u="sng" dirty="0" err="1" smtClean="0">
                <a:latin typeface="+mj-lt"/>
              </a:rPr>
              <a:t>togavirus</a:t>
            </a:r>
            <a:endParaRPr lang="en-US" altLang="en-US" dirty="0" smtClean="0">
              <a:latin typeface="+mj-lt"/>
            </a:endParaRPr>
          </a:p>
          <a:p>
            <a:r>
              <a:rPr lang="en-US" altLang="en-US" dirty="0" smtClean="0">
                <a:latin typeface="+mj-lt"/>
              </a:rPr>
              <a:t>1938	viral </a:t>
            </a:r>
            <a:r>
              <a:rPr lang="en-US" altLang="en-US" dirty="0" err="1" smtClean="0">
                <a:latin typeface="+mj-lt"/>
              </a:rPr>
              <a:t>aetiology</a:t>
            </a:r>
            <a:r>
              <a:rPr lang="en-US" altLang="en-US" dirty="0" smtClean="0">
                <a:latin typeface="+mj-lt"/>
              </a:rPr>
              <a:t> suggested</a:t>
            </a:r>
          </a:p>
          <a:p>
            <a:r>
              <a:rPr lang="en-US" altLang="en-US" dirty="0" smtClean="0">
                <a:latin typeface="+mj-lt"/>
              </a:rPr>
              <a:t>1941	</a:t>
            </a:r>
            <a:r>
              <a:rPr lang="en-US" altLang="en-US" dirty="0" err="1" smtClean="0">
                <a:latin typeface="+mj-lt"/>
              </a:rPr>
              <a:t>McAlastair</a:t>
            </a:r>
            <a:r>
              <a:rPr lang="en-US" altLang="en-US" dirty="0" smtClean="0">
                <a:latin typeface="+mj-lt"/>
              </a:rPr>
              <a:t> </a:t>
            </a:r>
            <a:r>
              <a:rPr lang="en-US" altLang="en-US" dirty="0" err="1" smtClean="0">
                <a:latin typeface="+mj-lt"/>
              </a:rPr>
              <a:t>Greig</a:t>
            </a:r>
            <a:r>
              <a:rPr lang="en-US" altLang="en-US" dirty="0" smtClean="0">
                <a:latin typeface="+mj-lt"/>
              </a:rPr>
              <a:t> suggested an association     </a:t>
            </a:r>
          </a:p>
          <a:p>
            <a:pPr marL="0" indent="0">
              <a:buNone/>
            </a:pPr>
            <a:r>
              <a:rPr lang="en-US" altLang="en-US" dirty="0">
                <a:latin typeface="+mj-lt"/>
              </a:rPr>
              <a:t> </a:t>
            </a:r>
            <a:r>
              <a:rPr lang="en-US" altLang="en-US" dirty="0" smtClean="0">
                <a:latin typeface="+mj-lt"/>
              </a:rPr>
              <a:t>                        between maternal rubella, congenital heart   </a:t>
            </a:r>
          </a:p>
          <a:p>
            <a:pPr marL="0" indent="0">
              <a:buNone/>
            </a:pPr>
            <a:r>
              <a:rPr lang="en-US" altLang="en-US" dirty="0">
                <a:latin typeface="+mj-lt"/>
              </a:rPr>
              <a:t> </a:t>
            </a:r>
            <a:r>
              <a:rPr lang="en-US" altLang="en-US" dirty="0" smtClean="0">
                <a:latin typeface="+mj-lt"/>
              </a:rPr>
              <a:t>                        disease and cataracts</a:t>
            </a:r>
          </a:p>
          <a:p>
            <a:r>
              <a:rPr lang="en-US" altLang="en-US" dirty="0" smtClean="0">
                <a:latin typeface="+mj-lt"/>
              </a:rPr>
              <a:t>1962	virus isolated</a:t>
            </a:r>
          </a:p>
          <a:p>
            <a:r>
              <a:rPr lang="en-GB" altLang="zh-TW" dirty="0" smtClean="0">
                <a:latin typeface="+mj-lt"/>
              </a:rPr>
              <a:t>1967	Serological tests available</a:t>
            </a:r>
            <a:endParaRPr lang="en-US" altLang="en-US" dirty="0" smtClean="0">
              <a:latin typeface="+mj-lt"/>
            </a:endParaRPr>
          </a:p>
          <a:p>
            <a:r>
              <a:rPr lang="en-US" altLang="en-US" dirty="0" smtClean="0">
                <a:latin typeface="+mj-lt"/>
              </a:rPr>
              <a:t>1969	live vaccine developed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0" y="908720"/>
            <a:ext cx="8915400" cy="566936"/>
          </a:xfrm>
        </p:spPr>
        <p:txBody>
          <a:bodyPr>
            <a:noAutofit/>
          </a:bodyPr>
          <a:lstStyle/>
          <a:p>
            <a:pPr eaLnBrk="1" hangingPunct="1">
              <a:defRPr/>
            </a:pPr>
            <a:r>
              <a:rPr lang="en-US" sz="4000" dirty="0" smtClean="0"/>
              <a:t>Rubella (German measles)</a:t>
            </a:r>
            <a:endParaRPr lang="en-US" sz="4000" dirty="0"/>
          </a:p>
        </p:txBody>
      </p:sp>
      <p:sp>
        <p:nvSpPr>
          <p:cNvPr id="3" name="Content Placeholder 2"/>
          <p:cNvSpPr>
            <a:spLocks noGrp="1"/>
          </p:cNvSpPr>
          <p:nvPr>
            <p:ph idx="1"/>
          </p:nvPr>
        </p:nvSpPr>
        <p:spPr>
          <a:xfrm>
            <a:off x="488504" y="1700808"/>
            <a:ext cx="8915400" cy="4464496"/>
          </a:xfrm>
        </p:spPr>
        <p:txBody>
          <a:bodyPr>
            <a:noAutofit/>
          </a:bodyPr>
          <a:lstStyle/>
          <a:p>
            <a:pPr eaLnBrk="1" hangingPunct="1">
              <a:defRPr/>
            </a:pPr>
            <a:r>
              <a:rPr lang="en-US" sz="2400" dirty="0" err="1" smtClean="0">
                <a:latin typeface="+mj-lt"/>
              </a:rPr>
              <a:t>Togavirus</a:t>
            </a:r>
            <a:r>
              <a:rPr lang="en-US" sz="2400" dirty="0" smtClean="0">
                <a:latin typeface="+mj-lt"/>
              </a:rPr>
              <a:t> family, </a:t>
            </a:r>
            <a:r>
              <a:rPr lang="en-US" sz="2400" dirty="0" err="1" smtClean="0">
                <a:latin typeface="+mj-lt"/>
              </a:rPr>
              <a:t>rubivirus</a:t>
            </a:r>
            <a:r>
              <a:rPr lang="en-US" sz="2400" dirty="0" smtClean="0">
                <a:latin typeface="+mj-lt"/>
              </a:rPr>
              <a:t> genus. </a:t>
            </a:r>
          </a:p>
          <a:p>
            <a:pPr eaLnBrk="1" hangingPunct="1">
              <a:defRPr/>
            </a:pPr>
            <a:r>
              <a:rPr lang="en-US" sz="2400" dirty="0" smtClean="0">
                <a:latin typeface="+mj-lt"/>
              </a:rPr>
              <a:t>Enveloped, </a:t>
            </a:r>
            <a:r>
              <a:rPr lang="en-US" sz="2400" dirty="0" err="1" smtClean="0">
                <a:latin typeface="+mj-lt"/>
              </a:rPr>
              <a:t>icosahedral</a:t>
            </a:r>
            <a:r>
              <a:rPr lang="en-US" sz="2400" dirty="0" smtClean="0">
                <a:latin typeface="+mj-lt"/>
              </a:rPr>
              <a:t>, +</a:t>
            </a:r>
            <a:r>
              <a:rPr lang="en-US" sz="2400" dirty="0" err="1" smtClean="0">
                <a:latin typeface="+mj-lt"/>
              </a:rPr>
              <a:t>ve</a:t>
            </a:r>
            <a:r>
              <a:rPr lang="en-US" sz="2400" dirty="0" smtClean="0">
                <a:latin typeface="+mj-lt"/>
              </a:rPr>
              <a:t> </a:t>
            </a:r>
            <a:r>
              <a:rPr lang="en-US" sz="2400" dirty="0" err="1" smtClean="0">
                <a:latin typeface="+mj-lt"/>
              </a:rPr>
              <a:t>ss</a:t>
            </a:r>
            <a:r>
              <a:rPr lang="en-US" sz="2400" dirty="0" smtClean="0">
                <a:latin typeface="+mj-lt"/>
              </a:rPr>
              <a:t>-RNA genome</a:t>
            </a:r>
          </a:p>
          <a:p>
            <a:pPr eaLnBrk="1" hangingPunct="1">
              <a:defRPr/>
            </a:pPr>
            <a:r>
              <a:rPr lang="en-US" sz="2400" dirty="0" smtClean="0">
                <a:latin typeface="+mj-lt"/>
              </a:rPr>
              <a:t>Two </a:t>
            </a:r>
            <a:r>
              <a:rPr lang="en-US" sz="2400" dirty="0" err="1" smtClean="0">
                <a:latin typeface="+mj-lt"/>
              </a:rPr>
              <a:t>glycoproteins</a:t>
            </a:r>
            <a:r>
              <a:rPr lang="en-US" sz="2400" dirty="0" smtClean="0">
                <a:latin typeface="+mj-lt"/>
              </a:rPr>
              <a:t> E1 and E2</a:t>
            </a:r>
          </a:p>
          <a:p>
            <a:pPr eaLnBrk="1" hangingPunct="1">
              <a:defRPr/>
            </a:pPr>
            <a:r>
              <a:rPr lang="en-US" sz="2400" dirty="0" smtClean="0">
                <a:latin typeface="+mj-lt"/>
              </a:rPr>
              <a:t>One serotype, only in humans.</a:t>
            </a:r>
          </a:p>
          <a:p>
            <a:pPr eaLnBrk="1" hangingPunct="1">
              <a:defRPr/>
            </a:pPr>
            <a:r>
              <a:rPr lang="en-US" sz="2400" dirty="0" smtClean="0">
                <a:latin typeface="+mj-lt"/>
              </a:rPr>
              <a:t>Agglutinates chicks RBC’s, Trypsin treated human type O RBC’s.</a:t>
            </a:r>
          </a:p>
          <a:p>
            <a:pPr eaLnBrk="1" hangingPunct="1">
              <a:defRPr/>
            </a:pPr>
            <a:r>
              <a:rPr lang="en-US" sz="2400" dirty="0" smtClean="0">
                <a:latin typeface="+mj-lt"/>
              </a:rPr>
              <a:t>Virus enter the cell by </a:t>
            </a:r>
            <a:r>
              <a:rPr lang="en-US" sz="2400" dirty="0" err="1" smtClean="0">
                <a:latin typeface="+mj-lt"/>
              </a:rPr>
              <a:t>viropexis</a:t>
            </a:r>
            <a:r>
              <a:rPr lang="en-US" sz="2400" dirty="0" smtClean="0">
                <a:latin typeface="+mj-lt"/>
              </a:rPr>
              <a:t>. Genomic RNA encodes for nonstructural proteins and </a:t>
            </a:r>
            <a:r>
              <a:rPr lang="en-US" sz="2400" dirty="0" err="1" smtClean="0">
                <a:latin typeface="+mj-lt"/>
              </a:rPr>
              <a:t>subgenomic</a:t>
            </a:r>
            <a:r>
              <a:rPr lang="en-US" sz="2400" dirty="0" smtClean="0">
                <a:latin typeface="+mj-lt"/>
              </a:rPr>
              <a:t> RNA for structural proteins. Assembly occurs at the </a:t>
            </a:r>
            <a:r>
              <a:rPr lang="en-US" sz="2400" dirty="0" err="1" smtClean="0">
                <a:latin typeface="+mj-lt"/>
              </a:rPr>
              <a:t>golgi</a:t>
            </a:r>
            <a:r>
              <a:rPr lang="en-US" sz="2400" dirty="0" smtClean="0">
                <a:latin typeface="+mj-lt"/>
              </a:rPr>
              <a:t> or cytoplasmic membrane.</a:t>
            </a:r>
          </a:p>
          <a:p>
            <a:pPr>
              <a:defRPr/>
            </a:pPr>
            <a:r>
              <a:rPr lang="en-US" sz="2400" dirty="0">
                <a:latin typeface="+mj-lt"/>
              </a:rPr>
              <a:t>Profound effects on developing fetuses.</a:t>
            </a:r>
          </a:p>
          <a:p>
            <a:pPr marL="0" indent="0" eaLnBrk="1" hangingPunct="1">
              <a:buNone/>
              <a:defRPr/>
            </a:pPr>
            <a:endParaRPr lang="en-US" sz="2400" dirty="0" smtClean="0"/>
          </a:p>
          <a:p>
            <a:pPr eaLnBrk="1" hangingPunct="1">
              <a:defRPr/>
            </a:pPr>
            <a:endParaRPr lang="en-US" sz="2400" dirty="0"/>
          </a:p>
        </p:txBody>
      </p:sp>
    </p:spTree>
    <p:extLst>
      <p:ext uri="{BB962C8B-B14F-4D97-AF65-F5344CB8AC3E}">
        <p14:creationId xmlns:p14="http://schemas.microsoft.com/office/powerpoint/2010/main" val="2718875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512" y="548680"/>
            <a:ext cx="8850188" cy="662136"/>
          </a:xfrm>
        </p:spPr>
        <p:txBody>
          <a:bodyPr>
            <a:normAutofit/>
          </a:bodyPr>
          <a:lstStyle/>
          <a:p>
            <a:r>
              <a:rPr lang="en-US" sz="4000" dirty="0" smtClean="0"/>
              <a:t>Epidemiology and pathogenesis</a:t>
            </a:r>
            <a:endParaRPr lang="en-US" sz="4000" dirty="0"/>
          </a:p>
        </p:txBody>
      </p:sp>
      <p:sp>
        <p:nvSpPr>
          <p:cNvPr id="3" name="Content Placeholder 2"/>
          <p:cNvSpPr>
            <a:spLocks noGrp="1"/>
          </p:cNvSpPr>
          <p:nvPr>
            <p:ph idx="1"/>
          </p:nvPr>
        </p:nvSpPr>
        <p:spPr>
          <a:xfrm>
            <a:off x="272480" y="1196752"/>
            <a:ext cx="9433048" cy="5544616"/>
          </a:xfrm>
        </p:spPr>
        <p:txBody>
          <a:bodyPr>
            <a:noAutofit/>
          </a:bodyPr>
          <a:lstStyle/>
          <a:p>
            <a:pPr>
              <a:defRPr/>
            </a:pPr>
            <a:r>
              <a:rPr lang="en-US" sz="2200" dirty="0" smtClean="0">
                <a:latin typeface="+mj-lt"/>
              </a:rPr>
              <a:t>Winter and spring</a:t>
            </a:r>
          </a:p>
          <a:p>
            <a:pPr>
              <a:defRPr/>
            </a:pPr>
            <a:r>
              <a:rPr lang="en-US" sz="2200" dirty="0" smtClean="0">
                <a:latin typeface="+mj-lt"/>
              </a:rPr>
              <a:t>Women of childbearing age, carry a risk of exposure during pregnancy</a:t>
            </a:r>
          </a:p>
          <a:p>
            <a:pPr>
              <a:defRPr/>
            </a:pPr>
            <a:r>
              <a:rPr lang="en-US" sz="2200" dirty="0" smtClean="0">
                <a:latin typeface="+mj-lt"/>
              </a:rPr>
              <a:t>Contagious 7 days before to 7 days after onset of rash</a:t>
            </a:r>
          </a:p>
          <a:p>
            <a:pPr>
              <a:defRPr/>
            </a:pPr>
            <a:r>
              <a:rPr lang="en-US" sz="2200" dirty="0" smtClean="0">
                <a:latin typeface="+mj-lt"/>
              </a:rPr>
              <a:t>Infected babies spread the virus 6 M after birth.</a:t>
            </a:r>
          </a:p>
          <a:p>
            <a:pPr>
              <a:defRPr/>
            </a:pPr>
            <a:r>
              <a:rPr lang="en-GB" altLang="zh-TW" sz="2200" dirty="0" smtClean="0">
                <a:latin typeface="+mj-lt"/>
              </a:rPr>
              <a:t>Spread </a:t>
            </a:r>
            <a:r>
              <a:rPr lang="en-GB" altLang="zh-TW" sz="2200" dirty="0">
                <a:latin typeface="+mj-lt"/>
              </a:rPr>
              <a:t>by respiratory droplets </a:t>
            </a:r>
            <a:endParaRPr lang="en-GB" altLang="zh-TW" sz="2200" dirty="0" smtClean="0">
              <a:latin typeface="+mj-lt"/>
            </a:endParaRPr>
          </a:p>
          <a:p>
            <a:pPr>
              <a:defRPr/>
            </a:pPr>
            <a:r>
              <a:rPr lang="en-US" sz="2200" dirty="0" smtClean="0">
                <a:latin typeface="+mj-lt"/>
              </a:rPr>
              <a:t>URT, LNs, </a:t>
            </a:r>
            <a:r>
              <a:rPr lang="en-US" sz="2200" dirty="0" err="1" smtClean="0">
                <a:latin typeface="+mj-lt"/>
              </a:rPr>
              <a:t>viremia</a:t>
            </a:r>
            <a:r>
              <a:rPr lang="en-US" sz="2200" dirty="0" smtClean="0">
                <a:latin typeface="+mj-lt"/>
              </a:rPr>
              <a:t>, skin and organs.</a:t>
            </a:r>
          </a:p>
          <a:p>
            <a:pPr>
              <a:defRPr/>
            </a:pPr>
            <a:r>
              <a:rPr lang="en-GB" altLang="zh-TW" sz="2200" dirty="0">
                <a:latin typeface="+mj-lt"/>
              </a:rPr>
              <a:t>In </a:t>
            </a:r>
            <a:r>
              <a:rPr lang="en-GB" altLang="zh-TW" sz="2200" dirty="0" err="1" smtClean="0">
                <a:latin typeface="+mj-lt"/>
              </a:rPr>
              <a:t>prevaccination</a:t>
            </a:r>
            <a:r>
              <a:rPr lang="en-GB" altLang="zh-TW" sz="2200" dirty="0" smtClean="0">
                <a:latin typeface="+mj-lt"/>
              </a:rPr>
              <a:t> </a:t>
            </a:r>
            <a:r>
              <a:rPr lang="en-GB" altLang="zh-TW" sz="2200" dirty="0">
                <a:latin typeface="+mj-lt"/>
              </a:rPr>
              <a:t>era, 80% of women were already infected by childbearing age</a:t>
            </a:r>
            <a:endParaRPr lang="en-US" sz="2200" dirty="0" smtClean="0">
              <a:latin typeface="+mj-lt"/>
            </a:endParaRPr>
          </a:p>
          <a:p>
            <a:pPr>
              <a:defRPr/>
            </a:pPr>
            <a:r>
              <a:rPr lang="en-US" sz="2200" dirty="0" smtClean="0">
                <a:latin typeface="+mj-lt"/>
              </a:rPr>
              <a:t>Maternal viremia, placental infection, spread to fetus and cong. infection.</a:t>
            </a:r>
          </a:p>
          <a:p>
            <a:pPr>
              <a:defRPr/>
            </a:pPr>
            <a:r>
              <a:rPr lang="en-US" sz="2200" dirty="0" smtClean="0">
                <a:latin typeface="+mj-lt"/>
              </a:rPr>
              <a:t>Pathogenesis of congenital defects: 1) </a:t>
            </a:r>
            <a:r>
              <a:rPr lang="en-US" sz="2200" dirty="0" err="1" smtClean="0">
                <a:latin typeface="+mj-lt"/>
              </a:rPr>
              <a:t>vasculitis</a:t>
            </a:r>
            <a:r>
              <a:rPr lang="en-US" sz="2200" dirty="0">
                <a:latin typeface="+mj-lt"/>
              </a:rPr>
              <a:t> </a:t>
            </a:r>
            <a:r>
              <a:rPr lang="en-US" sz="2200" dirty="0" smtClean="0">
                <a:latin typeface="+mj-lt"/>
              </a:rPr>
              <a:t>with  impaired fetal oxygenation. 2) chronic viral infection leads to impaired mitosis, cellular necrosis and chromosomal breakage.</a:t>
            </a:r>
          </a:p>
          <a:p>
            <a:pPr>
              <a:defRPr/>
            </a:pPr>
            <a:r>
              <a:rPr lang="en-US" sz="2200" dirty="0" smtClean="0">
                <a:latin typeface="+mj-lt"/>
              </a:rPr>
              <a:t>Shedding of the virus in infected infants is prolonged (up to 30 months)</a:t>
            </a:r>
          </a:p>
          <a:p>
            <a:pPr>
              <a:defRPr/>
            </a:pPr>
            <a:r>
              <a:rPr lang="en-US" sz="2200" dirty="0" smtClean="0">
                <a:latin typeface="+mj-lt"/>
              </a:rPr>
              <a:t>Produce  </a:t>
            </a:r>
            <a:r>
              <a:rPr lang="en-US" sz="2200" dirty="0" err="1" smtClean="0">
                <a:latin typeface="+mj-lt"/>
              </a:rPr>
              <a:t>IgM</a:t>
            </a:r>
            <a:r>
              <a:rPr lang="en-US" sz="2200" dirty="0" smtClean="0">
                <a:latin typeface="+mj-lt"/>
              </a:rPr>
              <a:t> and </a:t>
            </a:r>
            <a:r>
              <a:rPr lang="en-US" sz="2200" dirty="0" err="1" smtClean="0">
                <a:latin typeface="+mj-lt"/>
              </a:rPr>
              <a:t>IgG</a:t>
            </a:r>
            <a:r>
              <a:rPr lang="en-US" sz="2200" dirty="0" smtClean="0">
                <a:latin typeface="+mj-lt"/>
              </a:rPr>
              <a:t> antibodies to the virus, decrease to undetectable levels in 3-4 yrs.</a:t>
            </a:r>
          </a:p>
          <a:p>
            <a:pPr>
              <a:defRPr/>
            </a:pPr>
            <a:endParaRPr lang="en-US" sz="2200" dirty="0" smtClean="0"/>
          </a:p>
          <a:p>
            <a:pPr>
              <a:defRPr/>
            </a:pPr>
            <a:endParaRPr lang="en-US" sz="2000" dirty="0" smtClean="0"/>
          </a:p>
          <a:p>
            <a:pPr>
              <a:defRPr/>
            </a:pPr>
            <a:endParaRPr lang="en-US" sz="2000" dirty="0" smtClean="0"/>
          </a:p>
          <a:p>
            <a:endParaRPr lang="en-US" sz="2000" dirty="0"/>
          </a:p>
        </p:txBody>
      </p:sp>
    </p:spTree>
    <p:extLst>
      <p:ext uri="{BB962C8B-B14F-4D97-AF65-F5344CB8AC3E}">
        <p14:creationId xmlns:p14="http://schemas.microsoft.com/office/powerpoint/2010/main" val="3789483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32520" y="1196752"/>
            <a:ext cx="8442457" cy="494928"/>
          </a:xfrm>
        </p:spPr>
        <p:txBody>
          <a:bodyPr>
            <a:normAutofit fontScale="90000"/>
          </a:bodyPr>
          <a:lstStyle/>
          <a:p>
            <a:pPr eaLnBrk="1" hangingPunct="1"/>
            <a:r>
              <a:rPr lang="en-US" altLang="zh-TW" sz="4000" dirty="0" smtClean="0"/>
              <a:t>Clinical Features</a:t>
            </a:r>
          </a:p>
        </p:txBody>
      </p:sp>
      <p:sp>
        <p:nvSpPr>
          <p:cNvPr id="7171" name="Rectangle 3"/>
          <p:cNvSpPr>
            <a:spLocks noGrp="1" noChangeArrowheads="1"/>
          </p:cNvSpPr>
          <p:nvPr>
            <p:ph idx="1"/>
          </p:nvPr>
        </p:nvSpPr>
        <p:spPr/>
        <p:txBody>
          <a:bodyPr/>
          <a:lstStyle/>
          <a:p>
            <a:pPr marL="0" indent="0">
              <a:buNone/>
              <a:defRPr/>
            </a:pPr>
            <a:r>
              <a:rPr lang="en-US" dirty="0">
                <a:latin typeface="+mj-lt"/>
              </a:rPr>
              <a:t>Rubella in a pregnant woman may be asymptomatic or characterized </a:t>
            </a:r>
            <a:r>
              <a:rPr lang="en-US" dirty="0" smtClean="0">
                <a:latin typeface="+mj-lt"/>
              </a:rPr>
              <a:t>by:</a:t>
            </a:r>
          </a:p>
          <a:p>
            <a:pPr>
              <a:defRPr/>
            </a:pPr>
            <a:r>
              <a:rPr lang="en-US" dirty="0" smtClean="0">
                <a:latin typeface="+mj-lt"/>
              </a:rPr>
              <a:t>Fever </a:t>
            </a:r>
          </a:p>
          <a:p>
            <a:pPr>
              <a:defRPr/>
            </a:pPr>
            <a:r>
              <a:rPr lang="en-US" dirty="0" smtClean="0">
                <a:latin typeface="+mj-lt"/>
              </a:rPr>
              <a:t>URT symptoms </a:t>
            </a:r>
          </a:p>
          <a:p>
            <a:pPr>
              <a:defRPr/>
            </a:pPr>
            <a:r>
              <a:rPr lang="en-US" dirty="0">
                <a:latin typeface="+mj-lt"/>
              </a:rPr>
              <a:t>conjunctivitis</a:t>
            </a:r>
            <a:endParaRPr lang="en-US" dirty="0" smtClean="0">
              <a:latin typeface="+mj-lt"/>
            </a:endParaRPr>
          </a:p>
          <a:p>
            <a:pPr>
              <a:defRPr/>
            </a:pPr>
            <a:r>
              <a:rPr lang="en-US" dirty="0" smtClean="0">
                <a:latin typeface="+mj-lt"/>
              </a:rPr>
              <a:t>Lymph Node </a:t>
            </a:r>
            <a:r>
              <a:rPr lang="en-US" dirty="0" err="1" smtClean="0">
                <a:latin typeface="+mj-lt"/>
              </a:rPr>
              <a:t>enlargment</a:t>
            </a:r>
            <a:r>
              <a:rPr lang="en-US" dirty="0" smtClean="0">
                <a:latin typeface="+mj-lt"/>
              </a:rPr>
              <a:t> </a:t>
            </a:r>
            <a:r>
              <a:rPr lang="en-US" dirty="0">
                <a:latin typeface="+mj-lt"/>
              </a:rPr>
              <a:t>(post cervical and </a:t>
            </a:r>
            <a:r>
              <a:rPr lang="en-US" dirty="0" err="1">
                <a:latin typeface="+mj-lt"/>
              </a:rPr>
              <a:t>postauricular</a:t>
            </a:r>
            <a:r>
              <a:rPr lang="en-US" dirty="0">
                <a:latin typeface="+mj-lt"/>
              </a:rPr>
              <a:t>).</a:t>
            </a:r>
          </a:p>
          <a:p>
            <a:pPr>
              <a:defRPr/>
            </a:pPr>
            <a:r>
              <a:rPr lang="en-US" dirty="0">
                <a:latin typeface="+mj-lt"/>
              </a:rPr>
              <a:t>Macular rash 1-3 days (head, neck and trunk), faint rash</a:t>
            </a:r>
          </a:p>
          <a:p>
            <a:pPr>
              <a:defRPr/>
            </a:pPr>
            <a:r>
              <a:rPr lang="en-US" dirty="0">
                <a:latin typeface="+mj-lt"/>
              </a:rPr>
              <a:t>Complications: arthralgia, </a:t>
            </a:r>
            <a:r>
              <a:rPr lang="en-US" dirty="0" smtClean="0">
                <a:latin typeface="+mj-lt"/>
              </a:rPr>
              <a:t>arthritis </a:t>
            </a:r>
            <a:r>
              <a:rPr lang="en-GB" altLang="zh-TW" dirty="0">
                <a:latin typeface="+mj-lt"/>
              </a:rPr>
              <a:t>(up to 60% of cases)</a:t>
            </a:r>
          </a:p>
          <a:p>
            <a:pPr>
              <a:defRPr/>
            </a:pPr>
            <a:endParaRPr lang="en-US" sz="2400" dirty="0">
              <a:latin typeface="+mj-lt"/>
            </a:endParaRPr>
          </a:p>
          <a:p>
            <a:pPr eaLnBrk="1" hangingPunct="1">
              <a:lnSpc>
                <a:spcPct val="130000"/>
              </a:lnSpc>
            </a:pPr>
            <a:endParaRPr lang="en-GB" altLang="zh-TW" sz="2400" dirty="0" smtClean="0"/>
          </a:p>
          <a:p>
            <a:pPr eaLnBrk="1" hangingPunct="1">
              <a:lnSpc>
                <a:spcPct val="80000"/>
              </a:lnSpc>
              <a:buFont typeface="Wingdings" pitchFamily="2" charset="2"/>
              <a:buNone/>
            </a:pPr>
            <a:endParaRPr lang="en-GB" altLang="zh-TW" dirty="0" smtClean="0">
              <a:latin typeface="Courier New" pitchFamily="49" charset="0"/>
            </a:endParaRPr>
          </a:p>
          <a:p>
            <a:pPr eaLnBrk="1" hangingPunct="1"/>
            <a:endParaRPr lang="en-US" altLang="en-GB" dirty="0" smtClean="0"/>
          </a:p>
        </p:txBody>
      </p:sp>
    </p:spTree>
    <p:extLst>
      <p:ext uri="{BB962C8B-B14F-4D97-AF65-F5344CB8AC3E}">
        <p14:creationId xmlns:p14="http://schemas.microsoft.com/office/powerpoint/2010/main" val="1845259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95300" y="704088"/>
            <a:ext cx="8915400" cy="636680"/>
          </a:xfrm>
        </p:spPr>
        <p:txBody>
          <a:bodyPr>
            <a:noAutofit/>
          </a:bodyPr>
          <a:lstStyle/>
          <a:p>
            <a:pPr algn="ctr" eaLnBrk="1" hangingPunct="1"/>
            <a:r>
              <a:rPr lang="en-US" altLang="zh-TW" sz="4000" dirty="0" smtClean="0"/>
              <a:t>Rash of Rubella</a:t>
            </a:r>
          </a:p>
        </p:txBody>
      </p:sp>
      <p:pic>
        <p:nvPicPr>
          <p:cNvPr id="103431" name="Picture 7" descr="rubella ra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0891" y="1526765"/>
            <a:ext cx="5326405" cy="5176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600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95300" y="1268760"/>
            <a:ext cx="8915400" cy="578328"/>
          </a:xfrm>
        </p:spPr>
        <p:txBody>
          <a:bodyPr>
            <a:noAutofit/>
          </a:bodyPr>
          <a:lstStyle/>
          <a:p>
            <a:pPr eaLnBrk="1" hangingPunct="1"/>
            <a:r>
              <a:rPr lang="en-GB" altLang="zh-TW" sz="4000" dirty="0" smtClean="0"/>
              <a:t>Risks of rubella infection during pregnancy</a:t>
            </a:r>
          </a:p>
        </p:txBody>
      </p:sp>
      <p:sp>
        <p:nvSpPr>
          <p:cNvPr id="9219" name="Rectangle 3"/>
          <p:cNvSpPr>
            <a:spLocks noGrp="1" noChangeArrowheads="1"/>
          </p:cNvSpPr>
          <p:nvPr>
            <p:ph idx="1"/>
          </p:nvPr>
        </p:nvSpPr>
        <p:spPr>
          <a:xfrm>
            <a:off x="416496" y="2060848"/>
            <a:ext cx="9145016" cy="4392488"/>
          </a:xfrm>
        </p:spPr>
        <p:txBody>
          <a:bodyPr>
            <a:normAutofit fontScale="92500" lnSpcReduction="10000"/>
          </a:bodyPr>
          <a:lstStyle/>
          <a:p>
            <a:pPr eaLnBrk="1" hangingPunct="1">
              <a:buFont typeface="Wingdings" pitchFamily="2" charset="2"/>
              <a:buNone/>
            </a:pPr>
            <a:r>
              <a:rPr lang="en-GB" altLang="zh-TW" dirty="0" smtClean="0">
                <a:latin typeface="+mj-lt"/>
              </a:rPr>
              <a:t>Preconception		minimal risk                            </a:t>
            </a:r>
          </a:p>
          <a:p>
            <a:pPr eaLnBrk="1" hangingPunct="1">
              <a:buFont typeface="Wingdings" pitchFamily="2" charset="2"/>
              <a:buNone/>
            </a:pPr>
            <a:endParaRPr lang="en-GB" altLang="zh-TW" sz="1500" dirty="0" smtClean="0">
              <a:latin typeface="+mj-lt"/>
            </a:endParaRPr>
          </a:p>
          <a:p>
            <a:pPr eaLnBrk="1" hangingPunct="1">
              <a:buFont typeface="Wingdings" pitchFamily="2" charset="2"/>
              <a:buNone/>
            </a:pPr>
            <a:r>
              <a:rPr lang="en-GB" altLang="zh-TW" dirty="0" smtClean="0">
                <a:latin typeface="+mj-lt"/>
              </a:rPr>
              <a:t>0-12 weeks		&gt;80% risk of </a:t>
            </a:r>
            <a:r>
              <a:rPr lang="en-GB" altLang="zh-TW" dirty="0" err="1" smtClean="0">
                <a:latin typeface="+mj-lt"/>
              </a:rPr>
              <a:t>fetus</a:t>
            </a:r>
            <a:r>
              <a:rPr lang="en-GB" altLang="zh-TW" dirty="0" smtClean="0">
                <a:latin typeface="+mj-lt"/>
              </a:rPr>
              <a:t> being congenitally infected</a:t>
            </a:r>
          </a:p>
          <a:p>
            <a:pPr eaLnBrk="1" hangingPunct="1">
              <a:buFont typeface="Wingdings" pitchFamily="2" charset="2"/>
              <a:buNone/>
            </a:pPr>
            <a:r>
              <a:rPr lang="en-GB" altLang="zh-TW" dirty="0" smtClean="0">
                <a:latin typeface="+mj-lt"/>
              </a:rPr>
              <a:t>  				resulting in major congenital  abnormalities in 			all infants (heart defects and deafness).</a:t>
            </a:r>
          </a:p>
          <a:p>
            <a:pPr eaLnBrk="1" hangingPunct="1">
              <a:buFont typeface="Wingdings" pitchFamily="2" charset="2"/>
              <a:buNone/>
            </a:pPr>
            <a:r>
              <a:rPr lang="en-GB" altLang="zh-TW" dirty="0" smtClean="0">
                <a:latin typeface="+mj-lt"/>
              </a:rPr>
              <a:t> 				Spontaneous abortion occurs in 20% of cases.             </a:t>
            </a:r>
          </a:p>
          <a:p>
            <a:pPr eaLnBrk="1" hangingPunct="1">
              <a:buFont typeface="Wingdings" pitchFamily="2" charset="2"/>
              <a:buNone/>
            </a:pPr>
            <a:endParaRPr lang="en-GB" altLang="zh-TW" sz="1500" dirty="0" smtClean="0">
              <a:latin typeface="+mj-lt"/>
            </a:endParaRPr>
          </a:p>
          <a:p>
            <a:pPr eaLnBrk="1" hangingPunct="1">
              <a:buFont typeface="Wingdings" pitchFamily="2" charset="2"/>
              <a:buNone/>
            </a:pPr>
            <a:r>
              <a:rPr lang="en-GB" altLang="zh-TW" dirty="0" smtClean="0">
                <a:latin typeface="+mj-lt"/>
              </a:rPr>
              <a:t>13-16 weeks		infection 54%. 35% congenital abnormalities 			(deafness and retinopathy)            </a:t>
            </a:r>
          </a:p>
          <a:p>
            <a:pPr eaLnBrk="1" hangingPunct="1">
              <a:buFont typeface="Wingdings" pitchFamily="2" charset="2"/>
              <a:buNone/>
            </a:pPr>
            <a:endParaRPr lang="en-GB" altLang="zh-TW" sz="1500" dirty="0" smtClean="0">
              <a:latin typeface="+mj-lt"/>
            </a:endParaRPr>
          </a:p>
          <a:p>
            <a:pPr eaLnBrk="1" hangingPunct="1">
              <a:buFont typeface="Wingdings" pitchFamily="2" charset="2"/>
              <a:buNone/>
            </a:pPr>
            <a:r>
              <a:rPr lang="en-GB" altLang="zh-TW" dirty="0" smtClean="0">
                <a:latin typeface="+mj-lt"/>
              </a:rPr>
              <a:t>after 16 weeks		normal development. No congenital abnormalities</a:t>
            </a:r>
            <a:endParaRPr lang="en-GB" altLang="zh-TW" sz="1200" dirty="0" smtClean="0">
              <a:latin typeface="+mj-lt"/>
            </a:endParaRPr>
          </a:p>
          <a:p>
            <a:pPr eaLnBrk="1" hangingPunct="1">
              <a:buFont typeface="Wingdings" pitchFamily="2" charset="2"/>
              <a:buNone/>
            </a:pPr>
            <a:endParaRPr lang="en-GB" altLang="zh-TW" sz="1000" dirty="0" smtClean="0"/>
          </a:p>
          <a:p>
            <a:pPr eaLnBrk="1" hangingPunct="1">
              <a:buFont typeface="Wingdings" pitchFamily="2" charset="2"/>
              <a:buNone/>
            </a:pPr>
            <a:endParaRPr lang="en-GB" altLang="zh-TW" sz="1000" dirty="0" smtClean="0"/>
          </a:p>
        </p:txBody>
      </p:sp>
    </p:spTree>
    <p:extLst>
      <p:ext uri="{BB962C8B-B14F-4D97-AF65-F5344CB8AC3E}">
        <p14:creationId xmlns:p14="http://schemas.microsoft.com/office/powerpoint/2010/main" val="1824594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20552" y="980728"/>
            <a:ext cx="8627368" cy="578328"/>
          </a:xfrm>
        </p:spPr>
        <p:txBody>
          <a:bodyPr>
            <a:noAutofit/>
          </a:bodyPr>
          <a:lstStyle/>
          <a:p>
            <a:pPr eaLnBrk="1" hangingPunct="1"/>
            <a:r>
              <a:rPr lang="en-GB" altLang="zh-TW" sz="4000" dirty="0" smtClean="0"/>
              <a:t>Congenital Rubella Syndrome</a:t>
            </a:r>
            <a:endParaRPr lang="en-GB" altLang="zh-TW" sz="4000" dirty="0" smtClean="0">
              <a:solidFill>
                <a:schemeClr val="tx1"/>
              </a:solidFill>
            </a:endParaRPr>
          </a:p>
        </p:txBody>
      </p:sp>
      <p:sp>
        <p:nvSpPr>
          <p:cNvPr id="10243" name="Rectangle 3"/>
          <p:cNvSpPr>
            <a:spLocks noGrp="1" noChangeArrowheads="1"/>
          </p:cNvSpPr>
          <p:nvPr>
            <p:ph idx="1"/>
          </p:nvPr>
        </p:nvSpPr>
        <p:spPr>
          <a:xfrm>
            <a:off x="344488" y="1700808"/>
            <a:ext cx="9073008" cy="4968552"/>
          </a:xfrm>
        </p:spPr>
        <p:txBody>
          <a:bodyPr>
            <a:noAutofit/>
          </a:bodyPr>
          <a:lstStyle/>
          <a:p>
            <a:pPr marL="234950" indent="-234950" algn="just" eaLnBrk="1" hangingPunct="1">
              <a:buClr>
                <a:schemeClr val="tx1"/>
              </a:buClr>
              <a:buFontTx/>
              <a:buChar char=" "/>
              <a:tabLst>
                <a:tab pos="234950" algn="l"/>
              </a:tabLst>
            </a:pPr>
            <a:r>
              <a:rPr lang="en-GB" altLang="zh-TW" sz="1800" dirty="0" smtClean="0">
                <a:latin typeface="+mj-lt"/>
              </a:rPr>
              <a:t>Classical triad consists of cataracts, heart defects, and  </a:t>
            </a:r>
            <a:r>
              <a:rPr lang="en-GB" altLang="zh-TW" sz="1800" dirty="0" err="1" smtClean="0">
                <a:latin typeface="+mj-lt"/>
              </a:rPr>
              <a:t>sensorineural</a:t>
            </a:r>
            <a:r>
              <a:rPr lang="en-GB" altLang="zh-TW" sz="1800" dirty="0" smtClean="0">
                <a:latin typeface="+mj-lt"/>
              </a:rPr>
              <a:t> deafness. Many other abnormalities had  been  described and  these are divided into transient, permanent and  developmental.</a:t>
            </a:r>
          </a:p>
          <a:p>
            <a:pPr marL="234950" indent="-234950" algn="just" eaLnBrk="1" hangingPunct="1">
              <a:buClr>
                <a:schemeClr val="tx1"/>
              </a:buClr>
              <a:buFontTx/>
              <a:buChar char=" "/>
              <a:tabLst>
                <a:tab pos="234950" algn="l"/>
              </a:tabLst>
            </a:pPr>
            <a:endParaRPr lang="en-GB" altLang="zh-TW" sz="1000" dirty="0" smtClean="0">
              <a:latin typeface="+mj-lt"/>
            </a:endParaRPr>
          </a:p>
          <a:p>
            <a:pPr marL="234950" indent="-234950" algn="just" eaLnBrk="1" hangingPunct="1">
              <a:buClr>
                <a:schemeClr val="tx1"/>
              </a:buClr>
              <a:buFontTx/>
              <a:buChar char=" "/>
              <a:tabLst>
                <a:tab pos="234950" algn="l"/>
              </a:tabLst>
            </a:pPr>
            <a:r>
              <a:rPr lang="en-GB" altLang="zh-TW" sz="2000" dirty="0" smtClean="0">
                <a:latin typeface="+mj-lt"/>
              </a:rPr>
              <a:t>Transient:</a:t>
            </a:r>
            <a:r>
              <a:rPr lang="en-GB" altLang="zh-TW" sz="1800" dirty="0" smtClean="0">
                <a:latin typeface="+mj-lt"/>
              </a:rPr>
              <a:t>	</a:t>
            </a:r>
            <a:r>
              <a:rPr lang="en-GB" altLang="zh-TW" sz="1800" dirty="0" smtClean="0">
                <a:latin typeface="+mj-lt"/>
              </a:rPr>
              <a:t>  </a:t>
            </a:r>
            <a:r>
              <a:rPr lang="en-GB" altLang="zh-TW" sz="2000" dirty="0" smtClean="0">
                <a:latin typeface="+mj-lt"/>
              </a:rPr>
              <a:t>low </a:t>
            </a:r>
            <a:r>
              <a:rPr lang="en-GB" altLang="zh-TW" sz="2000" dirty="0" smtClean="0">
                <a:latin typeface="+mj-lt"/>
              </a:rPr>
              <a:t>birth weight, hepatosplenomegaly, thrombocytopenic purpura		</a:t>
            </a:r>
            <a:r>
              <a:rPr lang="en-GB" altLang="zh-TW" sz="2000" dirty="0" smtClean="0">
                <a:latin typeface="+mj-lt"/>
              </a:rPr>
              <a:t>  bone </a:t>
            </a:r>
            <a:r>
              <a:rPr lang="en-GB" altLang="zh-TW" sz="2000" dirty="0" smtClean="0">
                <a:latin typeface="+mj-lt"/>
              </a:rPr>
              <a:t>lesions, meningoencephalitis, hepatitis, haemolytic </a:t>
            </a:r>
            <a:r>
              <a:rPr lang="en-GB" altLang="zh-TW" sz="2000" dirty="0" err="1" smtClean="0">
                <a:latin typeface="+mj-lt"/>
              </a:rPr>
              <a:t>anemia</a:t>
            </a:r>
            <a:r>
              <a:rPr lang="en-GB" altLang="zh-TW" sz="2000" dirty="0" smtClean="0">
                <a:latin typeface="+mj-lt"/>
              </a:rPr>
              <a:t> 		</a:t>
            </a:r>
            <a:r>
              <a:rPr lang="en-GB" altLang="zh-TW" sz="2000" dirty="0" smtClean="0">
                <a:latin typeface="+mj-lt"/>
              </a:rPr>
              <a:t>  pneumonitis</a:t>
            </a:r>
            <a:r>
              <a:rPr lang="en-GB" altLang="zh-TW" sz="2000" dirty="0" smtClean="0">
                <a:latin typeface="+mj-lt"/>
              </a:rPr>
              <a:t>, lymphadenopathy</a:t>
            </a:r>
          </a:p>
          <a:p>
            <a:pPr marL="234950" indent="-234950" algn="just" eaLnBrk="1" hangingPunct="1">
              <a:buClr>
                <a:schemeClr val="tx1"/>
              </a:buClr>
              <a:buFontTx/>
              <a:buChar char=" "/>
              <a:tabLst>
                <a:tab pos="234950" algn="l"/>
              </a:tabLst>
            </a:pPr>
            <a:endParaRPr lang="en-GB" altLang="zh-TW" sz="1000" dirty="0" smtClean="0">
              <a:latin typeface="+mj-lt"/>
            </a:endParaRPr>
          </a:p>
          <a:p>
            <a:pPr marL="234950" indent="-234950" algn="just" eaLnBrk="1" hangingPunct="1">
              <a:lnSpc>
                <a:spcPct val="90000"/>
              </a:lnSpc>
              <a:buClr>
                <a:schemeClr val="tx1"/>
              </a:buClr>
              <a:buFontTx/>
              <a:buChar char=" "/>
              <a:tabLst>
                <a:tab pos="234950" algn="l"/>
              </a:tabLst>
            </a:pPr>
            <a:r>
              <a:rPr lang="en-GB" altLang="zh-TW" sz="2000" dirty="0" smtClean="0">
                <a:latin typeface="+mj-lt"/>
              </a:rPr>
              <a:t>Permanent:</a:t>
            </a:r>
            <a:r>
              <a:rPr lang="en-GB" altLang="zh-TW" sz="1800" b="1" dirty="0" smtClean="0">
                <a:latin typeface="+mj-lt"/>
              </a:rPr>
              <a:t>	</a:t>
            </a:r>
            <a:r>
              <a:rPr lang="en-GB" altLang="zh-TW" sz="1800" b="1" dirty="0" smtClean="0">
                <a:latin typeface="+mj-lt"/>
              </a:rPr>
              <a:t>  </a:t>
            </a:r>
            <a:r>
              <a:rPr lang="en-GB" altLang="zh-TW" sz="1900" dirty="0" smtClean="0">
                <a:latin typeface="+mj-lt"/>
              </a:rPr>
              <a:t>Sensorineural </a:t>
            </a:r>
            <a:r>
              <a:rPr lang="en-GB" altLang="zh-TW" sz="1900" dirty="0" smtClean="0">
                <a:latin typeface="+mj-lt"/>
              </a:rPr>
              <a:t>deafness, Heart Defects (peripheral pulmonary stenosis,</a:t>
            </a:r>
          </a:p>
          <a:p>
            <a:pPr marL="234950" indent="-234950" algn="just" eaLnBrk="1" hangingPunct="1">
              <a:lnSpc>
                <a:spcPct val="90000"/>
              </a:lnSpc>
              <a:buFont typeface="Wingdings" pitchFamily="2" charset="2"/>
              <a:buNone/>
              <a:tabLst>
                <a:tab pos="234950" algn="l"/>
              </a:tabLst>
            </a:pPr>
            <a:r>
              <a:rPr lang="en-GB" altLang="zh-TW" sz="1900" dirty="0" smtClean="0">
                <a:latin typeface="+mj-lt"/>
              </a:rPr>
              <a:t>			</a:t>
            </a:r>
            <a:r>
              <a:rPr lang="en-GB" altLang="zh-TW" sz="1900" dirty="0" smtClean="0">
                <a:latin typeface="+mj-lt"/>
              </a:rPr>
              <a:t>  pulmonary </a:t>
            </a:r>
            <a:r>
              <a:rPr lang="en-GB" altLang="zh-TW" sz="1900" dirty="0" err="1" smtClean="0">
                <a:latin typeface="+mj-lt"/>
              </a:rPr>
              <a:t>valvular</a:t>
            </a:r>
            <a:r>
              <a:rPr lang="en-GB" altLang="zh-TW" sz="1900" dirty="0" smtClean="0">
                <a:latin typeface="+mj-lt"/>
              </a:rPr>
              <a:t> stenosis, patent ductus arteriosus, ventricular 		</a:t>
            </a:r>
            <a:r>
              <a:rPr lang="en-GB" altLang="zh-TW" sz="1900" dirty="0" smtClean="0">
                <a:latin typeface="+mj-lt"/>
              </a:rPr>
              <a:t>  septal defect</a:t>
            </a:r>
            <a:r>
              <a:rPr lang="en-GB" altLang="zh-TW" sz="1900" dirty="0" smtClean="0">
                <a:latin typeface="+mj-lt"/>
              </a:rPr>
              <a:t>) Eye </a:t>
            </a:r>
            <a:r>
              <a:rPr lang="en-GB" altLang="zh-TW" sz="1900" dirty="0" smtClean="0">
                <a:latin typeface="+mj-lt"/>
              </a:rPr>
              <a:t>Defects (</a:t>
            </a:r>
            <a:r>
              <a:rPr lang="en-GB" altLang="zh-TW" sz="1900" dirty="0" smtClean="0">
                <a:latin typeface="+mj-lt"/>
              </a:rPr>
              <a:t>retinopathy, cataract, </a:t>
            </a:r>
            <a:r>
              <a:rPr lang="en-GB" altLang="zh-TW" sz="1900" dirty="0" err="1" smtClean="0">
                <a:latin typeface="+mj-lt"/>
              </a:rPr>
              <a:t>microopthalmia</a:t>
            </a:r>
            <a:r>
              <a:rPr lang="en-GB" altLang="zh-TW" sz="1900" dirty="0" smtClean="0">
                <a:latin typeface="+mj-lt"/>
              </a:rPr>
              <a:t>, 		</a:t>
            </a:r>
            <a:r>
              <a:rPr lang="en-GB" altLang="zh-TW" sz="1900" dirty="0" smtClean="0">
                <a:latin typeface="+mj-lt"/>
              </a:rPr>
              <a:t>  glaucoma</a:t>
            </a:r>
            <a:r>
              <a:rPr lang="en-GB" altLang="zh-TW" sz="1900" dirty="0" smtClean="0">
                <a:latin typeface="+mj-lt"/>
              </a:rPr>
              <a:t>, severe myopia) Other Defects  (microcephaly, diabetes 		</a:t>
            </a:r>
            <a:r>
              <a:rPr lang="en-GB" altLang="zh-TW" sz="1900" dirty="0" smtClean="0">
                <a:latin typeface="+mj-lt"/>
              </a:rPr>
              <a:t>  </a:t>
            </a:r>
            <a:r>
              <a:rPr lang="en-GB" altLang="zh-TW" sz="1900" dirty="0" err="1" smtClean="0">
                <a:latin typeface="+mj-lt"/>
              </a:rPr>
              <a:t>mellitis</a:t>
            </a:r>
            <a:r>
              <a:rPr lang="en-GB" altLang="zh-TW" sz="1900" dirty="0" smtClean="0">
                <a:latin typeface="+mj-lt"/>
              </a:rPr>
              <a:t>, thyroid disorders, </a:t>
            </a:r>
            <a:r>
              <a:rPr lang="en-GB" altLang="zh-TW" sz="1900" dirty="0" err="1" smtClean="0">
                <a:latin typeface="+mj-lt"/>
              </a:rPr>
              <a:t>dermatoglyptic</a:t>
            </a:r>
            <a:r>
              <a:rPr lang="en-GB" altLang="zh-TW" sz="1900" dirty="0" smtClean="0">
                <a:latin typeface="+mj-lt"/>
              </a:rPr>
              <a:t> abnormalities</a:t>
            </a:r>
          </a:p>
          <a:p>
            <a:pPr marL="234950" indent="-234950" algn="just" eaLnBrk="1" hangingPunct="1">
              <a:buFont typeface="Wingdings" pitchFamily="2" charset="2"/>
              <a:buNone/>
              <a:tabLst>
                <a:tab pos="234950" algn="l"/>
              </a:tabLst>
            </a:pPr>
            <a:endParaRPr lang="en-GB" altLang="zh-TW" sz="1000" dirty="0" smtClean="0">
              <a:latin typeface="+mj-lt"/>
            </a:endParaRPr>
          </a:p>
          <a:p>
            <a:pPr marL="234950" indent="-234950" eaLnBrk="1" hangingPunct="1">
              <a:buFont typeface="Wingdings" pitchFamily="2" charset="2"/>
              <a:buNone/>
              <a:tabLst>
                <a:tab pos="234950" algn="l"/>
              </a:tabLst>
            </a:pPr>
            <a:r>
              <a:rPr lang="en-GB" altLang="zh-TW" sz="1800" b="1" dirty="0" smtClean="0">
                <a:latin typeface="+mj-lt"/>
              </a:rPr>
              <a:t>	</a:t>
            </a:r>
            <a:r>
              <a:rPr lang="en-GB" altLang="zh-TW" sz="2000" dirty="0" smtClean="0">
                <a:latin typeface="+mj-lt"/>
              </a:rPr>
              <a:t>Developmental: Sensorineural </a:t>
            </a:r>
            <a:r>
              <a:rPr lang="en-GB" altLang="zh-TW" sz="2000" dirty="0" smtClean="0">
                <a:latin typeface="+mj-lt"/>
              </a:rPr>
              <a:t>deafness, Mental retardation, Diabetes Mellitus, 		</a:t>
            </a:r>
            <a:r>
              <a:rPr lang="en-GB" altLang="zh-TW" sz="2000" dirty="0" smtClean="0">
                <a:latin typeface="+mj-lt"/>
              </a:rPr>
              <a:t>  thyroid </a:t>
            </a:r>
            <a:r>
              <a:rPr lang="en-GB" altLang="zh-TW" sz="2000" dirty="0" smtClean="0">
                <a:latin typeface="+mj-lt"/>
              </a:rPr>
              <a:t>disorder</a:t>
            </a:r>
          </a:p>
        </p:txBody>
      </p:sp>
    </p:spTree>
    <p:extLst>
      <p:ext uri="{BB962C8B-B14F-4D97-AF65-F5344CB8AC3E}">
        <p14:creationId xmlns:p14="http://schemas.microsoft.com/office/powerpoint/2010/main" val="1532595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48544" y="1268760"/>
            <a:ext cx="8562156" cy="578328"/>
          </a:xfrm>
        </p:spPr>
        <p:txBody>
          <a:bodyPr>
            <a:normAutofit fontScale="90000"/>
          </a:bodyPr>
          <a:lstStyle/>
          <a:p>
            <a:pPr eaLnBrk="1" hangingPunct="1"/>
            <a:r>
              <a:rPr lang="en-GB" altLang="zh-TW" sz="4000" dirty="0" smtClean="0"/>
              <a:t>Outcome</a:t>
            </a:r>
          </a:p>
        </p:txBody>
      </p:sp>
      <p:sp>
        <p:nvSpPr>
          <p:cNvPr id="11267" name="Rectangle 3"/>
          <p:cNvSpPr>
            <a:spLocks noGrp="1" noChangeArrowheads="1"/>
          </p:cNvSpPr>
          <p:nvPr>
            <p:ph idx="1"/>
          </p:nvPr>
        </p:nvSpPr>
        <p:spPr>
          <a:xfrm>
            <a:off x="742950" y="2133600"/>
            <a:ext cx="8420100" cy="4114800"/>
          </a:xfrm>
        </p:spPr>
        <p:txBody>
          <a:bodyPr/>
          <a:lstStyle/>
          <a:p>
            <a:pPr eaLnBrk="1" hangingPunct="1">
              <a:lnSpc>
                <a:spcPct val="120000"/>
              </a:lnSpc>
            </a:pPr>
            <a:r>
              <a:rPr lang="zh-TW" altLang="en-GB" sz="2800" dirty="0" smtClean="0">
                <a:latin typeface="+mj-lt"/>
              </a:rPr>
              <a:t>1/3 </a:t>
            </a:r>
            <a:r>
              <a:rPr lang="en-GB" altLang="zh-TW" sz="2800" dirty="0" err="1" smtClean="0">
                <a:latin typeface="+mj-lt"/>
              </a:rPr>
              <a:t>rd</a:t>
            </a:r>
            <a:r>
              <a:rPr lang="en-GB" altLang="zh-TW" sz="2800" dirty="0" smtClean="0">
                <a:latin typeface="+mj-lt"/>
              </a:rPr>
              <a:t> will lead normal independent lives</a:t>
            </a:r>
          </a:p>
          <a:p>
            <a:pPr eaLnBrk="1" hangingPunct="1">
              <a:lnSpc>
                <a:spcPct val="120000"/>
              </a:lnSpc>
            </a:pPr>
            <a:r>
              <a:rPr lang="en-GB" altLang="zh-TW" sz="2800" dirty="0" smtClean="0">
                <a:latin typeface="+mj-lt"/>
              </a:rPr>
              <a:t>1/3 </a:t>
            </a:r>
            <a:r>
              <a:rPr lang="en-GB" altLang="zh-TW" sz="2800" dirty="0" err="1" smtClean="0">
                <a:latin typeface="+mj-lt"/>
              </a:rPr>
              <a:t>rd</a:t>
            </a:r>
            <a:r>
              <a:rPr lang="en-GB" altLang="zh-TW" sz="2800" dirty="0" smtClean="0">
                <a:latin typeface="+mj-lt"/>
              </a:rPr>
              <a:t> will live with parents</a:t>
            </a:r>
          </a:p>
          <a:p>
            <a:pPr eaLnBrk="1" hangingPunct="1">
              <a:lnSpc>
                <a:spcPct val="120000"/>
              </a:lnSpc>
            </a:pPr>
            <a:r>
              <a:rPr lang="en-GB" altLang="zh-TW" sz="2800" dirty="0" smtClean="0">
                <a:latin typeface="+mj-lt"/>
              </a:rPr>
              <a:t>1/3rd will be institutionalised</a:t>
            </a:r>
            <a:endParaRPr lang="en-GB" altLang="zh-TW" dirty="0" smtClean="0">
              <a:latin typeface="+mj-lt"/>
            </a:endParaRPr>
          </a:p>
          <a:p>
            <a:pPr eaLnBrk="1" hangingPunct="1">
              <a:buFont typeface="Wingdings" pitchFamily="2" charset="2"/>
              <a:buNone/>
            </a:pPr>
            <a:endParaRPr lang="en-GB" altLang="zh-TW" sz="1600" dirty="0" smtClean="0">
              <a:latin typeface="+mj-lt"/>
            </a:endParaRPr>
          </a:p>
          <a:p>
            <a:pPr algn="just" eaLnBrk="1" hangingPunct="1">
              <a:buFont typeface="Wingdings" pitchFamily="2" charset="2"/>
              <a:buNone/>
            </a:pPr>
            <a:r>
              <a:rPr lang="en-GB" altLang="zh-TW" dirty="0" smtClean="0">
                <a:latin typeface="+mj-lt"/>
              </a:rPr>
              <a:t>	“</a:t>
            </a:r>
            <a:r>
              <a:rPr lang="en-GB" altLang="zh-TW" sz="2800" dirty="0" smtClean="0">
                <a:latin typeface="+mj-lt"/>
              </a:rPr>
              <a:t>The only effective way to prevent CRS is to terminate the pregnancy”</a:t>
            </a:r>
            <a:endParaRPr lang="en-GB" altLang="zh-TW" dirty="0" smtClean="0">
              <a:latin typeface="+mj-lt"/>
            </a:endParaRPr>
          </a:p>
        </p:txBody>
      </p:sp>
    </p:spTree>
    <p:extLst>
      <p:ext uri="{BB962C8B-B14F-4D97-AF65-F5344CB8AC3E}">
        <p14:creationId xmlns:p14="http://schemas.microsoft.com/office/powerpoint/2010/main" val="766709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32520" y="980728"/>
            <a:ext cx="8712968" cy="448022"/>
          </a:xfrm>
        </p:spPr>
        <p:txBody>
          <a:bodyPr>
            <a:normAutofit fontScale="90000"/>
          </a:bodyPr>
          <a:lstStyle/>
          <a:p>
            <a:pPr eaLnBrk="1" hangingPunct="1"/>
            <a:r>
              <a:rPr lang="en-US" altLang="zh-TW" sz="3200" dirty="0" smtClean="0"/>
              <a:t>Typical Serological Events following acute rubella infection</a:t>
            </a:r>
            <a:endParaRPr lang="en-US" altLang="zh-TW" dirty="0" smtClean="0"/>
          </a:p>
        </p:txBody>
      </p:sp>
      <p:graphicFrame>
        <p:nvGraphicFramePr>
          <p:cNvPr id="15363" name="Object 3"/>
          <p:cNvGraphicFramePr>
            <a:graphicFrameLocks noGrp="1" noChangeAspect="1"/>
          </p:cNvGraphicFramePr>
          <p:nvPr>
            <p:ph sz="half" idx="1"/>
          </p:nvPr>
        </p:nvGraphicFramePr>
        <p:xfrm>
          <a:off x="2325688" y="1524000"/>
          <a:ext cx="5335587" cy="3914775"/>
        </p:xfrm>
        <a:graphic>
          <a:graphicData uri="http://schemas.openxmlformats.org/presentationml/2006/ole">
            <mc:AlternateContent xmlns:mc="http://schemas.openxmlformats.org/markup-compatibility/2006">
              <mc:Choice xmlns:v="urn:schemas-microsoft-com:vml" Requires="v">
                <p:oleObj spid="_x0000_s104495" name="PhotoSuite Image" r:id="rId3" imgW="4219575" imgH="3095625" progId="PhotoSuite.Image">
                  <p:embed/>
                </p:oleObj>
              </mc:Choice>
              <mc:Fallback>
                <p:oleObj name="PhotoSuite Image" r:id="rId3" imgW="4219575" imgH="3095625" progId="PhotoSuite.Imag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5688" y="1524000"/>
                        <a:ext cx="5335587" cy="391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364" name="Rectangle 4"/>
          <p:cNvSpPr>
            <a:spLocks noGrp="1" noChangeArrowheads="1"/>
          </p:cNvSpPr>
          <p:nvPr>
            <p:ph type="body" sz="half" idx="2"/>
          </p:nvPr>
        </p:nvSpPr>
        <p:spPr>
          <a:xfrm>
            <a:off x="660400" y="5791200"/>
            <a:ext cx="8667750" cy="685800"/>
          </a:xfrm>
        </p:spPr>
        <p:txBody>
          <a:bodyPr/>
          <a:lstStyle/>
          <a:p>
            <a:pPr marL="0" indent="0" eaLnBrk="1" hangingPunct="1">
              <a:buFont typeface="Wingdings" pitchFamily="2" charset="2"/>
              <a:buNone/>
            </a:pPr>
            <a:r>
              <a:rPr lang="en-US" altLang="zh-TW" sz="1600" smtClean="0"/>
              <a:t>Note that in reinfection, IgM is usually absent or only present transiently at a low level</a:t>
            </a:r>
            <a:endParaRPr lang="en-US" altLang="zh-TW" sz="1800" smtClean="0"/>
          </a:p>
        </p:txBody>
      </p:sp>
    </p:spTree>
    <p:extLst>
      <p:ext uri="{BB962C8B-B14F-4D97-AF65-F5344CB8AC3E}">
        <p14:creationId xmlns:p14="http://schemas.microsoft.com/office/powerpoint/2010/main" val="167876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04528" y="1052736"/>
            <a:ext cx="8568952" cy="710952"/>
          </a:xfrm>
        </p:spPr>
        <p:txBody>
          <a:bodyPr>
            <a:normAutofit/>
          </a:bodyPr>
          <a:lstStyle/>
          <a:p>
            <a:pPr eaLnBrk="1" hangingPunct="1"/>
            <a:r>
              <a:rPr lang="en-GB" altLang="zh-TW" sz="4000" dirty="0" smtClean="0"/>
              <a:t>Laboratory Diagnosis</a:t>
            </a:r>
          </a:p>
        </p:txBody>
      </p:sp>
      <p:sp>
        <p:nvSpPr>
          <p:cNvPr id="14339" name="Rectangle 3"/>
          <p:cNvSpPr>
            <a:spLocks noGrp="1" noChangeArrowheads="1"/>
          </p:cNvSpPr>
          <p:nvPr>
            <p:ph idx="1"/>
          </p:nvPr>
        </p:nvSpPr>
        <p:spPr>
          <a:xfrm>
            <a:off x="632520" y="1988840"/>
            <a:ext cx="8420100" cy="4114800"/>
          </a:xfrm>
        </p:spPr>
        <p:txBody>
          <a:bodyPr>
            <a:noAutofit/>
          </a:bodyPr>
          <a:lstStyle/>
          <a:p>
            <a:pPr eaLnBrk="1" hangingPunct="1">
              <a:spcBef>
                <a:spcPct val="35000"/>
              </a:spcBef>
              <a:buFont typeface="Wingdings" pitchFamily="2" charset="2"/>
              <a:buNone/>
            </a:pPr>
            <a:r>
              <a:rPr lang="en-GB" altLang="zh-TW" b="1" dirty="0" smtClean="0">
                <a:latin typeface="+mj-lt"/>
              </a:rPr>
              <a:t>Diagnosis of acute infection</a:t>
            </a:r>
          </a:p>
          <a:p>
            <a:pPr>
              <a:spcBef>
                <a:spcPct val="35000"/>
              </a:spcBef>
            </a:pPr>
            <a:r>
              <a:rPr lang="en-GB" altLang="zh-TW" dirty="0" smtClean="0">
                <a:latin typeface="+mj-lt"/>
              </a:rPr>
              <a:t>Rising titres of antibody (mainly </a:t>
            </a:r>
            <a:r>
              <a:rPr lang="en-GB" altLang="zh-TW" dirty="0" err="1" smtClean="0">
                <a:latin typeface="+mj-lt"/>
              </a:rPr>
              <a:t>IgG</a:t>
            </a:r>
            <a:r>
              <a:rPr lang="en-GB" altLang="zh-TW" dirty="0" smtClean="0">
                <a:latin typeface="+mj-lt"/>
              </a:rPr>
              <a:t>) - HAI, EIA; </a:t>
            </a:r>
            <a:r>
              <a:rPr lang="en-US" dirty="0">
                <a:latin typeface="+mj-lt"/>
              </a:rPr>
              <a:t>≥ 4-fold rise between acute and </a:t>
            </a:r>
            <a:r>
              <a:rPr lang="en-US" dirty="0" smtClean="0">
                <a:latin typeface="+mj-lt"/>
              </a:rPr>
              <a:t>convalescent sera</a:t>
            </a:r>
            <a:endParaRPr lang="en-GB" altLang="zh-TW" dirty="0" smtClean="0">
              <a:latin typeface="+mj-lt"/>
            </a:endParaRPr>
          </a:p>
          <a:p>
            <a:pPr eaLnBrk="1" hangingPunct="1">
              <a:spcBef>
                <a:spcPct val="35000"/>
              </a:spcBef>
            </a:pPr>
            <a:r>
              <a:rPr lang="en-GB" altLang="zh-TW" dirty="0" smtClean="0">
                <a:latin typeface="+mj-lt"/>
              </a:rPr>
              <a:t>Presence of rubella-specific </a:t>
            </a:r>
            <a:r>
              <a:rPr lang="en-GB" altLang="zh-TW" dirty="0" err="1" smtClean="0">
                <a:latin typeface="+mj-lt"/>
              </a:rPr>
              <a:t>IgM</a:t>
            </a:r>
            <a:r>
              <a:rPr lang="en-GB" altLang="zh-TW" dirty="0" smtClean="0">
                <a:latin typeface="+mj-lt"/>
              </a:rPr>
              <a:t> – EIA</a:t>
            </a:r>
            <a:endParaRPr lang="en-GB" altLang="zh-TW" b="1" dirty="0" smtClean="0">
              <a:latin typeface="+mj-lt"/>
            </a:endParaRPr>
          </a:p>
          <a:p>
            <a:r>
              <a:rPr lang="en-US" dirty="0">
                <a:latin typeface="+mj-lt"/>
              </a:rPr>
              <a:t>Viral detection via culture and/or reverse transcriptase–PCR (RT-PCR) of amniotic fluid, nose, throat (preferred), urine, CSF, or blood specimens</a:t>
            </a:r>
          </a:p>
          <a:p>
            <a:r>
              <a:rPr lang="en-US" dirty="0">
                <a:latin typeface="+mj-lt"/>
              </a:rPr>
              <a:t>Infant antibody titers (measured serially) and viral </a:t>
            </a:r>
            <a:r>
              <a:rPr lang="en-US" dirty="0" smtClean="0">
                <a:latin typeface="+mj-lt"/>
              </a:rPr>
              <a:t>detection</a:t>
            </a:r>
          </a:p>
          <a:p>
            <a:endParaRPr lang="en-US" dirty="0"/>
          </a:p>
        </p:txBody>
      </p:sp>
    </p:spTree>
    <p:extLst>
      <p:ext uri="{BB962C8B-B14F-4D97-AF65-F5344CB8AC3E}">
        <p14:creationId xmlns:p14="http://schemas.microsoft.com/office/powerpoint/2010/main" val="3015683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36576" y="704088"/>
            <a:ext cx="8274124" cy="1143000"/>
          </a:xfrm>
        </p:spPr>
        <p:txBody>
          <a:bodyPr>
            <a:normAutofit/>
          </a:bodyPr>
          <a:lstStyle/>
          <a:p>
            <a:pPr algn="l"/>
            <a:r>
              <a:rPr lang="en-US" altLang="en-US" sz="4000" dirty="0" smtClean="0"/>
              <a:t>Intrauterine Infection</a:t>
            </a:r>
          </a:p>
        </p:txBody>
      </p:sp>
      <p:sp>
        <p:nvSpPr>
          <p:cNvPr id="4099" name="Rectangle 3"/>
          <p:cNvSpPr>
            <a:spLocks noGrp="1" noChangeArrowheads="1"/>
          </p:cNvSpPr>
          <p:nvPr>
            <p:ph idx="1"/>
          </p:nvPr>
        </p:nvSpPr>
        <p:spPr>
          <a:xfrm>
            <a:off x="1064568" y="2204864"/>
            <a:ext cx="8278813" cy="4114800"/>
          </a:xfrm>
        </p:spPr>
        <p:txBody>
          <a:bodyPr>
            <a:normAutofit/>
          </a:bodyPr>
          <a:lstStyle/>
          <a:p>
            <a:pPr>
              <a:buFont typeface="Monotype Sorts" pitchFamily="2" charset="2"/>
              <a:buNone/>
            </a:pPr>
            <a:r>
              <a:rPr lang="en-US" altLang="en-US" sz="2800" dirty="0" smtClean="0">
                <a:latin typeface="+mj-lt"/>
              </a:rPr>
              <a:t>Infections in pregnancy are common:</a:t>
            </a:r>
          </a:p>
          <a:p>
            <a:pPr>
              <a:buFont typeface="Monotype Sorts" pitchFamily="2" charset="2"/>
              <a:buNone/>
            </a:pPr>
            <a:r>
              <a:rPr lang="en-US" altLang="en-US" sz="2800" dirty="0" smtClean="0">
                <a:latin typeface="+mj-lt"/>
              </a:rPr>
              <a:t>Which infections, if acquired in pregnancy, may harm the fetus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484784"/>
            <a:ext cx="8915400" cy="4839816"/>
          </a:xfrm>
        </p:spPr>
        <p:txBody>
          <a:bodyPr/>
          <a:lstStyle/>
          <a:p>
            <a:r>
              <a:rPr lang="en-US" dirty="0">
                <a:latin typeface="+mj-lt"/>
              </a:rPr>
              <a:t>In </a:t>
            </a:r>
            <a:r>
              <a:rPr lang="en-US" dirty="0" err="1">
                <a:latin typeface="+mj-lt"/>
              </a:rPr>
              <a:t>specialised</a:t>
            </a:r>
            <a:r>
              <a:rPr lang="en-US" dirty="0">
                <a:latin typeface="+mj-lt"/>
              </a:rPr>
              <a:t> </a:t>
            </a:r>
            <a:r>
              <a:rPr lang="en-US" dirty="0" err="1">
                <a:latin typeface="+mj-lt"/>
              </a:rPr>
              <a:t>centres</a:t>
            </a:r>
            <a:r>
              <a:rPr lang="en-US" dirty="0">
                <a:latin typeface="+mj-lt"/>
              </a:rPr>
              <a:t>  diagnoses can be made prenatally by detecting: </a:t>
            </a:r>
          </a:p>
          <a:p>
            <a:r>
              <a:rPr lang="en-US" dirty="0">
                <a:latin typeface="+mj-lt"/>
              </a:rPr>
              <a:t>The virus in amniotic fluid</a:t>
            </a:r>
          </a:p>
          <a:p>
            <a:r>
              <a:rPr lang="en-US" dirty="0">
                <a:latin typeface="+mj-lt"/>
              </a:rPr>
              <a:t>Rubella-specific IgM in fetal blood</a:t>
            </a:r>
          </a:p>
          <a:p>
            <a:r>
              <a:rPr lang="en-US" dirty="0">
                <a:latin typeface="+mj-lt"/>
              </a:rPr>
              <a:t>Applying RT-PCR techniques to fetal blood or chorionic villus biopsy specimens. </a:t>
            </a:r>
          </a:p>
          <a:p>
            <a:r>
              <a:rPr lang="en-US" dirty="0">
                <a:latin typeface="+mj-lt"/>
              </a:rPr>
              <a:t>Other tests include a CBC with differential, CSF analysis, and x-ray examination of the bones to detect characteristic </a:t>
            </a:r>
            <a:r>
              <a:rPr lang="en-US" dirty="0" err="1">
                <a:latin typeface="+mj-lt"/>
              </a:rPr>
              <a:t>radiolucencies</a:t>
            </a:r>
            <a:r>
              <a:rPr lang="en-US" dirty="0">
                <a:latin typeface="+mj-lt"/>
              </a:rPr>
              <a:t>. Thorough ophthalmologic and cardiac evaluations are also useful</a:t>
            </a:r>
          </a:p>
          <a:p>
            <a:endParaRPr lang="en-US" dirty="0"/>
          </a:p>
        </p:txBody>
      </p:sp>
    </p:spTree>
    <p:extLst>
      <p:ext uri="{BB962C8B-B14F-4D97-AF65-F5344CB8AC3E}">
        <p14:creationId xmlns:p14="http://schemas.microsoft.com/office/powerpoint/2010/main" val="2957876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0" y="1124744"/>
            <a:ext cx="8850188" cy="578328"/>
          </a:xfrm>
        </p:spPr>
        <p:txBody>
          <a:bodyPr>
            <a:noAutofit/>
          </a:bodyPr>
          <a:lstStyle/>
          <a:p>
            <a:r>
              <a:rPr lang="en-US" sz="4000" dirty="0" smtClean="0"/>
              <a:t>Treatment</a:t>
            </a:r>
            <a:endParaRPr lang="en-US" sz="4000" dirty="0"/>
          </a:p>
        </p:txBody>
      </p:sp>
      <p:sp>
        <p:nvSpPr>
          <p:cNvPr id="3" name="Content Placeholder 2"/>
          <p:cNvSpPr>
            <a:spLocks noGrp="1"/>
          </p:cNvSpPr>
          <p:nvPr>
            <p:ph idx="1"/>
          </p:nvPr>
        </p:nvSpPr>
        <p:spPr>
          <a:xfrm>
            <a:off x="495300" y="1935480"/>
            <a:ext cx="8915400" cy="3365728"/>
          </a:xfrm>
        </p:spPr>
        <p:txBody>
          <a:bodyPr/>
          <a:lstStyle/>
          <a:p>
            <a:r>
              <a:rPr lang="en-US" dirty="0" smtClean="0">
                <a:latin typeface="+mj-lt"/>
              </a:rPr>
              <a:t>Counseling: </a:t>
            </a:r>
            <a:r>
              <a:rPr lang="en-US" dirty="0">
                <a:latin typeface="+mj-lt"/>
              </a:rPr>
              <a:t>Women exposed to rubella early in pregnancy should be informed of the potential risks to the </a:t>
            </a:r>
            <a:r>
              <a:rPr lang="en-US" dirty="0" smtClean="0">
                <a:latin typeface="+mj-lt"/>
              </a:rPr>
              <a:t>fetus</a:t>
            </a:r>
          </a:p>
          <a:p>
            <a:pPr marL="0" indent="0">
              <a:buNone/>
            </a:pPr>
            <a:endParaRPr lang="en-US" dirty="0">
              <a:latin typeface="+mj-lt"/>
            </a:endParaRPr>
          </a:p>
          <a:p>
            <a:r>
              <a:rPr lang="en-US" dirty="0">
                <a:latin typeface="+mj-lt"/>
              </a:rPr>
              <a:t>I</a:t>
            </a:r>
            <a:r>
              <a:rPr lang="en-US" dirty="0" smtClean="0">
                <a:latin typeface="+mj-lt"/>
              </a:rPr>
              <a:t>mmune </a:t>
            </a:r>
            <a:r>
              <a:rPr lang="en-US" dirty="0">
                <a:latin typeface="+mj-lt"/>
              </a:rPr>
              <a:t>globulin for the </a:t>
            </a:r>
            <a:r>
              <a:rPr lang="en-US" dirty="0" smtClean="0">
                <a:latin typeface="+mj-lt"/>
              </a:rPr>
              <a:t>mother</a:t>
            </a:r>
          </a:p>
          <a:p>
            <a:pPr lvl="1"/>
            <a:r>
              <a:rPr lang="en-US" dirty="0" smtClean="0">
                <a:latin typeface="+mj-lt"/>
              </a:rPr>
              <a:t>It does </a:t>
            </a:r>
            <a:r>
              <a:rPr lang="en-US" dirty="0">
                <a:latin typeface="+mj-lt"/>
              </a:rPr>
              <a:t>not prevent infection, and the use of immune globulin should be considered only in women who decline pregnancy termination</a:t>
            </a:r>
            <a:endParaRPr lang="en-US" dirty="0" smtClean="0">
              <a:latin typeface="+mj-lt"/>
            </a:endParaRPr>
          </a:p>
          <a:p>
            <a:pPr marL="0" indent="0">
              <a:buNone/>
            </a:pPr>
            <a:endParaRPr lang="en-US" dirty="0"/>
          </a:p>
          <a:p>
            <a:endParaRPr lang="en-US" dirty="0"/>
          </a:p>
        </p:txBody>
      </p:sp>
    </p:spTree>
    <p:extLst>
      <p:ext uri="{BB962C8B-B14F-4D97-AF65-F5344CB8AC3E}">
        <p14:creationId xmlns:p14="http://schemas.microsoft.com/office/powerpoint/2010/main" val="1397360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32520" y="908720"/>
            <a:ext cx="8778180" cy="576064"/>
          </a:xfrm>
        </p:spPr>
        <p:txBody>
          <a:bodyPr>
            <a:noAutofit/>
          </a:bodyPr>
          <a:lstStyle/>
          <a:p>
            <a:pPr eaLnBrk="1" hangingPunct="1"/>
            <a:r>
              <a:rPr lang="en-GB" altLang="zh-TW" sz="4000" dirty="0" smtClean="0"/>
              <a:t>Prevention</a:t>
            </a:r>
          </a:p>
        </p:txBody>
      </p:sp>
      <p:sp>
        <p:nvSpPr>
          <p:cNvPr id="12291" name="Rectangle 3"/>
          <p:cNvSpPr>
            <a:spLocks noGrp="1" noChangeArrowheads="1"/>
          </p:cNvSpPr>
          <p:nvPr>
            <p:ph idx="1"/>
          </p:nvPr>
        </p:nvSpPr>
        <p:spPr>
          <a:xfrm>
            <a:off x="560512" y="1474440"/>
            <a:ext cx="8784976" cy="5194920"/>
          </a:xfrm>
        </p:spPr>
        <p:txBody>
          <a:bodyPr>
            <a:noAutofit/>
          </a:bodyPr>
          <a:lstStyle/>
          <a:p>
            <a:pPr eaLnBrk="1" hangingPunct="1">
              <a:buFont typeface="Wingdings" pitchFamily="2" charset="2"/>
              <a:buNone/>
            </a:pPr>
            <a:r>
              <a:rPr lang="en-GB" altLang="zh-TW" sz="2100" dirty="0" smtClean="0">
                <a:solidFill>
                  <a:schemeClr val="tx2"/>
                </a:solidFill>
                <a:latin typeface="+mj-lt"/>
              </a:rPr>
              <a:t>Antenatal screening</a:t>
            </a:r>
            <a:r>
              <a:rPr lang="en-GB" altLang="zh-TW" sz="2100" dirty="0" smtClean="0">
                <a:latin typeface="+mj-lt"/>
              </a:rPr>
              <a:t> </a:t>
            </a:r>
          </a:p>
          <a:p>
            <a:pPr eaLnBrk="1" hangingPunct="1"/>
            <a:r>
              <a:rPr lang="en-GB" altLang="zh-TW" sz="2200" dirty="0" smtClean="0">
                <a:latin typeface="+mj-lt"/>
              </a:rPr>
              <a:t>All pregnant women attending antenatal clinics are tested  for immune  status  against rubella.</a:t>
            </a:r>
          </a:p>
          <a:p>
            <a:pPr eaLnBrk="1" hangingPunct="1"/>
            <a:r>
              <a:rPr lang="en-GB" altLang="zh-TW" sz="2200" dirty="0" smtClean="0">
                <a:latin typeface="+mj-lt"/>
              </a:rPr>
              <a:t>Non-immune  women  are  offered rubella vaccination in the immediate post partum period.</a:t>
            </a:r>
          </a:p>
          <a:p>
            <a:pPr algn="just">
              <a:spcBef>
                <a:spcPct val="35000"/>
              </a:spcBef>
            </a:pPr>
            <a:r>
              <a:rPr lang="en-GB" altLang="zh-TW" sz="2200" dirty="0" smtClean="0">
                <a:latin typeface="+mj-lt"/>
              </a:rPr>
              <a:t>Since </a:t>
            </a:r>
            <a:r>
              <a:rPr lang="en-GB" altLang="zh-TW" sz="2200" dirty="0">
                <a:latin typeface="+mj-lt"/>
              </a:rPr>
              <a:t>1968, a highly effective live attenuated vaccine has been available with 95% efficacy</a:t>
            </a:r>
          </a:p>
          <a:p>
            <a:pPr algn="just">
              <a:spcBef>
                <a:spcPct val="35000"/>
              </a:spcBef>
            </a:pPr>
            <a:r>
              <a:rPr lang="en-GB" altLang="zh-TW" sz="2200" dirty="0">
                <a:latin typeface="+mj-lt"/>
              </a:rPr>
              <a:t>Universal vaccination is now offered to all infants as part of the MMR regimen in the USA, UK and a number of other countries.</a:t>
            </a:r>
          </a:p>
          <a:p>
            <a:pPr>
              <a:defRPr/>
            </a:pPr>
            <a:r>
              <a:rPr lang="en-US" sz="2200" dirty="0">
                <a:latin typeface="+mj-lt"/>
              </a:rPr>
              <a:t>MMRV: RA 27/3 human diploid fibroblast cell culture, female adults, hospital staff at risk, </a:t>
            </a:r>
            <a:r>
              <a:rPr lang="en-US" sz="2200" dirty="0" err="1">
                <a:latin typeface="+mj-lt"/>
              </a:rPr>
              <a:t>seroconversion</a:t>
            </a:r>
            <a:r>
              <a:rPr lang="en-US" sz="2200" dirty="0">
                <a:latin typeface="+mj-lt"/>
              </a:rPr>
              <a:t> in 95%</a:t>
            </a:r>
          </a:p>
          <a:p>
            <a:pPr>
              <a:defRPr/>
            </a:pPr>
            <a:r>
              <a:rPr lang="en-US" sz="2200" dirty="0">
                <a:latin typeface="+mj-lt"/>
              </a:rPr>
              <a:t>Contraindications: IC and pregnant women</a:t>
            </a:r>
          </a:p>
          <a:p>
            <a:pPr>
              <a:defRPr/>
            </a:pPr>
            <a:r>
              <a:rPr lang="en-US" sz="2200" dirty="0">
                <a:latin typeface="+mj-lt"/>
              </a:rPr>
              <a:t>Avoid conception for </a:t>
            </a:r>
            <a:r>
              <a:rPr lang="en-US" sz="2200" dirty="0" smtClean="0">
                <a:latin typeface="+mj-lt"/>
              </a:rPr>
              <a:t>1-3 </a:t>
            </a:r>
            <a:r>
              <a:rPr lang="en-US" sz="2200" dirty="0">
                <a:latin typeface="+mj-lt"/>
              </a:rPr>
              <a:t>months</a:t>
            </a:r>
          </a:p>
          <a:p>
            <a:pPr eaLnBrk="1" hangingPunct="1"/>
            <a:endParaRPr lang="en-GB" altLang="zh-TW" sz="1800" dirty="0" smtClean="0">
              <a:latin typeface="Courier New" pitchFamily="49" charset="0"/>
            </a:endParaRPr>
          </a:p>
        </p:txBody>
      </p:sp>
    </p:spTree>
    <p:extLst>
      <p:ext uri="{BB962C8B-B14F-4D97-AF65-F5344CB8AC3E}">
        <p14:creationId xmlns:p14="http://schemas.microsoft.com/office/powerpoint/2010/main" val="30316060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0" y="704088"/>
            <a:ext cx="8778180" cy="1143000"/>
          </a:xfrm>
        </p:spPr>
        <p:txBody>
          <a:bodyPr>
            <a:normAutofit/>
          </a:bodyPr>
          <a:lstStyle/>
          <a:p>
            <a:r>
              <a:rPr lang="en-US" altLang="en-US" sz="4000" dirty="0"/>
              <a:t>Cytomegalovirus</a:t>
            </a:r>
            <a:endParaRPr lang="en-US" sz="4000" dirty="0"/>
          </a:p>
        </p:txBody>
      </p:sp>
      <p:sp>
        <p:nvSpPr>
          <p:cNvPr id="3" name="Content Placeholder 2"/>
          <p:cNvSpPr>
            <a:spLocks noGrp="1"/>
          </p:cNvSpPr>
          <p:nvPr>
            <p:ph idx="1"/>
          </p:nvPr>
        </p:nvSpPr>
        <p:spPr>
          <a:xfrm>
            <a:off x="488504" y="2204864"/>
            <a:ext cx="8843392" cy="2304256"/>
          </a:xfrm>
        </p:spPr>
        <p:txBody>
          <a:bodyPr/>
          <a:lstStyle/>
          <a:p>
            <a:r>
              <a:rPr lang="en-US" altLang="en-US" sz="2800" dirty="0">
                <a:latin typeface="+mj-lt"/>
              </a:rPr>
              <a:t>The most common congenital infection worldwide; predominantly due to primary maternal infection</a:t>
            </a:r>
          </a:p>
          <a:p>
            <a:endParaRPr lang="en-US" dirty="0">
              <a:latin typeface="+mj-lt"/>
            </a:endParaRPr>
          </a:p>
        </p:txBody>
      </p:sp>
    </p:spTree>
    <p:extLst>
      <p:ext uri="{BB962C8B-B14F-4D97-AF65-F5344CB8AC3E}">
        <p14:creationId xmlns:p14="http://schemas.microsoft.com/office/powerpoint/2010/main" val="3075326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776536" y="836712"/>
            <a:ext cx="8555360" cy="566936"/>
          </a:xfrm>
        </p:spPr>
        <p:txBody>
          <a:bodyPr>
            <a:noAutofit/>
          </a:bodyPr>
          <a:lstStyle/>
          <a:p>
            <a:pPr lvl="0"/>
            <a:r>
              <a:rPr lang="en-US" sz="4000" dirty="0">
                <a:ea typeface="微軟正黑體"/>
              </a:rPr>
              <a:t>Properties</a:t>
            </a:r>
          </a:p>
        </p:txBody>
      </p:sp>
      <p:sp>
        <p:nvSpPr>
          <p:cNvPr id="3" name="Rectangle 3"/>
          <p:cNvSpPr txBox="1">
            <a:spLocks noGrp="1"/>
          </p:cNvSpPr>
          <p:nvPr>
            <p:ph idx="1"/>
          </p:nvPr>
        </p:nvSpPr>
        <p:spPr>
          <a:xfrm>
            <a:off x="488504" y="1484784"/>
            <a:ext cx="9145016" cy="5184575"/>
          </a:xfrm>
        </p:spPr>
        <p:txBody>
          <a:bodyPr>
            <a:normAutofit fontScale="92500"/>
          </a:bodyPr>
          <a:lstStyle/>
          <a:p>
            <a:pPr marL="574672" lvl="2" indent="-346072">
              <a:spcBef>
                <a:spcPts val="800"/>
              </a:spcBef>
            </a:pPr>
            <a:r>
              <a:rPr lang="en-US" sz="2300" dirty="0">
                <a:latin typeface="+mj-lt"/>
                <a:ea typeface="新細明體"/>
              </a:rPr>
              <a:t>Belong to the </a:t>
            </a:r>
            <a:r>
              <a:rPr lang="en-US" sz="2300" dirty="0" err="1">
                <a:latin typeface="+mj-lt"/>
                <a:ea typeface="新細明體"/>
              </a:rPr>
              <a:t>betaherpesvirus</a:t>
            </a:r>
            <a:r>
              <a:rPr lang="en-US" sz="2300" dirty="0">
                <a:latin typeface="+mj-lt"/>
                <a:ea typeface="新細明體"/>
              </a:rPr>
              <a:t> subfamily of </a:t>
            </a:r>
            <a:r>
              <a:rPr lang="en-US" sz="2300" dirty="0" err="1">
                <a:latin typeface="+mj-lt"/>
                <a:ea typeface="新細明體"/>
              </a:rPr>
              <a:t>herpesviruses</a:t>
            </a:r>
            <a:endParaRPr lang="en-US" sz="2300" dirty="0">
              <a:latin typeface="+mj-lt"/>
              <a:ea typeface="新細明體"/>
            </a:endParaRPr>
          </a:p>
          <a:p>
            <a:pPr marL="574672" lvl="2" indent="-346072">
              <a:spcBef>
                <a:spcPts val="800"/>
              </a:spcBef>
            </a:pPr>
            <a:r>
              <a:rPr lang="en-US" sz="2300" dirty="0">
                <a:latin typeface="+mj-lt"/>
                <a:ea typeface="新細明體"/>
              </a:rPr>
              <a:t>double stranded DNA enveloped virus</a:t>
            </a:r>
          </a:p>
          <a:p>
            <a:pPr marL="574672" lvl="2" indent="-346072">
              <a:spcBef>
                <a:spcPts val="800"/>
              </a:spcBef>
            </a:pPr>
            <a:r>
              <a:rPr lang="en-US" sz="2300" dirty="0" err="1">
                <a:latin typeface="+mj-lt"/>
                <a:ea typeface="新細明體"/>
              </a:rPr>
              <a:t>Nucleocapsid</a:t>
            </a:r>
            <a:r>
              <a:rPr lang="en-US" sz="2300" dirty="0">
                <a:latin typeface="+mj-lt"/>
                <a:ea typeface="新細明體"/>
              </a:rPr>
              <a:t> 105nm in diameter, 162 </a:t>
            </a:r>
            <a:r>
              <a:rPr lang="en-US" sz="2300" dirty="0" err="1">
                <a:latin typeface="+mj-lt"/>
                <a:ea typeface="新細明體"/>
              </a:rPr>
              <a:t>capsomers</a:t>
            </a:r>
            <a:endParaRPr lang="en-US" sz="2300" dirty="0">
              <a:latin typeface="+mj-lt"/>
              <a:ea typeface="新細明體"/>
            </a:endParaRPr>
          </a:p>
          <a:p>
            <a:pPr marL="228600" lvl="2" indent="0">
              <a:spcBef>
                <a:spcPts val="800"/>
              </a:spcBef>
              <a:buNone/>
            </a:pPr>
            <a:endParaRPr lang="en-US" sz="1300" dirty="0">
              <a:latin typeface="+mj-lt"/>
              <a:ea typeface="新細明體"/>
            </a:endParaRPr>
          </a:p>
          <a:p>
            <a:pPr algn="just"/>
            <a:r>
              <a:rPr lang="en-GB" altLang="zh-TW" sz="2300" dirty="0" smtClean="0">
                <a:latin typeface="+mj-lt"/>
              </a:rPr>
              <a:t>Primary  </a:t>
            </a:r>
            <a:r>
              <a:rPr lang="en-GB" altLang="zh-TW" sz="2300" dirty="0">
                <a:latin typeface="+mj-lt"/>
              </a:rPr>
              <a:t>infection  usually asymptomatic. Virus  then  becomes latent and is reactivated from time to time.</a:t>
            </a:r>
          </a:p>
          <a:p>
            <a:pPr marL="0" indent="0" algn="just">
              <a:buNone/>
            </a:pPr>
            <a:endParaRPr lang="en-GB" altLang="zh-TW" sz="1500" dirty="0">
              <a:latin typeface="+mj-lt"/>
            </a:endParaRPr>
          </a:p>
          <a:p>
            <a:pPr algn="just"/>
            <a:r>
              <a:rPr lang="en-GB" altLang="zh-TW" sz="2300" dirty="0" smtClean="0">
                <a:latin typeface="+mj-lt"/>
              </a:rPr>
              <a:t>Transmitted by infected </a:t>
            </a:r>
            <a:r>
              <a:rPr lang="en-GB" altLang="zh-TW" sz="2300" dirty="0">
                <a:latin typeface="+mj-lt"/>
              </a:rPr>
              <a:t>saliva, breast </a:t>
            </a:r>
            <a:r>
              <a:rPr lang="en-GB" altLang="zh-TW" sz="2300" dirty="0" smtClean="0">
                <a:latin typeface="+mj-lt"/>
              </a:rPr>
              <a:t>milk</a:t>
            </a:r>
            <a:r>
              <a:rPr lang="en-GB" altLang="zh-TW" sz="2300" dirty="0">
                <a:latin typeface="+mj-lt"/>
              </a:rPr>
              <a:t>, </a:t>
            </a:r>
            <a:r>
              <a:rPr lang="en-GB" altLang="zh-TW" sz="2300" dirty="0" smtClean="0">
                <a:latin typeface="+mj-lt"/>
              </a:rPr>
              <a:t>sexually and </a:t>
            </a:r>
            <a:r>
              <a:rPr lang="en-GB" altLang="zh-TW" sz="2300" dirty="0">
                <a:latin typeface="+mj-lt"/>
              </a:rPr>
              <a:t>through infected </a:t>
            </a:r>
            <a:r>
              <a:rPr lang="en-GB" altLang="zh-TW" sz="2300" dirty="0" smtClean="0">
                <a:latin typeface="+mj-lt"/>
              </a:rPr>
              <a:t>blood</a:t>
            </a:r>
            <a:endParaRPr lang="en-US" sz="2300" dirty="0" smtClean="0">
              <a:latin typeface="+mj-lt"/>
              <a:ea typeface="新細明體"/>
            </a:endParaRPr>
          </a:p>
          <a:p>
            <a:pPr lvl="0" algn="just">
              <a:lnSpc>
                <a:spcPct val="90000"/>
              </a:lnSpc>
              <a:spcBef>
                <a:spcPts val="800"/>
              </a:spcBef>
            </a:pPr>
            <a:r>
              <a:rPr lang="en-US" sz="2300" dirty="0" smtClean="0">
                <a:latin typeface="+mj-lt"/>
                <a:ea typeface="新細明體"/>
              </a:rPr>
              <a:t>Transmission </a:t>
            </a:r>
            <a:r>
              <a:rPr lang="en-US" sz="2300" dirty="0">
                <a:latin typeface="+mj-lt"/>
                <a:ea typeface="新細明體"/>
              </a:rPr>
              <a:t>may occur in utero, </a:t>
            </a:r>
            <a:r>
              <a:rPr lang="en-US" sz="2300" dirty="0" err="1">
                <a:latin typeface="+mj-lt"/>
                <a:ea typeface="新細明體"/>
              </a:rPr>
              <a:t>perinatally</a:t>
            </a:r>
            <a:r>
              <a:rPr lang="en-US" sz="2300" dirty="0">
                <a:latin typeface="+mj-lt"/>
                <a:ea typeface="新細明體"/>
              </a:rPr>
              <a:t> or </a:t>
            </a:r>
            <a:r>
              <a:rPr lang="en-US" sz="2300" dirty="0" err="1">
                <a:latin typeface="+mj-lt"/>
                <a:ea typeface="新細明體"/>
              </a:rPr>
              <a:t>postnatally</a:t>
            </a:r>
            <a:r>
              <a:rPr lang="en-US" sz="2300" dirty="0">
                <a:latin typeface="+mj-lt"/>
                <a:ea typeface="新細明體"/>
              </a:rPr>
              <a:t>. Once infected, the person carries the virus for life which may be activated from time to time, during which infectious </a:t>
            </a:r>
            <a:r>
              <a:rPr lang="en-US" sz="2300" dirty="0" err="1">
                <a:latin typeface="+mj-lt"/>
                <a:ea typeface="新細明體"/>
              </a:rPr>
              <a:t>virions</a:t>
            </a:r>
            <a:r>
              <a:rPr lang="en-US" sz="2300" dirty="0">
                <a:latin typeface="+mj-lt"/>
                <a:ea typeface="新細明體"/>
              </a:rPr>
              <a:t> appear in the urine and the saliva.</a:t>
            </a:r>
          </a:p>
          <a:p>
            <a:pPr lvl="0" algn="just">
              <a:lnSpc>
                <a:spcPct val="90000"/>
              </a:lnSpc>
              <a:spcBef>
                <a:spcPts val="800"/>
              </a:spcBef>
            </a:pPr>
            <a:r>
              <a:rPr lang="en-US" sz="2300" dirty="0">
                <a:latin typeface="+mj-lt"/>
                <a:ea typeface="新細明體"/>
              </a:rPr>
              <a:t>Reactivation can also lead to vertical transmission. It is also possible for people who have experienced primary infection to be </a:t>
            </a:r>
            <a:r>
              <a:rPr lang="en-US" sz="2300" dirty="0" err="1">
                <a:latin typeface="+mj-lt"/>
                <a:ea typeface="新細明體"/>
              </a:rPr>
              <a:t>reinfected</a:t>
            </a:r>
            <a:r>
              <a:rPr lang="en-US" sz="2300" dirty="0">
                <a:latin typeface="+mj-lt"/>
                <a:ea typeface="新細明體"/>
              </a:rPr>
              <a:t> with another or the same strain of CMV, this </a:t>
            </a:r>
            <a:r>
              <a:rPr lang="en-US" sz="2300" dirty="0" err="1">
                <a:latin typeface="+mj-lt"/>
                <a:ea typeface="新細明體"/>
              </a:rPr>
              <a:t>reinfection</a:t>
            </a:r>
            <a:r>
              <a:rPr lang="en-US" sz="2300" dirty="0">
                <a:latin typeface="+mj-lt"/>
                <a:ea typeface="新細明體"/>
              </a:rPr>
              <a:t> does not differ clinically from reactivation.</a:t>
            </a:r>
          </a:p>
          <a:p>
            <a:pPr algn="just"/>
            <a:endParaRPr lang="en-GB" altLang="zh-TW" sz="800" dirty="0">
              <a:latin typeface="Times New Roman" pitchFamily="18" charset="0"/>
            </a:endParaRPr>
          </a:p>
          <a:p>
            <a:pPr marL="574672" lvl="2" indent="-346072">
              <a:spcBef>
                <a:spcPts val="800"/>
              </a:spcBef>
            </a:pPr>
            <a:endParaRPr lang="en-US" sz="1900" dirty="0">
              <a:latin typeface="Times New Roman" pitchFamily="18"/>
              <a:ea typeface="新細明體"/>
            </a:endParaRPr>
          </a:p>
          <a:p>
            <a:pPr marL="574672" lvl="2" indent="-346072" algn="just">
              <a:spcBef>
                <a:spcPts val="800"/>
              </a:spcBef>
              <a:buNone/>
            </a:pPr>
            <a:endParaRPr lang="en-US" sz="1900" dirty="0">
              <a:latin typeface="Times New Roman" pitchFamily="18"/>
              <a:ea typeface="新細明體"/>
            </a:endParaRPr>
          </a:p>
        </p:txBody>
      </p:sp>
    </p:spTree>
    <p:extLst>
      <p:ext uri="{BB962C8B-B14F-4D97-AF65-F5344CB8AC3E}">
        <p14:creationId xmlns:p14="http://schemas.microsoft.com/office/powerpoint/2010/main" val="399930579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88504" y="836712"/>
            <a:ext cx="8915400" cy="648072"/>
          </a:xfrm>
        </p:spPr>
        <p:txBody>
          <a:bodyPr>
            <a:noAutofit/>
          </a:bodyPr>
          <a:lstStyle/>
          <a:p>
            <a:pPr lvl="0"/>
            <a:r>
              <a:rPr lang="en-US" sz="4000" dirty="0">
                <a:ea typeface="微軟正黑體"/>
              </a:rPr>
              <a:t>Clinical Manifestations</a:t>
            </a:r>
          </a:p>
        </p:txBody>
      </p:sp>
      <p:sp>
        <p:nvSpPr>
          <p:cNvPr id="3" name="Rectangle 3"/>
          <p:cNvSpPr txBox="1">
            <a:spLocks noGrp="1"/>
          </p:cNvSpPr>
          <p:nvPr>
            <p:ph idx="1"/>
          </p:nvPr>
        </p:nvSpPr>
        <p:spPr>
          <a:xfrm>
            <a:off x="200472" y="1556792"/>
            <a:ext cx="9505056" cy="5112568"/>
          </a:xfrm>
        </p:spPr>
        <p:txBody>
          <a:bodyPr>
            <a:noAutofit/>
          </a:bodyPr>
          <a:lstStyle/>
          <a:p>
            <a:pPr lvl="0" algn="just">
              <a:lnSpc>
                <a:spcPct val="90000"/>
              </a:lnSpc>
              <a:spcBef>
                <a:spcPts val="1000"/>
              </a:spcBef>
            </a:pPr>
            <a:r>
              <a:rPr lang="en-US" sz="2400" b="1" dirty="0">
                <a:latin typeface="+mj-lt"/>
                <a:ea typeface="新細明體"/>
              </a:rPr>
              <a:t>Congenital infection </a:t>
            </a:r>
            <a:r>
              <a:rPr lang="en-US" sz="2400" dirty="0">
                <a:latin typeface="+mj-lt"/>
                <a:ea typeface="新細明體"/>
              </a:rPr>
              <a:t>- may result in cytomegalic inclusion </a:t>
            </a:r>
            <a:r>
              <a:rPr lang="en-US" sz="2400" dirty="0" smtClean="0">
                <a:latin typeface="+mj-lt"/>
                <a:ea typeface="新細明體"/>
              </a:rPr>
              <a:t>disease</a:t>
            </a:r>
          </a:p>
          <a:p>
            <a:pPr lvl="1" algn="just">
              <a:spcBef>
                <a:spcPct val="35000"/>
              </a:spcBef>
            </a:pPr>
            <a:r>
              <a:rPr lang="en-GB" altLang="zh-TW" sz="2100" dirty="0">
                <a:latin typeface="+mj-lt"/>
              </a:rPr>
              <a:t>Defined  as  the  isolation of CMV from the  saliva  or  urine within 3 weeks of birth.</a:t>
            </a:r>
          </a:p>
          <a:p>
            <a:pPr lvl="1" algn="just">
              <a:spcBef>
                <a:spcPct val="35000"/>
              </a:spcBef>
            </a:pPr>
            <a:r>
              <a:rPr lang="en-GB" altLang="zh-TW" sz="2100" dirty="0">
                <a:latin typeface="+mj-lt"/>
              </a:rPr>
              <a:t>Commonest congenital viral infection, affects 0.3 - 1% of  all live  births.  The second most common cause  of  mental  handicap after  Down's syndrome and is responsible for more cases of  congenital damage than rubella.</a:t>
            </a:r>
          </a:p>
          <a:p>
            <a:pPr lvl="1" algn="just">
              <a:spcBef>
                <a:spcPct val="35000"/>
              </a:spcBef>
            </a:pPr>
            <a:r>
              <a:rPr lang="en-GB" altLang="zh-TW" sz="2100" dirty="0">
                <a:latin typeface="+mj-lt"/>
              </a:rPr>
              <a:t>Transmission  to  the  </a:t>
            </a:r>
            <a:r>
              <a:rPr lang="en-GB" altLang="zh-TW" sz="2100" dirty="0" err="1">
                <a:latin typeface="+mj-lt"/>
              </a:rPr>
              <a:t>fetus</a:t>
            </a:r>
            <a:r>
              <a:rPr lang="en-GB" altLang="zh-TW" sz="2100" dirty="0">
                <a:latin typeface="+mj-lt"/>
              </a:rPr>
              <a:t> may occur  following  primary  or recurrent CMV infection. 40% chance of transmission to the  </a:t>
            </a:r>
            <a:r>
              <a:rPr lang="en-GB" altLang="zh-TW" sz="2100" dirty="0" err="1">
                <a:latin typeface="+mj-lt"/>
              </a:rPr>
              <a:t>fetus</a:t>
            </a:r>
            <a:r>
              <a:rPr lang="en-GB" altLang="zh-TW" sz="2100" dirty="0">
                <a:latin typeface="+mj-lt"/>
              </a:rPr>
              <a:t> following a primary infection</a:t>
            </a:r>
            <a:r>
              <a:rPr lang="en-GB" altLang="zh-TW" sz="2100" dirty="0" smtClean="0">
                <a:latin typeface="+mj-lt"/>
              </a:rPr>
              <a:t>.</a:t>
            </a:r>
            <a:endParaRPr lang="en-GB" altLang="zh-TW" sz="2100" dirty="0">
              <a:latin typeface="+mj-lt"/>
            </a:endParaRPr>
          </a:p>
          <a:p>
            <a:pPr lvl="1" algn="just">
              <a:spcBef>
                <a:spcPct val="35000"/>
              </a:spcBef>
            </a:pPr>
            <a:r>
              <a:rPr lang="en-US" sz="2100" dirty="0">
                <a:latin typeface="+mj-lt"/>
              </a:rPr>
              <a:t>Clinically apparent disease in the neonate is much more likely to occur after a primary maternal </a:t>
            </a:r>
            <a:r>
              <a:rPr lang="en-US" sz="2100" dirty="0" smtClean="0">
                <a:latin typeface="+mj-lt"/>
              </a:rPr>
              <a:t>exposure particularly </a:t>
            </a:r>
            <a:r>
              <a:rPr lang="en-US" sz="2100" dirty="0">
                <a:latin typeface="+mj-lt"/>
              </a:rPr>
              <a:t>in the first half of pregnancy</a:t>
            </a:r>
            <a:endParaRPr lang="en-GB" altLang="zh-TW" sz="2100" dirty="0" smtClean="0">
              <a:latin typeface="+mj-lt"/>
            </a:endParaRPr>
          </a:p>
          <a:p>
            <a:pPr lvl="1" algn="just">
              <a:spcBef>
                <a:spcPct val="35000"/>
              </a:spcBef>
            </a:pPr>
            <a:r>
              <a:rPr lang="en-GB" altLang="zh-TW" sz="2100" dirty="0" smtClean="0">
                <a:latin typeface="+mj-lt"/>
              </a:rPr>
              <a:t>May </a:t>
            </a:r>
            <a:r>
              <a:rPr lang="en-GB" altLang="zh-TW" sz="2100" dirty="0">
                <a:latin typeface="+mj-lt"/>
              </a:rPr>
              <a:t>be transmitted to the </a:t>
            </a:r>
            <a:r>
              <a:rPr lang="en-GB" altLang="zh-TW" sz="2100" dirty="0" err="1">
                <a:latin typeface="+mj-lt"/>
              </a:rPr>
              <a:t>fetus</a:t>
            </a:r>
            <a:r>
              <a:rPr lang="en-GB" altLang="zh-TW" sz="2100" dirty="0">
                <a:latin typeface="+mj-lt"/>
              </a:rPr>
              <a:t> during all stages of pregnancy.</a:t>
            </a:r>
          </a:p>
          <a:p>
            <a:pPr lvl="1" algn="just">
              <a:spcBef>
                <a:spcPct val="35000"/>
              </a:spcBef>
            </a:pPr>
            <a:r>
              <a:rPr lang="en-GB" altLang="zh-TW" sz="2100" dirty="0">
                <a:latin typeface="+mj-lt"/>
              </a:rPr>
              <a:t>No  evidence  of </a:t>
            </a:r>
            <a:r>
              <a:rPr lang="en-GB" altLang="zh-TW" sz="2100" dirty="0" err="1">
                <a:latin typeface="+mj-lt"/>
              </a:rPr>
              <a:t>teratogenecity</a:t>
            </a:r>
            <a:r>
              <a:rPr lang="en-GB" altLang="zh-TW" sz="2100" dirty="0">
                <a:latin typeface="+mj-lt"/>
              </a:rPr>
              <a:t>, damage to the  </a:t>
            </a:r>
            <a:r>
              <a:rPr lang="en-GB" altLang="zh-TW" sz="2100" dirty="0" err="1">
                <a:latin typeface="+mj-lt"/>
              </a:rPr>
              <a:t>fetus</a:t>
            </a:r>
            <a:r>
              <a:rPr lang="en-GB" altLang="zh-TW" sz="2100" dirty="0">
                <a:latin typeface="+mj-lt"/>
              </a:rPr>
              <a:t>  results from destruction of target cells once they are formed. </a:t>
            </a:r>
            <a:endParaRPr lang="en-US" sz="2100" dirty="0">
              <a:latin typeface="+mj-lt"/>
              <a:ea typeface="新細明體"/>
            </a:endParaRPr>
          </a:p>
        </p:txBody>
      </p:sp>
    </p:spTree>
    <p:extLst>
      <p:ext uri="{BB962C8B-B14F-4D97-AF65-F5344CB8AC3E}">
        <p14:creationId xmlns:p14="http://schemas.microsoft.com/office/powerpoint/2010/main" val="228198291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488" y="1268760"/>
            <a:ext cx="9217024" cy="5199856"/>
          </a:xfrm>
        </p:spPr>
        <p:txBody>
          <a:bodyPr/>
          <a:lstStyle/>
          <a:p>
            <a:r>
              <a:rPr lang="en-US" b="1" dirty="0">
                <a:latin typeface="+mj-lt"/>
              </a:rPr>
              <a:t>Perinatal infection </a:t>
            </a:r>
            <a:r>
              <a:rPr lang="en-US" dirty="0">
                <a:latin typeface="+mj-lt"/>
              </a:rPr>
              <a:t>- acquired by exposure to infected cervical secretions, breast milk, or blood products. Maternal antibody is thought to be protective, and most exposed term infants are asymptomatic or not </a:t>
            </a:r>
            <a:r>
              <a:rPr lang="en-US" dirty="0" smtClean="0">
                <a:latin typeface="+mj-lt"/>
              </a:rPr>
              <a:t>infected</a:t>
            </a:r>
          </a:p>
          <a:p>
            <a:pPr marL="0" indent="0">
              <a:buNone/>
            </a:pPr>
            <a:endParaRPr lang="en-US" dirty="0">
              <a:latin typeface="+mj-lt"/>
            </a:endParaRPr>
          </a:p>
          <a:p>
            <a:r>
              <a:rPr lang="en-US" b="1" dirty="0">
                <a:latin typeface="+mj-lt"/>
              </a:rPr>
              <a:t>Postnatal infection </a:t>
            </a:r>
            <a:r>
              <a:rPr lang="en-US" dirty="0">
                <a:latin typeface="+mj-lt"/>
              </a:rPr>
              <a:t>- usually asymptomatic. However, in a minority of cases, the syndrome of infectious mononucleosis may develop which consists of fever, lymphadenopathy, and splenomegaly. The </a:t>
            </a:r>
            <a:r>
              <a:rPr lang="en-US" dirty="0" err="1">
                <a:latin typeface="+mj-lt"/>
              </a:rPr>
              <a:t>heterophile</a:t>
            </a:r>
            <a:r>
              <a:rPr lang="en-US" dirty="0">
                <a:latin typeface="+mj-lt"/>
              </a:rPr>
              <a:t> antibody test is negative although atypical lymphocytes may be found in the blood.</a:t>
            </a:r>
          </a:p>
          <a:p>
            <a:endParaRPr lang="en-US" dirty="0">
              <a:latin typeface="+mj-lt"/>
            </a:endParaRPr>
          </a:p>
        </p:txBody>
      </p:sp>
    </p:spTree>
    <p:extLst>
      <p:ext uri="{BB962C8B-B14F-4D97-AF65-F5344CB8AC3E}">
        <p14:creationId xmlns:p14="http://schemas.microsoft.com/office/powerpoint/2010/main" val="829588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512" y="836712"/>
            <a:ext cx="8915400" cy="578328"/>
          </a:xfrm>
        </p:spPr>
        <p:txBody>
          <a:bodyPr>
            <a:noAutofit/>
          </a:bodyPr>
          <a:lstStyle/>
          <a:p>
            <a:r>
              <a:rPr lang="en-US" sz="4000" dirty="0" smtClean="0"/>
              <a:t>Clinical manifestations</a:t>
            </a:r>
            <a:endParaRPr lang="en-US" sz="4000" dirty="0"/>
          </a:p>
        </p:txBody>
      </p:sp>
      <p:sp>
        <p:nvSpPr>
          <p:cNvPr id="3" name="Content Placeholder 2"/>
          <p:cNvSpPr>
            <a:spLocks noGrp="1"/>
          </p:cNvSpPr>
          <p:nvPr>
            <p:ph idx="1"/>
          </p:nvPr>
        </p:nvSpPr>
        <p:spPr>
          <a:xfrm>
            <a:off x="416496" y="1628800"/>
            <a:ext cx="8915400" cy="4389120"/>
          </a:xfrm>
        </p:spPr>
        <p:txBody>
          <a:bodyPr>
            <a:normAutofit lnSpcReduction="10000"/>
          </a:bodyPr>
          <a:lstStyle/>
          <a:p>
            <a:r>
              <a:rPr lang="en-US" dirty="0">
                <a:latin typeface="+mj-lt"/>
              </a:rPr>
              <a:t>Many women who become infected with CMV during pregnancy are asymptomatic, but some develop a mononucleosis-like illness</a:t>
            </a:r>
            <a:r>
              <a:rPr lang="en-US" dirty="0" smtClean="0">
                <a:latin typeface="+mj-lt"/>
              </a:rPr>
              <a:t>.</a:t>
            </a:r>
          </a:p>
          <a:p>
            <a:r>
              <a:rPr lang="en-US" dirty="0">
                <a:latin typeface="+mj-lt"/>
              </a:rPr>
              <a:t>About 10% of infants with congenital CMV infection are symptomatic at </a:t>
            </a:r>
            <a:r>
              <a:rPr lang="en-US" dirty="0" smtClean="0">
                <a:latin typeface="+mj-lt"/>
              </a:rPr>
              <a:t>birth</a:t>
            </a:r>
          </a:p>
          <a:p>
            <a:r>
              <a:rPr lang="en-US" dirty="0">
                <a:latin typeface="+mj-lt"/>
              </a:rPr>
              <a:t>Infants who acquire CMV after birth, especially if they are premature, may develop a sepsis-like syndrome, pneumonia, </a:t>
            </a:r>
            <a:r>
              <a:rPr lang="en-US" dirty="0" err="1">
                <a:latin typeface="+mj-lt"/>
              </a:rPr>
              <a:t>hepatosplenomegaly</a:t>
            </a:r>
            <a:r>
              <a:rPr lang="en-US" dirty="0">
                <a:latin typeface="+mj-lt"/>
              </a:rPr>
              <a:t>, hepatitis, thrombocytopenia, and atypical lymphocytosis. </a:t>
            </a:r>
            <a:endParaRPr lang="en-US" dirty="0" smtClean="0">
              <a:latin typeface="+mj-lt"/>
            </a:endParaRPr>
          </a:p>
          <a:p>
            <a:r>
              <a:rPr lang="en-US" dirty="0" smtClean="0">
                <a:latin typeface="+mj-lt"/>
              </a:rPr>
              <a:t>If transmission </a:t>
            </a:r>
            <a:r>
              <a:rPr lang="en-US" dirty="0">
                <a:latin typeface="+mj-lt"/>
              </a:rPr>
              <a:t>is via breast milk, the risk of severe symptomatic disease and long-term </a:t>
            </a:r>
            <a:r>
              <a:rPr lang="en-US" dirty="0" err="1">
                <a:latin typeface="+mj-lt"/>
              </a:rPr>
              <a:t>sequelae</a:t>
            </a:r>
            <a:r>
              <a:rPr lang="en-US" dirty="0">
                <a:latin typeface="+mj-lt"/>
              </a:rPr>
              <a:t> is low</a:t>
            </a:r>
          </a:p>
        </p:txBody>
      </p:sp>
    </p:spTree>
    <p:extLst>
      <p:ext uri="{BB962C8B-B14F-4D97-AF65-F5344CB8AC3E}">
        <p14:creationId xmlns:p14="http://schemas.microsoft.com/office/powerpoint/2010/main" val="1740385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32520" y="980728"/>
            <a:ext cx="8915400" cy="506320"/>
          </a:xfrm>
        </p:spPr>
        <p:txBody>
          <a:bodyPr>
            <a:normAutofit fontScale="90000"/>
          </a:bodyPr>
          <a:lstStyle/>
          <a:p>
            <a:pPr eaLnBrk="1" hangingPunct="1"/>
            <a:r>
              <a:rPr lang="en-GB" altLang="zh-TW" sz="4000" dirty="0" smtClean="0">
                <a:cs typeface="Arial" panose="020B0604020202020204" pitchFamily="34" charset="0"/>
              </a:rPr>
              <a:t>Cytomegalic Inclusion Disease</a:t>
            </a:r>
            <a:endParaRPr lang="en-US" altLang="zh-TW" sz="3200" b="1" u="sng" dirty="0" smtClean="0">
              <a:cs typeface="Arial" panose="020B0604020202020204" pitchFamily="34" charset="0"/>
            </a:endParaRPr>
          </a:p>
        </p:txBody>
      </p:sp>
      <p:sp>
        <p:nvSpPr>
          <p:cNvPr id="18435" name="Rectangle 3"/>
          <p:cNvSpPr>
            <a:spLocks noGrp="1" noChangeArrowheads="1"/>
          </p:cNvSpPr>
          <p:nvPr>
            <p:ph idx="1"/>
          </p:nvPr>
        </p:nvSpPr>
        <p:spPr>
          <a:xfrm>
            <a:off x="488504" y="1700808"/>
            <a:ext cx="9145016" cy="4896544"/>
          </a:xfrm>
        </p:spPr>
        <p:txBody>
          <a:bodyPr>
            <a:noAutofit/>
          </a:bodyPr>
          <a:lstStyle/>
          <a:p>
            <a:pPr marL="339725" indent="-339725" algn="just" eaLnBrk="1" hangingPunct="1">
              <a:spcBef>
                <a:spcPct val="30000"/>
              </a:spcBef>
            </a:pPr>
            <a:r>
              <a:rPr lang="en-GB" altLang="zh-TW" sz="2400" dirty="0" smtClean="0">
                <a:latin typeface="+mj-lt"/>
              </a:rPr>
              <a:t>CNS abnormalities - microcephaly, mental retardation, spasticity, epilepsy, periventricular calcification.</a:t>
            </a:r>
            <a:endParaRPr lang="en-GB" altLang="zh-TW" sz="900" dirty="0" smtClean="0">
              <a:latin typeface="+mj-lt"/>
            </a:endParaRPr>
          </a:p>
          <a:p>
            <a:pPr marL="339725" indent="-339725" algn="just" eaLnBrk="1" hangingPunct="1">
              <a:lnSpc>
                <a:spcPct val="120000"/>
              </a:lnSpc>
              <a:spcBef>
                <a:spcPct val="30000"/>
              </a:spcBef>
            </a:pPr>
            <a:r>
              <a:rPr lang="en-GB" altLang="zh-TW" sz="2400" dirty="0" smtClean="0">
                <a:latin typeface="+mj-lt"/>
              </a:rPr>
              <a:t>Eye - </a:t>
            </a:r>
            <a:r>
              <a:rPr lang="en-GB" altLang="zh-TW" sz="2400" dirty="0" err="1" smtClean="0">
                <a:latin typeface="+mj-lt"/>
              </a:rPr>
              <a:t>choroidoretinitis</a:t>
            </a:r>
            <a:r>
              <a:rPr lang="en-GB" altLang="zh-TW" sz="2400" dirty="0" smtClean="0">
                <a:latin typeface="+mj-lt"/>
              </a:rPr>
              <a:t> and optic atrophy</a:t>
            </a:r>
          </a:p>
          <a:p>
            <a:pPr marL="339725" indent="-339725" algn="just" eaLnBrk="1" hangingPunct="1">
              <a:lnSpc>
                <a:spcPct val="120000"/>
              </a:lnSpc>
              <a:spcBef>
                <a:spcPct val="30000"/>
              </a:spcBef>
            </a:pPr>
            <a:r>
              <a:rPr lang="en-GB" altLang="zh-TW" sz="2400" dirty="0" smtClean="0">
                <a:latin typeface="+mj-lt"/>
              </a:rPr>
              <a:t>Ear - </a:t>
            </a:r>
            <a:r>
              <a:rPr lang="en-GB" altLang="zh-TW" sz="2400" dirty="0" err="1" smtClean="0">
                <a:latin typeface="+mj-lt"/>
              </a:rPr>
              <a:t>sensorineural</a:t>
            </a:r>
            <a:r>
              <a:rPr lang="en-GB" altLang="zh-TW" sz="2400" dirty="0" smtClean="0">
                <a:latin typeface="+mj-lt"/>
              </a:rPr>
              <a:t> deafness</a:t>
            </a:r>
          </a:p>
          <a:p>
            <a:pPr marL="339725" indent="-339725" algn="just" eaLnBrk="1" hangingPunct="1">
              <a:lnSpc>
                <a:spcPct val="120000"/>
              </a:lnSpc>
              <a:spcBef>
                <a:spcPct val="30000"/>
              </a:spcBef>
            </a:pPr>
            <a:r>
              <a:rPr lang="en-GB" altLang="zh-TW" sz="2400" dirty="0" smtClean="0">
                <a:latin typeface="+mj-lt"/>
              </a:rPr>
              <a:t>Liver  - hepatosplenomegaly and jaundice which is due to hepatitis.</a:t>
            </a:r>
          </a:p>
          <a:p>
            <a:pPr marL="339725" indent="-339725" algn="just" eaLnBrk="1" hangingPunct="1">
              <a:lnSpc>
                <a:spcPct val="120000"/>
              </a:lnSpc>
              <a:spcBef>
                <a:spcPct val="30000"/>
              </a:spcBef>
            </a:pPr>
            <a:r>
              <a:rPr lang="en-GB" altLang="zh-TW" sz="2400" dirty="0" smtClean="0">
                <a:latin typeface="+mj-lt"/>
              </a:rPr>
              <a:t>Lung - pneumonitis</a:t>
            </a:r>
          </a:p>
          <a:p>
            <a:pPr marL="339725" indent="-339725" algn="just" eaLnBrk="1" hangingPunct="1">
              <a:lnSpc>
                <a:spcPct val="120000"/>
              </a:lnSpc>
              <a:spcBef>
                <a:spcPct val="30000"/>
              </a:spcBef>
            </a:pPr>
            <a:r>
              <a:rPr lang="en-GB" altLang="zh-TW" sz="2400" dirty="0" smtClean="0">
                <a:latin typeface="+mj-lt"/>
              </a:rPr>
              <a:t>Heart - myocarditis</a:t>
            </a:r>
          </a:p>
          <a:p>
            <a:pPr marL="339725" indent="-339725" algn="just" eaLnBrk="1" hangingPunct="1">
              <a:lnSpc>
                <a:spcPct val="120000"/>
              </a:lnSpc>
              <a:spcBef>
                <a:spcPct val="30000"/>
              </a:spcBef>
            </a:pPr>
            <a:r>
              <a:rPr lang="en-GB" altLang="zh-TW" sz="2400" dirty="0" smtClean="0">
                <a:latin typeface="+mj-lt"/>
              </a:rPr>
              <a:t>Thrombocytopenic </a:t>
            </a:r>
            <a:r>
              <a:rPr lang="en-GB" altLang="zh-TW" sz="2400" dirty="0" err="1" smtClean="0">
                <a:latin typeface="+mj-lt"/>
              </a:rPr>
              <a:t>purpura</a:t>
            </a:r>
            <a:r>
              <a:rPr lang="en-GB" altLang="zh-TW" sz="2400" dirty="0" smtClean="0">
                <a:latin typeface="+mj-lt"/>
              </a:rPr>
              <a:t>, Haemolytic anaemia</a:t>
            </a:r>
          </a:p>
          <a:p>
            <a:pPr marL="339725" indent="-339725" algn="just" eaLnBrk="1" hangingPunct="1">
              <a:spcBef>
                <a:spcPct val="30000"/>
              </a:spcBef>
            </a:pPr>
            <a:r>
              <a:rPr lang="en-GB" altLang="zh-TW" sz="2400" dirty="0" smtClean="0">
                <a:latin typeface="+mj-lt"/>
              </a:rPr>
              <a:t>Late  sequelae  in individuals asymptomatic at birth - hearing defects and reduced intelligence. </a:t>
            </a:r>
          </a:p>
        </p:txBody>
      </p:sp>
    </p:spTree>
    <p:extLst>
      <p:ext uri="{BB962C8B-B14F-4D97-AF65-F5344CB8AC3E}">
        <p14:creationId xmlns:p14="http://schemas.microsoft.com/office/powerpoint/2010/main" val="33121668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48544" y="1196752"/>
            <a:ext cx="8634164" cy="506320"/>
          </a:xfrm>
        </p:spPr>
        <p:txBody>
          <a:bodyPr>
            <a:normAutofit fontScale="90000"/>
          </a:bodyPr>
          <a:lstStyle/>
          <a:p>
            <a:pPr eaLnBrk="1" hangingPunct="1"/>
            <a:r>
              <a:rPr lang="en-US" altLang="zh-TW" sz="4000" dirty="0" smtClean="0"/>
              <a:t>Incidence of Cytomegalic Disease</a:t>
            </a:r>
            <a:endParaRPr lang="en-US" altLang="zh-TW" dirty="0" smtClean="0"/>
          </a:p>
        </p:txBody>
      </p:sp>
      <p:graphicFrame>
        <p:nvGraphicFramePr>
          <p:cNvPr id="19459" name="Object 3"/>
          <p:cNvGraphicFramePr>
            <a:graphicFrameLocks noGrp="1" noChangeAspect="1"/>
          </p:cNvGraphicFramePr>
          <p:nvPr>
            <p:ph idx="1"/>
            <p:extLst>
              <p:ext uri="{D42A27DB-BD31-4B8C-83A1-F6EECF244321}">
                <p14:modId xmlns:p14="http://schemas.microsoft.com/office/powerpoint/2010/main" val="213639420"/>
              </p:ext>
            </p:extLst>
          </p:nvPr>
        </p:nvGraphicFramePr>
        <p:xfrm>
          <a:off x="632520" y="1844824"/>
          <a:ext cx="8589862" cy="4819595"/>
        </p:xfrm>
        <a:graphic>
          <a:graphicData uri="http://schemas.openxmlformats.org/presentationml/2006/ole">
            <mc:AlternateContent xmlns:mc="http://schemas.openxmlformats.org/markup-compatibility/2006">
              <mc:Choice xmlns:v="urn:schemas-microsoft-com:vml" Requires="v">
                <p:oleObj spid="_x0000_s105519" name="Document" r:id="rId3" imgW="8236736" imgH="4621199" progId="Word.Document.8">
                  <p:embed/>
                </p:oleObj>
              </mc:Choice>
              <mc:Fallback>
                <p:oleObj name="Document" r:id="rId3" imgW="8236736" imgH="4621199" progId="Word.Document.8">
                  <p:embed/>
                  <p:pic>
                    <p:nvPicPr>
                      <p:cNvPr id="0" name=""/>
                      <p:cNvPicPr>
                        <a:picLocks noChangeAspect="1" noChangeArrowheads="1"/>
                      </p:cNvPicPr>
                      <p:nvPr/>
                    </p:nvPicPr>
                    <p:blipFill>
                      <a:blip r:embed="rId4"/>
                      <a:srcRect/>
                      <a:stretch>
                        <a:fillRect/>
                      </a:stretch>
                    </p:blipFill>
                    <p:spPr bwMode="auto">
                      <a:xfrm>
                        <a:off x="632520" y="1844824"/>
                        <a:ext cx="8589862" cy="481959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105920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04528" y="692696"/>
            <a:ext cx="8568952" cy="650336"/>
          </a:xfrm>
        </p:spPr>
        <p:txBody>
          <a:bodyPr>
            <a:noAutofit/>
          </a:bodyPr>
          <a:lstStyle/>
          <a:p>
            <a:pPr algn="l"/>
            <a:r>
              <a:rPr lang="en-US" altLang="en-US" sz="4000" dirty="0" smtClean="0"/>
              <a:t>Definitions</a:t>
            </a:r>
          </a:p>
        </p:txBody>
      </p:sp>
      <p:sp>
        <p:nvSpPr>
          <p:cNvPr id="5123" name="Rectangle 3"/>
          <p:cNvSpPr>
            <a:spLocks noGrp="1" noChangeArrowheads="1"/>
          </p:cNvSpPr>
          <p:nvPr>
            <p:ph idx="1"/>
          </p:nvPr>
        </p:nvSpPr>
        <p:spPr>
          <a:xfrm>
            <a:off x="560512" y="1268760"/>
            <a:ext cx="8712968" cy="5472608"/>
          </a:xfrm>
        </p:spPr>
        <p:txBody>
          <a:bodyPr>
            <a:noAutofit/>
          </a:bodyPr>
          <a:lstStyle/>
          <a:p>
            <a:r>
              <a:rPr lang="en-US" altLang="en-US" sz="2200" dirty="0" smtClean="0">
                <a:latin typeface="+mj-lt"/>
              </a:rPr>
              <a:t>congenital </a:t>
            </a:r>
          </a:p>
          <a:p>
            <a:pPr lvl="1"/>
            <a:r>
              <a:rPr lang="en-US" altLang="en-US" sz="2200" dirty="0" smtClean="0">
                <a:latin typeface="+mj-lt"/>
              </a:rPr>
              <a:t>contracted </a:t>
            </a:r>
            <a:r>
              <a:rPr lang="en-US" altLang="en-US" sz="2200" i="1" dirty="0" smtClean="0">
                <a:latin typeface="+mj-lt"/>
              </a:rPr>
              <a:t>in utero</a:t>
            </a:r>
            <a:endParaRPr lang="en-US" altLang="en-US" sz="2200" dirty="0" smtClean="0">
              <a:latin typeface="+mj-lt"/>
            </a:endParaRPr>
          </a:p>
          <a:p>
            <a:r>
              <a:rPr lang="en-US" altLang="en-US" sz="2200" dirty="0" smtClean="0">
                <a:latin typeface="+mj-lt"/>
              </a:rPr>
              <a:t>perinatal</a:t>
            </a:r>
          </a:p>
          <a:p>
            <a:pPr lvl="1"/>
            <a:r>
              <a:rPr lang="en-US" sz="2200" dirty="0">
                <a:latin typeface="+mj-lt"/>
              </a:rPr>
              <a:t>Fetal deaths beginning at 22 completed weeks (154 days) plus deaths of live births within the first seven days after </a:t>
            </a:r>
            <a:r>
              <a:rPr lang="en-US" sz="2200" dirty="0" smtClean="0">
                <a:latin typeface="+mj-lt"/>
              </a:rPr>
              <a:t>birth. </a:t>
            </a:r>
            <a:r>
              <a:rPr lang="en-US" sz="2200" dirty="0">
                <a:latin typeface="+mj-lt"/>
              </a:rPr>
              <a:t>Live births eligible to be considered as perinatal deaths must be at least 500 g, or 22 completed weeks of gestation, or 25 cm in body length to be included in </a:t>
            </a:r>
            <a:r>
              <a:rPr lang="en-US" sz="2200" dirty="0" smtClean="0">
                <a:latin typeface="+mj-lt"/>
              </a:rPr>
              <a:t>US </a:t>
            </a:r>
            <a:r>
              <a:rPr lang="en-US" sz="2200" dirty="0">
                <a:latin typeface="+mj-lt"/>
              </a:rPr>
              <a:t>perinatal statistics. For international perinatal mortality statistics, live births must have been either 1000 g or 28 completed weeks gestation or 35 cm in body </a:t>
            </a:r>
            <a:r>
              <a:rPr lang="en-US" sz="2200" dirty="0" smtClean="0">
                <a:latin typeface="+mj-lt"/>
              </a:rPr>
              <a:t>length</a:t>
            </a:r>
          </a:p>
          <a:p>
            <a:r>
              <a:rPr lang="en-US" altLang="en-US" sz="2200" dirty="0" smtClean="0">
                <a:latin typeface="+mj-lt"/>
              </a:rPr>
              <a:t>postnatal</a:t>
            </a:r>
          </a:p>
          <a:p>
            <a:pPr lvl="1"/>
            <a:r>
              <a:rPr lang="en-US" sz="2200" dirty="0">
                <a:latin typeface="+mj-lt"/>
              </a:rPr>
              <a:t>period beginning immediately after the birth of a child and extending for about six weeks</a:t>
            </a:r>
            <a:endParaRPr lang="en-US" altLang="en-US" sz="2200" dirty="0" smtClean="0">
              <a:latin typeface="+mj-lt"/>
            </a:endParaRPr>
          </a:p>
          <a:p>
            <a:r>
              <a:rPr lang="en-US" altLang="en-US" sz="2200" dirty="0" smtClean="0">
                <a:latin typeface="+mj-lt"/>
              </a:rPr>
              <a:t>Neonatal</a:t>
            </a:r>
          </a:p>
          <a:p>
            <a:pPr lvl="1"/>
            <a:r>
              <a:rPr lang="en-US" sz="2200" dirty="0">
                <a:latin typeface="+mj-lt"/>
              </a:rPr>
              <a:t>the first 28 days of life</a:t>
            </a:r>
            <a:endParaRPr lang="en-US" altLang="en-US" sz="2200" dirty="0" smtClean="0">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18549" y="836712"/>
            <a:ext cx="8841857" cy="648072"/>
          </a:xfrm>
        </p:spPr>
        <p:txBody>
          <a:bodyPr>
            <a:noAutofit/>
          </a:bodyPr>
          <a:lstStyle/>
          <a:p>
            <a:pPr eaLnBrk="1" hangingPunct="1"/>
            <a:r>
              <a:rPr lang="en-US" altLang="zh-TW" sz="4000" dirty="0" smtClean="0"/>
              <a:t>Diagnosis</a:t>
            </a:r>
          </a:p>
        </p:txBody>
      </p:sp>
      <p:sp>
        <p:nvSpPr>
          <p:cNvPr id="20483" name="Rectangle 3"/>
          <p:cNvSpPr>
            <a:spLocks noGrp="1" noChangeArrowheads="1"/>
          </p:cNvSpPr>
          <p:nvPr>
            <p:ph idx="1"/>
          </p:nvPr>
        </p:nvSpPr>
        <p:spPr>
          <a:xfrm>
            <a:off x="507340" y="1556792"/>
            <a:ext cx="9054172" cy="5112568"/>
          </a:xfrm>
        </p:spPr>
        <p:txBody>
          <a:bodyPr>
            <a:noAutofit/>
          </a:bodyPr>
          <a:lstStyle/>
          <a:p>
            <a:r>
              <a:rPr lang="en-US" sz="2400" dirty="0">
                <a:latin typeface="+mj-lt"/>
              </a:rPr>
              <a:t>Viral culture using urine, saliva, or tissue</a:t>
            </a:r>
          </a:p>
          <a:p>
            <a:r>
              <a:rPr lang="en-US" sz="2400" dirty="0">
                <a:latin typeface="+mj-lt"/>
              </a:rPr>
              <a:t>PCR using urine, saliva, blood, or </a:t>
            </a:r>
            <a:r>
              <a:rPr lang="en-US" sz="2400" dirty="0" smtClean="0">
                <a:latin typeface="+mj-lt"/>
              </a:rPr>
              <a:t>tissue</a:t>
            </a:r>
          </a:p>
          <a:p>
            <a:pPr marL="0" indent="0">
              <a:buNone/>
            </a:pPr>
            <a:endParaRPr lang="en-US" sz="1050" dirty="0" smtClean="0">
              <a:latin typeface="+mj-lt"/>
            </a:endParaRPr>
          </a:p>
          <a:p>
            <a:pPr marL="0" indent="0" algn="just">
              <a:buNone/>
            </a:pPr>
            <a:r>
              <a:rPr lang="en-US" sz="2200" dirty="0" smtClean="0">
                <a:latin typeface="+mj-lt"/>
              </a:rPr>
              <a:t>Congenital </a:t>
            </a:r>
            <a:r>
              <a:rPr lang="en-US" sz="2200" dirty="0">
                <a:latin typeface="+mj-lt"/>
              </a:rPr>
              <a:t>CMV is diagnosed if the virus is identified in urine, saliva, or other body fluids obtained within the first 3 </a:t>
            </a:r>
            <a:r>
              <a:rPr lang="en-US" sz="2200" dirty="0" err="1">
                <a:latin typeface="+mj-lt"/>
              </a:rPr>
              <a:t>wk</a:t>
            </a:r>
            <a:r>
              <a:rPr lang="en-US" sz="2200" dirty="0">
                <a:latin typeface="+mj-lt"/>
              </a:rPr>
              <a:t> of life; urine and saliva have the highest sensitivity. After 3 </a:t>
            </a:r>
            <a:r>
              <a:rPr lang="en-US" sz="2200" dirty="0" err="1" smtClean="0">
                <a:latin typeface="+mj-lt"/>
              </a:rPr>
              <a:t>wks</a:t>
            </a:r>
            <a:r>
              <a:rPr lang="en-US" sz="2200" dirty="0" smtClean="0">
                <a:latin typeface="+mj-lt"/>
              </a:rPr>
              <a:t>, </a:t>
            </a:r>
            <a:r>
              <a:rPr lang="en-US" sz="2200" dirty="0">
                <a:latin typeface="+mj-lt"/>
              </a:rPr>
              <a:t>viral detection may indicate perinatal or congenital </a:t>
            </a:r>
            <a:r>
              <a:rPr lang="en-US" sz="2200" dirty="0" smtClean="0">
                <a:latin typeface="+mj-lt"/>
              </a:rPr>
              <a:t>infection</a:t>
            </a:r>
          </a:p>
          <a:p>
            <a:pPr marL="0" indent="0" algn="just">
              <a:buNone/>
            </a:pPr>
            <a:r>
              <a:rPr lang="en-US" sz="2400" dirty="0" smtClean="0">
                <a:latin typeface="+mj-lt"/>
              </a:rPr>
              <a:t>Other tests:</a:t>
            </a:r>
          </a:p>
          <a:p>
            <a:pPr algn="just"/>
            <a:r>
              <a:rPr lang="en-US" sz="2200" dirty="0">
                <a:latin typeface="+mj-lt"/>
              </a:rPr>
              <a:t>CBC with differential and liver function tests may be helpful but are not specific. </a:t>
            </a:r>
            <a:endParaRPr lang="en-US" sz="2200" dirty="0" smtClean="0">
              <a:latin typeface="+mj-lt"/>
            </a:endParaRPr>
          </a:p>
          <a:p>
            <a:pPr algn="just"/>
            <a:r>
              <a:rPr lang="en-US" sz="2200" dirty="0" smtClean="0">
                <a:latin typeface="+mj-lt"/>
              </a:rPr>
              <a:t>Cranial </a:t>
            </a:r>
            <a:r>
              <a:rPr lang="en-US" sz="2200" dirty="0">
                <a:latin typeface="+mj-lt"/>
              </a:rPr>
              <a:t>ultrasonography or CT and an ophthalmologic evaluation should also be </a:t>
            </a:r>
            <a:r>
              <a:rPr lang="en-US" sz="2200" dirty="0" smtClean="0">
                <a:latin typeface="+mj-lt"/>
              </a:rPr>
              <a:t>done. </a:t>
            </a:r>
          </a:p>
          <a:p>
            <a:pPr algn="just"/>
            <a:r>
              <a:rPr lang="en-US" sz="2200" dirty="0" smtClean="0">
                <a:latin typeface="+mj-lt"/>
              </a:rPr>
              <a:t>Hearing </a:t>
            </a:r>
            <a:r>
              <a:rPr lang="en-US" sz="2200" dirty="0">
                <a:latin typeface="+mj-lt"/>
              </a:rPr>
              <a:t>tests should be routinely done at birth in all infected neonates, but close monitoring is required because hearing loss may be progressive</a:t>
            </a:r>
            <a:endParaRPr lang="en-GB" altLang="zh-TW" sz="2200" dirty="0" smtClean="0">
              <a:latin typeface="+mj-lt"/>
            </a:endParaRPr>
          </a:p>
        </p:txBody>
      </p:sp>
      <p:sp>
        <p:nvSpPr>
          <p:cNvPr id="20484" name="Rectangle 4"/>
          <p:cNvSpPr>
            <a:spLocks noChangeArrowheads="1"/>
          </p:cNvSpPr>
          <p:nvPr/>
        </p:nvSpPr>
        <p:spPr bwMode="auto">
          <a:xfrm>
            <a:off x="507340" y="1962150"/>
            <a:ext cx="1847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ea typeface="新細明體" pitchFamily="18" charset="-120"/>
              </a:defRPr>
            </a:lvl1pPr>
            <a:lvl2pPr marL="742950" indent="-285750">
              <a:defRPr sz="2400">
                <a:solidFill>
                  <a:schemeClr val="tx1"/>
                </a:solidFill>
                <a:latin typeface="Times New Roman" pitchFamily="18" charset="0"/>
                <a:ea typeface="新細明體" pitchFamily="18" charset="-120"/>
              </a:defRPr>
            </a:lvl2pPr>
            <a:lvl3pPr marL="1143000" indent="-228600">
              <a:defRPr sz="2400">
                <a:solidFill>
                  <a:schemeClr val="tx1"/>
                </a:solidFill>
                <a:latin typeface="Times New Roman" pitchFamily="18" charset="0"/>
                <a:ea typeface="新細明體" pitchFamily="18" charset="-120"/>
              </a:defRPr>
            </a:lvl3pPr>
            <a:lvl4pPr marL="1600200" indent="-228600">
              <a:defRPr sz="2400">
                <a:solidFill>
                  <a:schemeClr val="tx1"/>
                </a:solidFill>
                <a:latin typeface="Times New Roman" pitchFamily="18" charset="0"/>
                <a:ea typeface="新細明體" pitchFamily="18" charset="-120"/>
              </a:defRPr>
            </a:lvl4pPr>
            <a:lvl5pPr marL="2057400" indent="-228600">
              <a:defRPr sz="24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sz="24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sz="24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sz="24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sz="2400">
                <a:solidFill>
                  <a:schemeClr val="tx1"/>
                </a:solidFill>
                <a:latin typeface="Times New Roman" pitchFamily="18" charset="0"/>
                <a:ea typeface="新細明體" pitchFamily="18" charset="-120"/>
              </a:defRPr>
            </a:lvl9pPr>
          </a:lstStyle>
          <a:p>
            <a:endParaRPr lang="en-US" altLang="en-US" sz="1600">
              <a:latin typeface="NPS Serif Qual"/>
            </a:endParaRPr>
          </a:p>
        </p:txBody>
      </p:sp>
    </p:spTree>
    <p:extLst>
      <p:ext uri="{BB962C8B-B14F-4D97-AF65-F5344CB8AC3E}">
        <p14:creationId xmlns:p14="http://schemas.microsoft.com/office/powerpoint/2010/main" val="3463528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0" y="1124744"/>
            <a:ext cx="8778180" cy="506320"/>
          </a:xfrm>
        </p:spPr>
        <p:txBody>
          <a:bodyPr>
            <a:normAutofit fontScale="90000"/>
          </a:bodyPr>
          <a:lstStyle/>
          <a:p>
            <a:r>
              <a:rPr lang="en-US" sz="4000" dirty="0" smtClean="0"/>
              <a:t>Prognosis</a:t>
            </a:r>
            <a:endParaRPr lang="en-US" sz="4000" dirty="0"/>
          </a:p>
        </p:txBody>
      </p:sp>
      <p:sp>
        <p:nvSpPr>
          <p:cNvPr id="3" name="Content Placeholder 2"/>
          <p:cNvSpPr>
            <a:spLocks noGrp="1"/>
          </p:cNvSpPr>
          <p:nvPr>
            <p:ph idx="1"/>
          </p:nvPr>
        </p:nvSpPr>
        <p:spPr>
          <a:xfrm>
            <a:off x="632520" y="1772816"/>
            <a:ext cx="8640960" cy="4551784"/>
          </a:xfrm>
        </p:spPr>
        <p:txBody>
          <a:bodyPr>
            <a:normAutofit/>
          </a:bodyPr>
          <a:lstStyle/>
          <a:p>
            <a:pPr marL="0" indent="0">
              <a:buNone/>
            </a:pPr>
            <a:r>
              <a:rPr lang="en-US" dirty="0">
                <a:latin typeface="+mj-lt"/>
              </a:rPr>
              <a:t>Symptomatic neonates have a mortality rate of up to 30%, and 40 to 90% of survivors have some neurologic impairment, </a:t>
            </a:r>
            <a:r>
              <a:rPr lang="en-US" dirty="0" smtClean="0">
                <a:latin typeface="+mj-lt"/>
              </a:rPr>
              <a:t>including: </a:t>
            </a:r>
            <a:endParaRPr lang="en-US" dirty="0">
              <a:latin typeface="+mj-lt"/>
            </a:endParaRPr>
          </a:p>
          <a:p>
            <a:r>
              <a:rPr lang="en-US" dirty="0">
                <a:latin typeface="+mj-lt"/>
              </a:rPr>
              <a:t>Hearing loss</a:t>
            </a:r>
          </a:p>
          <a:p>
            <a:r>
              <a:rPr lang="en-US" dirty="0">
                <a:latin typeface="+mj-lt"/>
              </a:rPr>
              <a:t>Intellectual disability</a:t>
            </a:r>
          </a:p>
          <a:p>
            <a:r>
              <a:rPr lang="en-US" dirty="0">
                <a:latin typeface="+mj-lt"/>
              </a:rPr>
              <a:t>Visual disturbances</a:t>
            </a:r>
          </a:p>
          <a:p>
            <a:pPr marL="0" indent="0">
              <a:buNone/>
            </a:pPr>
            <a:r>
              <a:rPr lang="en-US" dirty="0" smtClean="0">
                <a:latin typeface="+mj-lt"/>
              </a:rPr>
              <a:t>Among </a:t>
            </a:r>
            <a:r>
              <a:rPr lang="en-US" dirty="0">
                <a:latin typeface="+mj-lt"/>
              </a:rPr>
              <a:t>asymptomatic neonates, 5 to 15% eventually develop neurologic sequelae; hearing loss is the most common.</a:t>
            </a:r>
          </a:p>
          <a:p>
            <a:endParaRPr lang="en-US" dirty="0"/>
          </a:p>
        </p:txBody>
      </p:sp>
    </p:spTree>
    <p:extLst>
      <p:ext uri="{BB962C8B-B14F-4D97-AF65-F5344CB8AC3E}">
        <p14:creationId xmlns:p14="http://schemas.microsoft.com/office/powerpoint/2010/main" val="40224420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60512" y="764704"/>
            <a:ext cx="8915400" cy="710952"/>
          </a:xfrm>
        </p:spPr>
        <p:txBody>
          <a:bodyPr>
            <a:normAutofit/>
          </a:bodyPr>
          <a:lstStyle/>
          <a:p>
            <a:pPr eaLnBrk="1" hangingPunct="1"/>
            <a:r>
              <a:rPr lang="en-US" altLang="zh-TW" sz="4000" dirty="0" smtClean="0"/>
              <a:t>Management</a:t>
            </a:r>
          </a:p>
        </p:txBody>
      </p:sp>
      <p:sp>
        <p:nvSpPr>
          <p:cNvPr id="21507" name="Rectangle 3"/>
          <p:cNvSpPr>
            <a:spLocks noGrp="1" noChangeArrowheads="1"/>
          </p:cNvSpPr>
          <p:nvPr>
            <p:ph idx="1"/>
          </p:nvPr>
        </p:nvSpPr>
        <p:spPr>
          <a:xfrm>
            <a:off x="488504" y="1700808"/>
            <a:ext cx="8928992" cy="4968552"/>
          </a:xfrm>
        </p:spPr>
        <p:txBody>
          <a:bodyPr>
            <a:normAutofit fontScale="40000" lnSpcReduction="20000"/>
          </a:bodyPr>
          <a:lstStyle/>
          <a:p>
            <a:pPr lvl="0" algn="just">
              <a:spcBef>
                <a:spcPts val="900"/>
              </a:spcBef>
            </a:pPr>
            <a:r>
              <a:rPr lang="en-US" sz="6500" dirty="0">
                <a:solidFill>
                  <a:srgbClr val="04617B"/>
                </a:solidFill>
                <a:latin typeface="+mj-lt"/>
                <a:ea typeface="新細明體"/>
              </a:rPr>
              <a:t>Congenital infections</a:t>
            </a:r>
            <a:r>
              <a:rPr lang="en-US" sz="6500" dirty="0">
                <a:latin typeface="+mj-lt"/>
                <a:ea typeface="新細明體"/>
              </a:rPr>
              <a:t> - it is not usually possible to detect congenital infection unless the mother has symptoms of primary infection. If so, then the mother should be told of the chances of her baby having cytomegalic inclusion disease and perhaps offered the choice of an abortion.</a:t>
            </a:r>
          </a:p>
          <a:p>
            <a:pPr lvl="0" algn="just">
              <a:spcBef>
                <a:spcPts val="900"/>
              </a:spcBef>
            </a:pPr>
            <a:r>
              <a:rPr lang="en-US" sz="6500" dirty="0">
                <a:solidFill>
                  <a:srgbClr val="04617B"/>
                </a:solidFill>
                <a:latin typeface="+mj-lt"/>
                <a:ea typeface="新細明體"/>
              </a:rPr>
              <a:t>Perinatal and postnatal infection</a:t>
            </a:r>
            <a:r>
              <a:rPr lang="en-US" sz="6500" dirty="0">
                <a:latin typeface="+mj-lt"/>
                <a:ea typeface="新細明體"/>
              </a:rPr>
              <a:t> - it is usually not necessary to treat such patients</a:t>
            </a:r>
            <a:r>
              <a:rPr lang="en-US" sz="6500" dirty="0" smtClean="0">
                <a:latin typeface="+mj-lt"/>
                <a:ea typeface="新細明體"/>
              </a:rPr>
              <a:t>.</a:t>
            </a:r>
          </a:p>
          <a:p>
            <a:pPr marL="287338" indent="-287338" algn="just" eaLnBrk="1" hangingPunct="1">
              <a:lnSpc>
                <a:spcPct val="110000"/>
              </a:lnSpc>
              <a:spcBef>
                <a:spcPct val="30000"/>
              </a:spcBef>
            </a:pPr>
            <a:r>
              <a:rPr lang="en-GB" altLang="zh-TW" sz="6500" dirty="0" smtClean="0">
                <a:latin typeface="+mj-lt"/>
              </a:rPr>
              <a:t>Primary Infection - consider termination of pregnancy. </a:t>
            </a:r>
          </a:p>
          <a:p>
            <a:pPr marL="287338" indent="-287338" algn="just" eaLnBrk="1" hangingPunct="1">
              <a:lnSpc>
                <a:spcPct val="110000"/>
              </a:lnSpc>
              <a:spcBef>
                <a:spcPct val="30000"/>
              </a:spcBef>
            </a:pPr>
            <a:r>
              <a:rPr lang="en-GB" altLang="zh-TW" sz="6500" dirty="0" smtClean="0">
                <a:latin typeface="+mj-lt"/>
              </a:rPr>
              <a:t>40% chance of the </a:t>
            </a:r>
            <a:r>
              <a:rPr lang="en-US" altLang="zh-TW" sz="6500" dirty="0" smtClean="0">
                <a:latin typeface="+mj-lt"/>
              </a:rPr>
              <a:t>fetus</a:t>
            </a:r>
            <a:r>
              <a:rPr lang="en-GB" altLang="zh-TW" sz="6500" dirty="0" smtClean="0">
                <a:latin typeface="+mj-lt"/>
              </a:rPr>
              <a:t> being infected.</a:t>
            </a:r>
          </a:p>
          <a:p>
            <a:pPr marL="287338" indent="-287338" eaLnBrk="1" hangingPunct="1">
              <a:lnSpc>
                <a:spcPct val="110000"/>
              </a:lnSpc>
              <a:spcBef>
                <a:spcPct val="30000"/>
              </a:spcBef>
            </a:pPr>
            <a:r>
              <a:rPr lang="en-GB" altLang="zh-TW" sz="6500" dirty="0" smtClean="0">
                <a:latin typeface="+mj-lt"/>
              </a:rPr>
              <a:t>10% chance that congenitally infected baby will be  symptomatic at birth or develop sequelae later in life.</a:t>
            </a:r>
          </a:p>
          <a:p>
            <a:pPr marL="287338" indent="-287338" eaLnBrk="1" hangingPunct="1">
              <a:lnSpc>
                <a:spcPct val="110000"/>
              </a:lnSpc>
            </a:pPr>
            <a:endParaRPr lang="en-US" altLang="en-GB" sz="2000" dirty="0" smtClean="0">
              <a:latin typeface="+mj-lt"/>
            </a:endParaRPr>
          </a:p>
        </p:txBody>
      </p:sp>
    </p:spTree>
    <p:extLst>
      <p:ext uri="{BB962C8B-B14F-4D97-AF65-F5344CB8AC3E}">
        <p14:creationId xmlns:p14="http://schemas.microsoft.com/office/powerpoint/2010/main" val="28080479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196752"/>
            <a:ext cx="8915400" cy="5127848"/>
          </a:xfrm>
        </p:spPr>
        <p:txBody>
          <a:bodyPr/>
          <a:lstStyle/>
          <a:p>
            <a:r>
              <a:rPr lang="en-US" dirty="0">
                <a:latin typeface="+mj-lt"/>
              </a:rPr>
              <a:t>Therefore  in case of primary infection, there is a 4% chance  </a:t>
            </a:r>
            <a:r>
              <a:rPr lang="en-US" dirty="0" smtClean="0">
                <a:latin typeface="+mj-lt"/>
              </a:rPr>
              <a:t> (</a:t>
            </a:r>
            <a:r>
              <a:rPr lang="en-US" dirty="0">
                <a:latin typeface="+mj-lt"/>
              </a:rPr>
              <a:t>1 in 25) of giving birth to an infant with CMV problems.</a:t>
            </a:r>
          </a:p>
          <a:p>
            <a:r>
              <a:rPr lang="en-US" dirty="0">
                <a:latin typeface="+mj-lt"/>
              </a:rPr>
              <a:t>Recurrent  Infection  - termination not recommended  as  risk  of transmission to the fetus is much lower.</a:t>
            </a:r>
          </a:p>
          <a:p>
            <a:r>
              <a:rPr lang="en-US" dirty="0">
                <a:latin typeface="+mj-lt"/>
              </a:rPr>
              <a:t>Treatment  -  There is limited evidence that treatment of infants with neurologic symptoms, with ganciclovir iv x 6 weeks, may help, however when the drug is stopped the viral load increases again. treatment is reserved for neonates with symptomatic CNS disease.</a:t>
            </a:r>
          </a:p>
          <a:p>
            <a:r>
              <a:rPr lang="en-US" dirty="0">
                <a:latin typeface="+mj-lt"/>
              </a:rPr>
              <a:t>Antenatal Screening – impractical.</a:t>
            </a:r>
          </a:p>
          <a:p>
            <a:r>
              <a:rPr lang="en-US" dirty="0">
                <a:latin typeface="+mj-lt"/>
              </a:rPr>
              <a:t>Vaccination - may become available in the near future.</a:t>
            </a:r>
          </a:p>
          <a:p>
            <a:endParaRPr lang="en-US" dirty="0"/>
          </a:p>
        </p:txBody>
      </p:sp>
    </p:spTree>
    <p:extLst>
      <p:ext uri="{BB962C8B-B14F-4D97-AF65-F5344CB8AC3E}">
        <p14:creationId xmlns:p14="http://schemas.microsoft.com/office/powerpoint/2010/main" val="27072939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0" y="1052736"/>
            <a:ext cx="8915400" cy="710952"/>
          </a:xfrm>
        </p:spPr>
        <p:txBody>
          <a:bodyPr>
            <a:normAutofit/>
          </a:bodyPr>
          <a:lstStyle/>
          <a:p>
            <a:r>
              <a:rPr lang="en-US" sz="4000" dirty="0"/>
              <a:t>P</a:t>
            </a:r>
            <a:r>
              <a:rPr lang="en-US" sz="4000" dirty="0" smtClean="0"/>
              <a:t>revention</a:t>
            </a:r>
            <a:endParaRPr lang="en-US" sz="4000" dirty="0"/>
          </a:p>
        </p:txBody>
      </p:sp>
      <p:sp>
        <p:nvSpPr>
          <p:cNvPr id="3" name="Content Placeholder 2"/>
          <p:cNvSpPr>
            <a:spLocks noGrp="1"/>
          </p:cNvSpPr>
          <p:nvPr>
            <p:ph idx="1"/>
          </p:nvPr>
        </p:nvSpPr>
        <p:spPr>
          <a:xfrm>
            <a:off x="488504" y="1844824"/>
            <a:ext cx="8922196" cy="4389120"/>
          </a:xfrm>
        </p:spPr>
        <p:txBody>
          <a:bodyPr>
            <a:normAutofit/>
          </a:bodyPr>
          <a:lstStyle/>
          <a:p>
            <a:r>
              <a:rPr lang="en-US" dirty="0" err="1">
                <a:latin typeface="+mj-lt"/>
              </a:rPr>
              <a:t>Nonimmune</a:t>
            </a:r>
            <a:r>
              <a:rPr lang="en-US" dirty="0">
                <a:latin typeface="+mj-lt"/>
              </a:rPr>
              <a:t> pregnant women should attempt to limit exposure to the virus. For instance, because CMV infection is common among children attending day care centers, pregnant women should always wash their hands thoroughly after exposure to urine and oral or respiratory secretions from children</a:t>
            </a:r>
            <a:r>
              <a:rPr lang="en-US" dirty="0" smtClean="0">
                <a:latin typeface="+mj-lt"/>
              </a:rPr>
              <a:t>.</a:t>
            </a:r>
          </a:p>
          <a:p>
            <a:pPr marL="0" indent="0">
              <a:buNone/>
            </a:pPr>
            <a:endParaRPr lang="en-US" dirty="0">
              <a:latin typeface="+mj-lt"/>
            </a:endParaRPr>
          </a:p>
          <a:p>
            <a:r>
              <a:rPr lang="en-US" dirty="0">
                <a:latin typeface="+mj-lt"/>
              </a:rPr>
              <a:t>Transfusion-associated perinatal CMV disease can be avoided by giving preterm neonates blood products from CMV-</a:t>
            </a:r>
            <a:r>
              <a:rPr lang="en-US" dirty="0" err="1">
                <a:latin typeface="+mj-lt"/>
              </a:rPr>
              <a:t>seronegative</a:t>
            </a:r>
            <a:r>
              <a:rPr lang="en-US" dirty="0">
                <a:latin typeface="+mj-lt"/>
              </a:rPr>
              <a:t> donors or </a:t>
            </a:r>
            <a:r>
              <a:rPr lang="en-US" dirty="0" err="1">
                <a:latin typeface="+mj-lt"/>
              </a:rPr>
              <a:t>leukoreduced</a:t>
            </a:r>
            <a:r>
              <a:rPr lang="en-US" dirty="0">
                <a:latin typeface="+mj-lt"/>
              </a:rPr>
              <a:t> products.</a:t>
            </a:r>
          </a:p>
          <a:p>
            <a:endParaRPr lang="en-US" dirty="0"/>
          </a:p>
        </p:txBody>
      </p:sp>
    </p:spTree>
    <p:extLst>
      <p:ext uri="{BB962C8B-B14F-4D97-AF65-F5344CB8AC3E}">
        <p14:creationId xmlns:p14="http://schemas.microsoft.com/office/powerpoint/2010/main" val="1408756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776536" y="1052736"/>
            <a:ext cx="8001000" cy="471264"/>
          </a:xfrm>
        </p:spPr>
        <p:txBody>
          <a:bodyPr>
            <a:noAutofit/>
          </a:bodyPr>
          <a:lstStyle/>
          <a:p>
            <a:pPr algn="l"/>
            <a:r>
              <a:rPr lang="en-US" altLang="en-US" sz="3600" dirty="0" smtClean="0"/>
              <a:t>Effect of Maternal Infection upon the fetus</a:t>
            </a:r>
          </a:p>
        </p:txBody>
      </p:sp>
      <p:sp>
        <p:nvSpPr>
          <p:cNvPr id="7171" name="Rectangle 1027"/>
          <p:cNvSpPr>
            <a:spLocks noGrp="1" noChangeArrowheads="1"/>
          </p:cNvSpPr>
          <p:nvPr>
            <p:ph idx="1"/>
          </p:nvPr>
        </p:nvSpPr>
        <p:spPr>
          <a:xfrm>
            <a:off x="632521" y="1700808"/>
            <a:ext cx="8567044" cy="4403130"/>
          </a:xfrm>
        </p:spPr>
        <p:txBody>
          <a:bodyPr/>
          <a:lstStyle/>
          <a:p>
            <a:pPr>
              <a:lnSpc>
                <a:spcPct val="90000"/>
              </a:lnSpc>
            </a:pPr>
            <a:r>
              <a:rPr lang="en-US" altLang="en-US" sz="2500" dirty="0">
                <a:latin typeface="+mj-lt"/>
              </a:rPr>
              <a:t>N</a:t>
            </a:r>
            <a:r>
              <a:rPr lang="en-US" altLang="en-US" sz="2500" dirty="0" smtClean="0">
                <a:latin typeface="+mj-lt"/>
              </a:rPr>
              <a:t>o evidence of damage</a:t>
            </a:r>
          </a:p>
          <a:p>
            <a:pPr>
              <a:lnSpc>
                <a:spcPct val="90000"/>
              </a:lnSpc>
            </a:pPr>
            <a:r>
              <a:rPr lang="en-US" altLang="en-US" sz="2500" dirty="0">
                <a:latin typeface="+mj-lt"/>
              </a:rPr>
              <a:t>S</a:t>
            </a:r>
            <a:r>
              <a:rPr lang="en-US" altLang="en-US" sz="2500" dirty="0" smtClean="0">
                <a:latin typeface="+mj-lt"/>
              </a:rPr>
              <a:t>ubclinical infection without evidence of damage</a:t>
            </a:r>
          </a:p>
          <a:p>
            <a:pPr>
              <a:lnSpc>
                <a:spcPct val="90000"/>
              </a:lnSpc>
            </a:pPr>
            <a:r>
              <a:rPr lang="en-US" altLang="en-US" sz="2500" dirty="0">
                <a:latin typeface="+mj-lt"/>
              </a:rPr>
              <a:t>A</a:t>
            </a:r>
            <a:r>
              <a:rPr lang="en-US" altLang="en-US" sz="2500" dirty="0" smtClean="0">
                <a:latin typeface="+mj-lt"/>
              </a:rPr>
              <a:t>bortion </a:t>
            </a:r>
          </a:p>
          <a:p>
            <a:pPr>
              <a:lnSpc>
                <a:spcPct val="90000"/>
              </a:lnSpc>
            </a:pPr>
            <a:r>
              <a:rPr lang="en-US" altLang="en-US" sz="2500" dirty="0">
                <a:latin typeface="+mj-lt"/>
              </a:rPr>
              <a:t>F</a:t>
            </a:r>
            <a:r>
              <a:rPr lang="en-US" altLang="en-US" sz="2500" dirty="0" smtClean="0">
                <a:latin typeface="+mj-lt"/>
              </a:rPr>
              <a:t>etal death</a:t>
            </a:r>
          </a:p>
          <a:p>
            <a:pPr>
              <a:lnSpc>
                <a:spcPct val="90000"/>
              </a:lnSpc>
            </a:pPr>
            <a:r>
              <a:rPr lang="en-US" altLang="en-US" sz="2500" dirty="0">
                <a:latin typeface="+mj-lt"/>
              </a:rPr>
              <a:t>S</a:t>
            </a:r>
            <a:r>
              <a:rPr lang="en-US" altLang="en-US" sz="2500" dirty="0" smtClean="0">
                <a:latin typeface="+mj-lt"/>
              </a:rPr>
              <a:t>tillbirth</a:t>
            </a:r>
          </a:p>
          <a:p>
            <a:pPr>
              <a:lnSpc>
                <a:spcPct val="90000"/>
              </a:lnSpc>
            </a:pPr>
            <a:r>
              <a:rPr lang="en-US" altLang="en-US" sz="2500" dirty="0">
                <a:latin typeface="+mj-lt"/>
              </a:rPr>
              <a:t>D</a:t>
            </a:r>
            <a:r>
              <a:rPr lang="en-US" altLang="en-US" sz="2500" dirty="0" smtClean="0">
                <a:latin typeface="+mj-lt"/>
              </a:rPr>
              <a:t>eath in infancy</a:t>
            </a:r>
          </a:p>
          <a:p>
            <a:pPr>
              <a:lnSpc>
                <a:spcPct val="90000"/>
              </a:lnSpc>
            </a:pPr>
            <a:r>
              <a:rPr lang="en-US" altLang="en-US" sz="2500" dirty="0">
                <a:latin typeface="+mj-lt"/>
              </a:rPr>
              <a:t>I</a:t>
            </a:r>
            <a:r>
              <a:rPr lang="en-US" altLang="en-US" sz="2500" dirty="0" smtClean="0">
                <a:latin typeface="+mj-lt"/>
              </a:rPr>
              <a:t>ntrauterine growth retardation (IUGR) resulting in low birth weight (LBW) </a:t>
            </a:r>
          </a:p>
          <a:p>
            <a:pPr>
              <a:lnSpc>
                <a:spcPct val="90000"/>
              </a:lnSpc>
            </a:pPr>
            <a:r>
              <a:rPr lang="en-US" altLang="en-US" sz="2500" dirty="0">
                <a:latin typeface="+mj-lt"/>
              </a:rPr>
              <a:t>C</a:t>
            </a:r>
            <a:r>
              <a:rPr lang="en-US" altLang="en-US" sz="2500" dirty="0" smtClean="0">
                <a:latin typeface="+mj-lt"/>
              </a:rPr>
              <a:t>ongenital defects</a:t>
            </a:r>
          </a:p>
          <a:p>
            <a:pPr>
              <a:lnSpc>
                <a:spcPct val="90000"/>
              </a:lnSpc>
            </a:pPr>
            <a:r>
              <a:rPr lang="en-US" altLang="en-US" sz="2500" dirty="0">
                <a:latin typeface="+mj-lt"/>
              </a:rPr>
              <a:t>L</a:t>
            </a:r>
            <a:r>
              <a:rPr lang="en-US" altLang="en-US" sz="2500" dirty="0" smtClean="0">
                <a:latin typeface="+mj-lt"/>
              </a:rPr>
              <a:t>ate onset of congenital disease or defects</a:t>
            </a:r>
          </a:p>
          <a:p>
            <a:pPr>
              <a:lnSpc>
                <a:spcPct val="90000"/>
              </a:lnSpc>
            </a:pPr>
            <a:endParaRPr lang="en-US"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32520" y="1196752"/>
            <a:ext cx="8892481" cy="534888"/>
          </a:xfrm>
        </p:spPr>
        <p:txBody>
          <a:bodyPr>
            <a:noAutofit/>
          </a:bodyPr>
          <a:lstStyle/>
          <a:p>
            <a:r>
              <a:rPr lang="en-US" altLang="en-US" sz="4000" dirty="0" smtClean="0"/>
              <a:t>Congenital and Perinatal Infection </a:t>
            </a:r>
          </a:p>
        </p:txBody>
      </p:sp>
      <p:sp>
        <p:nvSpPr>
          <p:cNvPr id="8195" name="Rectangle 3"/>
          <p:cNvSpPr>
            <a:spLocks noGrp="1" noChangeArrowheads="1"/>
          </p:cNvSpPr>
          <p:nvPr>
            <p:ph idx="1"/>
          </p:nvPr>
        </p:nvSpPr>
        <p:spPr>
          <a:xfrm>
            <a:off x="560512" y="1988840"/>
            <a:ext cx="8915400" cy="2645648"/>
          </a:xfrm>
        </p:spPr>
        <p:txBody>
          <a:bodyPr/>
          <a:lstStyle/>
          <a:p>
            <a:pPr marL="446088" indent="-446088">
              <a:buFont typeface="Monotype Sorts" pitchFamily="2" charset="2"/>
              <a:buNone/>
            </a:pPr>
            <a:r>
              <a:rPr lang="en-US" altLang="en-US" dirty="0" smtClean="0"/>
              <a:t>1.	</a:t>
            </a:r>
            <a:r>
              <a:rPr lang="en-US" altLang="en-US" dirty="0" smtClean="0">
                <a:latin typeface="+mj-lt"/>
              </a:rPr>
              <a:t>Diagnosed </a:t>
            </a:r>
            <a:r>
              <a:rPr lang="en-US" altLang="en-US" i="1" dirty="0" smtClean="0">
                <a:latin typeface="+mj-lt"/>
              </a:rPr>
              <a:t> in utero</a:t>
            </a:r>
            <a:endParaRPr lang="en-US" altLang="en-US" dirty="0" smtClean="0">
              <a:latin typeface="+mj-lt"/>
            </a:endParaRPr>
          </a:p>
          <a:p>
            <a:pPr marL="441325" indent="-441325">
              <a:buFont typeface="Monotype Sorts" pitchFamily="2" charset="2"/>
              <a:buNone/>
            </a:pPr>
            <a:r>
              <a:rPr lang="en-US" altLang="en-US" dirty="0" smtClean="0">
                <a:latin typeface="+mj-lt"/>
              </a:rPr>
              <a:t>2.  Congenital infection may be asymptomatic or symptomatic at birth</a:t>
            </a:r>
          </a:p>
          <a:p>
            <a:pPr marL="915988" indent="-915988">
              <a:buFont typeface="Monotype Sorts" pitchFamily="2" charset="2"/>
              <a:buNone/>
              <a:tabLst>
                <a:tab pos="441325" algn="l"/>
                <a:tab pos="536575" algn="l"/>
              </a:tabLst>
            </a:pPr>
            <a:r>
              <a:rPr lang="en-US" altLang="en-US" dirty="0" smtClean="0">
                <a:latin typeface="+mj-lt"/>
              </a:rPr>
              <a:t>3.  Infection acquired around the time of birth may manifest</a:t>
            </a:r>
          </a:p>
          <a:p>
            <a:pPr marL="915988" indent="-915988">
              <a:buFont typeface="Monotype Sorts" pitchFamily="2" charset="2"/>
              <a:buNone/>
              <a:tabLst>
                <a:tab pos="441325" algn="l"/>
              </a:tabLst>
            </a:pPr>
            <a:r>
              <a:rPr lang="en-US" altLang="en-US" dirty="0" smtClean="0">
                <a:latin typeface="+mj-lt"/>
              </a:rPr>
              <a:t>     later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48544" y="704088"/>
            <a:ext cx="8562156" cy="1143000"/>
          </a:xfrm>
        </p:spPr>
        <p:txBody>
          <a:bodyPr>
            <a:normAutofit/>
          </a:bodyPr>
          <a:lstStyle/>
          <a:p>
            <a:pPr algn="l"/>
            <a:r>
              <a:rPr lang="en-US" altLang="en-US" sz="4000" dirty="0" smtClean="0"/>
              <a:t>Common Infecting Agents</a:t>
            </a:r>
          </a:p>
        </p:txBody>
      </p:sp>
      <p:sp>
        <p:nvSpPr>
          <p:cNvPr id="9219" name="Rectangle 3"/>
          <p:cNvSpPr>
            <a:spLocks noGrp="1" noChangeArrowheads="1"/>
          </p:cNvSpPr>
          <p:nvPr>
            <p:ph idx="1"/>
          </p:nvPr>
        </p:nvSpPr>
        <p:spPr>
          <a:xfrm>
            <a:off x="848544" y="2060848"/>
            <a:ext cx="8562156" cy="4263752"/>
          </a:xfrm>
        </p:spPr>
        <p:txBody>
          <a:bodyPr/>
          <a:lstStyle/>
          <a:p>
            <a:pPr>
              <a:lnSpc>
                <a:spcPct val="90000"/>
              </a:lnSpc>
            </a:pPr>
            <a:r>
              <a:rPr lang="en-US" altLang="en-US" dirty="0" smtClean="0">
                <a:latin typeface="+mj-lt"/>
              </a:rPr>
              <a:t>Viruses</a:t>
            </a:r>
          </a:p>
          <a:p>
            <a:pPr>
              <a:lnSpc>
                <a:spcPct val="90000"/>
              </a:lnSpc>
            </a:pPr>
            <a:r>
              <a:rPr lang="en-US" altLang="en-US" dirty="0" smtClean="0">
                <a:latin typeface="+mj-lt"/>
              </a:rPr>
              <a:t>Bacteria</a:t>
            </a:r>
          </a:p>
          <a:p>
            <a:pPr>
              <a:lnSpc>
                <a:spcPct val="90000"/>
              </a:lnSpc>
            </a:pPr>
            <a:r>
              <a:rPr lang="en-US" altLang="en-US" dirty="0" smtClean="0">
                <a:latin typeface="+mj-lt"/>
              </a:rPr>
              <a:t>Protozoa</a:t>
            </a:r>
          </a:p>
          <a:p>
            <a:pPr>
              <a:lnSpc>
                <a:spcPct val="90000"/>
              </a:lnSpc>
            </a:pPr>
            <a:r>
              <a:rPr lang="en-US" altLang="en-US" dirty="0" err="1" smtClean="0">
                <a:latin typeface="+mj-lt"/>
              </a:rPr>
              <a:t>Rickettsiae</a:t>
            </a:r>
            <a:r>
              <a:rPr lang="en-US" altLang="en-US" dirty="0" smtClean="0">
                <a:latin typeface="+mj-lt"/>
              </a:rPr>
              <a:t>/</a:t>
            </a:r>
            <a:r>
              <a:rPr lang="en-US" altLang="en-US" dirty="0" err="1" smtClean="0">
                <a:latin typeface="+mj-lt"/>
              </a:rPr>
              <a:t>Chlamydiae</a:t>
            </a:r>
            <a:endParaRPr lang="en-US" altLang="en-US" dirty="0" smtClean="0">
              <a:latin typeface="+mj-lt"/>
            </a:endParaRPr>
          </a:p>
          <a:p>
            <a:pPr>
              <a:lnSpc>
                <a:spcPct val="90000"/>
              </a:lnSpc>
            </a:pPr>
            <a:r>
              <a:rPr lang="en-IE" altLang="en-US" dirty="0" smtClean="0">
                <a:latin typeface="+mj-lt"/>
              </a:rPr>
              <a:t>(Fungi are very </a:t>
            </a:r>
            <a:r>
              <a:rPr lang="en-IE" altLang="en-US" dirty="0" err="1" smtClean="0">
                <a:latin typeface="+mj-lt"/>
              </a:rPr>
              <a:t>very</a:t>
            </a:r>
            <a:r>
              <a:rPr lang="en-IE" altLang="en-US" dirty="0" smtClean="0">
                <a:latin typeface="+mj-lt"/>
              </a:rPr>
              <a:t> rare, as a cause of intrauterine infection – an increasing cause of late-onset neonatal sepsis)</a:t>
            </a:r>
            <a:endParaRPr lang="en-US" altLang="en-US" dirty="0" smtClean="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050"/>
          <p:cNvSpPr>
            <a:spLocks noGrp="1" noChangeArrowheads="1"/>
          </p:cNvSpPr>
          <p:nvPr>
            <p:ph type="title"/>
          </p:nvPr>
        </p:nvSpPr>
        <p:spPr>
          <a:xfrm>
            <a:off x="632520" y="908720"/>
            <a:ext cx="6984776" cy="526504"/>
          </a:xfrm>
          <a:noFill/>
        </p:spPr>
        <p:txBody>
          <a:bodyPr>
            <a:normAutofit fontScale="90000"/>
          </a:bodyPr>
          <a:lstStyle/>
          <a:p>
            <a:r>
              <a:rPr lang="en-US" altLang="en-US" sz="4000" dirty="0" smtClean="0"/>
              <a:t>Intrauterine &amp; Perinatal Infection</a:t>
            </a:r>
            <a:endParaRPr lang="en-US" altLang="en-US" sz="4000" u="sng" dirty="0" smtClean="0"/>
          </a:p>
        </p:txBody>
      </p:sp>
      <p:sp>
        <p:nvSpPr>
          <p:cNvPr id="10243" name="Rectangle 2051"/>
          <p:cNvSpPr>
            <a:spLocks noGrp="1" noChangeArrowheads="1"/>
          </p:cNvSpPr>
          <p:nvPr>
            <p:ph idx="1"/>
          </p:nvPr>
        </p:nvSpPr>
        <p:spPr>
          <a:xfrm>
            <a:off x="560512" y="1700808"/>
            <a:ext cx="8830816" cy="4343400"/>
          </a:xfrm>
          <a:noFill/>
        </p:spPr>
        <p:txBody>
          <a:bodyPr/>
          <a:lstStyle/>
          <a:p>
            <a:pPr>
              <a:buFont typeface="Monotype Sorts" pitchFamily="2" charset="2"/>
              <a:buNone/>
            </a:pPr>
            <a:r>
              <a:rPr lang="en-US" altLang="en-US" b="1" u="sng" dirty="0" smtClean="0">
                <a:latin typeface="+mj-lt"/>
              </a:rPr>
              <a:t>Diagnosed </a:t>
            </a:r>
            <a:r>
              <a:rPr lang="en-US" altLang="en-US" b="1" i="1" u="sng" dirty="0" smtClean="0">
                <a:latin typeface="+mj-lt"/>
              </a:rPr>
              <a:t>in utero</a:t>
            </a:r>
            <a:endParaRPr lang="en-US" altLang="en-US" i="1" dirty="0" smtClean="0">
              <a:latin typeface="+mj-lt"/>
            </a:endParaRPr>
          </a:p>
          <a:p>
            <a:pPr>
              <a:buFont typeface="Monotype Sorts" pitchFamily="2" charset="2"/>
              <a:buNone/>
            </a:pPr>
            <a:r>
              <a:rPr lang="en-US" altLang="en-US" sz="2800" i="1" dirty="0" smtClean="0">
                <a:latin typeface="+mj-lt"/>
              </a:rPr>
              <a:t>	Parvovirus B19</a:t>
            </a:r>
            <a:endParaRPr lang="en-US" altLang="en-US" i="1" dirty="0" smtClean="0">
              <a:latin typeface="+mj-lt"/>
            </a:endParaRPr>
          </a:p>
          <a:p>
            <a:pPr>
              <a:buFont typeface="Monotype Sorts" pitchFamily="2" charset="2"/>
              <a:buNone/>
            </a:pPr>
            <a:endParaRPr lang="en-US" altLang="en-US" b="1" u="sng" dirty="0" smtClean="0">
              <a:latin typeface="+mj-lt"/>
            </a:endParaRPr>
          </a:p>
          <a:p>
            <a:pPr>
              <a:buFont typeface="Monotype Sorts" pitchFamily="2" charset="2"/>
              <a:buNone/>
            </a:pPr>
            <a:r>
              <a:rPr lang="en-US" altLang="en-US" b="1" u="sng" dirty="0" smtClean="0">
                <a:latin typeface="+mj-lt"/>
              </a:rPr>
              <a:t>Manifest at Birth</a:t>
            </a:r>
            <a:endParaRPr lang="en-US" altLang="en-US" u="sng" dirty="0" smtClean="0">
              <a:latin typeface="+mj-lt"/>
            </a:endParaRPr>
          </a:p>
          <a:p>
            <a:pPr>
              <a:buFont typeface="Monotype Sorts" pitchFamily="2" charset="2"/>
              <a:buNone/>
            </a:pPr>
            <a:r>
              <a:rPr lang="en-US" altLang="en-US" sz="2800" i="1" dirty="0" smtClean="0">
                <a:latin typeface="+mj-lt"/>
              </a:rPr>
              <a:t>	Toxoplasma </a:t>
            </a:r>
            <a:r>
              <a:rPr lang="en-US" altLang="en-US" sz="2800" i="1" dirty="0" err="1" smtClean="0">
                <a:latin typeface="+mj-lt"/>
              </a:rPr>
              <a:t>gondii</a:t>
            </a:r>
            <a:r>
              <a:rPr lang="en-US" altLang="en-US" sz="2800" i="1" dirty="0" smtClean="0">
                <a:latin typeface="+mj-lt"/>
              </a:rPr>
              <a:t>		Rubella</a:t>
            </a:r>
          </a:p>
          <a:p>
            <a:pPr>
              <a:buFont typeface="Monotype Sorts" pitchFamily="2" charset="2"/>
              <a:buNone/>
            </a:pPr>
            <a:r>
              <a:rPr lang="en-US" altLang="en-US" sz="2800" i="1" dirty="0" smtClean="0">
                <a:latin typeface="+mj-lt"/>
              </a:rPr>
              <a:t>	Cytomegalovirus			Varicella/Zoster</a:t>
            </a:r>
          </a:p>
          <a:p>
            <a:pPr>
              <a:buFont typeface="Monotype Sorts" pitchFamily="2" charset="2"/>
              <a:buNone/>
            </a:pPr>
            <a:r>
              <a:rPr lang="en-US" altLang="en-US" sz="2800" i="1" dirty="0" smtClean="0">
                <a:latin typeface="+mj-lt"/>
              </a:rPr>
              <a:t>	Treponema pallidum		</a:t>
            </a:r>
            <a:r>
              <a:rPr lang="en-US" altLang="en-US" sz="2800" dirty="0" smtClean="0">
                <a:latin typeface="+mj-lt"/>
              </a:rPr>
              <a:t>hepatitis B</a:t>
            </a:r>
            <a:endParaRPr lang="en-US" altLang="en-US" sz="2800" i="1" dirty="0" smtClean="0">
              <a:latin typeface="+mj-lt"/>
            </a:endParaRPr>
          </a:p>
          <a:p>
            <a:pPr>
              <a:buFont typeface="Monotype Sorts" pitchFamily="2" charset="2"/>
              <a:buNone/>
            </a:pPr>
            <a:r>
              <a:rPr lang="en-US" altLang="en-US" sz="2800" dirty="0" smtClean="0">
                <a:latin typeface="+mj-lt"/>
              </a:rPr>
              <a:t>	hepatitis C				HIV	</a:t>
            </a:r>
            <a:endParaRPr lang="en-US" altLang="en-US" sz="2800" i="1" dirty="0" smtClean="0">
              <a:latin typeface="+mj-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60512" y="980728"/>
            <a:ext cx="8892480" cy="534888"/>
          </a:xfrm>
        </p:spPr>
        <p:txBody>
          <a:bodyPr>
            <a:normAutofit fontScale="90000"/>
          </a:bodyPr>
          <a:lstStyle/>
          <a:p>
            <a:r>
              <a:rPr lang="en-US" altLang="en-US" sz="4000" dirty="0" smtClean="0"/>
              <a:t>Intrauterine &amp; Perinatal Infection</a:t>
            </a:r>
          </a:p>
        </p:txBody>
      </p:sp>
      <p:sp>
        <p:nvSpPr>
          <p:cNvPr id="11267" name="Rectangle 3"/>
          <p:cNvSpPr>
            <a:spLocks noGrp="1" noChangeArrowheads="1"/>
          </p:cNvSpPr>
          <p:nvPr>
            <p:ph idx="1"/>
          </p:nvPr>
        </p:nvSpPr>
        <p:spPr>
          <a:xfrm>
            <a:off x="560512" y="1772816"/>
            <a:ext cx="9116888" cy="4539208"/>
          </a:xfrm>
        </p:spPr>
        <p:txBody>
          <a:bodyPr/>
          <a:lstStyle/>
          <a:p>
            <a:pPr>
              <a:buFont typeface="Monotype Sorts" pitchFamily="2" charset="2"/>
              <a:buNone/>
            </a:pPr>
            <a:r>
              <a:rPr lang="en-US" altLang="en-US" b="1" u="sng" dirty="0" smtClean="0">
                <a:latin typeface="+mj-lt"/>
              </a:rPr>
              <a:t>Acquired around the time of birth and symptomatic later</a:t>
            </a:r>
          </a:p>
          <a:p>
            <a:pPr>
              <a:buFont typeface="Monotype Sorts" pitchFamily="2" charset="2"/>
              <a:buNone/>
            </a:pPr>
            <a:r>
              <a:rPr lang="en-US" altLang="en-US" sz="2800" i="1" dirty="0" smtClean="0">
                <a:latin typeface="+mj-lt"/>
              </a:rPr>
              <a:t>	Herpes simplex			</a:t>
            </a:r>
            <a:r>
              <a:rPr lang="en-US" altLang="en-US" sz="2800" dirty="0" smtClean="0">
                <a:latin typeface="+mj-lt"/>
              </a:rPr>
              <a:t>hepatitis B</a:t>
            </a:r>
          </a:p>
          <a:p>
            <a:pPr>
              <a:buFont typeface="Monotype Sorts" pitchFamily="2" charset="2"/>
              <a:buNone/>
            </a:pPr>
            <a:r>
              <a:rPr lang="en-US" altLang="en-US" sz="2800" dirty="0" smtClean="0">
                <a:latin typeface="+mj-lt"/>
              </a:rPr>
              <a:t>	hepatitis C				HIV</a:t>
            </a:r>
          </a:p>
          <a:p>
            <a:pPr>
              <a:buFont typeface="Monotype Sorts" pitchFamily="2" charset="2"/>
              <a:buNone/>
            </a:pPr>
            <a:r>
              <a:rPr lang="en-US" altLang="en-US" sz="2800" dirty="0" smtClean="0">
                <a:latin typeface="+mj-lt"/>
              </a:rPr>
              <a:t>	Group B </a:t>
            </a:r>
            <a:r>
              <a:rPr lang="en-US" altLang="en-US" sz="2800" b="1" dirty="0" smtClean="0">
                <a:latin typeface="+mj-lt"/>
                <a:sym typeface="Symbol" pitchFamily="18" charset="2"/>
              </a:rPr>
              <a:t>-</a:t>
            </a:r>
            <a:r>
              <a:rPr lang="en-US" altLang="en-US" sz="2800" dirty="0" err="1" smtClean="0">
                <a:latin typeface="+mj-lt"/>
              </a:rPr>
              <a:t>haemolytic</a:t>
            </a:r>
            <a:r>
              <a:rPr lang="en-US" altLang="en-US" sz="2800" dirty="0" smtClean="0">
                <a:latin typeface="+mj-lt"/>
              </a:rPr>
              <a:t> streptococci</a:t>
            </a:r>
          </a:p>
          <a:p>
            <a:pPr>
              <a:buFont typeface="Monotype Sorts" pitchFamily="2" charset="2"/>
              <a:buNone/>
            </a:pPr>
            <a:r>
              <a:rPr lang="en-US" altLang="en-US" sz="2800" i="1" dirty="0" smtClean="0">
                <a:latin typeface="+mj-lt"/>
              </a:rPr>
              <a:t>	E. coli </a:t>
            </a:r>
            <a:r>
              <a:rPr lang="en-US" altLang="en-US" sz="2800" dirty="0" smtClean="0">
                <a:latin typeface="+mj-lt"/>
              </a:rPr>
              <a:t>(+)</a:t>
            </a:r>
            <a:r>
              <a:rPr lang="en-US" altLang="en-US" sz="2800" i="1" dirty="0" smtClean="0">
                <a:latin typeface="+mj-lt"/>
              </a:rPr>
              <a:t>				Listeria monocytogenes</a:t>
            </a:r>
          </a:p>
          <a:p>
            <a:pPr>
              <a:buFont typeface="Monotype Sorts" pitchFamily="2" charset="2"/>
              <a:buNone/>
            </a:pPr>
            <a:r>
              <a:rPr lang="en-US" altLang="en-US" sz="2800" i="1" dirty="0" smtClean="0">
                <a:latin typeface="+mj-lt"/>
              </a:rPr>
              <a:t>	Chlamydia trachomatis		</a:t>
            </a:r>
          </a:p>
          <a:p>
            <a:pPr>
              <a:buFont typeface="Monotype Sorts" pitchFamily="2" charset="2"/>
              <a:buNone/>
            </a:pPr>
            <a:r>
              <a:rPr lang="en-US" altLang="en-US" sz="2800" i="1" dirty="0" smtClean="0">
                <a:latin typeface="+mj-lt"/>
              </a:rPr>
              <a:t>	Neisseria </a:t>
            </a:r>
            <a:r>
              <a:rPr lang="en-US" altLang="en-US" sz="2800" i="1" dirty="0" err="1" smtClean="0">
                <a:latin typeface="+mj-lt"/>
              </a:rPr>
              <a:t>gonorrhoea</a:t>
            </a:r>
            <a:endParaRPr lang="en-US" altLang="en-US" dirty="0" smtClean="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1310</TotalTime>
  <Pages>24</Pages>
  <Words>2055</Words>
  <Application>Microsoft Office PowerPoint</Application>
  <PresentationFormat>A4 Paper (210x297 mm)</PresentationFormat>
  <Paragraphs>293</Paragraphs>
  <Slides>44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47" baseType="lpstr">
      <vt:lpstr>Flow</vt:lpstr>
      <vt:lpstr>Document</vt:lpstr>
      <vt:lpstr>PhotoSuite Image</vt:lpstr>
      <vt:lpstr>Congenital Viral Infections</vt:lpstr>
      <vt:lpstr>Consequences of Infection</vt:lpstr>
      <vt:lpstr>Intrauterine Infection</vt:lpstr>
      <vt:lpstr>Definitions</vt:lpstr>
      <vt:lpstr>Effect of Maternal Infection upon the fetus</vt:lpstr>
      <vt:lpstr>Congenital and Perinatal Infection </vt:lpstr>
      <vt:lpstr>Common Infecting Agents</vt:lpstr>
      <vt:lpstr>Intrauterine &amp; Perinatal Infection</vt:lpstr>
      <vt:lpstr>Intrauterine &amp; Perinatal Infection</vt:lpstr>
      <vt:lpstr>TORCH Syndrome</vt:lpstr>
      <vt:lpstr>Prevention</vt:lpstr>
      <vt:lpstr> Intrauterine and Perinatal Infection Mechanisms:</vt:lpstr>
      <vt:lpstr>Period of transmission</vt:lpstr>
      <vt:lpstr>Intrauterine Infection:  What you should know</vt:lpstr>
      <vt:lpstr>Protect the mother and the fetus</vt:lpstr>
      <vt:lpstr>Antenatal screening  Definition:</vt:lpstr>
      <vt:lpstr>Antenatal  Screening:  Justification</vt:lpstr>
      <vt:lpstr>Examples of types of Congenital Infection - Included in routine antenatal screening programmes?</vt:lpstr>
      <vt:lpstr>PowerPoint Presentation</vt:lpstr>
      <vt:lpstr>Rubella</vt:lpstr>
      <vt:lpstr>Rubella (German measles)</vt:lpstr>
      <vt:lpstr>Epidemiology and pathogenesis</vt:lpstr>
      <vt:lpstr>Clinical Features</vt:lpstr>
      <vt:lpstr>Rash of Rubella</vt:lpstr>
      <vt:lpstr>Risks of rubella infection during pregnancy</vt:lpstr>
      <vt:lpstr>Congenital Rubella Syndrome</vt:lpstr>
      <vt:lpstr>Outcome</vt:lpstr>
      <vt:lpstr>Typical Serological Events following acute rubella infection</vt:lpstr>
      <vt:lpstr>Laboratory Diagnosis</vt:lpstr>
      <vt:lpstr>PowerPoint Presentation</vt:lpstr>
      <vt:lpstr>Treatment</vt:lpstr>
      <vt:lpstr>Prevention</vt:lpstr>
      <vt:lpstr>Cytomegalovirus</vt:lpstr>
      <vt:lpstr>Properties</vt:lpstr>
      <vt:lpstr>Clinical Manifestations</vt:lpstr>
      <vt:lpstr>PowerPoint Presentation</vt:lpstr>
      <vt:lpstr>Clinical manifestations</vt:lpstr>
      <vt:lpstr>Cytomegalic Inclusion Disease</vt:lpstr>
      <vt:lpstr>Incidence of Cytomegalic Disease</vt:lpstr>
      <vt:lpstr>Diagnosis</vt:lpstr>
      <vt:lpstr>Prognosis</vt:lpstr>
      <vt:lpstr>Management</vt:lpstr>
      <vt:lpstr>PowerPoint Presentation</vt:lpstr>
      <vt:lpstr>Prevention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Neonatal Infection</dc:title>
  <dc:creator>mc</dc:creator>
  <cp:lastModifiedBy>Sameer</cp:lastModifiedBy>
  <cp:revision>129</cp:revision>
  <cp:lastPrinted>2000-12-04T11:14:37Z</cp:lastPrinted>
  <dcterms:created xsi:type="dcterms:W3CDTF">1999-09-06T16:45:44Z</dcterms:created>
  <dcterms:modified xsi:type="dcterms:W3CDTF">2016-04-05T18:57:33Z</dcterms:modified>
</cp:coreProperties>
</file>