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86"/>
  </p:notesMasterIdLst>
  <p:sldIdLst>
    <p:sldId id="258" r:id="rId2"/>
    <p:sldId id="452" r:id="rId3"/>
    <p:sldId id="451" r:id="rId4"/>
    <p:sldId id="261" r:id="rId5"/>
    <p:sldId id="262" r:id="rId6"/>
    <p:sldId id="263"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7" r:id="rId24"/>
    <p:sldId id="288" r:id="rId25"/>
    <p:sldId id="289" r:id="rId26"/>
    <p:sldId id="290" r:id="rId27"/>
    <p:sldId id="293" r:id="rId28"/>
    <p:sldId id="302" r:id="rId29"/>
    <p:sldId id="311" r:id="rId30"/>
    <p:sldId id="309" r:id="rId31"/>
    <p:sldId id="313" r:id="rId32"/>
    <p:sldId id="314" r:id="rId33"/>
    <p:sldId id="315" r:id="rId34"/>
    <p:sldId id="316" r:id="rId35"/>
    <p:sldId id="317" r:id="rId36"/>
    <p:sldId id="318" r:id="rId37"/>
    <p:sldId id="319" r:id="rId38"/>
    <p:sldId id="322" r:id="rId39"/>
    <p:sldId id="323" r:id="rId40"/>
    <p:sldId id="325" r:id="rId41"/>
    <p:sldId id="330" r:id="rId42"/>
    <p:sldId id="331" r:id="rId43"/>
    <p:sldId id="332" r:id="rId44"/>
    <p:sldId id="333" r:id="rId45"/>
    <p:sldId id="336" r:id="rId46"/>
    <p:sldId id="337" r:id="rId47"/>
    <p:sldId id="338" r:id="rId48"/>
    <p:sldId id="339" r:id="rId49"/>
    <p:sldId id="343" r:id="rId50"/>
    <p:sldId id="344" r:id="rId51"/>
    <p:sldId id="347" r:id="rId52"/>
    <p:sldId id="348" r:id="rId53"/>
    <p:sldId id="349" r:id="rId54"/>
    <p:sldId id="356" r:id="rId55"/>
    <p:sldId id="364" r:id="rId56"/>
    <p:sldId id="365" r:id="rId57"/>
    <p:sldId id="453" r:id="rId58"/>
    <p:sldId id="377" r:id="rId59"/>
    <p:sldId id="378" r:id="rId60"/>
    <p:sldId id="380" r:id="rId61"/>
    <p:sldId id="381" r:id="rId62"/>
    <p:sldId id="389" r:id="rId63"/>
    <p:sldId id="392" r:id="rId64"/>
    <p:sldId id="397" r:id="rId65"/>
    <p:sldId id="398" r:id="rId66"/>
    <p:sldId id="399" r:id="rId67"/>
    <p:sldId id="400" r:id="rId68"/>
    <p:sldId id="402" r:id="rId69"/>
    <p:sldId id="403" r:id="rId70"/>
    <p:sldId id="404" r:id="rId71"/>
    <p:sldId id="405" r:id="rId72"/>
    <p:sldId id="406" r:id="rId73"/>
    <p:sldId id="407" r:id="rId74"/>
    <p:sldId id="413" r:id="rId75"/>
    <p:sldId id="414" r:id="rId76"/>
    <p:sldId id="416" r:id="rId77"/>
    <p:sldId id="417" r:id="rId78"/>
    <p:sldId id="419" r:id="rId79"/>
    <p:sldId id="435" r:id="rId80"/>
    <p:sldId id="428" r:id="rId81"/>
    <p:sldId id="426" r:id="rId82"/>
    <p:sldId id="427" r:id="rId83"/>
    <p:sldId id="429" r:id="rId84"/>
    <p:sldId id="44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86D01-C9A0-4335-B832-C2C3DC93B2DB}"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73673-A061-4FDC-9731-BD7AFEBDFC88}" type="slidenum">
              <a:rPr lang="en-US" smtClean="0"/>
              <a:t>‹#›</a:t>
            </a:fld>
            <a:endParaRPr lang="en-US"/>
          </a:p>
        </p:txBody>
      </p:sp>
    </p:spTree>
    <p:extLst>
      <p:ext uri="{BB962C8B-B14F-4D97-AF65-F5344CB8AC3E}">
        <p14:creationId xmlns:p14="http://schemas.microsoft.com/office/powerpoint/2010/main" val="45987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D9309-9618-439E-9126-5F804BC4F91D}" type="slidenum">
              <a:rPr lang="en-US" altLang="en-US" smtClean="0"/>
              <a:pPr/>
              <a:t>1</a:t>
            </a:fld>
            <a:endParaRPr lang="en-US" altLang="en-US"/>
          </a:p>
        </p:txBody>
      </p:sp>
    </p:spTree>
    <p:extLst>
      <p:ext uri="{BB962C8B-B14F-4D97-AF65-F5344CB8AC3E}">
        <p14:creationId xmlns:p14="http://schemas.microsoft.com/office/powerpoint/2010/main" val="41260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C97CE72-60D6-4E8E-9D3D-43CA374C6424}" type="slidenum">
              <a:rPr lang="en-US" altLang="en-US"/>
              <a:pPr/>
              <a:t>32</a:t>
            </a:fld>
            <a:endParaRPr lang="en-US" altLang="en-US"/>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854075" y="4125913"/>
            <a:ext cx="4692650" cy="3910012"/>
          </a:xfrm>
          <a:solidFill>
            <a:srgbClr val="FFFFFF"/>
          </a:solidFill>
          <a:ln>
            <a:solidFill>
              <a:srgbClr val="000000"/>
            </a:solidFill>
          </a:ln>
        </p:spPr>
        <p:txBody>
          <a:bodyPr/>
          <a:lstStyle/>
          <a:p>
            <a:endParaRPr lang="en-CA" altLang="en-US" dirty="0" smtClean="0"/>
          </a:p>
        </p:txBody>
      </p:sp>
    </p:spTree>
    <p:extLst>
      <p:ext uri="{BB962C8B-B14F-4D97-AF65-F5344CB8AC3E}">
        <p14:creationId xmlns:p14="http://schemas.microsoft.com/office/powerpoint/2010/main" val="2807322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25AA5E2-EEAC-41EF-AB88-3CC7C8690B2F}" type="slidenum">
              <a:rPr lang="en-US" altLang="en-US"/>
              <a:pPr/>
              <a:t>33</a:t>
            </a:fld>
            <a:endParaRPr lang="en-US" altLang="en-US"/>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xfrm>
            <a:off x="854075" y="4125913"/>
            <a:ext cx="4692650" cy="3910012"/>
          </a:xfrm>
          <a:solidFill>
            <a:srgbClr val="FFFFFF"/>
          </a:solidFill>
          <a:ln>
            <a:solidFill>
              <a:srgbClr val="000000"/>
            </a:solidFill>
          </a:ln>
        </p:spPr>
        <p:txBody>
          <a:bodyPr/>
          <a:lstStyle/>
          <a:p>
            <a:endParaRPr lang="en-CA" altLang="en-US" dirty="0" smtClean="0"/>
          </a:p>
        </p:txBody>
      </p:sp>
    </p:spTree>
    <p:extLst>
      <p:ext uri="{BB962C8B-B14F-4D97-AF65-F5344CB8AC3E}">
        <p14:creationId xmlns:p14="http://schemas.microsoft.com/office/powerpoint/2010/main" val="63457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D329299-DC34-4226-975A-E610CE984565}" type="slidenum">
              <a:rPr lang="en-US" altLang="en-US"/>
              <a:pPr/>
              <a:t>34</a:t>
            </a:fld>
            <a:endParaRPr lang="en-US" altLang="en-US"/>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xfrm>
            <a:off x="854075" y="4125913"/>
            <a:ext cx="4692650" cy="3910012"/>
          </a:xfrm>
          <a:solidFill>
            <a:srgbClr val="FFFFFF"/>
          </a:solidFill>
          <a:ln>
            <a:solidFill>
              <a:srgbClr val="000000"/>
            </a:solidFill>
          </a:ln>
        </p:spPr>
        <p:txBody>
          <a:bodyPr/>
          <a:lstStyle/>
          <a:p>
            <a:endParaRPr lang="en-CA" altLang="en-US" dirty="0" smtClean="0"/>
          </a:p>
        </p:txBody>
      </p:sp>
    </p:spTree>
    <p:extLst>
      <p:ext uri="{BB962C8B-B14F-4D97-AF65-F5344CB8AC3E}">
        <p14:creationId xmlns:p14="http://schemas.microsoft.com/office/powerpoint/2010/main" val="390569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5929513-EBA1-4719-A0C3-2F5DFF0A2FE9}" type="slidenum">
              <a:rPr lang="en-US" altLang="en-US"/>
              <a:pPr/>
              <a:t>35</a:t>
            </a:fld>
            <a:endParaRPr lang="en-US" altLang="en-US"/>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854075" y="4125913"/>
            <a:ext cx="4692650" cy="3910012"/>
          </a:xfrm>
          <a:solidFill>
            <a:srgbClr val="FFFFFF"/>
          </a:solidFill>
          <a:ln>
            <a:solidFill>
              <a:srgbClr val="000000"/>
            </a:solidFill>
          </a:ln>
        </p:spPr>
        <p:txBody>
          <a:bodyPr/>
          <a:lstStyle/>
          <a:p>
            <a:endParaRPr lang="en-CA" altLang="en-US" dirty="0" smtClean="0"/>
          </a:p>
        </p:txBody>
      </p:sp>
    </p:spTree>
    <p:extLst>
      <p:ext uri="{BB962C8B-B14F-4D97-AF65-F5344CB8AC3E}">
        <p14:creationId xmlns:p14="http://schemas.microsoft.com/office/powerpoint/2010/main" val="414419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6052800" y="-11206163"/>
            <a:ext cx="21093113" cy="11866563"/>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40080" y="4126231"/>
            <a:ext cx="5119159" cy="3823097"/>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83990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Leads II, III and aVF reflect electrocardiogram changes associated with acute infarction of the inferior aspect of the heart. ST elevation, developing Q waves and T wave inversion may all be present depending on the timing of the ECG relative to the onset of myocardial infarction. Most frequently, inferior MI results from occlusion of the right coronary artery. Conduction abnormalities which may alert the physician to patients at risk include second degree AV block and complete heart block together with junctional escape beats. Note that the patient is also suffering from a concurrent posterior wall infarction as eveidenced by ST depression in leads V1 and V2. </a:t>
            </a:r>
          </a:p>
        </p:txBody>
      </p:sp>
      <p:sp>
        <p:nvSpPr>
          <p:cNvPr id="36868" name="Slide Number Placeholder 3"/>
          <p:cNvSpPr>
            <a:spLocks noGrp="1"/>
          </p:cNvSpPr>
          <p:nvPr>
            <p:ph type="sldNum" sz="quarter" idx="5"/>
          </p:nvPr>
        </p:nvSpPr>
        <p:spPr bwMode="auto">
          <a:noFill/>
          <a:ln>
            <a:miter lim="800000"/>
            <a:headEnd/>
            <a:tailEnd/>
          </a:ln>
        </p:spPr>
        <p:txBody>
          <a:bodyPr/>
          <a:lstStyle/>
          <a:p>
            <a:fld id="{7D71ED44-7901-45D9-8354-2B3BCEFD58A5}" type="slidenum">
              <a:rPr lang="en-US">
                <a:ea typeface="MS PGothic" pitchFamily="34" charset="-128"/>
              </a:rPr>
              <a:pPr/>
              <a:t>46</a:t>
            </a:fld>
            <a:endParaRPr lang="en-US">
              <a:ea typeface="MS PGothic" pitchFamily="34" charset="-128"/>
            </a:endParaRPr>
          </a:p>
        </p:txBody>
      </p:sp>
    </p:spTree>
    <p:extLst>
      <p:ext uri="{BB962C8B-B14F-4D97-AF65-F5344CB8AC3E}">
        <p14:creationId xmlns:p14="http://schemas.microsoft.com/office/powerpoint/2010/main" val="1825348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What is this ECG? Answer: right sided ECG. Electrocardiogram shows Q waves and prominent doming ST segment elevation in II, III, and aVF, findings which are characteristic of an acute inferior myocardial infarction. ST elevation in the right precordial leads - V4R, V5R, and V6R - indicates right ventricular involvement as well (arrows). The ST depressions in leads I and aVL represent reciprocal changes.</a:t>
            </a:r>
          </a:p>
        </p:txBody>
      </p:sp>
      <p:sp>
        <p:nvSpPr>
          <p:cNvPr id="37892" name="Slide Number Placeholder 3"/>
          <p:cNvSpPr>
            <a:spLocks noGrp="1"/>
          </p:cNvSpPr>
          <p:nvPr>
            <p:ph type="sldNum" sz="quarter" idx="5"/>
          </p:nvPr>
        </p:nvSpPr>
        <p:spPr bwMode="auto">
          <a:noFill/>
          <a:ln>
            <a:miter lim="800000"/>
            <a:headEnd/>
            <a:tailEnd/>
          </a:ln>
        </p:spPr>
        <p:txBody>
          <a:bodyPr/>
          <a:lstStyle/>
          <a:p>
            <a:fld id="{16A3017D-A653-4E7A-9449-7A737D3F9753}" type="slidenum">
              <a:rPr lang="en-US">
                <a:ea typeface="MS PGothic" pitchFamily="34" charset="-128"/>
              </a:rPr>
              <a:pPr/>
              <a:t>47</a:t>
            </a:fld>
            <a:endParaRPr lang="en-US">
              <a:ea typeface="MS PGothic" pitchFamily="34" charset="-128"/>
            </a:endParaRPr>
          </a:p>
        </p:txBody>
      </p:sp>
    </p:spTree>
    <p:extLst>
      <p:ext uri="{BB962C8B-B14F-4D97-AF65-F5344CB8AC3E}">
        <p14:creationId xmlns:p14="http://schemas.microsoft.com/office/powerpoint/2010/main" val="52842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69DB75C-E71B-4A75-BAC9-B2CB1FC184FF}" type="slidenum">
              <a:rPr lang="en-US" altLang="en-US" sz="1200"/>
              <a:pPr/>
              <a:t>54</a:t>
            </a:fld>
            <a:endParaRPr lang="en-US" altLang="en-US" sz="1200"/>
          </a:p>
        </p:txBody>
      </p:sp>
      <p:sp>
        <p:nvSpPr>
          <p:cNvPr id="84995" name="Rectangle 1026"/>
          <p:cNvSpPr>
            <a:spLocks noGrp="1" noRot="1" noChangeAspect="1" noChangeArrowheads="1" noTextEdit="1"/>
          </p:cNvSpPr>
          <p:nvPr>
            <p:ph type="sldImg"/>
          </p:nvPr>
        </p:nvSpPr>
        <p:spPr>
          <a:xfrm>
            <a:off x="265113" y="641350"/>
            <a:ext cx="5829300" cy="3279775"/>
          </a:xfrm>
          <a:solidFill>
            <a:srgbClr val="FFFFFF"/>
          </a:solidFill>
          <a:ln/>
        </p:spPr>
      </p:sp>
      <p:sp>
        <p:nvSpPr>
          <p:cNvPr id="84996" name="Text Box 1027"/>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209182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892963E-1202-4ACD-987D-AA6E057E1C9D}" type="slidenum">
              <a:rPr lang="en-US" altLang="en-US" sz="1200"/>
              <a:pPr/>
              <a:t>55</a:t>
            </a:fld>
            <a:endParaRPr lang="en-US" altLang="en-US" sz="1200"/>
          </a:p>
        </p:txBody>
      </p:sp>
      <p:sp>
        <p:nvSpPr>
          <p:cNvPr id="95235"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95236"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1951659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584DF10-020D-41D3-9DCA-9E4A89E1BEA6}" type="slidenum">
              <a:rPr lang="en-US" altLang="en-US" sz="1200"/>
              <a:pPr/>
              <a:t>56</a:t>
            </a:fld>
            <a:endParaRPr lang="en-US" altLang="en-US" sz="1200"/>
          </a:p>
        </p:txBody>
      </p:sp>
      <p:sp>
        <p:nvSpPr>
          <p:cNvPr id="97283"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97284"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122616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noTextEdit="1"/>
          </p:cNvSpPr>
          <p:nvPr>
            <p:ph type="sldImg"/>
          </p:nvPr>
        </p:nvSpPr>
        <p:spPr>
          <a:ln/>
        </p:spPr>
      </p:sp>
      <p:sp>
        <p:nvSpPr>
          <p:cNvPr id="76803" name="Placeholder 3"/>
          <p:cNvSpPr>
            <a:spLocks noGrp="1"/>
          </p:cNvSpPr>
          <p:nvPr>
            <p:ph type="body" idx="1"/>
          </p:nvPr>
        </p:nvSpPr>
        <p:spPr>
          <a:noFill/>
          <a:ln/>
        </p:spPr>
        <p:txBody>
          <a:bodyPr/>
          <a:lstStyle/>
          <a:p>
            <a:pPr defTabSz="862096" eaLnBrk="1" hangingPunct="1"/>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462198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936B348-CFBB-474F-979B-3EBDA86FD965}" type="slidenum">
              <a:rPr lang="en-US" altLang="en-US"/>
              <a:pPr/>
              <a:t>62</a:t>
            </a:fld>
            <a:endParaRPr lang="en-US" altLang="en-US" dirty="0"/>
          </a:p>
        </p:txBody>
      </p:sp>
      <p:sp>
        <p:nvSpPr>
          <p:cNvPr id="115715" name="Rectangle 2"/>
          <p:cNvSpPr>
            <a:spLocks noGrp="1" noRot="1" noChangeAspect="1" noChangeArrowheads="1" noTextEdit="1"/>
          </p:cNvSpPr>
          <p:nvPr>
            <p:ph type="sldImg"/>
          </p:nvPr>
        </p:nvSpPr>
        <p:spPr>
          <a:xfrm>
            <a:off x="304800" y="650875"/>
            <a:ext cx="5791200" cy="3257550"/>
          </a:xfrm>
          <a:ln/>
        </p:spPr>
      </p:sp>
      <p:sp>
        <p:nvSpPr>
          <p:cNvPr id="115716" name="Rectangle 3"/>
          <p:cNvSpPr>
            <a:spLocks noGrp="1" noChangeArrowheads="1"/>
          </p:cNvSpPr>
          <p:nvPr>
            <p:ph type="body" idx="1"/>
          </p:nvPr>
        </p:nvSpPr>
        <p:spPr>
          <a:noFill/>
          <a:ln/>
        </p:spPr>
        <p:txBody>
          <a:bodyPr/>
          <a:lstStyle/>
          <a:p>
            <a:pPr eaLnBrk="1" hangingPunct="1"/>
            <a:r>
              <a:rPr lang="en-US" altLang="en-US" smtClean="0">
                <a:ea typeface="ＭＳ Ｐゴシック" pitchFamily="34" charset="-128"/>
              </a:rPr>
              <a:t>-treating underlying cause may be difficult – can require surgical valve or coronary repair, treatement HTN, cessation of alcohol</a:t>
            </a:r>
          </a:p>
          <a:p>
            <a:pPr eaLnBrk="1" hangingPunct="1"/>
            <a:r>
              <a:rPr lang="en-US" altLang="en-US" smtClean="0">
                <a:ea typeface="ＭＳ Ｐゴシック" pitchFamily="34" charset="-128"/>
              </a:rPr>
              <a:t>-modulating the neurohormonal response – to help prevent adverse ventricular remodeling in oder to slow progression of LV dysfunction</a:t>
            </a:r>
          </a:p>
        </p:txBody>
      </p:sp>
    </p:spTree>
    <p:extLst>
      <p:ext uri="{BB962C8B-B14F-4D97-AF65-F5344CB8AC3E}">
        <p14:creationId xmlns:p14="http://schemas.microsoft.com/office/powerpoint/2010/main" val="2564753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32BA173-8B36-4EBC-8AE4-EED6CEBF1A2A}" type="slidenum">
              <a:rPr lang="en-US" altLang="en-US" sz="1200"/>
              <a:pPr/>
              <a:t>65</a:t>
            </a:fld>
            <a:endParaRPr lang="en-US" altLang="en-US" sz="1200"/>
          </a:p>
        </p:txBody>
      </p:sp>
      <p:sp>
        <p:nvSpPr>
          <p:cNvPr id="135171"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35172"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402179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534E7B7-BA6B-4F1C-BCEA-5D2E5BC745FD}" type="slidenum">
              <a:rPr lang="en-US" altLang="en-US" sz="1200"/>
              <a:pPr/>
              <a:t>66</a:t>
            </a:fld>
            <a:endParaRPr lang="en-US" altLang="en-US" sz="1200"/>
          </a:p>
        </p:txBody>
      </p:sp>
      <p:sp>
        <p:nvSpPr>
          <p:cNvPr id="137219"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37220"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2076618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C27D8B9-99CC-4413-B865-ECB709958DE3}" type="slidenum">
              <a:rPr lang="en-US" altLang="en-US" sz="1200"/>
              <a:pPr/>
              <a:t>68</a:t>
            </a:fld>
            <a:endParaRPr lang="en-US" altLang="en-US" sz="1200"/>
          </a:p>
        </p:txBody>
      </p:sp>
      <p:sp>
        <p:nvSpPr>
          <p:cNvPr id="143363"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43364"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3258302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DD8B2907-5B86-49E3-9F0A-520F7ADF5680}" type="slidenum">
              <a:rPr lang="en-US" altLang="en-US" sz="1200"/>
              <a:pPr/>
              <a:t>69</a:t>
            </a:fld>
            <a:endParaRPr lang="en-US" altLang="en-US" sz="1200"/>
          </a:p>
        </p:txBody>
      </p:sp>
      <p:sp>
        <p:nvSpPr>
          <p:cNvPr id="145411"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45412"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3866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3F1A084-1A3B-4E7A-A516-9CEB2BDEACE3}" type="slidenum">
              <a:rPr lang="en-US" altLang="en-US" sz="1200"/>
              <a:pPr/>
              <a:t>70</a:t>
            </a:fld>
            <a:endParaRPr lang="en-US" altLang="en-US" sz="1200"/>
          </a:p>
        </p:txBody>
      </p:sp>
      <p:sp>
        <p:nvSpPr>
          <p:cNvPr id="147459"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47460"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2421001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73250BF-923C-470B-94A3-A836B323BD1B}" type="slidenum">
              <a:rPr lang="en-US" altLang="en-US" sz="1200"/>
              <a:pPr/>
              <a:t>71</a:t>
            </a:fld>
            <a:endParaRPr lang="en-US" altLang="en-US" sz="1200"/>
          </a:p>
        </p:txBody>
      </p:sp>
      <p:sp>
        <p:nvSpPr>
          <p:cNvPr id="149507"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49508"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1093529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161695C4-DF52-48B7-B78E-A7935814623D}" type="slidenum">
              <a:rPr lang="en-US" altLang="en-US" sz="1200"/>
              <a:pPr/>
              <a:t>72</a:t>
            </a:fld>
            <a:endParaRPr lang="en-US" altLang="en-US" sz="1200"/>
          </a:p>
        </p:txBody>
      </p:sp>
      <p:sp>
        <p:nvSpPr>
          <p:cNvPr id="153603"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53604"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1258386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316106F9-C152-4D10-B4D5-427480EA0F46}" type="slidenum">
              <a:rPr lang="en-US" altLang="en-US" sz="1200"/>
              <a:pPr/>
              <a:t>74</a:t>
            </a:fld>
            <a:endParaRPr lang="en-US" altLang="en-US" sz="1200"/>
          </a:p>
        </p:txBody>
      </p:sp>
      <p:sp>
        <p:nvSpPr>
          <p:cNvPr id="220163"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220164"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3270467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0E90CE75-61F3-49D5-A8A3-E9F195055326}" type="slidenum">
              <a:rPr lang="en-US" altLang="en-US" sz="1200"/>
              <a:pPr/>
              <a:t>75</a:t>
            </a:fld>
            <a:endParaRPr lang="en-US" altLang="en-US" sz="1200"/>
          </a:p>
        </p:txBody>
      </p:sp>
      <p:sp>
        <p:nvSpPr>
          <p:cNvPr id="222211"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222212"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29814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rebuchet MS" panose="020B0603020202020204" pitchFamily="34" charset="0"/>
            </a:endParaRPr>
          </a:p>
        </p:txBody>
      </p:sp>
      <p:sp>
        <p:nvSpPr>
          <p:cNvPr id="1290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620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620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620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620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62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2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2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2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C8C194A-AE5D-4AE8-97D8-11F82629F3D5}" type="slidenum">
              <a:rPr lang="en-US" altLang="en-US" sz="1100">
                <a:latin typeface="Trebuchet MS" panose="020B0603020202020204" pitchFamily="34" charset="0"/>
              </a:rPr>
              <a:pPr eaLnBrk="1" hangingPunct="1"/>
              <a:t>11</a:t>
            </a:fld>
            <a:endParaRPr lang="en-US" altLang="en-US" sz="1100">
              <a:latin typeface="Trebuchet MS" panose="020B0603020202020204" pitchFamily="34" charset="0"/>
            </a:endParaRPr>
          </a:p>
        </p:txBody>
      </p:sp>
    </p:spTree>
    <p:extLst>
      <p:ext uri="{BB962C8B-B14F-4D97-AF65-F5344CB8AC3E}">
        <p14:creationId xmlns:p14="http://schemas.microsoft.com/office/powerpoint/2010/main" val="3016685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9CD62497-17F5-40C4-B7CE-C990EDD57A27}" type="slidenum">
              <a:rPr lang="en-US" altLang="en-US" sz="1200"/>
              <a:pPr/>
              <a:t>77</a:t>
            </a:fld>
            <a:endParaRPr lang="en-US" altLang="en-US" sz="1200"/>
          </a:p>
        </p:txBody>
      </p:sp>
      <p:sp>
        <p:nvSpPr>
          <p:cNvPr id="227331"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227332"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789085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F760A0F1-0CD8-46C2-BB92-0A62BDDD18B5}" type="slidenum">
              <a:rPr lang="en-US" altLang="en-US" sz="1200"/>
              <a:pPr/>
              <a:t>78</a:t>
            </a:fld>
            <a:endParaRPr lang="en-US" altLang="en-US" sz="1200"/>
          </a:p>
        </p:txBody>
      </p:sp>
      <p:sp>
        <p:nvSpPr>
          <p:cNvPr id="231427"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231428"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277529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F5B3B-5AEB-4602-8423-9BA04BBA135E}" type="slidenum">
              <a:rPr lang="en-US"/>
              <a:pPr/>
              <a:t>79</a:t>
            </a:fld>
            <a:endParaRPr lang="en-US"/>
          </a:p>
        </p:txBody>
      </p:sp>
      <p:sp>
        <p:nvSpPr>
          <p:cNvPr id="73730" name="Rectangle 2"/>
          <p:cNvSpPr>
            <a:spLocks noGrp="1" noRot="1" noChangeAspect="1" noChangeArrowheads="1" noTextEdit="1"/>
          </p:cNvSpPr>
          <p:nvPr>
            <p:ph type="sldImg"/>
          </p:nvPr>
        </p:nvSpPr>
        <p:spPr>
          <a:xfrm>
            <a:off x="306388" y="650875"/>
            <a:ext cx="5791200" cy="3257550"/>
          </a:xfrm>
          <a:ln/>
        </p:spPr>
      </p:sp>
      <p:sp>
        <p:nvSpPr>
          <p:cNvPr id="73731" name="Rectangle 3"/>
          <p:cNvSpPr>
            <a:spLocks noGrp="1" noChangeArrowheads="1"/>
          </p:cNvSpPr>
          <p:nvPr>
            <p:ph type="body" idx="1"/>
          </p:nvPr>
        </p:nvSpPr>
        <p:spPr/>
        <p:txBody>
          <a:bodyPr lIns="86202" tIns="43101" rIns="86202" bIns="43101"/>
          <a:lstStyle/>
          <a:p>
            <a:endParaRPr lang="en-US"/>
          </a:p>
        </p:txBody>
      </p:sp>
    </p:spTree>
    <p:extLst>
      <p:ext uri="{BB962C8B-B14F-4D97-AF65-F5344CB8AC3E}">
        <p14:creationId xmlns:p14="http://schemas.microsoft.com/office/powerpoint/2010/main" val="427820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F940BB0B-35EB-4909-8F33-CA147FC81F8D}" type="slidenum">
              <a:rPr lang="en-US" altLang="en-US" sz="1200"/>
              <a:pPr/>
              <a:t>80</a:t>
            </a:fld>
            <a:endParaRPr lang="en-US" altLang="en-US" sz="120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altLang="en-US" dirty="0" smtClean="0"/>
          </a:p>
        </p:txBody>
      </p:sp>
    </p:spTree>
    <p:extLst>
      <p:ext uri="{BB962C8B-B14F-4D97-AF65-F5344CB8AC3E}">
        <p14:creationId xmlns:p14="http://schemas.microsoft.com/office/powerpoint/2010/main" val="4231619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0CD3E1F9-B9C5-4A71-A2B2-64CBD30B34F2}" type="slidenum">
              <a:rPr lang="en-US" altLang="en-US" sz="1200"/>
              <a:pPr/>
              <a:t>81</a:t>
            </a:fld>
            <a:endParaRPr lang="en-US" altLang="en-US" sz="1200"/>
          </a:p>
        </p:txBody>
      </p:sp>
      <p:sp>
        <p:nvSpPr>
          <p:cNvPr id="252931" name="Rectangle 2"/>
          <p:cNvSpPr>
            <a:spLocks noGrp="1" noRot="1" noChangeAspect="1" noChangeArrowheads="1" noTextEdit="1"/>
          </p:cNvSpPr>
          <p:nvPr>
            <p:ph type="sldImg"/>
          </p:nvPr>
        </p:nvSpPr>
        <p:spPr>
          <a:xfrm>
            <a:off x="306388" y="647700"/>
            <a:ext cx="5748337" cy="3233738"/>
          </a:xfrm>
          <a:ln/>
        </p:spPr>
      </p:sp>
      <p:sp>
        <p:nvSpPr>
          <p:cNvPr id="252932" name="Rectangle 3"/>
          <p:cNvSpPr>
            <a:spLocks noGrp="1" noChangeArrowheads="1"/>
          </p:cNvSpPr>
          <p:nvPr>
            <p:ph type="body" idx="1"/>
          </p:nvPr>
        </p:nvSpPr>
        <p:spPr>
          <a:xfrm>
            <a:off x="839788" y="4137025"/>
            <a:ext cx="4676775" cy="3921125"/>
          </a:xfrm>
          <a:noFill/>
          <a:ln/>
        </p:spPr>
        <p:txBody>
          <a:bodyPr/>
          <a:lstStyle/>
          <a:p>
            <a:pPr eaLnBrk="1" hangingPunct="1"/>
            <a:endParaRPr lang="en-US" altLang="en-US" dirty="0" smtClean="0"/>
          </a:p>
        </p:txBody>
      </p:sp>
    </p:spTree>
    <p:extLst>
      <p:ext uri="{BB962C8B-B14F-4D97-AF65-F5344CB8AC3E}">
        <p14:creationId xmlns:p14="http://schemas.microsoft.com/office/powerpoint/2010/main" val="1965141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63FD76F3-DC7A-4BDF-963F-604D23F1166B}" type="slidenum">
              <a:rPr lang="en-US" altLang="en-US" sz="1200"/>
              <a:pPr/>
              <a:t>82</a:t>
            </a:fld>
            <a:endParaRPr lang="en-US" altLang="en-US" sz="12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altLang="en-US" dirty="0" smtClean="0"/>
          </a:p>
        </p:txBody>
      </p:sp>
    </p:spTree>
    <p:extLst>
      <p:ext uri="{BB962C8B-B14F-4D97-AF65-F5344CB8AC3E}">
        <p14:creationId xmlns:p14="http://schemas.microsoft.com/office/powerpoint/2010/main" val="2425641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2B935102-06C6-4B91-A375-E90704F2E4D7}" type="slidenum">
              <a:rPr lang="en-US" altLang="en-US" sz="1200"/>
              <a:pPr/>
              <a:t>83</a:t>
            </a:fld>
            <a:endParaRPr lang="en-US" altLang="en-US" sz="120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ltLang="en-US" dirty="0" smtClean="0"/>
          </a:p>
        </p:txBody>
      </p:sp>
    </p:spTree>
    <p:extLst>
      <p:ext uri="{BB962C8B-B14F-4D97-AF65-F5344CB8AC3E}">
        <p14:creationId xmlns:p14="http://schemas.microsoft.com/office/powerpoint/2010/main" val="342570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D9309-9618-439E-9126-5F804BC4F91D}" type="slidenum">
              <a:rPr lang="en-US" altLang="en-US" smtClean="0"/>
              <a:pPr/>
              <a:t>15</a:t>
            </a:fld>
            <a:endParaRPr lang="en-US" altLang="en-US"/>
          </a:p>
        </p:txBody>
      </p:sp>
    </p:spTree>
    <p:extLst>
      <p:ext uri="{BB962C8B-B14F-4D97-AF65-F5344CB8AC3E}">
        <p14:creationId xmlns:p14="http://schemas.microsoft.com/office/powerpoint/2010/main" val="182567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1BFA543-9D18-488A-A7A1-DF32DF4C4F33}" type="slidenum">
              <a:rPr lang="en-US" altLang="en-US" sz="1200"/>
              <a:pPr/>
              <a:t>19</a:t>
            </a:fld>
            <a:endParaRPr lang="en-US" altLang="en-US" sz="1200"/>
          </a:p>
        </p:txBody>
      </p:sp>
      <p:sp>
        <p:nvSpPr>
          <p:cNvPr id="91139" name="Rectangle 2"/>
          <p:cNvSpPr>
            <a:spLocks noGrp="1" noRot="1" noChangeAspect="1" noChangeArrowheads="1" noTextEdit="1"/>
          </p:cNvSpPr>
          <p:nvPr>
            <p:ph type="sldImg"/>
          </p:nvPr>
        </p:nvSpPr>
        <p:spPr>
          <a:xfrm>
            <a:off x="306388" y="647700"/>
            <a:ext cx="5748337" cy="3233738"/>
          </a:xfrm>
          <a:ln/>
        </p:spPr>
      </p:sp>
      <p:sp>
        <p:nvSpPr>
          <p:cNvPr id="91140" name="Rectangle 3"/>
          <p:cNvSpPr>
            <a:spLocks noGrp="1" noChangeArrowheads="1"/>
          </p:cNvSpPr>
          <p:nvPr>
            <p:ph type="body" idx="1"/>
          </p:nvPr>
        </p:nvSpPr>
        <p:spPr>
          <a:xfrm>
            <a:off x="839788" y="4137025"/>
            <a:ext cx="4676775" cy="3921125"/>
          </a:xfrm>
          <a:noFill/>
          <a:ln/>
        </p:spPr>
        <p:txBody>
          <a:bodyPr/>
          <a:lstStyle/>
          <a:p>
            <a:pPr eaLnBrk="1" hangingPunct="1"/>
            <a:endParaRPr lang="en-US" altLang="en-US" dirty="0" smtClean="0"/>
          </a:p>
        </p:txBody>
      </p:sp>
    </p:spTree>
    <p:extLst>
      <p:ext uri="{BB962C8B-B14F-4D97-AF65-F5344CB8AC3E}">
        <p14:creationId xmlns:p14="http://schemas.microsoft.com/office/powerpoint/2010/main" val="389221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1D72640-6C68-4AED-9BF4-B0CE19F3105C}" type="slidenum">
              <a:rPr lang="en-US" altLang="en-US" sz="1200"/>
              <a:pPr/>
              <a:t>20</a:t>
            </a:fld>
            <a:endParaRPr lang="en-US" altLang="en-US" sz="1200"/>
          </a:p>
        </p:txBody>
      </p:sp>
      <p:sp>
        <p:nvSpPr>
          <p:cNvPr id="156675"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56676"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209557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7F1EBE1-E587-4A82-8A5E-B2A28DC9B9BC}" type="slidenum">
              <a:rPr lang="en-US" altLang="en-US" sz="1200"/>
              <a:pPr/>
              <a:t>21</a:t>
            </a:fld>
            <a:endParaRPr lang="en-US" altLang="en-US" sz="1200"/>
          </a:p>
        </p:txBody>
      </p:sp>
      <p:sp>
        <p:nvSpPr>
          <p:cNvPr id="158723"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58724"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291844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7C3432E0-0C9A-4AF7-B4B9-B7BC5412F83F}" type="slidenum">
              <a:rPr lang="en-US" altLang="en-US" sz="1200"/>
              <a:pPr/>
              <a:t>24</a:t>
            </a:fld>
            <a:endParaRPr lang="en-US" altLang="en-US" sz="1200"/>
          </a:p>
        </p:txBody>
      </p:sp>
      <p:sp>
        <p:nvSpPr>
          <p:cNvPr id="169987"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69988"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284986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B297FA3E-7972-47EA-86A5-C9644AED0D09}" type="slidenum">
              <a:rPr lang="en-US" altLang="en-US" sz="1200"/>
              <a:pPr/>
              <a:t>25</a:t>
            </a:fld>
            <a:endParaRPr lang="en-US" altLang="en-US" sz="1200"/>
          </a:p>
        </p:txBody>
      </p:sp>
      <p:sp>
        <p:nvSpPr>
          <p:cNvPr id="175107" name="Rectangle 2"/>
          <p:cNvSpPr>
            <a:spLocks noGrp="1" noRot="1" noChangeAspect="1" noChangeArrowheads="1" noTextEdit="1"/>
          </p:cNvSpPr>
          <p:nvPr>
            <p:ph type="sldImg"/>
          </p:nvPr>
        </p:nvSpPr>
        <p:spPr>
          <a:xfrm>
            <a:off x="265113" y="641350"/>
            <a:ext cx="5829300" cy="3279775"/>
          </a:xfrm>
          <a:solidFill>
            <a:srgbClr val="FFFFFF"/>
          </a:solidFill>
          <a:ln/>
        </p:spPr>
      </p:sp>
      <p:sp>
        <p:nvSpPr>
          <p:cNvPr id="175108" name="Text Box 3"/>
          <p:cNvSpPr>
            <a:spLocks noGrp="1" noChangeArrowheads="1"/>
          </p:cNvSpPr>
          <p:nvPr>
            <p:ph type="body" idx="1"/>
          </p:nvPr>
        </p:nvSpPr>
        <p:spPr>
          <a:xfrm>
            <a:off x="839788" y="4137025"/>
            <a:ext cx="4676775" cy="3921125"/>
          </a:xfrm>
          <a:noFill/>
          <a:ln/>
        </p:spPr>
        <p:txBody>
          <a:bodyPr wrap="none" anchor="ctr"/>
          <a:lstStyle/>
          <a:p>
            <a:pPr eaLnBrk="1" hangingPunct="1"/>
            <a:endParaRPr lang="en-US" altLang="en-US" dirty="0" smtClean="0"/>
          </a:p>
        </p:txBody>
      </p:sp>
    </p:spTree>
    <p:extLst>
      <p:ext uri="{BB962C8B-B14F-4D97-AF65-F5344CB8AC3E}">
        <p14:creationId xmlns:p14="http://schemas.microsoft.com/office/powerpoint/2010/main" val="3151786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180300B-5B1C-4C17-A7C9-F119DE04CA2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94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7B615-CFE0-4CEA-A6FB-D5EF096EF5BF}"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0300B-5B1C-4C17-A7C9-F119DE04CA29}" type="slidenum">
              <a:rPr lang="en-US" smtClean="0"/>
              <a:t>‹#›</a:t>
            </a:fld>
            <a:endParaRPr lang="en-US"/>
          </a:p>
        </p:txBody>
      </p:sp>
    </p:spTree>
    <p:extLst>
      <p:ext uri="{BB962C8B-B14F-4D97-AF65-F5344CB8AC3E}">
        <p14:creationId xmlns:p14="http://schemas.microsoft.com/office/powerpoint/2010/main" val="353812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47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483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spTree>
    <p:extLst>
      <p:ext uri="{BB962C8B-B14F-4D97-AF65-F5344CB8AC3E}">
        <p14:creationId xmlns:p14="http://schemas.microsoft.com/office/powerpoint/2010/main" val="285091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100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668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456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0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AU" smtClean="0"/>
              <a:t>Click to edit Master title style</a:t>
            </a:r>
            <a:endParaRPr lang="en-US"/>
          </a:p>
        </p:txBody>
      </p:sp>
      <p:sp>
        <p:nvSpPr>
          <p:cNvPr id="3" name="Content Placeholder 2"/>
          <p:cNvSpPr>
            <a:spLocks noGrp="1"/>
          </p:cNvSpPr>
          <p:nvPr>
            <p:ph sz="quarter" idx="1"/>
          </p:nvPr>
        </p:nvSpPr>
        <p:spPr>
          <a:xfrm>
            <a:off x="609600" y="1719264"/>
            <a:ext cx="5384800" cy="2128837"/>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609600" y="4000501"/>
            <a:ext cx="5384800" cy="213042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half" idx="3"/>
          </p:nvPr>
        </p:nvSpPr>
        <p:spPr>
          <a:xfrm>
            <a:off x="6197600" y="1719263"/>
            <a:ext cx="5384800" cy="441166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Date Placeholder 5"/>
          <p:cNvSpPr>
            <a:spLocks noGrp="1" noChangeArrowheads="1"/>
          </p:cNvSpPr>
          <p:nvPr>
            <p:ph type="dt" sz="half" idx="10"/>
          </p:nvPr>
        </p:nvSpPr>
        <p:spPr>
          <a:xfrm>
            <a:off x="609600" y="6248400"/>
            <a:ext cx="2844800" cy="457200"/>
          </a:xfrm>
          <a:prstGeom prst="rect">
            <a:avLst/>
          </a:prstGeom>
          <a:ln/>
        </p:spPr>
        <p:txBody>
          <a:bodyPr/>
          <a:lstStyle>
            <a:lvl1pPr>
              <a:defRPr>
                <a:latin typeface="Comic Sans MS" panose="030F0702030302020204" pitchFamily="66" charset="0"/>
              </a:defRPr>
            </a:lvl1pPr>
          </a:lstStyle>
          <a:p>
            <a:pPr>
              <a:defRPr/>
            </a:pPr>
            <a:endParaRPr lang="en-US" dirty="0"/>
          </a:p>
        </p:txBody>
      </p:sp>
      <p:sp>
        <p:nvSpPr>
          <p:cNvPr id="7" name="Footer Placeholder 6"/>
          <p:cNvSpPr>
            <a:spLocks noGrp="1" noChangeArrowheads="1"/>
          </p:cNvSpPr>
          <p:nvPr>
            <p:ph type="ftr" sz="quarter" idx="11"/>
          </p:nvPr>
        </p:nvSpPr>
        <p:spPr>
          <a:xfrm>
            <a:off x="4165600" y="6248400"/>
            <a:ext cx="3860800" cy="457200"/>
          </a:xfrm>
          <a:prstGeom prst="rect">
            <a:avLst/>
          </a:prstGeom>
          <a:ln/>
        </p:spPr>
        <p:txBody>
          <a:bodyPr/>
          <a:lstStyle>
            <a:lvl1pPr>
              <a:defRPr>
                <a:latin typeface="Comic Sans MS" panose="030F0702030302020204" pitchFamily="66" charset="0"/>
              </a:defRPr>
            </a:lvl1pPr>
          </a:lstStyle>
          <a:p>
            <a:pPr>
              <a:defRPr/>
            </a:pPr>
            <a:endParaRPr lang="en-US" dirty="0"/>
          </a:p>
        </p:txBody>
      </p:sp>
      <p:sp>
        <p:nvSpPr>
          <p:cNvPr id="8" name="Rectangle 7"/>
          <p:cNvSpPr>
            <a:spLocks noGrp="1" noChangeArrowheads="1"/>
          </p:cNvSpPr>
          <p:nvPr>
            <p:ph type="sldNum" sz="quarter" idx="12"/>
          </p:nvPr>
        </p:nvSpPr>
        <p:spPr>
          <a:ln/>
        </p:spPr>
        <p:txBody>
          <a:bodyPr/>
          <a:lstStyle>
            <a:lvl1pPr>
              <a:defRPr/>
            </a:lvl1pPr>
          </a:lstStyle>
          <a:p>
            <a:pPr>
              <a:defRPr/>
            </a:pPr>
            <a:fld id="{B06249D5-1494-473D-B638-430B756F936D}" type="slidenum">
              <a:rPr lang="en-US"/>
              <a:pPr>
                <a:defRPr/>
              </a:pPr>
              <a:t>‹#›</a:t>
            </a:fld>
            <a:endParaRPr lang="en-US"/>
          </a:p>
        </p:txBody>
      </p:sp>
    </p:spTree>
    <p:extLst>
      <p:ext uri="{BB962C8B-B14F-4D97-AF65-F5344CB8AC3E}">
        <p14:creationId xmlns:p14="http://schemas.microsoft.com/office/powerpoint/2010/main" val="2006236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10972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41763"/>
            <a:ext cx="10972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3638"/>
            <a:ext cx="2844800" cy="457200"/>
          </a:xfrm>
          <a:prstGeom prst="rect">
            <a:avLst/>
          </a:prstGeom>
        </p:spPr>
        <p:txBody>
          <a:bodyPr/>
          <a:lstStyle>
            <a:lvl1pPr eaLnBrk="1" hangingPunct="1">
              <a:defRPr>
                <a:latin typeface="Comic Sans MS" panose="030F0702030302020204" pitchFamily="66" charset="0"/>
                <a:ea typeface="ＭＳ Ｐゴシック" charset="0"/>
                <a:cs typeface="ＭＳ Ｐゴシック" charset="0"/>
              </a:defRPr>
            </a:lvl1pPr>
          </a:lstStyle>
          <a:p>
            <a:pPr>
              <a:defRPr/>
            </a:pPr>
            <a:endParaRPr lang="en-US" dirty="0"/>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eaLnBrk="1" hangingPunct="1">
              <a:defRPr>
                <a:latin typeface="Comic Sans MS" panose="030F0702030302020204" pitchFamily="66"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09C5C816-6344-4621-8A35-10BDF6598A5C}" type="slidenum">
              <a:rPr lang="en-US" altLang="en-US"/>
              <a:pPr/>
              <a:t>‹#›</a:t>
            </a:fld>
            <a:endParaRPr lang="en-US" altLang="en-US"/>
          </a:p>
        </p:txBody>
      </p:sp>
    </p:spTree>
    <p:extLst>
      <p:ext uri="{BB962C8B-B14F-4D97-AF65-F5344CB8AC3E}">
        <p14:creationId xmlns:p14="http://schemas.microsoft.com/office/powerpoint/2010/main" val="4204338782"/>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spTree>
    <p:extLst>
      <p:ext uri="{BB962C8B-B14F-4D97-AF65-F5344CB8AC3E}">
        <p14:creationId xmlns:p14="http://schemas.microsoft.com/office/powerpoint/2010/main" val="247787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49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Date Placeholder 3"/>
          <p:cNvSpPr>
            <a:spLocks noGrp="1"/>
          </p:cNvSpPr>
          <p:nvPr>
            <p:ph type="dt" sz="half" idx="10"/>
          </p:nvPr>
        </p:nvSpPr>
        <p:spPr>
          <a:xfrm>
            <a:off x="609600" y="6243638"/>
            <a:ext cx="2844800" cy="457200"/>
          </a:xfrm>
          <a:prstGeom prst="rect">
            <a:avLst/>
          </a:prstGeom>
        </p:spPr>
        <p:txBody>
          <a:bodyPr/>
          <a:lstStyle>
            <a:lvl1pPr eaLnBrk="1" hangingPunct="1">
              <a:defRPr>
                <a:latin typeface="Comic Sans MS" panose="030F0702030302020204" pitchFamily="66" charset="0"/>
                <a:ea typeface="ＭＳ Ｐゴシック" charset="0"/>
                <a:cs typeface="ＭＳ Ｐゴシック" charset="0"/>
              </a:defRPr>
            </a:lvl1pPr>
          </a:lstStyle>
          <a:p>
            <a:pPr>
              <a:defRPr/>
            </a:pPr>
            <a:endParaRPr 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eaLnBrk="1" hangingPunct="1">
              <a:defRPr>
                <a:latin typeface="Comic Sans MS" panose="030F0702030302020204" pitchFamily="66"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fld id="{76B2A7C4-A1D6-48F0-A180-F7486231547F}" type="slidenum">
              <a:rPr lang="en-US" altLang="en-US"/>
              <a:pPr/>
              <a:t>‹#›</a:t>
            </a:fld>
            <a:endParaRPr lang="en-US" altLang="en-US"/>
          </a:p>
        </p:txBody>
      </p:sp>
    </p:spTree>
    <p:extLst>
      <p:ext uri="{BB962C8B-B14F-4D97-AF65-F5344CB8AC3E}">
        <p14:creationId xmlns:p14="http://schemas.microsoft.com/office/powerpoint/2010/main" val="3718488723"/>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7B615-CFE0-4CEA-A6FB-D5EF096EF5BF}"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0300B-5B1C-4C17-A7C9-F119DE04CA2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14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27B615-CFE0-4CEA-A6FB-D5EF096EF5BF}"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0300B-5B1C-4C17-A7C9-F119DE04CA29}" type="slidenum">
              <a:rPr lang="en-US" smtClean="0"/>
              <a:t>‹#›</a:t>
            </a:fld>
            <a:endParaRPr lang="en-US"/>
          </a:p>
        </p:txBody>
      </p:sp>
    </p:spTree>
    <p:extLst>
      <p:ext uri="{BB962C8B-B14F-4D97-AF65-F5344CB8AC3E}">
        <p14:creationId xmlns:p14="http://schemas.microsoft.com/office/powerpoint/2010/main" val="136541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27B615-CFE0-4CEA-A6FB-D5EF096EF5BF}"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0300B-5B1C-4C17-A7C9-F119DE04CA2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5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27B615-CFE0-4CEA-A6FB-D5EF096EF5BF}"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0300B-5B1C-4C17-A7C9-F119DE04CA2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79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7B615-CFE0-4CEA-A6FB-D5EF096EF5BF}"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0300B-5B1C-4C17-A7C9-F119DE04CA29}" type="slidenum">
              <a:rPr lang="en-US" smtClean="0"/>
              <a:t>‹#›</a:t>
            </a:fld>
            <a:endParaRPr lang="en-US"/>
          </a:p>
        </p:txBody>
      </p:sp>
    </p:spTree>
    <p:extLst>
      <p:ext uri="{BB962C8B-B14F-4D97-AF65-F5344CB8AC3E}">
        <p14:creationId xmlns:p14="http://schemas.microsoft.com/office/powerpoint/2010/main" val="112681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7B615-CFE0-4CEA-A6FB-D5EF096EF5BF}"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0300B-5B1C-4C17-A7C9-F119DE04CA2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19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7B615-CFE0-4CEA-A6FB-D5EF096EF5BF}"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0300B-5B1C-4C17-A7C9-F119DE04CA29}" type="slidenum">
              <a:rPr lang="en-US" smtClean="0"/>
              <a:t>‹#›</a:t>
            </a:fld>
            <a:endParaRPr lang="en-US"/>
          </a:p>
        </p:txBody>
      </p:sp>
    </p:spTree>
    <p:extLst>
      <p:ext uri="{BB962C8B-B14F-4D97-AF65-F5344CB8AC3E}">
        <p14:creationId xmlns:p14="http://schemas.microsoft.com/office/powerpoint/2010/main" val="321600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27B615-CFE0-4CEA-A6FB-D5EF096EF5BF}" type="datetimeFigureOut">
              <a:rPr lang="en-US" smtClean="0"/>
              <a:t>8/21/2016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80300B-5B1C-4C17-A7C9-F119DE04CA29}" type="slidenum">
              <a:rPr lang="en-US" smtClean="0"/>
              <a:t>‹#›</a:t>
            </a:fld>
            <a:endParaRPr lang="en-US"/>
          </a:p>
        </p:txBody>
      </p:sp>
    </p:spTree>
    <p:extLst>
      <p:ext uri="{BB962C8B-B14F-4D97-AF65-F5344CB8AC3E}">
        <p14:creationId xmlns:p14="http://schemas.microsoft.com/office/powerpoint/2010/main" val="1891440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jo/url?sa=i&amp;rct=j&amp;q=&amp;esrc=s&amp;source=images&amp;cd=&amp;cad=rja&amp;uact=8&amp;ved=0ahUKEwj1i5XD1tHKAhXKnBoKHQ__DqIQjRwIBw&amp;url=http://www.rcemlearning.co.uk/references/pulmonary-embolism/&amp;psig=AFQjCNGehLIGlUBvKSzLuolkJiwj3joeMg&amp;ust=1454247915684307"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com/imgres?imgurl=http://jdemirdjian.com/images/pills%20(1).jpg&amp;imgrefurl=http://jdemirdjian.com/&amp;h=257&amp;w=219&amp;sz=12&amp;hl=en&amp;start=4&amp;tbnid=OJ2OPabHa1h4PM:&amp;tbnh=112&amp;tbnw=95&amp;prev=/images?q=+many+pills&amp;gbv=2&amp;svnum=10&amp;hl=en&amp;safe=off&amp;sa=G" TargetMode="Externa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hyperlink" Target="http://images.google.com/imgres?imgurl=http://www.freediettips.com/images/dietpill_doctor.jpg&amp;imgrefurl=http://www.freediettips.com/diet_pills_dangers.htm&amp;h=232&amp;w=198&amp;sz=9&amp;hl=en&amp;start=49&amp;tbnid=bpjdfr02r-CiMM:&amp;tbnh=109&amp;tbnw=93&amp;prev=/images?q=+many+pills&amp;start=40&amp;gbv=2&amp;ndsp=20&amp;svnum=10&amp;hl=en&amp;safe=off&amp;sa=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1"/>
            <a:ext cx="8116887" cy="1348061"/>
          </a:xfrm>
        </p:spPr>
        <p:txBody>
          <a:bodyPr>
            <a:normAutofit/>
          </a:bodyPr>
          <a:lstStyle/>
          <a:p>
            <a:r>
              <a:rPr lang="en-US" altLang="en-US" sz="2400" dirty="0">
                <a:latin typeface="Comic Sans MS" panose="030F0702030302020204" pitchFamily="66" charset="0"/>
                <a:cs typeface="Times New Roman" pitchFamily="18" charset="0"/>
              </a:rPr>
              <a:t>Omar Obeidat, MD, FACC</a:t>
            </a:r>
            <a:br>
              <a:rPr lang="en-US" altLang="en-US" sz="2400" dirty="0">
                <a:latin typeface="Comic Sans MS" panose="030F0702030302020204" pitchFamily="66" charset="0"/>
                <a:cs typeface="Times New Roman" pitchFamily="18" charset="0"/>
              </a:rPr>
            </a:br>
            <a:r>
              <a:rPr lang="en-US" altLang="en-US" sz="2400" dirty="0">
                <a:latin typeface="Comic Sans MS" panose="030F0702030302020204" pitchFamily="66" charset="0"/>
                <a:cs typeface="Times New Roman" pitchFamily="18" charset="0"/>
              </a:rPr>
              <a:t/>
            </a:r>
            <a:br>
              <a:rPr lang="en-US" altLang="en-US" sz="2400" dirty="0">
                <a:latin typeface="Comic Sans MS" panose="030F0702030302020204" pitchFamily="66" charset="0"/>
                <a:cs typeface="Times New Roman" pitchFamily="18" charset="0"/>
              </a:rPr>
            </a:br>
            <a:endParaRPr lang="en-US" sz="1800" dirty="0">
              <a:latin typeface="Comic Sans MS" panose="030F0702030302020204" pitchFamily="66" charset="0"/>
            </a:endParaRPr>
          </a:p>
        </p:txBody>
      </p:sp>
      <p:sp>
        <p:nvSpPr>
          <p:cNvPr id="4" name="Slide Number Placeholder 3"/>
          <p:cNvSpPr>
            <a:spLocks noGrp="1"/>
          </p:cNvSpPr>
          <p:nvPr>
            <p:ph type="sldNum" sz="quarter" idx="10"/>
          </p:nvPr>
        </p:nvSpPr>
        <p:spPr>
          <a:xfrm>
            <a:off x="10164314" y="6545264"/>
            <a:ext cx="46487" cy="123111"/>
          </a:xfrm>
        </p:spPr>
        <p:txBody>
          <a:bodyPr/>
          <a:lstStyle/>
          <a:p>
            <a:fld id="{F1D86BAF-46F7-472E-A61D-2F452A7CCD75}" type="slidenum">
              <a:rPr lang="en-US" altLang="en-US" smtClean="0">
                <a:latin typeface="Comic Sans MS" panose="030F0702030302020204" pitchFamily="66" charset="0"/>
              </a:rPr>
              <a:pPr/>
              <a:t>1</a:t>
            </a:fld>
            <a:endParaRPr lang="en-US" altLang="en-US">
              <a:latin typeface="Comic Sans MS" panose="030F0702030302020204" pitchFamily="66" charset="0"/>
            </a:endParaRPr>
          </a:p>
        </p:txBody>
      </p:sp>
      <p:sp>
        <p:nvSpPr>
          <p:cNvPr id="5" name="Text Placeholder 4"/>
          <p:cNvSpPr>
            <a:spLocks noGrp="1"/>
          </p:cNvSpPr>
          <p:nvPr>
            <p:ph type="body" idx="1"/>
          </p:nvPr>
        </p:nvSpPr>
        <p:spPr>
          <a:xfrm>
            <a:off x="2133600" y="2124433"/>
            <a:ext cx="7772400" cy="1500187"/>
          </a:xfrm>
        </p:spPr>
        <p:txBody>
          <a:bodyPr/>
          <a:lstStyle/>
          <a:p>
            <a:r>
              <a:rPr lang="en-US" sz="3600" b="1" dirty="0" smtClean="0">
                <a:latin typeface="Comic Sans MS" panose="030F0702030302020204" pitchFamily="66" charset="0"/>
              </a:rPr>
              <a:t>Cardiac Emergencies</a:t>
            </a:r>
            <a:endParaRPr lang="en-US" sz="3600" b="1" dirty="0">
              <a:latin typeface="Comic Sans MS" panose="030F0702030302020204" pitchFamily="66" charset="0"/>
            </a:endParaRPr>
          </a:p>
        </p:txBody>
      </p:sp>
    </p:spTree>
    <p:extLst>
      <p:ext uri="{BB962C8B-B14F-4D97-AF65-F5344CB8AC3E}">
        <p14:creationId xmlns:p14="http://schemas.microsoft.com/office/powerpoint/2010/main" val="919039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35087" y="856489"/>
            <a:ext cx="8229600" cy="904863"/>
          </a:xfrm>
        </p:spPr>
        <p:txBody>
          <a:bodyPr anchor="ctr">
            <a:normAutofit fontScale="90000"/>
          </a:bodyPr>
          <a:lstStyle/>
          <a:p>
            <a:pPr eaLnBrk="1" hangingPunct="1"/>
            <a:r>
              <a:rPr lang="en-AU" dirty="0" smtClean="0">
                <a:latin typeface="Comic Sans MS" panose="030F0702030302020204" pitchFamily="66" charset="0"/>
                <a:ea typeface="ＭＳ Ｐゴシック" pitchFamily="34" charset="-128"/>
              </a:rPr>
              <a:t>….</a:t>
            </a:r>
            <a:r>
              <a:rPr lang="en-AU" sz="3200" dirty="0">
                <a:latin typeface="Comic Sans MS" panose="030F0702030302020204" pitchFamily="66" charset="0"/>
                <a:ea typeface="ＭＳ Ｐゴシック" pitchFamily="34" charset="-128"/>
              </a:rPr>
              <a:t>but luckily some diagnoses are easily recognised: </a:t>
            </a:r>
            <a:endParaRPr lang="en-US" sz="3200" dirty="0">
              <a:latin typeface="Comic Sans MS" panose="030F0702030302020204" pitchFamily="66" charset="0"/>
              <a:ea typeface="ＭＳ Ｐゴシック" pitchFamily="34" charset="-128"/>
            </a:endParaRPr>
          </a:p>
        </p:txBody>
      </p:sp>
      <p:sp>
        <p:nvSpPr>
          <p:cNvPr id="10243" name="Rectangle 3"/>
          <p:cNvSpPr>
            <a:spLocks noGrp="1" noChangeArrowheads="1"/>
          </p:cNvSpPr>
          <p:nvPr>
            <p:ph idx="1"/>
          </p:nvPr>
        </p:nvSpPr>
        <p:spPr>
          <a:xfrm>
            <a:off x="1024128" y="2468880"/>
            <a:ext cx="10204704" cy="3639312"/>
          </a:xfrm>
        </p:spPr>
        <p:txBody>
          <a:bodyPr>
            <a:normAutofit fontScale="92500" lnSpcReduction="20000"/>
          </a:bodyPr>
          <a:lstStyle/>
          <a:p>
            <a:pPr eaLnBrk="1" hangingPunct="1">
              <a:lnSpc>
                <a:spcPct val="90000"/>
              </a:lnSpc>
            </a:pPr>
            <a:r>
              <a:rPr lang="en-AU" sz="2800" dirty="0">
                <a:latin typeface="Comic Sans MS" panose="030F0702030302020204" pitchFamily="66" charset="0"/>
                <a:ea typeface="ＭＳ Ｐゴシック" pitchFamily="34" charset="-128"/>
              </a:rPr>
              <a:t>Myo/pericarditis – mostly has diagnostic History and ECG</a:t>
            </a:r>
          </a:p>
          <a:p>
            <a:pPr eaLnBrk="1" hangingPunct="1">
              <a:lnSpc>
                <a:spcPct val="90000"/>
              </a:lnSpc>
            </a:pPr>
            <a:r>
              <a:rPr lang="en-AU" sz="2800" dirty="0">
                <a:latin typeface="Comic Sans MS" panose="030F0702030302020204" pitchFamily="66" charset="0"/>
                <a:ea typeface="ＭＳ Ｐゴシック" pitchFamily="34" charset="-128"/>
              </a:rPr>
              <a:t>Cardiac tamponade: classical exam</a:t>
            </a:r>
          </a:p>
          <a:p>
            <a:pPr eaLnBrk="1" hangingPunct="1">
              <a:lnSpc>
                <a:spcPct val="90000"/>
              </a:lnSpc>
            </a:pPr>
            <a:r>
              <a:rPr lang="en-AU" sz="2800" dirty="0">
                <a:latin typeface="Comic Sans MS" panose="030F0702030302020204" pitchFamily="66" charset="0"/>
                <a:ea typeface="ＭＳ Ｐゴシック" pitchFamily="34" charset="-128"/>
              </a:rPr>
              <a:t>E</a:t>
            </a:r>
            <a:r>
              <a:rPr lang="en-AU" sz="2800" dirty="0">
                <a:latin typeface="Comic Sans MS" panose="030F0702030302020204" pitchFamily="66" charset="0"/>
                <a:ea typeface="ＭＳ Ｐゴシック" pitchFamily="34" charset="-128"/>
              </a:rPr>
              <a:t>sophageal rupture – classic history</a:t>
            </a:r>
          </a:p>
          <a:p>
            <a:pPr eaLnBrk="1" hangingPunct="1">
              <a:lnSpc>
                <a:spcPct val="90000"/>
              </a:lnSpc>
            </a:pPr>
            <a:r>
              <a:rPr lang="en-AU" sz="2800" dirty="0">
                <a:latin typeface="Comic Sans MS" panose="030F0702030302020204" pitchFamily="66" charset="0"/>
                <a:ea typeface="ＭＳ Ｐゴシック" pitchFamily="34" charset="-128"/>
              </a:rPr>
              <a:t>Tension Pneumothorax – classical examination</a:t>
            </a:r>
          </a:p>
          <a:p>
            <a:pPr eaLnBrk="1" hangingPunct="1">
              <a:lnSpc>
                <a:spcPct val="90000"/>
              </a:lnSpc>
            </a:pPr>
            <a:r>
              <a:rPr lang="en-AU" sz="2800" dirty="0">
                <a:latin typeface="Comic Sans MS" panose="030F0702030302020204" pitchFamily="66" charset="0"/>
                <a:ea typeface="ＭＳ Ｐゴシック" pitchFamily="34" charset="-128"/>
              </a:rPr>
              <a:t> Leaving three ‘problems’:</a:t>
            </a:r>
          </a:p>
          <a:p>
            <a:pPr marL="633413" lvl="1" indent="-457200">
              <a:lnSpc>
                <a:spcPct val="90000"/>
              </a:lnSpc>
              <a:buFont typeface="+mj-lt"/>
              <a:buAutoNum type="arabicPeriod"/>
            </a:pPr>
            <a:r>
              <a:rPr lang="en-AU" sz="2800" dirty="0">
                <a:latin typeface="Comic Sans MS" panose="030F0702030302020204" pitchFamily="66" charset="0"/>
                <a:ea typeface="ＭＳ Ｐゴシック" pitchFamily="34" charset="-128"/>
              </a:rPr>
              <a:t>Acute Coronary Syndromes</a:t>
            </a:r>
          </a:p>
          <a:p>
            <a:pPr marL="633413" lvl="1" indent="-457200">
              <a:lnSpc>
                <a:spcPct val="90000"/>
              </a:lnSpc>
              <a:buFont typeface="+mj-lt"/>
              <a:buAutoNum type="arabicPeriod"/>
            </a:pPr>
            <a:r>
              <a:rPr lang="en-AU" sz="2800" dirty="0">
                <a:latin typeface="Comic Sans MS" panose="030F0702030302020204" pitchFamily="66" charset="0"/>
                <a:ea typeface="ＭＳ Ｐゴシック" pitchFamily="34" charset="-128"/>
              </a:rPr>
              <a:t>Aortic dissection</a:t>
            </a:r>
          </a:p>
          <a:p>
            <a:pPr marL="633413" lvl="1" indent="-457200">
              <a:lnSpc>
                <a:spcPct val="90000"/>
              </a:lnSpc>
              <a:buFont typeface="+mj-lt"/>
              <a:buAutoNum type="arabicPeriod"/>
            </a:pPr>
            <a:r>
              <a:rPr lang="en-AU" sz="2800" dirty="0">
                <a:latin typeface="Comic Sans MS" panose="030F0702030302020204" pitchFamily="66" charset="0"/>
                <a:ea typeface="ＭＳ Ｐゴシック" pitchFamily="34" charset="-128"/>
              </a:rPr>
              <a:t>Pulmonary Embolus</a:t>
            </a:r>
            <a:endParaRPr lang="en-US" sz="2800" dirty="0">
              <a:latin typeface="Comic Sans MS" panose="030F0702030302020204" pitchFamily="66" charset="0"/>
              <a:ea typeface="ＭＳ Ｐゴシック" pitchFamily="34" charset="-128"/>
            </a:endParaRPr>
          </a:p>
        </p:txBody>
      </p:sp>
      <p:sp>
        <p:nvSpPr>
          <p:cNvPr id="2" name="Slide Number Placeholder 1"/>
          <p:cNvSpPr>
            <a:spLocks noGrp="1"/>
          </p:cNvSpPr>
          <p:nvPr>
            <p:ph type="sldNum" sz="quarter" idx="10"/>
          </p:nvPr>
        </p:nvSpPr>
        <p:spPr>
          <a:xfrm>
            <a:off x="10148284" y="6545264"/>
            <a:ext cx="62517" cy="123111"/>
          </a:xfrm>
        </p:spPr>
        <p:txBody>
          <a:bodyPr/>
          <a:lstStyle/>
          <a:p>
            <a:fld id="{757968DD-73BD-465D-98C2-CCFE221630F6}" type="slidenum">
              <a:rPr lang="en-US" altLang="en-US" smtClean="0">
                <a:latin typeface="Comic Sans MS" panose="030F0702030302020204" pitchFamily="66" charset="0"/>
              </a:rPr>
              <a:pPr/>
              <a:t>10</a:t>
            </a:fld>
            <a:endParaRPr lang="en-US" altLang="en-US">
              <a:latin typeface="Comic Sans MS" panose="030F0702030302020204" pitchFamily="66" charset="0"/>
            </a:endParaRPr>
          </a:p>
        </p:txBody>
      </p:sp>
    </p:spTree>
    <p:extLst>
      <p:ext uri="{BB962C8B-B14F-4D97-AF65-F5344CB8AC3E}">
        <p14:creationId xmlns:p14="http://schemas.microsoft.com/office/powerpoint/2010/main" val="1069904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2022406" y="654431"/>
            <a:ext cx="8229600" cy="554038"/>
          </a:xfrm>
        </p:spPr>
        <p:txBody>
          <a:bodyPr>
            <a:normAutofit fontScale="90000"/>
          </a:bodyPr>
          <a:lstStyle/>
          <a:p>
            <a:pPr algn="ctr"/>
            <a:r>
              <a:rPr lang="en-US" altLang="en-US" sz="3600" i="1" dirty="0">
                <a:latin typeface="Comic Sans MS" panose="030F0702030302020204" pitchFamily="66" charset="0"/>
                <a:cs typeface="Times New Roman" panose="02020603050405020304" pitchFamily="18" charset="0"/>
              </a:rPr>
              <a:t>Tension Pneumothorax</a:t>
            </a:r>
          </a:p>
        </p:txBody>
      </p:sp>
      <p:sp>
        <p:nvSpPr>
          <p:cNvPr id="128002" name="TextBox 2"/>
          <p:cNvSpPr txBox="1">
            <a:spLocks noChangeArrowheads="1"/>
          </p:cNvSpPr>
          <p:nvPr/>
        </p:nvSpPr>
        <p:spPr bwMode="auto">
          <a:xfrm>
            <a:off x="3327400" y="2463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latin typeface="Comic Sans MS" panose="030F0702030302020204" pitchFamily="66" charset="0"/>
            </a:endParaRPr>
          </a:p>
        </p:txBody>
      </p:sp>
      <p:pic>
        <p:nvPicPr>
          <p:cNvPr id="128003" name="Content Placeholder 3" descr="tension pneumo x-ray.jpg"/>
          <p:cNvPicPr>
            <a:picLocks noChangeAspect="1"/>
          </p:cNvPicPr>
          <p:nvPr/>
        </p:nvPicPr>
        <p:blipFill>
          <a:blip r:embed="rId3">
            <a:extLst>
              <a:ext uri="{28A0092B-C50C-407E-A947-70E740481C1C}">
                <a14:useLocalDpi xmlns:a14="http://schemas.microsoft.com/office/drawing/2010/main" val="0"/>
              </a:ext>
            </a:extLst>
          </a:blip>
          <a:srcRect l="-51096" r="-51096"/>
          <a:stretch>
            <a:fillRect/>
          </a:stretch>
        </p:blipFill>
        <p:spPr bwMode="auto">
          <a:xfrm>
            <a:off x="384106" y="1343072"/>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70606" y="1905000"/>
            <a:ext cx="3581400" cy="3730252"/>
          </a:xfrm>
          <a:prstGeom prst="rect">
            <a:avLst/>
          </a:prstGeom>
          <a:noFill/>
        </p:spPr>
        <p:txBody>
          <a:bodyPr wrap="square" rtlCol="0">
            <a:spAutoFit/>
          </a:bodyPr>
          <a:lstStyle/>
          <a:p>
            <a:pPr>
              <a:lnSpc>
                <a:spcPct val="130000"/>
              </a:lnSpc>
              <a:defRPr/>
            </a:pPr>
            <a:r>
              <a:rPr lang="en-US" sz="2400" dirty="0">
                <a:latin typeface="Comic Sans MS" panose="030F0702030302020204" pitchFamily="66" charset="0"/>
                <a:ea typeface="ＭＳ Ｐゴシック" charset="0"/>
                <a:cs typeface="ＭＳ Ｐゴシック" charset="0"/>
              </a:rPr>
              <a:t>Needle decompression</a:t>
            </a:r>
          </a:p>
          <a:p>
            <a:pPr marL="914400" lvl="1" indent="-457200">
              <a:lnSpc>
                <a:spcPct val="130000"/>
              </a:lnSpc>
              <a:buFont typeface="Arial"/>
              <a:buChar char="•"/>
              <a:defRPr/>
            </a:pPr>
            <a:r>
              <a:rPr lang="en-US" sz="2400" dirty="0">
                <a:latin typeface="Comic Sans MS" panose="030F0702030302020204" pitchFamily="66" charset="0"/>
                <a:ea typeface="ＭＳ Ｐゴシック" charset="0"/>
                <a:cs typeface="ＭＳ Ｐゴシック" charset="0"/>
              </a:rPr>
              <a:t>14 gauge </a:t>
            </a:r>
            <a:r>
              <a:rPr lang="en-US" sz="2400" dirty="0" err="1">
                <a:latin typeface="Comic Sans MS" panose="030F0702030302020204" pitchFamily="66" charset="0"/>
                <a:ea typeface="ＭＳ Ｐゴシック" charset="0"/>
                <a:cs typeface="ＭＳ Ｐゴシック" charset="0"/>
              </a:rPr>
              <a:t>angiocath</a:t>
            </a:r>
            <a:endParaRPr lang="en-US" sz="2400" dirty="0">
              <a:latin typeface="Comic Sans MS" panose="030F0702030302020204" pitchFamily="66" charset="0"/>
              <a:ea typeface="ＭＳ Ｐゴシック" charset="0"/>
              <a:cs typeface="ＭＳ Ｐゴシック" charset="0"/>
            </a:endParaRPr>
          </a:p>
          <a:p>
            <a:pPr marL="914400" lvl="1" indent="-457200">
              <a:lnSpc>
                <a:spcPct val="130000"/>
              </a:lnSpc>
              <a:buFont typeface="Arial"/>
              <a:buChar char="•"/>
              <a:defRPr/>
            </a:pPr>
            <a:r>
              <a:rPr lang="en-US" sz="2400" dirty="0">
                <a:latin typeface="Comic Sans MS" panose="030F0702030302020204" pitchFamily="66" charset="0"/>
                <a:ea typeface="ＭＳ Ｐゴシック" charset="0"/>
                <a:cs typeface="ＭＳ Ｐゴシック" charset="0"/>
              </a:rPr>
              <a:t>mid-clavicular line</a:t>
            </a:r>
          </a:p>
          <a:p>
            <a:pPr marL="914400" lvl="1" indent="-457200">
              <a:lnSpc>
                <a:spcPct val="130000"/>
              </a:lnSpc>
              <a:buFont typeface="Arial"/>
              <a:buChar char="•"/>
              <a:defRPr/>
            </a:pPr>
            <a:r>
              <a:rPr lang="en-US" sz="2400" dirty="0">
                <a:latin typeface="Comic Sans MS" panose="030F0702030302020204" pitchFamily="66" charset="0"/>
                <a:ea typeface="ＭＳ Ｐゴシック" charset="0"/>
                <a:cs typeface="ＭＳ Ｐゴシック" charset="0"/>
              </a:rPr>
              <a:t>2</a:t>
            </a:r>
            <a:r>
              <a:rPr lang="en-US" sz="2400" baseline="30000" dirty="0">
                <a:latin typeface="Comic Sans MS" panose="030F0702030302020204" pitchFamily="66" charset="0"/>
                <a:ea typeface="ＭＳ Ｐゴシック" charset="0"/>
                <a:cs typeface="ＭＳ Ｐゴシック" charset="0"/>
              </a:rPr>
              <a:t>nd</a:t>
            </a:r>
            <a:r>
              <a:rPr lang="en-US" sz="2400" dirty="0">
                <a:latin typeface="Comic Sans MS" panose="030F0702030302020204" pitchFamily="66" charset="0"/>
                <a:ea typeface="ＭＳ Ｐゴシック" charset="0"/>
                <a:cs typeface="ＭＳ Ｐゴシック" charset="0"/>
              </a:rPr>
              <a:t> intercostal space</a:t>
            </a:r>
          </a:p>
          <a:p>
            <a:endParaRPr lang="en-US" dirty="0">
              <a:latin typeface="Comic Sans MS" panose="030F0702030302020204" pitchFamily="66" charset="0"/>
            </a:endParaRPr>
          </a:p>
        </p:txBody>
      </p:sp>
    </p:spTree>
    <p:extLst>
      <p:ext uri="{BB962C8B-B14F-4D97-AF65-F5344CB8AC3E}">
        <p14:creationId xmlns:p14="http://schemas.microsoft.com/office/powerpoint/2010/main" val="38860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1"/>
                                        </p:tgtEl>
                                        <p:attrNameLst>
                                          <p:attrName>style.visibility</p:attrName>
                                        </p:attrNameLst>
                                      </p:cBhvr>
                                      <p:to>
                                        <p:strVal val="visible"/>
                                      </p:to>
                                    </p:set>
                                    <p:anim calcmode="lin" valueType="num">
                                      <p:cBhvr additive="base">
                                        <p:cTn id="7" dur="500" fill="hold"/>
                                        <p:tgtEl>
                                          <p:spTgt spid="128001"/>
                                        </p:tgtEl>
                                        <p:attrNameLst>
                                          <p:attrName>ppt_x</p:attrName>
                                        </p:attrNameLst>
                                      </p:cBhvr>
                                      <p:tavLst>
                                        <p:tav tm="0">
                                          <p:val>
                                            <p:strVal val="#ppt_x"/>
                                          </p:val>
                                        </p:tav>
                                        <p:tav tm="100000">
                                          <p:val>
                                            <p:strVal val="#ppt_x"/>
                                          </p:val>
                                        </p:tav>
                                      </p:tavLst>
                                    </p:anim>
                                    <p:anim calcmode="lin" valueType="num">
                                      <p:cBhvr additive="base">
                                        <p:cTn id="8" dur="500" fill="hold"/>
                                        <p:tgtEl>
                                          <p:spTgt spid="1280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9447"/>
            <a:ext cx="7543800" cy="880241"/>
          </a:xfrm>
        </p:spPr>
        <p:txBody>
          <a:bodyPr>
            <a:normAutofit fontScale="90000"/>
          </a:bodyPr>
          <a:lstStyle/>
          <a:p>
            <a:r>
              <a:rPr lang="en-US" sz="3200" dirty="0">
                <a:latin typeface="Comic Sans MS" panose="030F0702030302020204" pitchFamily="66" charset="0"/>
              </a:rPr>
              <a:t>45 year old female, smoker with SOB, what is your diagnosis?!</a:t>
            </a:r>
            <a:endParaRPr lang="en-US" sz="3200" dirty="0">
              <a:latin typeface="Comic Sans MS" panose="030F0702030302020204" pitchFamily="66" charset="0"/>
            </a:endParaRPr>
          </a:p>
        </p:txBody>
      </p:sp>
      <p:pic>
        <p:nvPicPr>
          <p:cNvPr id="18434" name="Picture 2"/>
          <p:cNvPicPr>
            <a:picLocks noChangeAspect="1" noChangeArrowheads="1"/>
          </p:cNvPicPr>
          <p:nvPr/>
        </p:nvPicPr>
        <p:blipFill>
          <a:blip r:embed="rId2"/>
          <a:srcRect/>
          <a:stretch>
            <a:fillRect/>
          </a:stretch>
        </p:blipFill>
        <p:spPr bwMode="auto">
          <a:xfrm>
            <a:off x="2362200" y="1447800"/>
            <a:ext cx="5381040" cy="4214842"/>
          </a:xfrm>
          <a:prstGeom prst="rect">
            <a:avLst/>
          </a:prstGeom>
          <a:noFill/>
          <a:ln w="9525">
            <a:noFill/>
            <a:miter lim="800000"/>
            <a:headEnd/>
            <a:tailEnd/>
          </a:ln>
          <a:effectLst/>
        </p:spPr>
      </p:pic>
      <p:sp>
        <p:nvSpPr>
          <p:cNvPr id="4" name="TextBox 3"/>
          <p:cNvSpPr txBox="1"/>
          <p:nvPr/>
        </p:nvSpPr>
        <p:spPr>
          <a:xfrm>
            <a:off x="8421624" y="2617181"/>
            <a:ext cx="1981200" cy="1754326"/>
          </a:xfrm>
          <a:prstGeom prst="rect">
            <a:avLst/>
          </a:prstGeom>
          <a:noFill/>
        </p:spPr>
        <p:txBody>
          <a:bodyPr wrap="square" rtlCol="0">
            <a:spAutoFit/>
          </a:bodyPr>
          <a:lstStyle/>
          <a:p>
            <a:pPr>
              <a:buFontTx/>
              <a:buChar char="-"/>
            </a:pPr>
            <a:r>
              <a:rPr lang="en-US" dirty="0">
                <a:latin typeface="Comic Sans MS" panose="030F0702030302020204" pitchFamily="66" charset="0"/>
              </a:rPr>
              <a:t>O</a:t>
            </a:r>
            <a:r>
              <a:rPr lang="en-US" dirty="0">
                <a:latin typeface="Comic Sans MS" panose="030F0702030302020204" pitchFamily="66" charset="0"/>
              </a:rPr>
              <a:t>ral contraceptives</a:t>
            </a:r>
          </a:p>
          <a:p>
            <a:pPr>
              <a:buFontTx/>
              <a:buChar char="-"/>
            </a:pPr>
            <a:r>
              <a:rPr lang="en-US" dirty="0">
                <a:latin typeface="Comic Sans MS" panose="030F0702030302020204" pitchFamily="66" charset="0"/>
              </a:rPr>
              <a:t> Recent travel</a:t>
            </a:r>
          </a:p>
          <a:p>
            <a:pPr>
              <a:buFontTx/>
              <a:buChar char="-"/>
            </a:pPr>
            <a:r>
              <a:rPr lang="en-US" dirty="0">
                <a:latin typeface="Comic Sans MS" panose="030F0702030302020204" pitchFamily="66" charset="0"/>
              </a:rPr>
              <a:t>Family </a:t>
            </a:r>
            <a:r>
              <a:rPr lang="en-US" dirty="0" err="1">
                <a:latin typeface="Comic Sans MS" panose="030F0702030302020204" pitchFamily="66" charset="0"/>
              </a:rPr>
              <a:t>hx</a:t>
            </a:r>
            <a:endParaRPr lang="en-US" dirty="0">
              <a:latin typeface="Comic Sans MS" panose="030F0702030302020204" pitchFamily="66" charset="0"/>
            </a:endParaRPr>
          </a:p>
          <a:p>
            <a:pPr>
              <a:buFontTx/>
              <a:buChar char="-"/>
            </a:pPr>
            <a:r>
              <a:rPr lang="en-US" dirty="0">
                <a:latin typeface="Comic Sans MS" panose="030F0702030302020204" pitchFamily="66" charset="0"/>
              </a:rPr>
              <a:t>Recent surgery</a:t>
            </a:r>
          </a:p>
          <a:p>
            <a:pPr>
              <a:buFontTx/>
              <a:buChar char="-"/>
            </a:pPr>
            <a:r>
              <a:rPr lang="en-US" dirty="0">
                <a:latin typeface="Comic Sans MS" panose="030F0702030302020204" pitchFamily="66" charset="0"/>
              </a:rPr>
              <a:t> </a:t>
            </a:r>
            <a:r>
              <a:rPr lang="en-US" dirty="0" err="1">
                <a:latin typeface="Comic Sans MS" panose="030F0702030302020204" pitchFamily="66" charset="0"/>
              </a:rPr>
              <a:t>Hx</a:t>
            </a:r>
            <a:r>
              <a:rPr lang="en-US" dirty="0">
                <a:latin typeface="Comic Sans MS" panose="030F0702030302020204" pitchFamily="66" charset="0"/>
              </a:rPr>
              <a:t> Cancer</a:t>
            </a:r>
            <a:endParaRPr lang="en-US" dirty="0">
              <a:latin typeface="Comic Sans MS" panose="030F0702030302020204" pitchFamily="66" charset="0"/>
            </a:endParaRPr>
          </a:p>
        </p:txBody>
      </p:sp>
      <p:sp>
        <p:nvSpPr>
          <p:cNvPr id="3" name="Slide Number Placeholder 2"/>
          <p:cNvSpPr>
            <a:spLocks noGrp="1"/>
          </p:cNvSpPr>
          <p:nvPr>
            <p:ph type="sldNum" sz="quarter" idx="10"/>
          </p:nvPr>
        </p:nvSpPr>
        <p:spPr/>
        <p:txBody>
          <a:bodyPr/>
          <a:lstStyle/>
          <a:p>
            <a:fld id="{2BF36C40-F1E7-48F6-99F5-4E4E6FF70924}" type="slidenum">
              <a:rPr lang="en-US" altLang="en-US" smtClean="0">
                <a:latin typeface="Comic Sans MS" panose="030F0702030302020204" pitchFamily="66" charset="0"/>
              </a:rPr>
              <a:pPr/>
              <a:t>12</a:t>
            </a:fld>
            <a:endParaRPr lang="en-US" altLang="en-US">
              <a:latin typeface="Comic Sans MS" panose="030F0702030302020204" pitchFamily="66" charset="0"/>
            </a:endParaRPr>
          </a:p>
        </p:txBody>
      </p:sp>
    </p:spTree>
    <p:extLst>
      <p:ext uri="{BB962C8B-B14F-4D97-AF65-F5344CB8AC3E}">
        <p14:creationId xmlns:p14="http://schemas.microsoft.com/office/powerpoint/2010/main" val="39122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chor="ctr"/>
          <a:lstStyle/>
          <a:p>
            <a:pPr eaLnBrk="1" hangingPunct="1"/>
            <a:r>
              <a:rPr lang="en-US" smtClean="0">
                <a:latin typeface="Comic Sans MS" panose="030F0702030302020204" pitchFamily="66" charset="0"/>
                <a:ea typeface="ＭＳ Ｐゴシック" pitchFamily="34" charset="-128"/>
              </a:rPr>
              <a:t>Pulmonary Embolism</a:t>
            </a:r>
          </a:p>
        </p:txBody>
      </p:sp>
      <p:sp>
        <p:nvSpPr>
          <p:cNvPr id="54275" name="Content Placeholder 2"/>
          <p:cNvSpPr>
            <a:spLocks noGrp="1"/>
          </p:cNvSpPr>
          <p:nvPr>
            <p:ph idx="1"/>
          </p:nvPr>
        </p:nvSpPr>
        <p:spPr/>
        <p:txBody>
          <a:bodyPr>
            <a:normAutofit lnSpcReduction="10000"/>
          </a:bodyPr>
          <a:lstStyle/>
          <a:p>
            <a:pPr eaLnBrk="1" hangingPunct="1"/>
            <a:r>
              <a:rPr lang="en-US" dirty="0">
                <a:latin typeface="Comic Sans MS" panose="030F0702030302020204" pitchFamily="66" charset="0"/>
                <a:ea typeface="ＭＳ Ｐゴシック" pitchFamily="34" charset="-128"/>
              </a:rPr>
              <a:t>Classic triad about 20%:</a:t>
            </a:r>
          </a:p>
          <a:p>
            <a:pPr lvl="1" eaLnBrk="1" hangingPunct="1"/>
            <a:r>
              <a:rPr lang="en-US" sz="2400" dirty="0">
                <a:latin typeface="Comic Sans MS" panose="030F0702030302020204" pitchFamily="66" charset="0"/>
                <a:ea typeface="ＭＳ Ｐゴシック" pitchFamily="34" charset="-128"/>
              </a:rPr>
              <a:t>Pleuritic CP, dyspnea &amp; hemoptysis</a:t>
            </a:r>
          </a:p>
          <a:p>
            <a:pPr eaLnBrk="1" hangingPunct="1"/>
            <a:r>
              <a:rPr lang="en-US" dirty="0">
                <a:latin typeface="Comic Sans MS" panose="030F0702030302020204" pitchFamily="66" charset="0"/>
                <a:ea typeface="ＭＳ Ｐゴシック" pitchFamily="34" charset="-128"/>
              </a:rPr>
              <a:t>Typically some combination of:</a:t>
            </a:r>
          </a:p>
          <a:p>
            <a:pPr lvl="1" eaLnBrk="1" hangingPunct="1"/>
            <a:r>
              <a:rPr lang="en-US" sz="2400" dirty="0">
                <a:latin typeface="Comic Sans MS" panose="030F0702030302020204" pitchFamily="66" charset="0"/>
                <a:ea typeface="ＭＳ Ｐゴシック" pitchFamily="34" charset="-128"/>
              </a:rPr>
              <a:t>Dyspnea, Pleuritic CP, tachypnea, tachycardia</a:t>
            </a:r>
          </a:p>
          <a:p>
            <a:pPr eaLnBrk="1" hangingPunct="1"/>
            <a:r>
              <a:rPr lang="en-US" dirty="0">
                <a:latin typeface="Comic Sans MS" panose="030F0702030302020204" pitchFamily="66" charset="0"/>
                <a:ea typeface="ＭＳ Ｐゴシック" pitchFamily="34" charset="-128"/>
              </a:rPr>
              <a:t>Dyspnea commonest (about 80%)</a:t>
            </a:r>
          </a:p>
          <a:p>
            <a:pPr eaLnBrk="1" hangingPunct="1"/>
            <a:r>
              <a:rPr lang="en-US" dirty="0">
                <a:latin typeface="Comic Sans MS" panose="030F0702030302020204" pitchFamily="66" charset="0"/>
                <a:ea typeface="ＭＳ Ｐゴシック" pitchFamily="34" charset="-128"/>
              </a:rPr>
              <a:t>Pleuritic pain not sensitive or specific: </a:t>
            </a:r>
          </a:p>
          <a:p>
            <a:pPr marL="0" indent="0">
              <a:buNone/>
            </a:pPr>
            <a:r>
              <a:rPr lang="en-US" dirty="0">
                <a:latin typeface="Comic Sans MS" panose="030F0702030302020204" pitchFamily="66" charset="0"/>
                <a:ea typeface="ＭＳ Ｐゴシック" pitchFamily="34" charset="-128"/>
              </a:rPr>
              <a:t>	</a:t>
            </a:r>
            <a:r>
              <a:rPr lang="en-US" dirty="0">
                <a:latin typeface="Comic Sans MS" panose="030F0702030302020204" pitchFamily="66" charset="0"/>
                <a:ea typeface="ＭＳ Ｐゴシック" pitchFamily="34" charset="-128"/>
              </a:rPr>
              <a:t>- 30-40%in one study</a:t>
            </a:r>
          </a:p>
        </p:txBody>
      </p:sp>
      <p:sp>
        <p:nvSpPr>
          <p:cNvPr id="4" name="TextBox 3"/>
          <p:cNvSpPr txBox="1">
            <a:spLocks noChangeArrowheads="1"/>
          </p:cNvSpPr>
          <p:nvPr/>
        </p:nvSpPr>
        <p:spPr bwMode="auto">
          <a:xfrm>
            <a:off x="8382001" y="5943600"/>
            <a:ext cx="1215397" cy="369332"/>
          </a:xfrm>
          <a:prstGeom prst="rect">
            <a:avLst/>
          </a:prstGeom>
          <a:noFill/>
          <a:ln w="9525">
            <a:noFill/>
            <a:miter lim="800000"/>
            <a:headEnd/>
            <a:tailEnd/>
          </a:ln>
        </p:spPr>
        <p:txBody>
          <a:bodyPr wrap="none">
            <a:spAutoFit/>
          </a:bodyPr>
          <a:lstStyle/>
          <a:p>
            <a:pPr eaLnBrk="1" hangingPunct="1"/>
            <a:r>
              <a:rPr lang="en-US" altLang="en-US" dirty="0">
                <a:latin typeface="Comic Sans MS" panose="030F0702030302020204" pitchFamily="66" charset="0"/>
              </a:rPr>
              <a:t>Section </a:t>
            </a:r>
            <a:r>
              <a:rPr lang="en-US" altLang="en-US" dirty="0">
                <a:latin typeface="Comic Sans MS" panose="030F0702030302020204" pitchFamily="66" charset="0"/>
              </a:rPr>
              <a:t>3</a:t>
            </a:r>
            <a:endParaRPr lang="en-US" altLang="en-US" dirty="0">
              <a:latin typeface="Comic Sans MS" panose="030F0702030302020204" pitchFamily="66" charset="0"/>
            </a:endParaRPr>
          </a:p>
        </p:txBody>
      </p:sp>
      <p:sp>
        <p:nvSpPr>
          <p:cNvPr id="2" name="Slide Number Placeholder 1"/>
          <p:cNvSpPr>
            <a:spLocks noGrp="1"/>
          </p:cNvSpPr>
          <p:nvPr>
            <p:ph type="sldNum" sz="quarter" idx="10"/>
          </p:nvPr>
        </p:nvSpPr>
        <p:spPr>
          <a:xfrm>
            <a:off x="10117826" y="6545264"/>
            <a:ext cx="92974" cy="123111"/>
          </a:xfrm>
        </p:spPr>
        <p:txBody>
          <a:bodyPr/>
          <a:lstStyle/>
          <a:p>
            <a:fld id="{757968DD-73BD-465D-98C2-CCFE221630F6}" type="slidenum">
              <a:rPr lang="en-US" altLang="en-US" smtClean="0">
                <a:latin typeface="Comic Sans MS" panose="030F0702030302020204" pitchFamily="66" charset="0"/>
              </a:rPr>
              <a:pPr/>
              <a:t>13</a:t>
            </a:fld>
            <a:endParaRPr lang="en-US" altLang="en-US">
              <a:latin typeface="Comic Sans MS" panose="030F0702030302020204" pitchFamily="66" charset="0"/>
            </a:endParaRPr>
          </a:p>
        </p:txBody>
      </p:sp>
    </p:spTree>
    <p:extLst>
      <p:ext uri="{BB962C8B-B14F-4D97-AF65-F5344CB8AC3E}">
        <p14:creationId xmlns:p14="http://schemas.microsoft.com/office/powerpoint/2010/main" val="4050464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CD29EFE-8AFD-4351-9A17-82445B8E51C7}" type="slidenum">
              <a:rPr lang="en-US" altLang="en-US" smtClean="0"/>
              <a:pPr/>
              <a:t>14</a:t>
            </a:fld>
            <a:endParaRPr lang="en-US" altLang="en-US"/>
          </a:p>
        </p:txBody>
      </p:sp>
      <p:sp>
        <p:nvSpPr>
          <p:cNvPr id="4" name="TextBox 3"/>
          <p:cNvSpPr txBox="1"/>
          <p:nvPr/>
        </p:nvSpPr>
        <p:spPr>
          <a:xfrm>
            <a:off x="7696201" y="244455"/>
            <a:ext cx="2295821" cy="369332"/>
          </a:xfrm>
          <a:prstGeom prst="rect">
            <a:avLst/>
          </a:prstGeom>
          <a:noFill/>
        </p:spPr>
        <p:txBody>
          <a:bodyPr wrap="none" rtlCol="0">
            <a:spAutoFit/>
          </a:bodyPr>
          <a:lstStyle/>
          <a:p>
            <a:r>
              <a:rPr lang="en-US" dirty="0">
                <a:solidFill>
                  <a:srgbClr val="FF0000"/>
                </a:solidFill>
                <a:latin typeface="Comic Sans MS" panose="030F0702030302020204" pitchFamily="66" charset="0"/>
                <a:ea typeface="ＭＳ Ｐゴシック" pitchFamily="34" charset="-128"/>
              </a:rPr>
              <a:t>S1Q3T3, Right axis</a:t>
            </a:r>
            <a:endParaRPr lang="en-US"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1905001" y="990601"/>
            <a:ext cx="8410575" cy="5290129"/>
          </a:xfrm>
          <a:prstGeom prst="rect">
            <a:avLst/>
          </a:prstGeom>
        </p:spPr>
      </p:pic>
      <p:sp>
        <p:nvSpPr>
          <p:cNvPr id="11" name="TextBox 10"/>
          <p:cNvSpPr txBox="1"/>
          <p:nvPr/>
        </p:nvSpPr>
        <p:spPr>
          <a:xfrm>
            <a:off x="1878496" y="145642"/>
            <a:ext cx="5562600" cy="830997"/>
          </a:xfrm>
          <a:prstGeom prst="rect">
            <a:avLst/>
          </a:prstGeom>
          <a:noFill/>
        </p:spPr>
        <p:txBody>
          <a:bodyPr wrap="square" rtlCol="0">
            <a:spAutoFit/>
          </a:bodyPr>
          <a:lstStyle/>
          <a:p>
            <a:pPr algn="ctr"/>
            <a:r>
              <a:rPr lang="en-US" sz="2400" dirty="0">
                <a:latin typeface="Comic Sans MS" panose="030F0702030302020204" pitchFamily="66" charset="0"/>
              </a:rPr>
              <a:t>50 year female patient in the ER with</a:t>
            </a:r>
            <a:br>
              <a:rPr lang="en-US" sz="2400" dirty="0">
                <a:latin typeface="Comic Sans MS" panose="030F0702030302020204" pitchFamily="66" charset="0"/>
              </a:rPr>
            </a:br>
            <a:r>
              <a:rPr lang="en-US" sz="2400" dirty="0">
                <a:latin typeface="Comic Sans MS" panose="030F0702030302020204" pitchFamily="66" charset="0"/>
              </a:rPr>
              <a:t> acute shortness of breath</a:t>
            </a:r>
            <a:endParaRPr lang="en-US" sz="2400" dirty="0"/>
          </a:p>
        </p:txBody>
      </p:sp>
    </p:spTree>
    <p:extLst>
      <p:ext uri="{BB962C8B-B14F-4D97-AF65-F5344CB8AC3E}">
        <p14:creationId xmlns:p14="http://schemas.microsoft.com/office/powerpoint/2010/main" val="3943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chor="ctr"/>
          <a:lstStyle/>
          <a:p>
            <a:pPr eaLnBrk="1" hangingPunct="1"/>
            <a:r>
              <a:rPr lang="en-US" smtClean="0">
                <a:latin typeface="Comic Sans MS" panose="030F0702030302020204" pitchFamily="66" charset="0"/>
                <a:ea typeface="ＭＳ Ｐゴシック" pitchFamily="34" charset="-128"/>
              </a:rPr>
              <a:t>PE - ECG</a:t>
            </a:r>
          </a:p>
        </p:txBody>
      </p:sp>
      <p:sp>
        <p:nvSpPr>
          <p:cNvPr id="57347" name="Content Placeholder 2"/>
          <p:cNvSpPr>
            <a:spLocks noGrp="1"/>
          </p:cNvSpPr>
          <p:nvPr>
            <p:ph idx="1"/>
          </p:nvPr>
        </p:nvSpPr>
        <p:spPr/>
        <p:txBody>
          <a:bodyPr/>
          <a:lstStyle/>
          <a:p>
            <a:pPr eaLnBrk="1" hangingPunct="1"/>
            <a:r>
              <a:rPr lang="en-US" dirty="0">
                <a:latin typeface="Comic Sans MS" panose="030F0702030302020204" pitchFamily="66" charset="0"/>
                <a:ea typeface="ＭＳ Ｐゴシック" pitchFamily="34" charset="-128"/>
              </a:rPr>
              <a:t>S1Q3T3 about 12% of PE</a:t>
            </a:r>
          </a:p>
          <a:p>
            <a:pPr eaLnBrk="1" hangingPunct="1"/>
            <a:r>
              <a:rPr lang="en-US" dirty="0">
                <a:latin typeface="Comic Sans MS" panose="030F0702030302020204" pitchFamily="66" charset="0"/>
                <a:ea typeface="ＭＳ Ｐゴシック" pitchFamily="34" charset="-128"/>
              </a:rPr>
              <a:t>Sinus tachycardia is the most common</a:t>
            </a:r>
          </a:p>
          <a:p>
            <a:pPr lvl="1" eaLnBrk="1" hangingPunct="1"/>
            <a:r>
              <a:rPr lang="en-US" sz="2400" dirty="0">
                <a:latin typeface="Comic Sans MS" panose="030F0702030302020204" pitchFamily="66" charset="0"/>
                <a:ea typeface="ＭＳ Ｐゴシック" pitchFamily="34" charset="-128"/>
              </a:rPr>
              <a:t> up to 69%</a:t>
            </a:r>
          </a:p>
          <a:p>
            <a:pPr eaLnBrk="1" hangingPunct="1"/>
            <a:r>
              <a:rPr lang="en-US" dirty="0">
                <a:latin typeface="Comic Sans MS" panose="030F0702030302020204" pitchFamily="66" charset="0"/>
                <a:ea typeface="ＭＳ Ｐゴシック" pitchFamily="34" charset="-128"/>
              </a:rPr>
              <a:t>Anterior T wave inversion(V1-V3)</a:t>
            </a:r>
          </a:p>
          <a:p>
            <a:pPr lvl="1" eaLnBrk="1" hangingPunct="1"/>
            <a:r>
              <a:rPr lang="en-US" sz="2400" dirty="0">
                <a:latin typeface="Comic Sans MS" panose="030F0702030302020204" pitchFamily="66" charset="0"/>
                <a:ea typeface="ＭＳ Ｐゴシック" pitchFamily="34" charset="-128"/>
              </a:rPr>
              <a:t>68% with confirmed PE</a:t>
            </a:r>
          </a:p>
          <a:p>
            <a:pPr eaLnBrk="1" hangingPunct="1"/>
            <a:r>
              <a:rPr lang="en-US" dirty="0">
                <a:latin typeface="Comic Sans MS" panose="030F0702030302020204" pitchFamily="66" charset="0"/>
                <a:ea typeface="ＭＳ Ｐゴシック" pitchFamily="34" charset="-128"/>
              </a:rPr>
              <a:t>ECG doesn’t ‘rule in’ or ‘rule out’</a:t>
            </a:r>
          </a:p>
          <a:p>
            <a:pPr lvl="1" eaLnBrk="1" hangingPunct="1"/>
            <a:endParaRPr lang="en-US" dirty="0" smtClean="0">
              <a:latin typeface="Comic Sans MS" panose="030F0702030302020204" pitchFamily="66" charset="0"/>
              <a:ea typeface="ＭＳ Ｐゴシック" pitchFamily="34" charset="-128"/>
            </a:endParaRPr>
          </a:p>
          <a:p>
            <a:pPr eaLnBrk="1" hangingPunct="1"/>
            <a:endParaRPr lang="en-US" dirty="0" smtClean="0">
              <a:latin typeface="Comic Sans MS" panose="030F0702030302020204" pitchFamily="66" charset="0"/>
              <a:ea typeface="ＭＳ Ｐゴシック" pitchFamily="34" charset="-128"/>
            </a:endParaRPr>
          </a:p>
          <a:p>
            <a:pPr lvl="1" eaLnBrk="1" hangingPunct="1"/>
            <a:endParaRPr lang="en-US" dirty="0" smtClean="0">
              <a:latin typeface="Comic Sans MS" panose="030F0702030302020204" pitchFamily="66" charset="0"/>
              <a:ea typeface="ＭＳ Ｐゴシック" pitchFamily="34" charset="-128"/>
            </a:endParaRP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latin typeface="Comic Sans MS" panose="030F0702030302020204" pitchFamily="66" charset="0"/>
              </a:rPr>
              <a:pPr/>
              <a:t>15</a:t>
            </a:fld>
            <a:endParaRPr lang="en-US" altLang="en-US">
              <a:latin typeface="Comic Sans MS" panose="030F0702030302020204" pitchFamily="66" charset="0"/>
            </a:endParaRPr>
          </a:p>
        </p:txBody>
      </p:sp>
    </p:spTree>
    <p:extLst>
      <p:ext uri="{BB962C8B-B14F-4D97-AF65-F5344CB8AC3E}">
        <p14:creationId xmlns:p14="http://schemas.microsoft.com/office/powerpoint/2010/main" val="1164007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0375"/>
            <a:ext cx="8229600" cy="528638"/>
          </a:xfrm>
        </p:spPr>
        <p:txBody>
          <a:bodyPr>
            <a:normAutofit fontScale="90000"/>
          </a:bodyPr>
          <a:lstStyle/>
          <a:p>
            <a:r>
              <a:rPr lang="en-US" dirty="0" smtClean="0">
                <a:latin typeface="Comic Sans MS" panose="030F0702030302020204" pitchFamily="66" charset="0"/>
              </a:rPr>
              <a:t>Pulmonary embolism</a:t>
            </a:r>
            <a:endParaRPr lang="en-US" dirty="0">
              <a:latin typeface="Comic Sans MS" panose="030F0702030302020204" pitchFamily="66" charset="0"/>
            </a:endParaRPr>
          </a:p>
        </p:txBody>
      </p:sp>
      <p:sp>
        <p:nvSpPr>
          <p:cNvPr id="3" name="Slide Number Placeholder 2"/>
          <p:cNvSpPr>
            <a:spLocks noGrp="1"/>
          </p:cNvSpPr>
          <p:nvPr>
            <p:ph type="sldNum" sz="quarter" idx="10"/>
          </p:nvPr>
        </p:nvSpPr>
        <p:spPr>
          <a:xfrm>
            <a:off x="6041233" y="6545264"/>
            <a:ext cx="109537" cy="122237"/>
          </a:xfrm>
        </p:spPr>
        <p:txBody>
          <a:bodyPr/>
          <a:lstStyle/>
          <a:p>
            <a:fld id="{2BF36C40-F1E7-48F6-99F5-4E4E6FF70924}" type="slidenum">
              <a:rPr lang="en-US" altLang="en-US" smtClean="0">
                <a:latin typeface="Comic Sans MS" panose="030F0702030302020204" pitchFamily="66" charset="0"/>
              </a:rPr>
              <a:pPr/>
              <a:t>16</a:t>
            </a:fld>
            <a:endParaRPr lang="en-US" altLang="en-US">
              <a:latin typeface="Comic Sans MS" panose="030F0702030302020204" pitchFamily="66" charset="0"/>
            </a:endParaRPr>
          </a:p>
        </p:txBody>
      </p:sp>
      <p:pic>
        <p:nvPicPr>
          <p:cNvPr id="342018" name="Picture 2" descr="http://www.rcemlearning.co.uk/wp-content/uploads/wells_criteria.jpg">
            <a:hlinkClick r:id="rId2"/>
          </p:cNvPr>
          <p:cNvPicPr>
            <a:picLocks noChangeAspect="1" noChangeArrowheads="1"/>
          </p:cNvPicPr>
          <p:nvPr/>
        </p:nvPicPr>
        <p:blipFill>
          <a:blip r:embed="rId3"/>
          <a:srcRect/>
          <a:stretch>
            <a:fillRect/>
          </a:stretch>
        </p:blipFill>
        <p:spPr bwMode="auto">
          <a:xfrm>
            <a:off x="2353598" y="1066800"/>
            <a:ext cx="7484804" cy="3810000"/>
          </a:xfrm>
          <a:prstGeom prst="rect">
            <a:avLst/>
          </a:prstGeom>
          <a:noFill/>
        </p:spPr>
      </p:pic>
      <p:sp>
        <p:nvSpPr>
          <p:cNvPr id="7" name="TextBox 6"/>
          <p:cNvSpPr txBox="1"/>
          <p:nvPr/>
        </p:nvSpPr>
        <p:spPr>
          <a:xfrm>
            <a:off x="2392904" y="4953000"/>
            <a:ext cx="7406195" cy="923330"/>
          </a:xfrm>
          <a:prstGeom prst="rect">
            <a:avLst/>
          </a:prstGeom>
          <a:noFill/>
        </p:spPr>
        <p:txBody>
          <a:bodyPr wrap="none" rtlCol="0">
            <a:spAutoFit/>
          </a:bodyPr>
          <a:lstStyle/>
          <a:p>
            <a:r>
              <a:rPr lang="en-US" dirty="0">
                <a:latin typeface="Comic Sans MS" panose="030F0702030302020204" pitchFamily="66" charset="0"/>
                <a:ea typeface="ＭＳ Ｐゴシック" pitchFamily="34" charset="-128"/>
              </a:rPr>
              <a:t>Traditional Wells: &lt;2 low (10%), 2-6 moderate (25%), &gt;6 high (50%)</a:t>
            </a:r>
          </a:p>
          <a:p>
            <a:r>
              <a:rPr lang="en-US" dirty="0">
                <a:latin typeface="Comic Sans MS" panose="030F0702030302020204" pitchFamily="66" charset="0"/>
                <a:ea typeface="ＭＳ Ｐゴシック" pitchFamily="34" charset="-128"/>
              </a:rPr>
              <a:t>Modified Wells: PE likely &gt;4, PE unlikely &lt;=4</a:t>
            </a:r>
          </a:p>
          <a:p>
            <a:endParaRPr lang="en-US" dirty="0">
              <a:latin typeface="Comic Sans MS" panose="030F0702030302020204" pitchFamily="66" charset="0"/>
            </a:endParaRPr>
          </a:p>
        </p:txBody>
      </p:sp>
    </p:spTree>
    <p:extLst>
      <p:ext uri="{BB962C8B-B14F-4D97-AF65-F5344CB8AC3E}">
        <p14:creationId xmlns:p14="http://schemas.microsoft.com/office/powerpoint/2010/main" val="3733661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chor="ctr"/>
          <a:lstStyle/>
          <a:p>
            <a:pPr eaLnBrk="1" hangingPunct="1"/>
            <a:r>
              <a:rPr lang="en-US" dirty="0" smtClean="0">
                <a:latin typeface="Comic Sans MS" panose="030F0702030302020204" pitchFamily="66" charset="0"/>
                <a:ea typeface="ＭＳ Ｐゴシック" pitchFamily="34" charset="-128"/>
              </a:rPr>
              <a:t>Imaging – CT and VQ</a:t>
            </a:r>
          </a:p>
        </p:txBody>
      </p:sp>
      <p:sp>
        <p:nvSpPr>
          <p:cNvPr id="63491" name="Content Placeholder 2"/>
          <p:cNvSpPr>
            <a:spLocks noGrp="1"/>
          </p:cNvSpPr>
          <p:nvPr>
            <p:ph idx="1"/>
          </p:nvPr>
        </p:nvSpPr>
        <p:spPr/>
        <p:txBody>
          <a:bodyPr>
            <a:normAutofit/>
          </a:bodyPr>
          <a:lstStyle/>
          <a:p>
            <a:pPr eaLnBrk="1" hangingPunct="1"/>
            <a:r>
              <a:rPr lang="en-US" dirty="0">
                <a:latin typeface="Comic Sans MS" panose="030F0702030302020204" pitchFamily="66" charset="0"/>
                <a:ea typeface="ＭＳ Ｐゴシック" pitchFamily="34" charset="-128"/>
              </a:rPr>
              <a:t>CT has high negative predictive value</a:t>
            </a:r>
          </a:p>
          <a:p>
            <a:pPr lvl="1" eaLnBrk="1" hangingPunct="1"/>
            <a:r>
              <a:rPr lang="en-US" sz="2400" dirty="0">
                <a:latin typeface="Comic Sans MS" panose="030F0702030302020204" pitchFamily="66" charset="0"/>
                <a:ea typeface="ＭＳ Ｐゴシック" pitchFamily="34" charset="-128"/>
              </a:rPr>
              <a:t> the test of choice</a:t>
            </a:r>
          </a:p>
          <a:p>
            <a:pPr lvl="1" eaLnBrk="1" hangingPunct="1"/>
            <a:r>
              <a:rPr lang="en-US" sz="2400" dirty="0">
                <a:latin typeface="Comic Sans MS" panose="030F0702030302020204" pitchFamily="66" charset="0"/>
                <a:ea typeface="ＭＳ Ｐゴシック" pitchFamily="34" charset="-128"/>
              </a:rPr>
              <a:t>Alternative diagnosis up to 40%</a:t>
            </a:r>
          </a:p>
          <a:p>
            <a:pPr lvl="1" eaLnBrk="1" hangingPunct="1"/>
            <a:r>
              <a:rPr lang="en-US" sz="2400" dirty="0">
                <a:latin typeface="Comic Sans MS" panose="030F0702030302020204" pitchFamily="66" charset="0"/>
                <a:ea typeface="ＭＳ Ｐゴシック" pitchFamily="34" charset="-128"/>
              </a:rPr>
              <a:t>Better if abnormal CXR (VQ less useful)</a:t>
            </a:r>
          </a:p>
          <a:p>
            <a:pPr lvl="1" eaLnBrk="1" hangingPunct="1"/>
            <a:r>
              <a:rPr lang="en-US" sz="2400" dirty="0">
                <a:latin typeface="Comic Sans MS" panose="030F0702030302020204" pitchFamily="66" charset="0"/>
                <a:ea typeface="ＭＳ Ｐゴシック" pitchFamily="34" charset="-128"/>
              </a:rPr>
              <a:t>Inconclusive rates up to 10%</a:t>
            </a:r>
          </a:p>
          <a:p>
            <a:pPr eaLnBrk="1" hangingPunct="1"/>
            <a:r>
              <a:rPr lang="en-US" dirty="0">
                <a:latin typeface="Comic Sans MS" panose="030F0702030302020204" pitchFamily="66" charset="0"/>
                <a:ea typeface="ＭＳ Ｐゴシック" pitchFamily="34" charset="-128"/>
              </a:rPr>
              <a:t>VQ </a:t>
            </a:r>
            <a:r>
              <a:rPr lang="en-US" dirty="0" smtClean="0">
                <a:latin typeface="Comic Sans MS" panose="030F0702030302020204" pitchFamily="66" charset="0"/>
                <a:ea typeface="ＭＳ Ｐゴシック" pitchFamily="34" charset="-128"/>
              </a:rPr>
              <a:t>scanning: impaired renal function</a:t>
            </a:r>
            <a:endParaRPr lang="en-US" dirty="0" smtClean="0">
              <a:latin typeface="Comic Sans MS" panose="030F0702030302020204" pitchFamily="66" charset="0"/>
              <a:ea typeface="ＭＳ Ｐゴシック" pitchFamily="34" charset="-128"/>
            </a:endParaRP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latin typeface="Comic Sans MS" panose="030F0702030302020204" pitchFamily="66" charset="0"/>
              </a:rPr>
              <a:pPr/>
              <a:t>17</a:t>
            </a:fld>
            <a:endParaRPr lang="en-US" altLang="en-US">
              <a:latin typeface="Comic Sans MS" panose="030F0702030302020204" pitchFamily="66" charset="0"/>
            </a:endParaRPr>
          </a:p>
        </p:txBody>
      </p:sp>
    </p:spTree>
    <p:extLst>
      <p:ext uri="{BB962C8B-B14F-4D97-AF65-F5344CB8AC3E}">
        <p14:creationId xmlns:p14="http://schemas.microsoft.com/office/powerpoint/2010/main" val="2391100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chor="ctr"/>
          <a:lstStyle/>
          <a:p>
            <a:pPr eaLnBrk="1" hangingPunct="1"/>
            <a:r>
              <a:rPr lang="en-US" dirty="0" smtClean="0">
                <a:latin typeface="Comic Sans MS" panose="030F0702030302020204" pitchFamily="66" charset="0"/>
                <a:ea typeface="ＭＳ Ｐゴシック" pitchFamily="34" charset="-128"/>
              </a:rPr>
              <a:t>Imaging pregnant patients?!</a:t>
            </a:r>
          </a:p>
        </p:txBody>
      </p:sp>
      <p:sp>
        <p:nvSpPr>
          <p:cNvPr id="66563" name="Content Placeholder 2"/>
          <p:cNvSpPr>
            <a:spLocks noGrp="1"/>
          </p:cNvSpPr>
          <p:nvPr>
            <p:ph idx="1"/>
          </p:nvPr>
        </p:nvSpPr>
        <p:spPr/>
        <p:txBody>
          <a:bodyPr>
            <a:normAutofit lnSpcReduction="10000"/>
          </a:bodyPr>
          <a:lstStyle/>
          <a:p>
            <a:pPr eaLnBrk="1" hangingPunct="1"/>
            <a:r>
              <a:rPr lang="en-US" dirty="0">
                <a:latin typeface="Comic Sans MS" panose="030F0702030302020204" pitchFamily="66" charset="0"/>
                <a:ea typeface="ＭＳ Ｐゴシック" pitchFamily="34" charset="-128"/>
              </a:rPr>
              <a:t> </a:t>
            </a:r>
            <a:r>
              <a:rPr lang="en-US" dirty="0">
                <a:latin typeface="Comic Sans MS" panose="030F0702030302020204" pitchFamily="66" charset="0"/>
                <a:ea typeface="ＭＳ Ｐゴシック" pitchFamily="34" charset="-128"/>
              </a:rPr>
              <a:t>Advice: investigate as non-pregnant</a:t>
            </a:r>
          </a:p>
          <a:p>
            <a:pPr eaLnBrk="1" hangingPunct="1"/>
            <a:r>
              <a:rPr lang="en-US" dirty="0">
                <a:latin typeface="Comic Sans MS" panose="030F0702030302020204" pitchFamily="66" charset="0"/>
                <a:ea typeface="ＭＳ Ｐゴシック" pitchFamily="34" charset="-128"/>
              </a:rPr>
              <a:t>D-dimer will be positive in pregnancy: not useful</a:t>
            </a:r>
          </a:p>
          <a:p>
            <a:pPr eaLnBrk="1" hangingPunct="1"/>
            <a:r>
              <a:rPr lang="en-US" dirty="0">
                <a:latin typeface="Comic Sans MS" panose="030F0702030302020204" pitchFamily="66" charset="0"/>
                <a:ea typeface="ＭＳ Ｐゴシック" pitchFamily="34" charset="-128"/>
              </a:rPr>
              <a:t>No consistent agreement re VQ vs CT</a:t>
            </a:r>
          </a:p>
          <a:p>
            <a:pPr lvl="1" eaLnBrk="1" hangingPunct="1"/>
            <a:r>
              <a:rPr lang="en-US" sz="2400" dirty="0">
                <a:latin typeface="Comic Sans MS" panose="030F0702030302020204" pitchFamily="66" charset="0"/>
                <a:ea typeface="ＭＳ Ｐゴシック" pitchFamily="34" charset="-128"/>
              </a:rPr>
              <a:t>VQ isotopes renaly excreted, bladder near uterus</a:t>
            </a:r>
          </a:p>
          <a:p>
            <a:pPr lvl="1" eaLnBrk="1" hangingPunct="1"/>
            <a:r>
              <a:rPr lang="en-US" sz="2400" dirty="0">
                <a:latin typeface="Comic Sans MS" panose="030F0702030302020204" pitchFamily="66" charset="0"/>
                <a:ea typeface="ＭＳ Ｐゴシック" pitchFamily="34" charset="-128"/>
              </a:rPr>
              <a:t>CT has contrast as well as radiation</a:t>
            </a:r>
          </a:p>
          <a:p>
            <a:pPr eaLnBrk="1" hangingPunct="1"/>
            <a:r>
              <a:rPr lang="en-US" dirty="0">
                <a:latin typeface="Comic Sans MS" panose="030F0702030302020204" pitchFamily="66" charset="0"/>
                <a:ea typeface="ＭＳ Ｐゴシック" pitchFamily="34" charset="-128"/>
              </a:rPr>
              <a:t> </a:t>
            </a:r>
            <a:r>
              <a:rPr lang="en-US" dirty="0">
                <a:latin typeface="Comic Sans MS" panose="030F0702030302020204" pitchFamily="66" charset="0"/>
                <a:ea typeface="ＭＳ Ｐゴシック" pitchFamily="34" charset="-128"/>
              </a:rPr>
              <a:t>Suggest to try lower limb venous Doppler ultrasound</a:t>
            </a:r>
          </a:p>
          <a:p>
            <a:pPr lvl="1" eaLnBrk="1" hangingPunct="1"/>
            <a:r>
              <a:rPr lang="en-US" sz="2400" dirty="0">
                <a:latin typeface="Comic Sans MS" panose="030F0702030302020204" pitchFamily="66" charset="0"/>
                <a:ea typeface="ＭＳ Ｐゴシック" pitchFamily="34" charset="-128"/>
              </a:rPr>
              <a:t>But only 80% PE have LL DVT</a:t>
            </a: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latin typeface="Comic Sans MS" panose="030F0702030302020204" pitchFamily="66" charset="0"/>
              </a:rPr>
              <a:pPr/>
              <a:t>18</a:t>
            </a:fld>
            <a:endParaRPr lang="en-US" altLang="en-US">
              <a:latin typeface="Comic Sans MS" panose="030F0702030302020204" pitchFamily="66" charset="0"/>
            </a:endParaRPr>
          </a:p>
        </p:txBody>
      </p:sp>
    </p:spTree>
    <p:extLst>
      <p:ext uri="{BB962C8B-B14F-4D97-AF65-F5344CB8AC3E}">
        <p14:creationId xmlns:p14="http://schemas.microsoft.com/office/powerpoint/2010/main" val="3879514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0" y="193065"/>
            <a:ext cx="9144000" cy="785664"/>
          </a:xfrm>
        </p:spPr>
        <p:txBody>
          <a:bodyPr>
            <a:normAutofit fontScale="90000"/>
          </a:bodyPr>
          <a:lstStyle/>
          <a:p>
            <a:pPr algn="ctr"/>
            <a:r>
              <a:rPr lang="en-US" sz="2800" dirty="0">
                <a:latin typeface="Comic Sans MS" panose="030F0702030302020204" pitchFamily="66" charset="0"/>
              </a:rPr>
              <a:t>50 year old man with sudden onset chest pain,</a:t>
            </a:r>
            <a:br>
              <a:rPr lang="en-US" sz="2800" dirty="0">
                <a:latin typeface="Comic Sans MS" panose="030F0702030302020204" pitchFamily="66" charset="0"/>
              </a:rPr>
            </a:br>
            <a:r>
              <a:rPr lang="en-US" sz="2800" dirty="0">
                <a:latin typeface="Comic Sans MS" panose="030F0702030302020204" pitchFamily="66" charset="0"/>
              </a:rPr>
              <a:t> what is your diagnosis?</a:t>
            </a:r>
            <a:endParaRPr lang="en-US" altLang="en-US" sz="2800" i="1" dirty="0">
              <a:latin typeface="Comic Sans MS" panose="030F0702030302020204" pitchFamily="66" charset="0"/>
              <a:cs typeface="Times New Roman" pitchFamily="18" charset="0"/>
            </a:endParaRPr>
          </a:p>
        </p:txBody>
      </p:sp>
      <p:sp>
        <p:nvSpPr>
          <p:cNvPr id="459781" name="Rectangle 5"/>
          <p:cNvSpPr>
            <a:spLocks noGrp="1" noChangeArrowheads="1"/>
          </p:cNvSpPr>
          <p:nvPr/>
        </p:nvSpPr>
        <p:spPr bwMode="auto">
          <a:xfrm>
            <a:off x="2552700" y="1219200"/>
            <a:ext cx="7086600" cy="4953000"/>
          </a:xfrm>
          <a:prstGeom prst="rect">
            <a:avLst/>
          </a:prstGeom>
          <a:blipFill dpi="0" rotWithShape="1">
            <a:blip r:embed="rId3"/>
            <a:srcRect/>
            <a:stretch>
              <a:fillRect b="-10456"/>
            </a:stretch>
          </a:blipFill>
          <a:ln w="9525">
            <a:solidFill>
              <a:schemeClr val="tx1"/>
            </a:solidFill>
            <a:miter lim="800000"/>
            <a:headEnd/>
            <a:tailEnd/>
          </a:ln>
          <a:effec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latin typeface="Comic Sans MS" panose="030F0702030302020204" pitchFamily="66" charset="0"/>
            </a:endParaRPr>
          </a:p>
        </p:txBody>
      </p:sp>
      <p:sp>
        <p:nvSpPr>
          <p:cNvPr id="90118" name="Slide Number Placeholder 1"/>
          <p:cNvSpPr>
            <a:spLocks noGrp="1"/>
          </p:cNvSpPr>
          <p:nvPr>
            <p:ph type="sldNum" sz="quarter" idx="10"/>
          </p:nvPr>
        </p:nvSpPr>
        <p:spPr>
          <a:noFill/>
        </p:spPr>
        <p:txBody>
          <a:bodyPr/>
          <a:lstStyle/>
          <a:p>
            <a:fld id="{D9280821-0653-4146-9D6B-EB83FD53552C}" type="slidenum">
              <a:rPr lang="en-US" altLang="en-US"/>
              <a:pPr/>
              <a:t>19</a:t>
            </a:fld>
            <a:endParaRPr lang="en-US" altLang="en-US"/>
          </a:p>
        </p:txBody>
      </p:sp>
    </p:spTree>
    <p:extLst>
      <p:ext uri="{BB962C8B-B14F-4D97-AF65-F5344CB8AC3E}">
        <p14:creationId xmlns:p14="http://schemas.microsoft.com/office/powerpoint/2010/main" val="1466689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Emergencies</a:t>
            </a:r>
          </a:p>
        </p:txBody>
      </p:sp>
      <p:sp>
        <p:nvSpPr>
          <p:cNvPr id="3" name="Content Placeholder 2"/>
          <p:cNvSpPr>
            <a:spLocks noGrp="1"/>
          </p:cNvSpPr>
          <p:nvPr>
            <p:ph idx="1"/>
          </p:nvPr>
        </p:nvSpPr>
        <p:spPr/>
        <p:txBody>
          <a:bodyPr/>
          <a:lstStyle/>
          <a:p>
            <a:r>
              <a:rPr lang="en-US" dirty="0" smtClean="0"/>
              <a:t>Acute Coronary syndrome</a:t>
            </a:r>
          </a:p>
          <a:p>
            <a:r>
              <a:rPr lang="en-US" dirty="0" smtClean="0"/>
              <a:t>Aortic Dissection</a:t>
            </a:r>
          </a:p>
          <a:p>
            <a:r>
              <a:rPr lang="en-US" dirty="0"/>
              <a:t>Pulmonary Edema</a:t>
            </a:r>
          </a:p>
          <a:p>
            <a:r>
              <a:rPr lang="en-US" dirty="0" smtClean="0"/>
              <a:t>Pulmonary Embolism</a:t>
            </a:r>
          </a:p>
          <a:p>
            <a:r>
              <a:rPr lang="en-US" dirty="0" smtClean="0"/>
              <a:t>Arrhythmias and sudden cardiac death</a:t>
            </a:r>
            <a:endParaRPr lang="en-US" dirty="0"/>
          </a:p>
        </p:txBody>
      </p:sp>
    </p:spTree>
    <p:extLst>
      <p:ext uri="{BB962C8B-B14F-4D97-AF65-F5344CB8AC3E}">
        <p14:creationId xmlns:p14="http://schemas.microsoft.com/office/powerpoint/2010/main" val="394741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819501" y="950722"/>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Aortic Dissection</a:t>
            </a:r>
          </a:p>
        </p:txBody>
      </p:sp>
      <p:sp>
        <p:nvSpPr>
          <p:cNvPr id="155651" name="Rectangle 3"/>
          <p:cNvSpPr>
            <a:spLocks noGrp="1" noChangeArrowheads="1"/>
          </p:cNvSpPr>
          <p:nvPr>
            <p:ph type="body" idx="1"/>
          </p:nvPr>
        </p:nvSpPr>
        <p:spPr>
          <a:xfrm>
            <a:off x="801624" y="2091452"/>
            <a:ext cx="10838688" cy="4156948"/>
          </a:xfrm>
        </p:spPr>
        <p:txBody>
          <a:bodyPr vert="horz" lIns="90000" tIns="46800" rIns="90000" bIns="46800" rtlCol="0" anchor="t">
            <a:normAutofit fontScale="85000" lnSpcReduction="20000"/>
          </a:bodyPr>
          <a:lstStyle/>
          <a:p>
            <a:pPr marL="558800" indent="-558800">
              <a:spcBef>
                <a:spcPts val="70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dirty="0">
                <a:latin typeface="Comic Sans MS" panose="030F0702030302020204" pitchFamily="66" charset="0"/>
              </a:rPr>
              <a:t>Bimodal age distribution</a:t>
            </a:r>
          </a:p>
          <a:p>
            <a:pPr marL="914400" lvl="1" indent="-457200">
              <a:spcBef>
                <a:spcPts val="70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sz="2400" b="1" u="sng" dirty="0">
                <a:latin typeface="Comic Sans MS" panose="030F0702030302020204" pitchFamily="66" charset="0"/>
              </a:rPr>
              <a:t>Young with predisposing factors</a:t>
            </a:r>
          </a:p>
          <a:p>
            <a:pPr marL="1244600" lvl="2" indent="-330200">
              <a:spcBef>
                <a:spcPts val="65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sz="2400" dirty="0">
                <a:solidFill>
                  <a:srgbClr val="FF0000"/>
                </a:solidFill>
                <a:latin typeface="Comic Sans MS" panose="030F0702030302020204" pitchFamily="66" charset="0"/>
              </a:rPr>
              <a:t>Collagen vascular disorders </a:t>
            </a:r>
            <a:r>
              <a:rPr lang="en-GB" altLang="en-US" sz="2400" dirty="0">
                <a:latin typeface="Comic Sans MS" panose="030F0702030302020204" pitchFamily="66" charset="0"/>
              </a:rPr>
              <a:t>such as </a:t>
            </a:r>
            <a:r>
              <a:rPr lang="en-GB" altLang="en-US" sz="2400" dirty="0" err="1">
                <a:latin typeface="Comic Sans MS" panose="030F0702030302020204" pitchFamily="66" charset="0"/>
              </a:rPr>
              <a:t>Marfan’s</a:t>
            </a:r>
            <a:endParaRPr lang="en-GB" altLang="en-US" sz="2400" dirty="0">
              <a:latin typeface="Comic Sans MS" panose="030F0702030302020204" pitchFamily="66" charset="0"/>
            </a:endParaRPr>
          </a:p>
          <a:p>
            <a:pPr marL="1244600" lvl="2" indent="-330200">
              <a:spcBef>
                <a:spcPts val="65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sz="2400" dirty="0">
                <a:solidFill>
                  <a:srgbClr val="FF0000"/>
                </a:solidFill>
                <a:latin typeface="Comic Sans MS" panose="030F0702030302020204" pitchFamily="66" charset="0"/>
              </a:rPr>
              <a:t>Pregnancy </a:t>
            </a:r>
            <a:r>
              <a:rPr lang="en-GB" altLang="en-US" sz="2400" dirty="0">
                <a:latin typeface="Comic Sans MS" panose="030F0702030302020204" pitchFamily="66" charset="0"/>
              </a:rPr>
              <a:t>(especially third trimester, </a:t>
            </a:r>
            <a:r>
              <a:rPr lang="en-US" altLang="en-US" sz="2400" dirty="0">
                <a:latin typeface="Comic Sans MS" panose="030F0702030302020204" pitchFamily="66" charset="0"/>
              </a:rPr>
              <a:t>Pregnancy (50% of dissections in women &lt;40 </a:t>
            </a:r>
            <a:r>
              <a:rPr lang="en-US" altLang="en-US" sz="2400" dirty="0" err="1">
                <a:latin typeface="Comic Sans MS" panose="030F0702030302020204" pitchFamily="66" charset="0"/>
              </a:rPr>
              <a:t>yrs</a:t>
            </a:r>
            <a:r>
              <a:rPr lang="en-US" altLang="en-US" sz="2400" dirty="0">
                <a:latin typeface="Comic Sans MS" panose="030F0702030302020204" pitchFamily="66" charset="0"/>
              </a:rPr>
              <a:t>)</a:t>
            </a:r>
            <a:endParaRPr lang="en-GB" altLang="en-US" sz="2400" dirty="0">
              <a:latin typeface="Comic Sans MS" panose="030F0702030302020204" pitchFamily="66" charset="0"/>
            </a:endParaRPr>
          </a:p>
          <a:p>
            <a:pPr marL="1244600" lvl="2" indent="-330200">
              <a:spcBef>
                <a:spcPts val="65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sz="2400" dirty="0">
                <a:latin typeface="Comic Sans MS" panose="030F0702030302020204" pitchFamily="66" charset="0"/>
              </a:rPr>
              <a:t>Chest trauma (MVA)</a:t>
            </a:r>
          </a:p>
          <a:p>
            <a:pPr marL="1244600" lvl="2" indent="-330200">
              <a:spcBef>
                <a:spcPts val="65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sz="2400" dirty="0">
                <a:latin typeface="Comic Sans MS" panose="030F0702030302020204" pitchFamily="66" charset="0"/>
              </a:rPr>
              <a:t>Iatrogenic (cardiac catheterization)</a:t>
            </a:r>
          </a:p>
          <a:p>
            <a:pPr marL="1244600" lvl="2" indent="-330200">
              <a:spcBef>
                <a:spcPts val="65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sz="2400" dirty="0">
                <a:latin typeface="Comic Sans MS" panose="030F0702030302020204" pitchFamily="66" charset="0"/>
              </a:rPr>
              <a:t>Bicuspid aortic valve </a:t>
            </a:r>
            <a:r>
              <a:rPr lang="en-US" altLang="en-US" sz="2400" dirty="0">
                <a:latin typeface="Comic Sans MS" panose="030F0702030302020204" pitchFamily="66" charset="0"/>
              </a:rPr>
              <a:t>(7-14% of cases)</a:t>
            </a:r>
            <a:endParaRPr lang="en-GB" altLang="en-US" sz="2400" dirty="0">
              <a:latin typeface="Comic Sans MS" panose="030F0702030302020204" pitchFamily="66" charset="0"/>
            </a:endParaRPr>
          </a:p>
          <a:p>
            <a:pPr marL="1244600" lvl="2" indent="-330200">
              <a:spcBef>
                <a:spcPts val="65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sz="2400" dirty="0">
                <a:latin typeface="Comic Sans MS" panose="030F0702030302020204" pitchFamily="66" charset="0"/>
              </a:rPr>
              <a:t>Aortic </a:t>
            </a:r>
            <a:r>
              <a:rPr lang="en-GB" altLang="en-US" sz="2400" dirty="0" err="1">
                <a:latin typeface="Comic Sans MS" panose="030F0702030302020204" pitchFamily="66" charset="0"/>
              </a:rPr>
              <a:t>coarctation</a:t>
            </a:r>
            <a:endParaRPr lang="en-GB" altLang="en-US" sz="2400" dirty="0">
              <a:latin typeface="Comic Sans MS" panose="030F0702030302020204" pitchFamily="66" charset="0"/>
            </a:endParaRPr>
          </a:p>
          <a:p>
            <a:pPr marL="914400" lvl="1" indent="-457200">
              <a:spcBef>
                <a:spcPts val="700"/>
              </a:spcBef>
              <a:tabLst>
                <a:tab pos="682625" algn="l"/>
                <a:tab pos="1139825" algn="l"/>
                <a:tab pos="1597025" algn="l"/>
                <a:tab pos="2054225" algn="l"/>
                <a:tab pos="2511425" algn="l"/>
                <a:tab pos="2968625" algn="l"/>
                <a:tab pos="3425825" algn="l"/>
                <a:tab pos="3883025" algn="l"/>
                <a:tab pos="4340225" algn="l"/>
                <a:tab pos="4797425" algn="l"/>
                <a:tab pos="5254625" algn="l"/>
                <a:tab pos="5711825" algn="l"/>
                <a:tab pos="6169025" algn="l"/>
                <a:tab pos="6626225" algn="l"/>
                <a:tab pos="7083425" algn="l"/>
                <a:tab pos="7540625" algn="l"/>
                <a:tab pos="7997825" algn="l"/>
                <a:tab pos="8455025" algn="l"/>
                <a:tab pos="8912225" algn="l"/>
                <a:tab pos="9369425" algn="l"/>
              </a:tabLst>
            </a:pPr>
            <a:r>
              <a:rPr lang="en-GB" altLang="en-US" sz="2400" b="1" dirty="0">
                <a:latin typeface="Comic Sans MS" panose="030F0702030302020204" pitchFamily="66" charset="0"/>
              </a:rPr>
              <a:t>Elderly </a:t>
            </a:r>
            <a:r>
              <a:rPr lang="en-GB" altLang="en-US" sz="2400" dirty="0" smtClean="0">
                <a:latin typeface="Comic Sans MS" panose="030F0702030302020204" pitchFamily="66" charset="0"/>
              </a:rPr>
              <a:t>with </a:t>
            </a:r>
            <a:r>
              <a:rPr lang="en-GB" altLang="en-US" sz="2400" dirty="0">
                <a:latin typeface="Comic Sans MS" panose="030F0702030302020204" pitchFamily="66" charset="0"/>
              </a:rPr>
              <a:t>chronic hypertension and Atherosclerotic risk factors</a:t>
            </a: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latin typeface="Comic Sans MS" panose="030F0702030302020204" pitchFamily="66" charset="0"/>
              </a:rPr>
              <a:pPr/>
              <a:t>20</a:t>
            </a:fld>
            <a:endParaRPr lang="en-US" altLang="en-US">
              <a:latin typeface="Comic Sans MS" panose="030F0702030302020204" pitchFamily="66" charset="0"/>
            </a:endParaRPr>
          </a:p>
        </p:txBody>
      </p:sp>
      <p:sp>
        <p:nvSpPr>
          <p:cNvPr id="5" name="TextBox 3"/>
          <p:cNvSpPr txBox="1">
            <a:spLocks noChangeArrowheads="1"/>
          </p:cNvSpPr>
          <p:nvPr/>
        </p:nvSpPr>
        <p:spPr bwMode="auto">
          <a:xfrm>
            <a:off x="10522452" y="6488668"/>
            <a:ext cx="1215397" cy="369332"/>
          </a:xfrm>
          <a:prstGeom prst="rect">
            <a:avLst/>
          </a:prstGeom>
          <a:noFill/>
          <a:ln w="9525">
            <a:noFill/>
            <a:miter lim="800000"/>
            <a:headEnd/>
            <a:tailEnd/>
          </a:ln>
        </p:spPr>
        <p:txBody>
          <a:bodyPr wrap="none">
            <a:spAutoFit/>
          </a:bodyPr>
          <a:lstStyle/>
          <a:p>
            <a:pPr eaLnBrk="1" hangingPunct="1"/>
            <a:r>
              <a:rPr lang="en-US" altLang="en-US" dirty="0">
                <a:latin typeface="Comic Sans MS" panose="030F0702030302020204" pitchFamily="66" charset="0"/>
              </a:rPr>
              <a:t>Section </a:t>
            </a:r>
            <a:r>
              <a:rPr lang="en-US" altLang="en-US" dirty="0">
                <a:latin typeface="Comic Sans MS" panose="030F0702030302020204" pitchFamily="66" charset="0"/>
              </a:rPr>
              <a:t>4</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00064669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828800" y="52705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Aortic Dissection</a:t>
            </a:r>
          </a:p>
        </p:txBody>
      </p:sp>
      <p:sp>
        <p:nvSpPr>
          <p:cNvPr id="157699" name="Rectangle 3"/>
          <p:cNvSpPr>
            <a:spLocks noGrp="1" noChangeArrowheads="1"/>
          </p:cNvSpPr>
          <p:nvPr>
            <p:ph type="body" idx="1"/>
          </p:nvPr>
        </p:nvSpPr>
        <p:spPr>
          <a:xfrm>
            <a:off x="1828800" y="1143000"/>
            <a:ext cx="8458200" cy="4953000"/>
          </a:xfrm>
        </p:spPr>
        <p:txBody>
          <a:bodyPr vert="horz" lIns="90000" tIns="46800" rIns="90000" bIns="46800" rtlCol="0" anchor="t">
            <a:normAutofit/>
          </a:bodyPr>
          <a:lstStyle/>
          <a:p>
            <a:pPr marL="330200" indent="-330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Clinical presentation</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Abrupt</a:t>
            </a:r>
            <a:r>
              <a:rPr lang="en-GB" altLang="en-US" sz="2400" dirty="0">
                <a:latin typeface="Comic Sans MS" panose="030F0702030302020204" pitchFamily="66" charset="0"/>
              </a:rPr>
              <a:t> tearing chest pain, radiation to back</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Maximal intensity at onset</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Migrating</a:t>
            </a:r>
            <a:r>
              <a:rPr lang="en-GB" altLang="en-US" sz="2400" dirty="0">
                <a:latin typeface="Comic Sans MS" panose="030F0702030302020204" pitchFamily="66" charset="0"/>
              </a:rPr>
              <a:t>, dynamic pain pattern, starts in the chest and radiates to the back</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Can mimic </a:t>
            </a:r>
            <a:r>
              <a:rPr lang="en-GB" altLang="en-US" sz="2400" dirty="0">
                <a:solidFill>
                  <a:srgbClr val="FF0000"/>
                </a:solidFill>
                <a:latin typeface="Comic Sans MS" panose="030F0702030302020204" pitchFamily="66" charset="0"/>
              </a:rPr>
              <a:t>stroke</a:t>
            </a:r>
            <a:r>
              <a:rPr lang="en-GB" altLang="en-US" sz="2400" dirty="0">
                <a:latin typeface="Comic Sans MS" panose="030F0702030302020204" pitchFamily="66" charset="0"/>
              </a:rPr>
              <a:t>( up to 30%): </a:t>
            </a:r>
          </a:p>
          <a:p>
            <a:pPr marL="457200" lvl="1" indent="0">
              <a:lnSpc>
                <a:spcPct val="80000"/>
              </a:lnSpc>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	</a:t>
            </a:r>
            <a:r>
              <a:rPr lang="en-GB" altLang="en-US" sz="2400" dirty="0">
                <a:latin typeface="Comic Sans MS" panose="030F0702030302020204" pitchFamily="66" charset="0"/>
              </a:rPr>
              <a:t>Syncope, decreased LOC, </a:t>
            </a:r>
            <a:r>
              <a:rPr lang="en-GB" altLang="en-US" sz="2400" dirty="0">
                <a:solidFill>
                  <a:srgbClr val="FF0000"/>
                </a:solidFill>
                <a:latin typeface="Comic Sans MS" panose="030F0702030302020204" pitchFamily="66" charset="0"/>
              </a:rPr>
              <a:t>acute paralysis</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Can mimic </a:t>
            </a:r>
            <a:r>
              <a:rPr lang="en-GB" altLang="en-US" sz="2400" dirty="0">
                <a:solidFill>
                  <a:srgbClr val="FF0000"/>
                </a:solidFill>
                <a:latin typeface="Comic Sans MS" panose="030F0702030302020204" pitchFamily="66" charset="0"/>
              </a:rPr>
              <a:t>ACS</a:t>
            </a:r>
          </a:p>
          <a:p>
            <a:pPr marL="457200" lvl="1" indent="0">
              <a:lnSpc>
                <a:spcPct val="80000"/>
              </a:lnSpc>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	</a:t>
            </a:r>
            <a:r>
              <a:rPr lang="en-GB" altLang="en-US" sz="2400" dirty="0">
                <a:solidFill>
                  <a:srgbClr val="FF0000"/>
                </a:solidFill>
                <a:latin typeface="Comic Sans MS" panose="030F0702030302020204" pitchFamily="66" charset="0"/>
              </a:rPr>
              <a:t>	 (up to 8% with inferior STEMI)</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Can mimic mesenteric ischemia, kidney stone</a:t>
            </a: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latin typeface="Comic Sans MS" panose="030F0702030302020204" pitchFamily="66" charset="0"/>
              </a:rPr>
              <a:pPr/>
              <a:t>21</a:t>
            </a:fld>
            <a:endParaRPr lang="en-US" altLang="en-US">
              <a:latin typeface="Comic Sans MS" panose="030F0702030302020204" pitchFamily="66" charset="0"/>
            </a:endParaRPr>
          </a:p>
        </p:txBody>
      </p:sp>
    </p:spTree>
    <p:extLst>
      <p:ext uri="{BB962C8B-B14F-4D97-AF65-F5344CB8AC3E}">
        <p14:creationId xmlns:p14="http://schemas.microsoft.com/office/powerpoint/2010/main" val="42101188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7699">
                                            <p:txEl>
                                              <p:pRg st="7" end="7"/>
                                            </p:txEl>
                                          </p:spTgt>
                                        </p:tgtEl>
                                        <p:attrNameLst>
                                          <p:attrName>style.visibility</p:attrName>
                                        </p:attrNameLst>
                                      </p:cBhvr>
                                      <p:to>
                                        <p:strVal val="visible"/>
                                      </p:to>
                                    </p:set>
                                    <p:animEffect transition="in" filter="barn(inVertical)">
                                      <p:cBhvr>
                                        <p:cTn id="7" dur="500"/>
                                        <p:tgtEl>
                                          <p:spTgt spid="157699">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7699">
                                            <p:txEl>
                                              <p:pRg st="8" end="8"/>
                                            </p:txEl>
                                          </p:spTgt>
                                        </p:tgtEl>
                                        <p:attrNameLst>
                                          <p:attrName>style.visibility</p:attrName>
                                        </p:attrNameLst>
                                      </p:cBhvr>
                                      <p:to>
                                        <p:strVal val="visible"/>
                                      </p:to>
                                    </p:set>
                                    <p:animEffect transition="in" filter="barn(inVertical)">
                                      <p:cBhvr>
                                        <p:cTn id="12" dur="500"/>
                                        <p:tgtEl>
                                          <p:spTgt spid="157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0376"/>
            <a:ext cx="8229600" cy="486287"/>
          </a:xfrm>
        </p:spPr>
        <p:txBody>
          <a:bodyPr>
            <a:normAutofit fontScale="90000"/>
          </a:bodyPr>
          <a:lstStyle/>
          <a:p>
            <a:r>
              <a:rPr lang="en-GB" altLang="en-US" sz="3200" i="1" dirty="0">
                <a:latin typeface="Comic Sans MS" panose="030F0702030302020204" pitchFamily="66" charset="0"/>
                <a:cs typeface="Times New Roman" pitchFamily="18" charset="0"/>
              </a:rPr>
              <a:t>Aortic Dissection</a:t>
            </a:r>
            <a:endParaRPr lang="en-US" dirty="0">
              <a:latin typeface="Comic Sans MS" panose="030F0702030302020204" pitchFamily="66" charset="0"/>
            </a:endParaRPr>
          </a:p>
        </p:txBody>
      </p:sp>
      <p:sp>
        <p:nvSpPr>
          <p:cNvPr id="3" name="Content Placeholder 2"/>
          <p:cNvSpPr>
            <a:spLocks noGrp="1"/>
          </p:cNvSpPr>
          <p:nvPr>
            <p:ph idx="1"/>
          </p:nvPr>
        </p:nvSpPr>
        <p:spPr>
          <a:xfrm>
            <a:off x="1981200" y="1069848"/>
            <a:ext cx="8229600" cy="4114800"/>
          </a:xfrm>
        </p:spPr>
        <p:txBody>
          <a:bodyPr/>
          <a:lstStyle/>
          <a:p>
            <a:pPr marL="330200" indent="-330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Physical exam</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Mostly </a:t>
            </a:r>
            <a:r>
              <a:rPr lang="en-GB" altLang="en-US" sz="2400" dirty="0" smtClean="0">
                <a:latin typeface="Comic Sans MS" panose="030F0702030302020204" pitchFamily="66" charset="0"/>
              </a:rPr>
              <a:t>Hypertensive</a:t>
            </a:r>
            <a:endParaRPr lang="en-GB" altLang="en-US" sz="2400" dirty="0">
              <a:latin typeface="Comic Sans MS" panose="030F0702030302020204" pitchFamily="66" charset="0"/>
            </a:endParaRP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Asymmetric pulses, asymmetric BP</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C00000"/>
                </a:solidFill>
                <a:latin typeface="Comic Sans MS" panose="030F0702030302020204" pitchFamily="66" charset="0"/>
              </a:rPr>
              <a:t>Discrepancy in systolic BP&gt;20mmHg between left and right arm is suggestive</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Up to 30% have neurological findings</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Acute aortic regurgitation</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Tamponade</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Acute Inferior STEMI</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400" dirty="0">
              <a:solidFill>
                <a:srgbClr val="FF0000"/>
              </a:solidFill>
              <a:latin typeface="Comic Sans MS" panose="030F0702030302020204" pitchFamily="66" charset="0"/>
            </a:endParaRPr>
          </a:p>
          <a:p>
            <a:pPr>
              <a:buNone/>
            </a:pPr>
            <a:endParaRPr lang="en-US" dirty="0">
              <a:latin typeface="Comic Sans MS" panose="030F0702030302020204" pitchFamily="66" charset="0"/>
            </a:endParaRPr>
          </a:p>
        </p:txBody>
      </p:sp>
      <p:sp>
        <p:nvSpPr>
          <p:cNvPr id="4" name="Slide Number Placeholder 3"/>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22</a:t>
            </a:fld>
            <a:endParaRPr lang="en-US" altLang="en-US">
              <a:latin typeface="Comic Sans MS" panose="030F0702030302020204" pitchFamily="66" charset="0"/>
            </a:endParaRPr>
          </a:p>
        </p:txBody>
      </p:sp>
    </p:spTree>
    <p:extLst>
      <p:ext uri="{BB962C8B-B14F-4D97-AF65-F5344CB8AC3E}">
        <p14:creationId xmlns:p14="http://schemas.microsoft.com/office/powerpoint/2010/main" val="6410863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848" y="-137160"/>
            <a:ext cx="8587568" cy="749807"/>
          </a:xfrm>
        </p:spPr>
        <p:txBody>
          <a:bodyPr>
            <a:normAutofit fontScale="90000"/>
          </a:bodyPr>
          <a:lstStyle/>
          <a:p>
            <a:r>
              <a:rPr lang="en-US" dirty="0" smtClean="0">
                <a:latin typeface="Comic Sans MS" panose="030F0702030302020204" pitchFamily="66" charset="0"/>
              </a:rPr>
              <a:t>Aortic Dissection Classification</a:t>
            </a:r>
            <a:endParaRPr lang="en-US" dirty="0">
              <a:latin typeface="Comic Sans MS" panose="030F0702030302020204" pitchFamily="66" charset="0"/>
            </a:endParaRPr>
          </a:p>
        </p:txBody>
      </p:sp>
      <p:pic>
        <p:nvPicPr>
          <p:cNvPr id="447490" name="Picture 2"/>
          <p:cNvPicPr>
            <a:picLocks noGrp="1" noChangeAspect="1" noChangeArrowheads="1"/>
          </p:cNvPicPr>
          <p:nvPr>
            <p:ph idx="1"/>
          </p:nvPr>
        </p:nvPicPr>
        <p:blipFill>
          <a:blip r:embed="rId2"/>
          <a:srcRect/>
          <a:stretch>
            <a:fillRect/>
          </a:stretch>
        </p:blipFill>
        <p:spPr bwMode="auto">
          <a:xfrm>
            <a:off x="3276600" y="1036824"/>
            <a:ext cx="5647604" cy="5211576"/>
          </a:xfrm>
          <a:prstGeom prst="rect">
            <a:avLst/>
          </a:prstGeom>
          <a:noFill/>
          <a:ln w="9525">
            <a:noFill/>
            <a:miter lim="800000"/>
            <a:headEnd/>
            <a:tailEnd/>
          </a:ln>
          <a:effectLst/>
        </p:spPr>
      </p:pic>
      <p:sp>
        <p:nvSpPr>
          <p:cNvPr id="3" name="Slide Number Placeholder 2"/>
          <p:cNvSpPr>
            <a:spLocks noGrp="1"/>
          </p:cNvSpPr>
          <p:nvPr>
            <p:ph type="sldNum" sz="quarter" idx="10"/>
          </p:nvPr>
        </p:nvSpPr>
        <p:spPr/>
        <p:txBody>
          <a:bodyPr/>
          <a:lstStyle/>
          <a:p>
            <a:fld id="{757968DD-73BD-465D-98C2-CCFE221630F6}" type="slidenum">
              <a:rPr lang="en-US" altLang="en-US" smtClean="0"/>
              <a:pPr/>
              <a:t>23</a:t>
            </a:fld>
            <a:endParaRPr lang="en-US" altLang="en-US"/>
          </a:p>
        </p:txBody>
      </p:sp>
    </p:spTree>
    <p:extLst>
      <p:ext uri="{BB962C8B-B14F-4D97-AF65-F5344CB8AC3E}">
        <p14:creationId xmlns:p14="http://schemas.microsoft.com/office/powerpoint/2010/main" val="53266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752600" y="1220786"/>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Diagnostic Imaging - Aortic Dissection</a:t>
            </a:r>
          </a:p>
        </p:txBody>
      </p:sp>
      <p:sp>
        <p:nvSpPr>
          <p:cNvPr id="168963" name="Rectangle 3"/>
          <p:cNvSpPr>
            <a:spLocks noGrp="1" noChangeArrowheads="1"/>
          </p:cNvSpPr>
          <p:nvPr>
            <p:ph type="body" idx="1"/>
          </p:nvPr>
        </p:nvSpPr>
        <p:spPr>
          <a:xfrm>
            <a:off x="1301496" y="2450592"/>
            <a:ext cx="7690104" cy="3776472"/>
          </a:xfrm>
        </p:spPr>
        <p:txBody>
          <a:bodyPr vert="horz" lIns="90000" tIns="46800" rIns="90000" bIns="46800" rtlCol="0" anchor="t">
            <a:normAutofit/>
          </a:bodyPr>
          <a:lstStyle/>
          <a:p>
            <a:pPr marL="330200" indent="-330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ECG: not diagnostic</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Ischemic changes in 15%</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Up to 8% with Type A will have inferior STEMI</a:t>
            </a:r>
          </a:p>
          <a:p>
            <a:pPr marL="330200" indent="-330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Chest x-ray</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Widened mediastinum up to 76%</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10% have normal CXR</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Left pleural effusion</a:t>
            </a:r>
          </a:p>
        </p:txBody>
      </p:sp>
      <p:pic>
        <p:nvPicPr>
          <p:cNvPr id="168964" name="Picture 1" descr="emd_03_007_05_01_50.jpg"/>
          <p:cNvPicPr>
            <a:picLocks noChangeAspect="1"/>
          </p:cNvPicPr>
          <p:nvPr/>
        </p:nvPicPr>
        <p:blipFill>
          <a:blip r:embed="rId3"/>
          <a:srcRect l="11613" r="57312"/>
          <a:stretch>
            <a:fillRect/>
          </a:stretch>
        </p:blipFill>
        <p:spPr bwMode="auto">
          <a:xfrm>
            <a:off x="9887712" y="1655064"/>
            <a:ext cx="1397000" cy="4572000"/>
          </a:xfrm>
          <a:prstGeom prst="rect">
            <a:avLst/>
          </a:prstGeom>
          <a:noFill/>
          <a:ln w="9525">
            <a:noFill/>
            <a:miter lim="800000"/>
            <a:headEnd/>
            <a:tailEnd/>
          </a:ln>
        </p:spPr>
      </p:pic>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24</a:t>
            </a:fld>
            <a:endParaRPr lang="en-US" altLang="en-US">
              <a:latin typeface="Comic Sans MS" panose="030F0702030302020204" pitchFamily="66" charset="0"/>
            </a:endParaRPr>
          </a:p>
        </p:txBody>
      </p:sp>
    </p:spTree>
    <p:extLst>
      <p:ext uri="{BB962C8B-B14F-4D97-AF65-F5344CB8AC3E}">
        <p14:creationId xmlns:p14="http://schemas.microsoft.com/office/powerpoint/2010/main" val="17495835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body" idx="1"/>
          </p:nvPr>
        </p:nvSpPr>
        <p:spPr>
          <a:xfrm>
            <a:off x="1383792" y="2532888"/>
            <a:ext cx="8763000" cy="4953000"/>
          </a:xfrm>
        </p:spPr>
        <p:txBody>
          <a:bodyPr vert="horz" lIns="90000" tIns="46800" rIns="90000" bIns="46800" rtlCol="0" anchor="t">
            <a:normAutofit/>
          </a:bodyPr>
          <a:lstStyle/>
          <a:p>
            <a:pPr marL="330200" indent="-33020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200" dirty="0">
                <a:latin typeface="Comic Sans MS" panose="030F0702030302020204" pitchFamily="66" charset="0"/>
              </a:rPr>
              <a:t>CT </a:t>
            </a:r>
            <a:r>
              <a:rPr lang="en-GB" altLang="en-US" sz="2200" dirty="0">
                <a:latin typeface="Comic Sans MS" panose="030F0702030302020204" pitchFamily="66" charset="0"/>
              </a:rPr>
              <a:t>with </a:t>
            </a:r>
            <a:r>
              <a:rPr lang="en-GB" altLang="en-US" sz="2200" dirty="0">
                <a:latin typeface="Comic Sans MS" panose="030F0702030302020204" pitchFamily="66" charset="0"/>
              </a:rPr>
              <a:t>contrast </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200" dirty="0">
                <a:latin typeface="Comic Sans MS" panose="030F0702030302020204" pitchFamily="66" charset="0"/>
              </a:rPr>
              <a:t>Very sensitive and </a:t>
            </a:r>
            <a:r>
              <a:rPr lang="en-GB" altLang="en-US" sz="2200" dirty="0">
                <a:latin typeface="Comic Sans MS" panose="030F0702030302020204" pitchFamily="66" charset="0"/>
              </a:rPr>
              <a:t>specific</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200" dirty="0">
                <a:latin typeface="Comic Sans MS" panose="030F0702030302020204" pitchFamily="66" charset="0"/>
              </a:rPr>
              <a:t>Now </a:t>
            </a:r>
            <a:r>
              <a:rPr lang="en-GB" altLang="en-US" sz="2200" dirty="0">
                <a:latin typeface="Comic Sans MS" panose="030F0702030302020204" pitchFamily="66" charset="0"/>
              </a:rPr>
              <a:t>accepted as </a:t>
            </a:r>
            <a:r>
              <a:rPr lang="en-GB" altLang="en-US" sz="2200" dirty="0">
                <a:solidFill>
                  <a:srgbClr val="FF0000"/>
                </a:solidFill>
                <a:latin typeface="Comic Sans MS" panose="030F0702030302020204" pitchFamily="66" charset="0"/>
              </a:rPr>
              <a:t>first-line test</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200" dirty="0">
                <a:latin typeface="Comic Sans MS" panose="030F0702030302020204" pitchFamily="66" charset="0"/>
              </a:rPr>
              <a:t>Shows </a:t>
            </a:r>
            <a:r>
              <a:rPr lang="en-GB" altLang="en-US" sz="2200" dirty="0">
                <a:latin typeface="Comic Sans MS" panose="030F0702030302020204" pitchFamily="66" charset="0"/>
              </a:rPr>
              <a:t>true and false </a:t>
            </a:r>
            <a:r>
              <a:rPr lang="en-GB" altLang="en-US" sz="2200" dirty="0">
                <a:latin typeface="Comic Sans MS" panose="030F0702030302020204" pitchFamily="66" charset="0"/>
              </a:rPr>
              <a:t>lumen</a:t>
            </a: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200" dirty="0">
                <a:solidFill>
                  <a:srgbClr val="FF0000"/>
                </a:solidFill>
                <a:latin typeface="Comic Sans MS" panose="030F0702030302020204" pitchFamily="66" charset="0"/>
              </a:rPr>
              <a:t>Intramural </a:t>
            </a:r>
            <a:r>
              <a:rPr lang="en-GB" altLang="en-US" sz="2200" dirty="0">
                <a:solidFill>
                  <a:srgbClr val="FF0000"/>
                </a:solidFill>
                <a:latin typeface="Comic Sans MS" panose="030F0702030302020204" pitchFamily="66" charset="0"/>
              </a:rPr>
              <a:t>hematoma (not seen by traditional angiogram)</a:t>
            </a:r>
            <a:endParaRPr lang="en-GB" altLang="en-US" sz="2200" dirty="0">
              <a:solidFill>
                <a:srgbClr val="FF0000"/>
              </a:solidFill>
              <a:latin typeface="Comic Sans MS" panose="030F0702030302020204" pitchFamily="66" charset="0"/>
            </a:endParaRPr>
          </a:p>
          <a:p>
            <a:pPr marL="730250" lvl="1" indent="-27305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200" dirty="0">
                <a:latin typeface="Comic Sans MS" panose="030F0702030302020204" pitchFamily="66" charset="0"/>
              </a:rPr>
              <a:t>Requires dye </a:t>
            </a:r>
            <a:r>
              <a:rPr lang="en-GB" altLang="en-US" sz="2200" dirty="0">
                <a:latin typeface="Comic Sans MS" panose="030F0702030302020204" pitchFamily="66" charset="0"/>
              </a:rPr>
              <a:t>load and radiation</a:t>
            </a:r>
          </a:p>
          <a:p>
            <a:pPr marL="330200" indent="-33020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200" dirty="0">
                <a:latin typeface="Comic Sans MS" panose="030F0702030302020204" pitchFamily="66" charset="0"/>
              </a:rPr>
              <a:t>MRI</a:t>
            </a:r>
          </a:p>
          <a:p>
            <a:pPr marL="330200" indent="-330200">
              <a:lnSpc>
                <a:spcPct val="8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200" dirty="0" smtClean="0">
                <a:latin typeface="Comic Sans MS" panose="030F0702030302020204" pitchFamily="66" charset="0"/>
              </a:rPr>
              <a:t>TEE </a:t>
            </a:r>
            <a:r>
              <a:rPr lang="en-GB" altLang="en-US" sz="2200" dirty="0">
                <a:latin typeface="Comic Sans MS" panose="030F0702030302020204" pitchFamily="66" charset="0"/>
              </a:rPr>
              <a:t>(trans-</a:t>
            </a:r>
            <a:r>
              <a:rPr lang="en-GB" altLang="en-US" sz="2200" dirty="0" err="1">
                <a:latin typeface="Comic Sans MS" panose="030F0702030302020204" pitchFamily="66" charset="0"/>
              </a:rPr>
              <a:t>esophageal</a:t>
            </a:r>
            <a:r>
              <a:rPr lang="en-GB" altLang="en-US" sz="2200" dirty="0">
                <a:latin typeface="Comic Sans MS" panose="030F0702030302020204" pitchFamily="66" charset="0"/>
              </a:rPr>
              <a:t> echo)  </a:t>
            </a:r>
          </a:p>
        </p:txBody>
      </p:sp>
      <p:sp>
        <p:nvSpPr>
          <p:cNvPr id="174083" name="Rectangle 2"/>
          <p:cNvSpPr>
            <a:spLocks noGrp="1" noChangeArrowheads="1"/>
          </p:cNvSpPr>
          <p:nvPr>
            <p:ph type="title"/>
          </p:nvPr>
        </p:nvSpPr>
        <p:spPr>
          <a:xfrm>
            <a:off x="1819501" y="1019170"/>
            <a:ext cx="8458200" cy="55246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200" i="1" dirty="0">
                <a:latin typeface="Comic Sans MS" panose="030F0702030302020204" pitchFamily="66" charset="0"/>
                <a:cs typeface="Times New Roman" pitchFamily="18" charset="0"/>
              </a:rPr>
              <a:t>Diagnostic Imaging - Aortic Dissection</a:t>
            </a: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pPr/>
              <a:t>25</a:t>
            </a:fld>
            <a:endParaRPr lang="en-US" altLang="en-US"/>
          </a:p>
        </p:txBody>
      </p:sp>
    </p:spTree>
    <p:extLst>
      <p:ext uri="{BB962C8B-B14F-4D97-AF65-F5344CB8AC3E}">
        <p14:creationId xmlns:p14="http://schemas.microsoft.com/office/powerpoint/2010/main" val="177059523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661160" y="746091"/>
            <a:ext cx="8229600" cy="535531"/>
          </a:xfrm>
        </p:spPr>
        <p:txBody>
          <a:bodyPr>
            <a:normAutofit fontScale="90000"/>
          </a:bodyPr>
          <a:lstStyle/>
          <a:p>
            <a:r>
              <a:rPr lang="en-US" altLang="en-US" sz="3600" i="1" dirty="0">
                <a:latin typeface="Comic Sans MS" panose="030F0702030302020204" pitchFamily="66" charset="0"/>
                <a:cs typeface="Times New Roman" pitchFamily="18" charset="0"/>
              </a:rPr>
              <a:t>Spiral CT – Aortic Dissection</a:t>
            </a:r>
          </a:p>
        </p:txBody>
      </p:sp>
      <p:sp>
        <p:nvSpPr>
          <p:cNvPr id="177155" name="Rectangle 3"/>
          <p:cNvSpPr>
            <a:spLocks noGrp="1" noChangeArrowheads="1"/>
          </p:cNvSpPr>
          <p:nvPr>
            <p:ph sz="half" idx="1"/>
          </p:nvPr>
        </p:nvSpPr>
        <p:spPr>
          <a:xfrm>
            <a:off x="1551432" y="2517648"/>
            <a:ext cx="3200400" cy="3886200"/>
          </a:xfrm>
        </p:spPr>
        <p:txBody>
          <a:bodyPr/>
          <a:lstStyle/>
          <a:p>
            <a:pPr>
              <a:spcBef>
                <a:spcPts val="600"/>
              </a:spcBef>
            </a:pPr>
            <a:r>
              <a:rPr lang="en-US" altLang="en-US" dirty="0" smtClean="0">
                <a:latin typeface="Comic Sans MS" panose="030F0702030302020204" pitchFamily="66" charset="0"/>
              </a:rPr>
              <a:t>Sensitivity  and Specificity  90 – 100%</a:t>
            </a:r>
          </a:p>
          <a:p>
            <a:pPr>
              <a:spcBef>
                <a:spcPts val="600"/>
              </a:spcBef>
            </a:pPr>
            <a:r>
              <a:rPr lang="en-US" altLang="en-US" dirty="0" smtClean="0">
                <a:latin typeface="Comic Sans MS" panose="030F0702030302020204" pitchFamily="66" charset="0"/>
              </a:rPr>
              <a:t>Two distinct lumens with a visible intimal flap can be identified</a:t>
            </a:r>
          </a:p>
          <a:p>
            <a:pPr>
              <a:lnSpc>
                <a:spcPct val="80000"/>
              </a:lnSpc>
              <a:spcBef>
                <a:spcPts val="600"/>
              </a:spcBef>
              <a:buNone/>
            </a:pPr>
            <a:endParaRPr lang="en-US" altLang="en-US" sz="1800" dirty="0">
              <a:latin typeface="Comic Sans MS" panose="030F0702030302020204" pitchFamily="66" charset="0"/>
            </a:endParaRPr>
          </a:p>
        </p:txBody>
      </p:sp>
      <p:pic>
        <p:nvPicPr>
          <p:cNvPr id="177156" name="Picture 4" descr="AD6"/>
          <p:cNvPicPr>
            <a:picLocks noChangeAspect="1" noChangeArrowheads="1"/>
          </p:cNvPicPr>
          <p:nvPr/>
        </p:nvPicPr>
        <p:blipFill>
          <a:blip r:embed="rId2"/>
          <a:srcRect b="27350"/>
          <a:stretch>
            <a:fillRect/>
          </a:stretch>
        </p:blipFill>
        <p:spPr bwMode="auto">
          <a:xfrm>
            <a:off x="5486400" y="1371600"/>
            <a:ext cx="5029200" cy="4724400"/>
          </a:xfrm>
          <a:prstGeom prst="rect">
            <a:avLst/>
          </a:prstGeom>
          <a:noFill/>
          <a:ln w="9525">
            <a:noFill/>
            <a:miter lim="800000"/>
            <a:headEnd/>
            <a:tailEnd/>
          </a:ln>
        </p:spPr>
      </p:pic>
      <p:sp>
        <p:nvSpPr>
          <p:cNvPr id="177157" name="Slide Number Placeholder 2"/>
          <p:cNvSpPr>
            <a:spLocks noGrp="1"/>
          </p:cNvSpPr>
          <p:nvPr>
            <p:ph type="sldNum" sz="quarter" idx="10"/>
          </p:nvPr>
        </p:nvSpPr>
        <p:spPr>
          <a:xfrm>
            <a:off x="10085766" y="6545264"/>
            <a:ext cx="125034" cy="123111"/>
          </a:xfrm>
          <a:noFill/>
        </p:spPr>
        <p:txBody>
          <a:bodyPr/>
          <a:lstStyle/>
          <a:p>
            <a:fld id="{92CBECBA-7BA2-4F95-9BBC-AD1CF7D0A07C}" type="slidenum">
              <a:rPr lang="en-US" altLang="en-US">
                <a:latin typeface="Comic Sans MS" panose="030F0702030302020204" pitchFamily="66" charset="0"/>
              </a:rPr>
              <a:pPr/>
              <a:t>26</a:t>
            </a:fld>
            <a:endParaRPr lang="en-US" altLang="en-US">
              <a:latin typeface="Comic Sans MS" panose="030F0702030302020204" pitchFamily="66" charset="0"/>
            </a:endParaRPr>
          </a:p>
        </p:txBody>
      </p:sp>
    </p:spTree>
    <p:extLst>
      <p:ext uri="{BB962C8B-B14F-4D97-AF65-F5344CB8AC3E}">
        <p14:creationId xmlns:p14="http://schemas.microsoft.com/office/powerpoint/2010/main" val="3715096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1676400" y="1111631"/>
            <a:ext cx="8229600" cy="554038"/>
          </a:xfrm>
        </p:spPr>
        <p:txBody>
          <a:bodyPr>
            <a:normAutofit fontScale="90000"/>
          </a:bodyPr>
          <a:lstStyle/>
          <a:p>
            <a:r>
              <a:rPr lang="en-US" altLang="en-US" sz="3600" i="1" dirty="0">
                <a:latin typeface="Comic Sans MS" panose="030F0702030302020204" pitchFamily="66" charset="0"/>
                <a:cs typeface="Times New Roman" pitchFamily="18" charset="0"/>
              </a:rPr>
              <a:t>Treatment</a:t>
            </a:r>
          </a:p>
        </p:txBody>
      </p:sp>
      <p:sp>
        <p:nvSpPr>
          <p:cNvPr id="3" name="Content Placeholder 2"/>
          <p:cNvSpPr>
            <a:spLocks noGrp="1"/>
          </p:cNvSpPr>
          <p:nvPr>
            <p:ph idx="1"/>
          </p:nvPr>
        </p:nvSpPr>
        <p:spPr>
          <a:xfrm>
            <a:off x="1149096" y="2450592"/>
            <a:ext cx="9284208" cy="3794760"/>
          </a:xfrm>
        </p:spPr>
        <p:txBody>
          <a:bodyPr/>
          <a:lstStyle/>
          <a:p>
            <a:pPr marL="330200" indent="-33020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b="1" u="sng" dirty="0" smtClean="0">
                <a:solidFill>
                  <a:srgbClr val="C00000"/>
                </a:solidFill>
                <a:latin typeface="Comic Sans MS" panose="030F0702030302020204" pitchFamily="66" charset="0"/>
                <a:ea typeface="MS PGothic" charset="0"/>
              </a:rPr>
              <a:t>Beta </a:t>
            </a:r>
            <a:r>
              <a:rPr lang="en-GB" b="1" u="sng" dirty="0">
                <a:solidFill>
                  <a:srgbClr val="C00000"/>
                </a:solidFill>
                <a:latin typeface="Comic Sans MS" panose="030F0702030302020204" pitchFamily="66" charset="0"/>
                <a:ea typeface="MS PGothic" charset="0"/>
              </a:rPr>
              <a:t>blockers</a:t>
            </a:r>
            <a:r>
              <a:rPr lang="en-GB" dirty="0">
                <a:latin typeface="Comic Sans MS" panose="030F0702030302020204" pitchFamily="66" charset="0"/>
                <a:ea typeface="MS PGothic" charset="0"/>
              </a:rPr>
              <a:t>, </a:t>
            </a:r>
            <a:r>
              <a:rPr lang="en-GB" dirty="0">
                <a:solidFill>
                  <a:srgbClr val="FF0000"/>
                </a:solidFill>
                <a:latin typeface="Comic Sans MS" panose="030F0702030302020204" pitchFamily="66" charset="0"/>
                <a:ea typeface="MS PGothic" charset="0"/>
              </a:rPr>
              <a:t>then </a:t>
            </a:r>
            <a:r>
              <a:rPr lang="en-GB" dirty="0">
                <a:latin typeface="Comic Sans MS" panose="030F0702030302020204" pitchFamily="66" charset="0"/>
                <a:ea typeface="MS PGothic" charset="0"/>
              </a:rPr>
              <a:t>nitroprusside for both types </a:t>
            </a:r>
          </a:p>
          <a:p>
            <a:pPr>
              <a:defRPr/>
            </a:pPr>
            <a:r>
              <a:rPr lang="en-US" dirty="0">
                <a:latin typeface="Comic Sans MS" panose="030F0702030302020204" pitchFamily="66" charset="0"/>
                <a:ea typeface="ＭＳ Ｐゴシック" pitchFamily="-112" charset="-128"/>
              </a:rPr>
              <a:t>Stanford type A: 	</a:t>
            </a:r>
          </a:p>
          <a:p>
            <a:pPr marL="0" indent="0">
              <a:buNone/>
              <a:defRPr/>
            </a:pPr>
            <a:r>
              <a:rPr lang="en-US" dirty="0">
                <a:solidFill>
                  <a:srgbClr val="FF0000"/>
                </a:solidFill>
                <a:latin typeface="Comic Sans MS" panose="030F0702030302020204" pitchFamily="66" charset="0"/>
                <a:ea typeface="ＭＳ Ｐゴシック" pitchFamily="-112" charset="-128"/>
              </a:rPr>
              <a:t>	</a:t>
            </a:r>
            <a:r>
              <a:rPr lang="en-US" b="1" u="sng" dirty="0">
                <a:solidFill>
                  <a:srgbClr val="C00000"/>
                </a:solidFill>
                <a:latin typeface="Comic Sans MS" panose="030F0702030302020204" pitchFamily="66" charset="0"/>
                <a:ea typeface="ＭＳ Ｐゴシック" pitchFamily="-112" charset="-128"/>
              </a:rPr>
              <a:t>surgical emergency</a:t>
            </a:r>
            <a:r>
              <a:rPr lang="en-US" dirty="0">
                <a:solidFill>
                  <a:srgbClr val="FF0000"/>
                </a:solidFill>
                <a:latin typeface="Comic Sans MS" panose="030F0702030302020204" pitchFamily="66" charset="0"/>
                <a:ea typeface="ＭＳ Ｐゴシック" pitchFamily="-112" charset="-128"/>
              </a:rPr>
              <a:t>, </a:t>
            </a:r>
            <a:endParaRPr lang="en-US" dirty="0" smtClean="0">
              <a:solidFill>
                <a:srgbClr val="FF0000"/>
              </a:solidFill>
              <a:latin typeface="Comic Sans MS" panose="030F0702030302020204" pitchFamily="66" charset="0"/>
              <a:ea typeface="ＭＳ Ｐゴシック" pitchFamily="-112" charset="-128"/>
            </a:endParaRPr>
          </a:p>
          <a:p>
            <a:pPr marL="0" indent="0">
              <a:buNone/>
              <a:defRPr/>
            </a:pPr>
            <a:r>
              <a:rPr lang="en-US" dirty="0">
                <a:solidFill>
                  <a:srgbClr val="FF0000"/>
                </a:solidFill>
                <a:latin typeface="Comic Sans MS" panose="030F0702030302020204" pitchFamily="66" charset="0"/>
                <a:ea typeface="ＭＳ Ｐゴシック" pitchFamily="-112" charset="-128"/>
              </a:rPr>
              <a:t>	</a:t>
            </a:r>
            <a:r>
              <a:rPr lang="en-US" dirty="0" smtClean="0">
                <a:solidFill>
                  <a:srgbClr val="FF0000"/>
                </a:solidFill>
                <a:latin typeface="Comic Sans MS" panose="030F0702030302020204" pitchFamily="66" charset="0"/>
                <a:ea typeface="ＭＳ Ｐゴシック" pitchFamily="-112" charset="-128"/>
              </a:rPr>
              <a:t>mortality</a:t>
            </a:r>
            <a:r>
              <a:rPr lang="en-US" dirty="0" smtClean="0">
                <a:solidFill>
                  <a:srgbClr val="FF0000"/>
                </a:solidFill>
                <a:latin typeface="Comic Sans MS" panose="030F0702030302020204" pitchFamily="66" charset="0"/>
              </a:rPr>
              <a:t> </a:t>
            </a:r>
            <a:r>
              <a:rPr lang="en-US" dirty="0">
                <a:solidFill>
                  <a:srgbClr val="FF0000"/>
                </a:solidFill>
                <a:latin typeface="Comic Sans MS" panose="030F0702030302020204" pitchFamily="66" charset="0"/>
              </a:rPr>
              <a:t>1-2%/</a:t>
            </a:r>
            <a:r>
              <a:rPr lang="en-US" dirty="0" err="1">
                <a:solidFill>
                  <a:srgbClr val="FF0000"/>
                </a:solidFill>
                <a:latin typeface="Comic Sans MS" panose="030F0702030302020204" pitchFamily="66" charset="0"/>
              </a:rPr>
              <a:t>hr</a:t>
            </a:r>
            <a:r>
              <a:rPr lang="en-US" dirty="0">
                <a:solidFill>
                  <a:srgbClr val="FF0000"/>
                </a:solidFill>
                <a:latin typeface="Comic Sans MS" panose="030F0702030302020204" pitchFamily="66" charset="0"/>
              </a:rPr>
              <a:t> </a:t>
            </a:r>
            <a:r>
              <a:rPr lang="en-US" dirty="0">
                <a:latin typeface="Comic Sans MS" panose="030F0702030302020204" pitchFamily="66" charset="0"/>
              </a:rPr>
              <a:t>early after symptom onset</a:t>
            </a:r>
            <a:r>
              <a:rPr lang="en-GB" dirty="0">
                <a:latin typeface="Comic Sans MS" panose="030F0702030302020204" pitchFamily="66" charset="0"/>
                <a:ea typeface="MS PGothic" charset="0"/>
              </a:rPr>
              <a:t> </a:t>
            </a:r>
          </a:p>
          <a:p>
            <a:pPr marL="174625" lvl="1" indent="-174625">
              <a:spcBef>
                <a:spcPct val="50000"/>
              </a:spcBef>
              <a:buClrTx/>
              <a:buSzPct val="65000"/>
              <a:buBlip>
                <a:blip r:embed="rId2"/>
              </a:buBlip>
              <a:defRPr/>
            </a:pPr>
            <a:r>
              <a:rPr lang="en-GB" sz="2400" dirty="0">
                <a:latin typeface="Comic Sans MS" panose="030F0702030302020204" pitchFamily="66" charset="0"/>
                <a:ea typeface="MS PGothic" charset="0"/>
              </a:rPr>
              <a:t>Stanford B: </a:t>
            </a:r>
            <a:endParaRPr lang="en-GB" sz="2400" dirty="0">
              <a:latin typeface="Comic Sans MS" panose="030F0702030302020204" pitchFamily="66" charset="0"/>
              <a:ea typeface="MS PGothic" charset="0"/>
            </a:endParaRPr>
          </a:p>
          <a:p>
            <a:pPr marL="0" lvl="1" indent="0">
              <a:spcBef>
                <a:spcPct val="50000"/>
              </a:spcBef>
              <a:buClrTx/>
              <a:buSzPct val="65000"/>
              <a:buNone/>
              <a:defRPr/>
            </a:pPr>
            <a:r>
              <a:rPr lang="en-GB" sz="2400" dirty="0">
                <a:solidFill>
                  <a:srgbClr val="FF0000"/>
                </a:solidFill>
                <a:latin typeface="Comic Sans MS" panose="030F0702030302020204" pitchFamily="66" charset="0"/>
                <a:ea typeface="MS PGothic" charset="0"/>
              </a:rPr>
              <a:t>	</a:t>
            </a:r>
            <a:r>
              <a:rPr lang="en-GB" sz="2400" dirty="0">
                <a:solidFill>
                  <a:srgbClr val="FF0000"/>
                </a:solidFill>
                <a:latin typeface="Comic Sans MS" panose="030F0702030302020204" pitchFamily="66" charset="0"/>
                <a:ea typeface="MS PGothic" charset="0"/>
              </a:rPr>
              <a:t>1/3 </a:t>
            </a:r>
            <a:r>
              <a:rPr lang="en-GB" sz="2400" dirty="0">
                <a:solidFill>
                  <a:srgbClr val="FF0000"/>
                </a:solidFill>
                <a:latin typeface="Comic Sans MS" panose="030F0702030302020204" pitchFamily="66" charset="0"/>
                <a:ea typeface="MS PGothic" charset="0"/>
              </a:rPr>
              <a:t>will require surgery </a:t>
            </a:r>
            <a:r>
              <a:rPr lang="en-GB" sz="2400" dirty="0">
                <a:latin typeface="Comic Sans MS" panose="030F0702030302020204" pitchFamily="66" charset="0"/>
                <a:ea typeface="MS PGothic" charset="0"/>
              </a:rPr>
              <a:t>for complications</a:t>
            </a:r>
          </a:p>
          <a:p>
            <a:pPr marL="0" indent="0">
              <a:buNone/>
              <a:defRPr/>
            </a:pPr>
            <a:endParaRPr lang="en-US" sz="2800" dirty="0">
              <a:solidFill>
                <a:srgbClr val="FF0000"/>
              </a:solidFill>
              <a:latin typeface="Comic Sans MS" panose="030F0702030302020204" pitchFamily="66" charset="0"/>
              <a:ea typeface="ＭＳ Ｐゴシック" pitchFamily="-112" charset="-128"/>
            </a:endParaRPr>
          </a:p>
          <a:p>
            <a:pPr marL="0" indent="0">
              <a:buNone/>
              <a:defRPr/>
            </a:pPr>
            <a:endParaRPr lang="en-US" dirty="0">
              <a:latin typeface="Comic Sans MS" panose="030F0702030302020204" pitchFamily="66" charset="0"/>
              <a:ea typeface="ＭＳ Ｐゴシック" pitchFamily="-112" charset="-128"/>
            </a:endParaRPr>
          </a:p>
        </p:txBody>
      </p:sp>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27</a:t>
            </a:fld>
            <a:endParaRPr lang="en-US" altLang="en-US">
              <a:latin typeface="Comic Sans MS" panose="030F0702030302020204" pitchFamily="66" charset="0"/>
            </a:endParaRPr>
          </a:p>
        </p:txBody>
      </p:sp>
    </p:spTree>
    <p:extLst>
      <p:ext uri="{BB962C8B-B14F-4D97-AF65-F5344CB8AC3E}">
        <p14:creationId xmlns:p14="http://schemas.microsoft.com/office/powerpoint/2010/main" val="765813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206" y="675487"/>
            <a:ext cx="8229600" cy="486287"/>
          </a:xfrm>
        </p:spPr>
        <p:txBody>
          <a:bodyPr>
            <a:normAutofit fontScale="90000"/>
          </a:bodyPr>
          <a:lstStyle/>
          <a:p>
            <a:r>
              <a:rPr lang="en-US" sz="3200" dirty="0">
                <a:latin typeface="Comic Sans MS" panose="030F0702030302020204" pitchFamily="66" charset="0"/>
              </a:rPr>
              <a:t>45 year old female with severe chest pain? </a:t>
            </a:r>
            <a:endParaRPr lang="en-US" sz="3200" dirty="0">
              <a:latin typeface="Comic Sans MS" panose="030F0702030302020204" pitchFamily="66" charset="0"/>
            </a:endParaRPr>
          </a:p>
        </p:txBody>
      </p:sp>
      <p:pic>
        <p:nvPicPr>
          <p:cNvPr id="14338" name="Picture 2"/>
          <p:cNvPicPr>
            <a:picLocks noChangeAspect="1" noChangeArrowheads="1"/>
          </p:cNvPicPr>
          <p:nvPr/>
        </p:nvPicPr>
        <p:blipFill>
          <a:blip r:embed="rId2"/>
          <a:srcRect/>
          <a:stretch>
            <a:fillRect/>
          </a:stretch>
        </p:blipFill>
        <p:spPr bwMode="auto">
          <a:xfrm>
            <a:off x="2166911" y="1500175"/>
            <a:ext cx="4029075" cy="450532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6310314" y="1571612"/>
            <a:ext cx="3257550" cy="4419600"/>
          </a:xfrm>
          <a:prstGeom prst="rect">
            <a:avLst/>
          </a:prstGeom>
          <a:noFill/>
          <a:ln w="9525">
            <a:noFill/>
            <a:miter lim="800000"/>
            <a:headEnd/>
            <a:tailEnd/>
          </a:ln>
          <a:effectLst/>
        </p:spPr>
      </p:pic>
      <p:sp>
        <p:nvSpPr>
          <p:cNvPr id="5" name="TextBox 4"/>
          <p:cNvSpPr txBox="1"/>
          <p:nvPr/>
        </p:nvSpPr>
        <p:spPr>
          <a:xfrm>
            <a:off x="9682192" y="2581083"/>
            <a:ext cx="1116011" cy="1200329"/>
          </a:xfrm>
          <a:prstGeom prst="rect">
            <a:avLst/>
          </a:prstGeom>
          <a:noFill/>
        </p:spPr>
        <p:txBody>
          <a:bodyPr wrap="none" rtlCol="0">
            <a:spAutoFit/>
          </a:bodyPr>
          <a:lstStyle/>
          <a:p>
            <a:r>
              <a:rPr lang="en-US" dirty="0">
                <a:solidFill>
                  <a:srgbClr val="C00000"/>
                </a:solidFill>
                <a:latin typeface="Comic Sans MS" panose="030F0702030302020204" pitchFamily="66" charset="0"/>
              </a:rPr>
              <a:t>History</a:t>
            </a:r>
          </a:p>
          <a:p>
            <a:r>
              <a:rPr lang="en-US" dirty="0">
                <a:solidFill>
                  <a:srgbClr val="C00000"/>
                </a:solidFill>
                <a:latin typeface="Comic Sans MS" panose="030F0702030302020204" pitchFamily="66" charset="0"/>
              </a:rPr>
              <a:t>Forceful</a:t>
            </a:r>
          </a:p>
          <a:p>
            <a:r>
              <a:rPr lang="en-US" dirty="0">
                <a:solidFill>
                  <a:srgbClr val="C00000"/>
                </a:solidFill>
                <a:latin typeface="Comic Sans MS" panose="030F0702030302020204" pitchFamily="66" charset="0"/>
              </a:rPr>
              <a:t>Vomiting</a:t>
            </a:r>
          </a:p>
          <a:p>
            <a:r>
              <a:rPr lang="en-US" dirty="0">
                <a:solidFill>
                  <a:srgbClr val="C00000"/>
                </a:solidFill>
                <a:latin typeface="Comic Sans MS" panose="030F0702030302020204" pitchFamily="66" charset="0"/>
              </a:rPr>
              <a:t>Or EGD</a:t>
            </a:r>
            <a:endParaRPr lang="en-US" dirty="0">
              <a:solidFill>
                <a:srgbClr val="C00000"/>
              </a:solidFill>
              <a:latin typeface="Comic Sans MS" panose="030F0702030302020204" pitchFamily="66" charset="0"/>
            </a:endParaRPr>
          </a:p>
        </p:txBody>
      </p:sp>
      <p:sp>
        <p:nvSpPr>
          <p:cNvPr id="3" name="Slide Number Placeholder 2"/>
          <p:cNvSpPr>
            <a:spLocks noGrp="1"/>
          </p:cNvSpPr>
          <p:nvPr>
            <p:ph type="sldNum" sz="quarter" idx="10"/>
          </p:nvPr>
        </p:nvSpPr>
        <p:spPr>
          <a:xfrm>
            <a:off x="10085766" y="6545264"/>
            <a:ext cx="125034" cy="123111"/>
          </a:xfrm>
        </p:spPr>
        <p:txBody>
          <a:bodyPr/>
          <a:lstStyle/>
          <a:p>
            <a:fld id="{2BF36C40-F1E7-48F6-99F5-4E4E6FF70924}" type="slidenum">
              <a:rPr lang="en-US" altLang="en-US" smtClean="0">
                <a:latin typeface="Comic Sans MS" panose="030F0702030302020204" pitchFamily="66" charset="0"/>
              </a:rPr>
              <a:pPr/>
              <a:t>28</a:t>
            </a:fld>
            <a:endParaRPr lang="en-US" altLang="en-US">
              <a:latin typeface="Comic Sans MS" panose="030F0702030302020204" pitchFamily="66" charset="0"/>
            </a:endParaRPr>
          </a:p>
        </p:txBody>
      </p:sp>
    </p:spTree>
    <p:extLst>
      <p:ext uri="{BB962C8B-B14F-4D97-AF65-F5344CB8AC3E}">
        <p14:creationId xmlns:p14="http://schemas.microsoft.com/office/powerpoint/2010/main" val="30133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Coronary Artery disease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US" sz="2800" dirty="0">
                <a:latin typeface="Comic Sans MS" panose="030F0702030302020204" pitchFamily="66" charset="0"/>
              </a:rPr>
              <a:t>Stable: chronic stable angina</a:t>
            </a:r>
          </a:p>
          <a:p>
            <a:pPr>
              <a:buNone/>
            </a:pPr>
            <a:r>
              <a:rPr lang="en-US" sz="2800" dirty="0">
                <a:latin typeface="Comic Sans MS" panose="030F0702030302020204" pitchFamily="66" charset="0"/>
              </a:rPr>
              <a:t>	</a:t>
            </a:r>
            <a:endParaRPr lang="en-US" sz="2800" dirty="0">
              <a:latin typeface="Comic Sans MS" panose="030F0702030302020204" pitchFamily="66" charset="0"/>
            </a:endParaRPr>
          </a:p>
          <a:p>
            <a:r>
              <a:rPr lang="en-US" sz="2800" dirty="0">
                <a:latin typeface="Comic Sans MS" panose="030F0702030302020204" pitchFamily="66" charset="0"/>
              </a:rPr>
              <a:t>Unstable: Acute Coronary Syndrome(ACS)</a:t>
            </a:r>
          </a:p>
          <a:p>
            <a:pPr>
              <a:buNone/>
            </a:pPr>
            <a:r>
              <a:rPr lang="en-US" sz="2800" dirty="0">
                <a:latin typeface="Comic Sans MS" panose="030F0702030302020204" pitchFamily="66" charset="0"/>
              </a:rPr>
              <a:t>	</a:t>
            </a:r>
            <a:r>
              <a:rPr lang="en-US" sz="2800" dirty="0">
                <a:latin typeface="Comic Sans MS" panose="030F0702030302020204" pitchFamily="66" charset="0"/>
              </a:rPr>
              <a:t>	- Unstable Angina(USA)</a:t>
            </a:r>
          </a:p>
          <a:p>
            <a:pPr>
              <a:buNone/>
            </a:pPr>
            <a:r>
              <a:rPr lang="en-US" sz="2800" dirty="0">
                <a:latin typeface="Comic Sans MS" panose="030F0702030302020204" pitchFamily="66" charset="0"/>
              </a:rPr>
              <a:t>	</a:t>
            </a:r>
            <a:r>
              <a:rPr lang="en-US" sz="2800" dirty="0">
                <a:latin typeface="Comic Sans MS" panose="030F0702030302020204" pitchFamily="66" charset="0"/>
              </a:rPr>
              <a:t>	- Non-STEMI(NSTEMI)</a:t>
            </a:r>
          </a:p>
          <a:p>
            <a:pPr>
              <a:buNone/>
            </a:pPr>
            <a:r>
              <a:rPr lang="en-US" sz="2800" dirty="0">
                <a:latin typeface="Comic Sans MS" panose="030F0702030302020204" pitchFamily="66" charset="0"/>
              </a:rPr>
              <a:t>	</a:t>
            </a:r>
            <a:r>
              <a:rPr lang="en-US" sz="2800" dirty="0">
                <a:latin typeface="Comic Sans MS" panose="030F0702030302020204" pitchFamily="66" charset="0"/>
              </a:rPr>
              <a:t>	- STEMI</a:t>
            </a:r>
          </a:p>
          <a:p>
            <a:endParaRPr lang="en-US" dirty="0"/>
          </a:p>
        </p:txBody>
      </p:sp>
      <p:sp>
        <p:nvSpPr>
          <p:cNvPr id="4" name="Slide Number Placeholder 3"/>
          <p:cNvSpPr>
            <a:spLocks noGrp="1"/>
          </p:cNvSpPr>
          <p:nvPr>
            <p:ph type="sldNum" sz="quarter" idx="10"/>
          </p:nvPr>
        </p:nvSpPr>
        <p:spPr/>
        <p:txBody>
          <a:bodyPr/>
          <a:lstStyle/>
          <a:p>
            <a:fld id="{757968DD-73BD-465D-98C2-CCFE221630F6}" type="slidenum">
              <a:rPr lang="en-US" altLang="en-US" smtClean="0"/>
              <a:pPr/>
              <a:t>29</a:t>
            </a:fld>
            <a:endParaRPr lang="en-US" altLang="en-US"/>
          </a:p>
        </p:txBody>
      </p:sp>
    </p:spTree>
    <p:extLst>
      <p:ext uri="{BB962C8B-B14F-4D97-AF65-F5344CB8AC3E}">
        <p14:creationId xmlns:p14="http://schemas.microsoft.com/office/powerpoint/2010/main" val="327558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Emergencies</a:t>
            </a:r>
            <a:endParaRPr lang="en-US" dirty="0"/>
          </a:p>
        </p:txBody>
      </p:sp>
      <p:sp>
        <p:nvSpPr>
          <p:cNvPr id="3" name="Content Placeholder 2"/>
          <p:cNvSpPr>
            <a:spLocks noGrp="1"/>
          </p:cNvSpPr>
          <p:nvPr>
            <p:ph idx="1"/>
          </p:nvPr>
        </p:nvSpPr>
        <p:spPr/>
        <p:txBody>
          <a:bodyPr/>
          <a:lstStyle/>
          <a:p>
            <a:r>
              <a:rPr lang="en-US" dirty="0" smtClean="0"/>
              <a:t>Chest Pain</a:t>
            </a:r>
          </a:p>
          <a:p>
            <a:r>
              <a:rPr lang="en-US" dirty="0" smtClean="0"/>
              <a:t>SOB</a:t>
            </a:r>
          </a:p>
          <a:p>
            <a:r>
              <a:rPr lang="en-US" dirty="0" smtClean="0"/>
              <a:t>Syncope</a:t>
            </a:r>
          </a:p>
          <a:p>
            <a:r>
              <a:rPr lang="en-US" dirty="0" smtClean="0"/>
              <a:t>Sudden Death</a:t>
            </a:r>
          </a:p>
          <a:p>
            <a:r>
              <a:rPr lang="en-US" dirty="0" smtClean="0"/>
              <a:t>Palpitation</a:t>
            </a:r>
            <a:endParaRPr lang="en-US" dirty="0"/>
          </a:p>
        </p:txBody>
      </p:sp>
    </p:spTree>
    <p:extLst>
      <p:ext uri="{BB962C8B-B14F-4D97-AF65-F5344CB8AC3E}">
        <p14:creationId xmlns:p14="http://schemas.microsoft.com/office/powerpoint/2010/main" val="58694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899" y="755904"/>
            <a:ext cx="8458200" cy="884794"/>
          </a:xfrm>
        </p:spPr>
        <p:txBody>
          <a:bodyPr>
            <a:normAutofit fontScale="90000"/>
          </a:bodyPr>
          <a:lstStyle/>
          <a:p>
            <a:r>
              <a:rPr lang="en-US" sz="3200" dirty="0">
                <a:latin typeface="Comic Sans MS" panose="030F0702030302020204" pitchFamily="66" charset="0"/>
              </a:rPr>
              <a:t>Described Triggers of Acute Plaque Rupture</a:t>
            </a:r>
            <a:endParaRPr lang="en-US" sz="3200" dirty="0">
              <a:latin typeface="Comic Sans MS" panose="030F0702030302020204" pitchFamily="66" charset="0"/>
            </a:endParaRPr>
          </a:p>
        </p:txBody>
      </p:sp>
      <p:sp>
        <p:nvSpPr>
          <p:cNvPr id="5" name="Content Placeholder 4"/>
          <p:cNvSpPr>
            <a:spLocks noGrp="1"/>
          </p:cNvSpPr>
          <p:nvPr>
            <p:ph idx="1"/>
          </p:nvPr>
        </p:nvSpPr>
        <p:spPr/>
        <p:txBody>
          <a:bodyPr>
            <a:normAutofit fontScale="77500" lnSpcReduction="20000"/>
          </a:bodyPr>
          <a:lstStyle/>
          <a:p>
            <a:r>
              <a:rPr lang="en-US" sz="2800" dirty="0">
                <a:latin typeface="Comic Sans MS" panose="030F0702030302020204" pitchFamily="66" charset="0"/>
              </a:rPr>
              <a:t>Exertion</a:t>
            </a:r>
          </a:p>
          <a:p>
            <a:r>
              <a:rPr lang="en-US" sz="2800" dirty="0">
                <a:latin typeface="Comic Sans MS" panose="030F0702030302020204" pitchFamily="66" charset="0"/>
              </a:rPr>
              <a:t>Anger</a:t>
            </a:r>
          </a:p>
          <a:p>
            <a:r>
              <a:rPr lang="en-US" sz="2800" dirty="0">
                <a:latin typeface="Comic Sans MS" panose="030F0702030302020204" pitchFamily="66" charset="0"/>
              </a:rPr>
              <a:t>Mental stress</a:t>
            </a:r>
          </a:p>
          <a:p>
            <a:r>
              <a:rPr lang="en-US" sz="2800" dirty="0">
                <a:latin typeface="Comic Sans MS" panose="030F0702030302020204" pitchFamily="66" charset="0"/>
              </a:rPr>
              <a:t>Cocaine use</a:t>
            </a:r>
          </a:p>
          <a:p>
            <a:r>
              <a:rPr lang="en-US" sz="2800" dirty="0">
                <a:latin typeface="Comic Sans MS" panose="030F0702030302020204" pitchFamily="66" charset="0"/>
              </a:rPr>
              <a:t>Tobacco, marijuana use</a:t>
            </a:r>
          </a:p>
          <a:p>
            <a:r>
              <a:rPr lang="en-US" sz="2800" dirty="0">
                <a:latin typeface="Comic Sans MS" panose="030F0702030302020204" pitchFamily="66" charset="0"/>
              </a:rPr>
              <a:t>Exposure to air pollution</a:t>
            </a:r>
          </a:p>
          <a:p>
            <a:r>
              <a:rPr lang="en-US" sz="2800" dirty="0">
                <a:latin typeface="Comic Sans MS" panose="030F0702030302020204" pitchFamily="66" charset="0"/>
              </a:rPr>
              <a:t>Fever</a:t>
            </a:r>
          </a:p>
          <a:p>
            <a:r>
              <a:rPr lang="en-US" sz="2800" dirty="0">
                <a:latin typeface="Comic Sans MS" panose="030F0702030302020204" pitchFamily="66" charset="0"/>
              </a:rPr>
              <a:t>Specific infection( e.g. influenza)</a:t>
            </a:r>
            <a:endParaRPr lang="en-US" sz="2800" dirty="0">
              <a:latin typeface="Comic Sans MS" panose="030F0702030302020204" pitchFamily="66" charset="0"/>
            </a:endParaRPr>
          </a:p>
        </p:txBody>
      </p:sp>
      <p:sp>
        <p:nvSpPr>
          <p:cNvPr id="3" name="Slide Number Placeholder 2"/>
          <p:cNvSpPr>
            <a:spLocks noGrp="1"/>
          </p:cNvSpPr>
          <p:nvPr>
            <p:ph type="sldNum" sz="quarter" idx="10"/>
          </p:nvPr>
        </p:nvSpPr>
        <p:spPr/>
        <p:txBody>
          <a:bodyPr/>
          <a:lstStyle/>
          <a:p>
            <a:fld id="{757968DD-73BD-465D-98C2-CCFE221630F6}" type="slidenum">
              <a:rPr lang="en-US" altLang="en-US" smtClean="0"/>
              <a:pPr/>
              <a:t>30</a:t>
            </a:fld>
            <a:endParaRPr lang="en-US" altLang="en-US"/>
          </a:p>
        </p:txBody>
      </p:sp>
    </p:spTree>
    <p:extLst>
      <p:ext uri="{BB962C8B-B14F-4D97-AF65-F5344CB8AC3E}">
        <p14:creationId xmlns:p14="http://schemas.microsoft.com/office/powerpoint/2010/main" val="668011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Rot="1" noChangeArrowheads="1"/>
          </p:cNvSpPr>
          <p:nvPr>
            <p:ph type="title"/>
          </p:nvPr>
        </p:nvSpPr>
        <p:spPr>
          <a:xfrm>
            <a:off x="2057400" y="457201"/>
            <a:ext cx="9144000" cy="554037"/>
          </a:xfrm>
        </p:spPr>
        <p:txBody>
          <a:bodyPr>
            <a:normAutofit fontScale="90000"/>
          </a:bodyPr>
          <a:lstStyle/>
          <a:p>
            <a:r>
              <a:rPr lang="en-US" altLang="en-US" sz="3600" i="1" dirty="0">
                <a:solidFill>
                  <a:schemeClr val="tx1"/>
                </a:solidFill>
                <a:latin typeface="Comic Sans MS" panose="030F0702030302020204" pitchFamily="66" charset="0"/>
                <a:cs typeface="Times New Roman" pitchFamily="18" charset="0"/>
              </a:rPr>
              <a:t>Locations of </a:t>
            </a:r>
            <a:r>
              <a:rPr lang="en-US" altLang="en-US" sz="3600" i="1" dirty="0" err="1">
                <a:solidFill>
                  <a:schemeClr val="tx1"/>
                </a:solidFill>
                <a:latin typeface="Comic Sans MS" panose="030F0702030302020204" pitchFamily="66" charset="0"/>
                <a:cs typeface="Times New Roman" pitchFamily="18" charset="0"/>
              </a:rPr>
              <a:t>A</a:t>
            </a:r>
            <a:r>
              <a:rPr lang="en-US" altLang="en-US" sz="3600" i="1" dirty="0" err="1">
                <a:solidFill>
                  <a:schemeClr val="tx1"/>
                </a:solidFill>
                <a:latin typeface="Comic Sans MS" panose="030F0702030302020204" pitchFamily="66" charset="0"/>
                <a:cs typeface="Times New Roman" pitchFamily="18" charset="0"/>
              </a:rPr>
              <a:t>nginal</a:t>
            </a:r>
            <a:r>
              <a:rPr lang="en-US" altLang="en-US" sz="3600" i="1" dirty="0">
                <a:solidFill>
                  <a:schemeClr val="tx1"/>
                </a:solidFill>
                <a:latin typeface="Comic Sans MS" panose="030F0702030302020204" pitchFamily="66" charset="0"/>
                <a:cs typeface="Times New Roman" pitchFamily="18" charset="0"/>
              </a:rPr>
              <a:t> Chest Pain</a:t>
            </a:r>
          </a:p>
        </p:txBody>
      </p:sp>
      <p:pic>
        <p:nvPicPr>
          <p:cNvPr id="6" name="Picture 7" descr="Fig"/>
          <p:cNvPicPr>
            <a:picLocks noGrp="1" noChangeAspect="1" noChangeArrowheads="1"/>
          </p:cNvPicPr>
          <p:nvPr>
            <p:ph idx="1"/>
          </p:nvPr>
        </p:nvPicPr>
        <p:blipFill>
          <a:blip r:embed="rId2"/>
          <a:srcRect/>
          <a:stretch>
            <a:fillRect/>
          </a:stretch>
        </p:blipFill>
        <p:spPr>
          <a:xfrm>
            <a:off x="2819400" y="1152526"/>
            <a:ext cx="6629400" cy="5095875"/>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31</a:t>
            </a:fld>
            <a:endParaRPr lang="en-US" altLang="en-US">
              <a:latin typeface="Comic Sans MS" panose="030F0702030302020204" pitchFamily="66" charset="0"/>
            </a:endParaRPr>
          </a:p>
        </p:txBody>
      </p:sp>
    </p:spTree>
    <p:extLst>
      <p:ext uri="{BB962C8B-B14F-4D97-AF65-F5344CB8AC3E}">
        <p14:creationId xmlns:p14="http://schemas.microsoft.com/office/powerpoint/2010/main" val="4043984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Rot="1" noChangeArrowheads="1"/>
          </p:cNvSpPr>
          <p:nvPr>
            <p:ph type="title"/>
          </p:nvPr>
        </p:nvSpPr>
        <p:spPr>
          <a:xfrm>
            <a:off x="1917192" y="767556"/>
            <a:ext cx="8229600" cy="554038"/>
          </a:xfrm>
        </p:spPr>
        <p:txBody>
          <a:bodyPr>
            <a:normAutofit fontScale="90000"/>
          </a:bodyPr>
          <a:lstStyle/>
          <a:p>
            <a:r>
              <a:rPr lang="en-US" altLang="en-US" sz="3600" i="1" dirty="0">
                <a:latin typeface="Comic Sans MS" panose="030F0702030302020204" pitchFamily="66" charset="0"/>
                <a:cs typeface="Times New Roman" pitchFamily="18" charset="0"/>
              </a:rPr>
              <a:t>Clinical Manifestations of Angina</a:t>
            </a:r>
          </a:p>
        </p:txBody>
      </p:sp>
      <p:sp>
        <p:nvSpPr>
          <p:cNvPr id="73730" name="Rectangle 5"/>
          <p:cNvSpPr>
            <a:spLocks noGrp="1" noRot="1" noChangeArrowheads="1"/>
          </p:cNvSpPr>
          <p:nvPr>
            <p:ph type="body" idx="1"/>
          </p:nvPr>
        </p:nvSpPr>
        <p:spPr>
          <a:xfrm>
            <a:off x="1825625" y="1524000"/>
            <a:ext cx="8540750" cy="4040188"/>
          </a:xfrm>
        </p:spPr>
        <p:txBody>
          <a:bodyPr>
            <a:normAutofit fontScale="85000" lnSpcReduction="10000"/>
          </a:bodyPr>
          <a:lstStyle/>
          <a:p>
            <a:pPr>
              <a:defRPr/>
            </a:pPr>
            <a:r>
              <a:rPr lang="en-US" sz="2800" dirty="0">
                <a:latin typeface="Comic Sans MS" panose="030F0702030302020204" pitchFamily="66" charset="0"/>
                <a:ea typeface="MS PGothic" charset="0"/>
                <a:cs typeface="MS PGothic" charset="0"/>
              </a:rPr>
              <a:t>Chest pain or discomfort </a:t>
            </a:r>
            <a:endParaRPr lang="en-US" sz="2800" dirty="0">
              <a:latin typeface="Comic Sans MS" panose="030F0702030302020204" pitchFamily="66" charset="0"/>
              <a:ea typeface="MS PGothic" charset="0"/>
              <a:cs typeface="MS PGothic" charset="0"/>
            </a:endParaRPr>
          </a:p>
          <a:p>
            <a:pPr lvl="1">
              <a:defRPr/>
            </a:pPr>
            <a:r>
              <a:rPr lang="en-US" sz="2800" dirty="0">
                <a:latin typeface="Comic Sans MS" panose="030F0702030302020204" pitchFamily="66" charset="0"/>
                <a:ea typeface="MS PGothic" charset="0"/>
                <a:cs typeface="MS PGothic" charset="0"/>
              </a:rPr>
              <a:t>Heavy pressure, </a:t>
            </a:r>
            <a:r>
              <a:rPr lang="en-US" sz="2800" dirty="0">
                <a:latin typeface="Comic Sans MS" panose="030F0702030302020204" pitchFamily="66" charset="0"/>
                <a:ea typeface="MS PGothic" charset="0"/>
                <a:cs typeface="MS PGothic" charset="0"/>
              </a:rPr>
              <a:t>strange </a:t>
            </a:r>
            <a:r>
              <a:rPr lang="en-US" sz="2800" dirty="0">
                <a:latin typeface="Comic Sans MS" panose="030F0702030302020204" pitchFamily="66" charset="0"/>
                <a:ea typeface="MS PGothic" charset="0"/>
                <a:cs typeface="MS PGothic" charset="0"/>
              </a:rPr>
              <a:t>feeling or </a:t>
            </a:r>
            <a:r>
              <a:rPr lang="en-US" sz="2800" dirty="0">
                <a:latin typeface="Comic Sans MS" panose="030F0702030302020204" pitchFamily="66" charset="0"/>
                <a:ea typeface="MS PGothic" charset="0"/>
                <a:cs typeface="MS PGothic" charset="0"/>
              </a:rPr>
              <a:t>ache in the chest</a:t>
            </a:r>
          </a:p>
          <a:p>
            <a:pPr lvl="1">
              <a:defRPr/>
            </a:pPr>
            <a:r>
              <a:rPr lang="en-US" sz="2800" dirty="0">
                <a:latin typeface="Comic Sans MS" panose="030F0702030302020204" pitchFamily="66" charset="0"/>
                <a:ea typeface="MS PGothic" charset="0"/>
                <a:cs typeface="MS PGothic" charset="0"/>
              </a:rPr>
              <a:t>Constrictive, squeezing, </a:t>
            </a:r>
            <a:r>
              <a:rPr lang="en-US" sz="2800" dirty="0">
                <a:latin typeface="Comic Sans MS" panose="030F0702030302020204" pitchFamily="66" charset="0"/>
                <a:ea typeface="MS PGothic" charset="0"/>
                <a:cs typeface="MS PGothic" charset="0"/>
              </a:rPr>
              <a:t>choking</a:t>
            </a:r>
            <a:endParaRPr lang="en-US" sz="2800" dirty="0">
              <a:latin typeface="Comic Sans MS" panose="030F0702030302020204" pitchFamily="66" charset="0"/>
              <a:ea typeface="MS PGothic" charset="0"/>
              <a:cs typeface="MS PGothic" charset="0"/>
            </a:endParaRPr>
          </a:p>
          <a:p>
            <a:pPr lvl="1">
              <a:defRPr/>
            </a:pPr>
            <a:r>
              <a:rPr lang="en-US" sz="2800" dirty="0">
                <a:latin typeface="Comic Sans MS" panose="030F0702030302020204" pitchFamily="66" charset="0"/>
                <a:ea typeface="MS PGothic" charset="0"/>
                <a:cs typeface="MS PGothic" charset="0"/>
              </a:rPr>
              <a:t>Indigestion, </a:t>
            </a:r>
            <a:r>
              <a:rPr lang="en-US" sz="2800" dirty="0">
                <a:latin typeface="Comic Sans MS" panose="030F0702030302020204" pitchFamily="66" charset="0"/>
                <a:ea typeface="MS PGothic" charset="0"/>
                <a:cs typeface="MS PGothic" charset="0"/>
              </a:rPr>
              <a:t>burning</a:t>
            </a:r>
            <a:endParaRPr lang="en-US" sz="2800" dirty="0">
              <a:latin typeface="Comic Sans MS" panose="030F0702030302020204" pitchFamily="66" charset="0"/>
              <a:ea typeface="MS PGothic" charset="0"/>
              <a:cs typeface="MS PGothic" charset="0"/>
            </a:endParaRPr>
          </a:p>
          <a:p>
            <a:pPr>
              <a:defRPr/>
            </a:pPr>
            <a:r>
              <a:rPr lang="en-US" sz="2800" dirty="0">
                <a:latin typeface="Comic Sans MS" panose="030F0702030302020204" pitchFamily="66" charset="0"/>
                <a:ea typeface="ＭＳ Ｐゴシック" pitchFamily="-112" charset="-128"/>
              </a:rPr>
              <a:t>Types of Angina</a:t>
            </a:r>
          </a:p>
          <a:p>
            <a:pPr lvl="1">
              <a:defRPr/>
            </a:pPr>
            <a:r>
              <a:rPr lang="en-US" sz="2800" dirty="0">
                <a:latin typeface="Comic Sans MS" panose="030F0702030302020204" pitchFamily="66" charset="0"/>
                <a:ea typeface="ＭＳ Ｐゴシック" pitchFamily="-112" charset="-128"/>
              </a:rPr>
              <a:t> Stable Angina</a:t>
            </a:r>
          </a:p>
          <a:p>
            <a:pPr lvl="1">
              <a:defRPr/>
            </a:pPr>
            <a:r>
              <a:rPr lang="en-US" sz="2800" dirty="0">
                <a:latin typeface="Comic Sans MS" panose="030F0702030302020204" pitchFamily="66" charset="0"/>
                <a:ea typeface="ＭＳ Ｐゴシック" pitchFamily="-112" charset="-128"/>
              </a:rPr>
              <a:t> </a:t>
            </a:r>
            <a:r>
              <a:rPr lang="en-US" sz="2800" dirty="0" err="1">
                <a:latin typeface="Comic Sans MS" panose="030F0702030302020204" pitchFamily="66" charset="0"/>
                <a:ea typeface="ＭＳ Ｐゴシック" pitchFamily="-112" charset="-128"/>
              </a:rPr>
              <a:t>Prinzmetal</a:t>
            </a:r>
            <a:r>
              <a:rPr lang="en-US" sz="2800" dirty="0">
                <a:latin typeface="Comic Sans MS" panose="030F0702030302020204" pitchFamily="66" charset="0"/>
                <a:ea typeface="ＭＳ Ｐゴシック" pitchFamily="-112" charset="-128"/>
              </a:rPr>
              <a:t> Angina</a:t>
            </a:r>
          </a:p>
          <a:p>
            <a:pPr lvl="1">
              <a:defRPr/>
            </a:pPr>
            <a:r>
              <a:rPr lang="en-US" sz="2800" dirty="0">
                <a:latin typeface="Comic Sans MS" panose="030F0702030302020204" pitchFamily="66" charset="0"/>
                <a:ea typeface="ＭＳ Ｐゴシック" pitchFamily="-112" charset="-128"/>
              </a:rPr>
              <a:t> Unstable Angina</a:t>
            </a:r>
          </a:p>
          <a:p>
            <a:pPr marL="0" indent="0">
              <a:buNone/>
              <a:defRPr/>
            </a:pPr>
            <a:endParaRPr lang="en-US" dirty="0">
              <a:ea typeface="MS PGothic" charset="0"/>
              <a:cs typeface="MS PGothic" charset="0"/>
            </a:endParaRPr>
          </a:p>
          <a:p>
            <a:pPr>
              <a:defRPr/>
            </a:pPr>
            <a:endParaRPr lang="en-US" dirty="0">
              <a:latin typeface="Comic Sans MS" panose="030F0702030302020204" pitchFamily="66" charset="0"/>
              <a:ea typeface="MS PGothic" charset="0"/>
              <a:cs typeface="MS PGothic" charset="0"/>
            </a:endParaRP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pPr/>
              <a:t>32</a:t>
            </a:fld>
            <a:endParaRPr lang="en-US" altLang="en-US"/>
          </a:p>
        </p:txBody>
      </p:sp>
    </p:spTree>
    <p:extLst>
      <p:ext uri="{BB962C8B-B14F-4D97-AF65-F5344CB8AC3E}">
        <p14:creationId xmlns:p14="http://schemas.microsoft.com/office/powerpoint/2010/main" val="263836331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Rot="1" noChangeArrowheads="1"/>
          </p:cNvSpPr>
          <p:nvPr>
            <p:ph type="title"/>
          </p:nvPr>
        </p:nvSpPr>
        <p:spPr>
          <a:xfrm>
            <a:off x="1935480" y="659574"/>
            <a:ext cx="8229600" cy="996951"/>
          </a:xfrm>
        </p:spPr>
        <p:txBody>
          <a:bodyPr>
            <a:normAutofit fontScale="90000"/>
          </a:bodyPr>
          <a:lstStyle/>
          <a:p>
            <a:r>
              <a:rPr lang="en-US" altLang="en-US" sz="3600" i="1" dirty="0">
                <a:latin typeface="Times New Roman" pitchFamily="18" charset="0"/>
                <a:cs typeface="Times New Roman" pitchFamily="18" charset="0"/>
              </a:rPr>
              <a:t/>
            </a:r>
            <a:br>
              <a:rPr lang="en-US" altLang="en-US" sz="3600" i="1" dirty="0">
                <a:latin typeface="Times New Roman" pitchFamily="18" charset="0"/>
                <a:cs typeface="Times New Roman" pitchFamily="18" charset="0"/>
              </a:rPr>
            </a:br>
            <a:r>
              <a:rPr lang="en-US" altLang="en-US" sz="3600" i="1" dirty="0">
                <a:latin typeface="Comic Sans MS" panose="030F0702030302020204" pitchFamily="66" charset="0"/>
                <a:cs typeface="Times New Roman" pitchFamily="18" charset="0"/>
              </a:rPr>
              <a:t>Stable Angina Pectoris</a:t>
            </a:r>
          </a:p>
        </p:txBody>
      </p:sp>
      <p:sp>
        <p:nvSpPr>
          <p:cNvPr id="39939" name="Rectangle 5"/>
          <p:cNvSpPr>
            <a:spLocks noGrp="1" noRot="1" noChangeArrowheads="1"/>
          </p:cNvSpPr>
          <p:nvPr>
            <p:ph type="body" idx="1"/>
          </p:nvPr>
        </p:nvSpPr>
        <p:spPr>
          <a:xfrm>
            <a:off x="1423289" y="2462785"/>
            <a:ext cx="8540750" cy="4194175"/>
          </a:xfrm>
        </p:spPr>
        <p:txBody>
          <a:bodyPr/>
          <a:lstStyle/>
          <a:p>
            <a:r>
              <a:rPr lang="en-US" altLang="en-US" sz="2800" dirty="0">
                <a:latin typeface="Comic Sans MS" panose="030F0702030302020204" pitchFamily="66" charset="0"/>
              </a:rPr>
              <a:t>Chest pain occurs intermittently over a long period with the same pattern of onset, duration, and intensity of symptoms, predictable</a:t>
            </a:r>
          </a:p>
          <a:p>
            <a:r>
              <a:rPr lang="en-US" altLang="en-US" sz="2800" dirty="0">
                <a:latin typeface="Comic Sans MS" panose="030F0702030302020204" pitchFamily="66" charset="0"/>
              </a:rPr>
              <a:t>Controlled with medications</a:t>
            </a:r>
          </a:p>
          <a:p>
            <a:r>
              <a:rPr lang="en-US" altLang="en-US" sz="2800" dirty="0">
                <a:latin typeface="Comic Sans MS" panose="030F0702030302020204" pitchFamily="66" charset="0"/>
              </a:rPr>
              <a:t>Pain usually lasts 3 to 5 minutes</a:t>
            </a:r>
          </a:p>
          <a:p>
            <a:r>
              <a:rPr lang="en-US" altLang="en-US" sz="2800" dirty="0">
                <a:latin typeface="Comic Sans MS" panose="030F0702030302020204" pitchFamily="66" charset="0"/>
              </a:rPr>
              <a:t>Subsides when the precipitating factor is relieved</a:t>
            </a:r>
          </a:p>
          <a:p>
            <a:pPr marL="0" indent="0">
              <a:buNone/>
            </a:pPr>
            <a:endParaRPr lang="en-US" altLang="en-US" sz="2800" dirty="0">
              <a:latin typeface="Comic Sans MS" panose="030F0702030302020204" pitchFamily="66" charset="0"/>
            </a:endParaRP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pPr/>
              <a:t>33</a:t>
            </a:fld>
            <a:endParaRPr lang="en-US" altLang="en-US"/>
          </a:p>
        </p:txBody>
      </p:sp>
    </p:spTree>
    <p:extLst>
      <p:ext uri="{BB962C8B-B14F-4D97-AF65-F5344CB8AC3E}">
        <p14:creationId xmlns:p14="http://schemas.microsoft.com/office/powerpoint/2010/main" val="17044393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Rot="1" noChangeArrowheads="1"/>
          </p:cNvSpPr>
          <p:nvPr>
            <p:ph type="title"/>
          </p:nvPr>
        </p:nvSpPr>
        <p:spPr>
          <a:xfrm>
            <a:off x="1981200" y="956183"/>
            <a:ext cx="8229600" cy="554038"/>
          </a:xfrm>
        </p:spPr>
        <p:txBody>
          <a:bodyPr>
            <a:normAutofit fontScale="90000"/>
          </a:bodyPr>
          <a:lstStyle/>
          <a:p>
            <a:r>
              <a:rPr lang="en-US" altLang="en-US" sz="3600" i="1" dirty="0" err="1">
                <a:latin typeface="Comic Sans MS" panose="030F0702030302020204" pitchFamily="66" charset="0"/>
                <a:cs typeface="Times New Roman" pitchFamily="18" charset="0"/>
              </a:rPr>
              <a:t>Prinzmetal</a:t>
            </a:r>
            <a:r>
              <a:rPr lang="ja-JP" altLang="en-US" sz="3600" i="1" dirty="0">
                <a:latin typeface="Comic Sans MS" panose="030F0702030302020204" pitchFamily="66" charset="0"/>
                <a:cs typeface="Times New Roman" pitchFamily="18" charset="0"/>
              </a:rPr>
              <a:t>’</a:t>
            </a:r>
            <a:r>
              <a:rPr lang="en-US" altLang="ja-JP" sz="3600" i="1" dirty="0">
                <a:latin typeface="Comic Sans MS" panose="030F0702030302020204" pitchFamily="66" charset="0"/>
                <a:cs typeface="Times New Roman" pitchFamily="18" charset="0"/>
              </a:rPr>
              <a:t>s Angina</a:t>
            </a:r>
            <a:endParaRPr lang="en-US" altLang="en-US" sz="3600" i="1" dirty="0">
              <a:latin typeface="Comic Sans MS" panose="030F0702030302020204" pitchFamily="66" charset="0"/>
              <a:cs typeface="Times New Roman" pitchFamily="18" charset="0"/>
            </a:endParaRPr>
          </a:p>
        </p:txBody>
      </p:sp>
      <p:sp>
        <p:nvSpPr>
          <p:cNvPr id="41987" name="Rectangle 5"/>
          <p:cNvSpPr>
            <a:spLocks noGrp="1" noRot="1" noChangeArrowheads="1"/>
          </p:cNvSpPr>
          <p:nvPr>
            <p:ph type="body" idx="1"/>
          </p:nvPr>
        </p:nvSpPr>
        <p:spPr>
          <a:xfrm>
            <a:off x="1670050" y="2628187"/>
            <a:ext cx="8540750" cy="4040188"/>
          </a:xfrm>
        </p:spPr>
        <p:txBody>
          <a:bodyPr/>
          <a:lstStyle/>
          <a:p>
            <a:r>
              <a:rPr lang="en-US" altLang="en-US" sz="2800" dirty="0">
                <a:latin typeface="Comic Sans MS" panose="030F0702030302020204" pitchFamily="66" charset="0"/>
              </a:rPr>
              <a:t>Variant Angina</a:t>
            </a:r>
          </a:p>
          <a:p>
            <a:r>
              <a:rPr lang="en-US" altLang="en-US" sz="2800" dirty="0">
                <a:latin typeface="Comic Sans MS" panose="030F0702030302020204" pitchFamily="66" charset="0"/>
              </a:rPr>
              <a:t>Occurs at rest usually due to spasm of major coronary artery</a:t>
            </a:r>
          </a:p>
          <a:p>
            <a:r>
              <a:rPr lang="en-US" altLang="en-US" sz="2800" dirty="0">
                <a:latin typeface="Comic Sans MS" panose="030F0702030302020204" pitchFamily="66" charset="0"/>
              </a:rPr>
              <a:t>Spasm may occur in the absence of CAD</a:t>
            </a:r>
          </a:p>
          <a:p>
            <a:r>
              <a:rPr lang="en-US" altLang="en-US" sz="2800" dirty="0">
                <a:latin typeface="Comic Sans MS" panose="030F0702030302020204" pitchFamily="66" charset="0"/>
              </a:rPr>
              <a:t>Transient ST elevation</a:t>
            </a:r>
          </a:p>
          <a:p>
            <a:pPr lvl="1"/>
            <a:endParaRPr lang="en-US" altLang="en-US" sz="2800" dirty="0">
              <a:latin typeface="Comic Sans MS" panose="030F0702030302020204" pitchFamily="66" charset="0"/>
            </a:endParaRPr>
          </a:p>
          <a:p>
            <a:endParaRPr lang="en-US" altLang="en-US" dirty="0" smtClean="0">
              <a:latin typeface="Comic Sans MS" panose="030F0702030302020204" pitchFamily="66" charset="0"/>
            </a:endParaRPr>
          </a:p>
        </p:txBody>
      </p:sp>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34</a:t>
            </a:fld>
            <a:endParaRPr lang="en-US" altLang="en-US">
              <a:latin typeface="Comic Sans MS" panose="030F0702030302020204" pitchFamily="66" charset="0"/>
            </a:endParaRPr>
          </a:p>
        </p:txBody>
      </p:sp>
    </p:spTree>
    <p:extLst>
      <p:ext uri="{BB962C8B-B14F-4D97-AF65-F5344CB8AC3E}">
        <p14:creationId xmlns:p14="http://schemas.microsoft.com/office/powerpoint/2010/main" val="210005006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Rot="1" noChangeArrowheads="1"/>
          </p:cNvSpPr>
          <p:nvPr>
            <p:ph type="title"/>
          </p:nvPr>
        </p:nvSpPr>
        <p:spPr>
          <a:xfrm>
            <a:off x="1856166" y="947039"/>
            <a:ext cx="8229600" cy="554038"/>
          </a:xfrm>
        </p:spPr>
        <p:txBody>
          <a:bodyPr>
            <a:normAutofit fontScale="90000"/>
          </a:bodyPr>
          <a:lstStyle/>
          <a:p>
            <a:r>
              <a:rPr lang="en-US" altLang="en-US" sz="3600" i="1" dirty="0">
                <a:latin typeface="Comic Sans MS" panose="030F0702030302020204" pitchFamily="66" charset="0"/>
                <a:cs typeface="Times New Roman" pitchFamily="18" charset="0"/>
              </a:rPr>
              <a:t>Unstable Angina</a:t>
            </a:r>
          </a:p>
        </p:txBody>
      </p:sp>
      <p:sp>
        <p:nvSpPr>
          <p:cNvPr id="44035" name="Rectangle 5"/>
          <p:cNvSpPr>
            <a:spLocks noGrp="1" noRot="1" noChangeArrowheads="1"/>
          </p:cNvSpPr>
          <p:nvPr>
            <p:ph type="body" idx="1"/>
          </p:nvPr>
        </p:nvSpPr>
        <p:spPr>
          <a:xfrm>
            <a:off x="1377569" y="2487256"/>
            <a:ext cx="8540750" cy="4119563"/>
          </a:xfrm>
        </p:spPr>
        <p:txBody>
          <a:bodyPr/>
          <a:lstStyle/>
          <a:p>
            <a:r>
              <a:rPr lang="en-US" altLang="en-US" dirty="0">
                <a:latin typeface="Comic Sans MS" panose="030F0702030302020204" pitchFamily="66" charset="0"/>
              </a:rPr>
              <a:t>New onset</a:t>
            </a:r>
          </a:p>
          <a:p>
            <a:r>
              <a:rPr lang="en-US" altLang="en-US" dirty="0">
                <a:latin typeface="Comic Sans MS" panose="030F0702030302020204" pitchFamily="66" charset="0"/>
              </a:rPr>
              <a:t> Angina at rest</a:t>
            </a:r>
          </a:p>
          <a:p>
            <a:r>
              <a:rPr lang="en-US" altLang="en-US" dirty="0">
                <a:latin typeface="Comic Sans MS" panose="030F0702030302020204" pitchFamily="66" charset="0"/>
              </a:rPr>
              <a:t>Worsening pattern:</a:t>
            </a:r>
            <a:r>
              <a:rPr lang="en-US" u="sng" dirty="0">
                <a:latin typeface="Comic Sans MS" panose="030F0702030302020204" pitchFamily="66" charset="0"/>
              </a:rPr>
              <a:t> more frequent, lasts longer, or occurs with less exertion</a:t>
            </a:r>
            <a:r>
              <a:rPr lang="en-US" dirty="0">
                <a:latin typeface="Comic Sans MS" panose="030F0702030302020204" pitchFamily="66" charset="0"/>
              </a:rPr>
              <a:t> than previous stable angina</a:t>
            </a:r>
            <a:endParaRPr lang="en-US" altLang="en-US" dirty="0">
              <a:latin typeface="Comic Sans MS" panose="030F0702030302020204" pitchFamily="66" charset="0"/>
            </a:endParaRPr>
          </a:p>
          <a:p>
            <a:r>
              <a:rPr lang="en-US" altLang="en-US" dirty="0">
                <a:latin typeface="Comic Sans MS" panose="030F0702030302020204" pitchFamily="66" charset="0"/>
              </a:rPr>
              <a:t>Unpredictable </a:t>
            </a:r>
          </a:p>
          <a:p>
            <a:r>
              <a:rPr lang="en-US" altLang="en-US" dirty="0">
                <a:latin typeface="Comic Sans MS" panose="030F0702030302020204" pitchFamily="66" charset="0"/>
              </a:rPr>
              <a:t>High risk of MI &amp; death</a:t>
            </a:r>
          </a:p>
          <a:p>
            <a:r>
              <a:rPr lang="en-US" altLang="en-US" dirty="0">
                <a:latin typeface="Comic Sans MS" panose="030F0702030302020204" pitchFamily="66" charset="0"/>
              </a:rPr>
              <a:t>Duration up to 20 minutes</a:t>
            </a:r>
          </a:p>
          <a:p>
            <a:pPr>
              <a:buNone/>
            </a:pPr>
            <a:endParaRPr lang="en-US" altLang="en-US" dirty="0">
              <a:latin typeface="Comic Sans MS" panose="030F0702030302020204" pitchFamily="66" charset="0"/>
            </a:endParaRPr>
          </a:p>
        </p:txBody>
      </p:sp>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35</a:t>
            </a:fld>
            <a:endParaRPr lang="en-US" altLang="en-US">
              <a:latin typeface="Comic Sans MS" panose="030F0702030302020204" pitchFamily="66" charset="0"/>
            </a:endParaRPr>
          </a:p>
        </p:txBody>
      </p:sp>
    </p:spTree>
    <p:extLst>
      <p:ext uri="{BB962C8B-B14F-4D97-AF65-F5344CB8AC3E}">
        <p14:creationId xmlns:p14="http://schemas.microsoft.com/office/powerpoint/2010/main" val="4667336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ctr"/>
          <a:lstStyle/>
          <a:p>
            <a:pPr eaLnBrk="1" hangingPunct="1"/>
            <a:r>
              <a:rPr lang="en-AU" dirty="0" smtClean="0">
                <a:latin typeface="Comic Sans MS" panose="030F0702030302020204" pitchFamily="66" charset="0"/>
                <a:ea typeface="ＭＳ Ｐゴシック" pitchFamily="34" charset="-128"/>
              </a:rPr>
              <a:t>Angina history pitfalls</a:t>
            </a:r>
            <a:endParaRPr lang="en-US" dirty="0" smtClean="0">
              <a:latin typeface="Comic Sans MS" panose="030F0702030302020204" pitchFamily="66" charset="0"/>
              <a:ea typeface="ＭＳ Ｐゴシック" pitchFamily="34" charset="-128"/>
            </a:endParaRPr>
          </a:p>
        </p:txBody>
      </p:sp>
      <p:sp>
        <p:nvSpPr>
          <p:cNvPr id="17411" name="Rectangle 3"/>
          <p:cNvSpPr>
            <a:spLocks noGrp="1" noChangeArrowheads="1"/>
          </p:cNvSpPr>
          <p:nvPr>
            <p:ph sz="half" idx="1"/>
          </p:nvPr>
        </p:nvSpPr>
        <p:spPr/>
        <p:txBody>
          <a:bodyPr>
            <a:normAutofit fontScale="92500" lnSpcReduction="10000"/>
          </a:bodyPr>
          <a:lstStyle/>
          <a:p>
            <a:pPr eaLnBrk="1" hangingPunct="1"/>
            <a:r>
              <a:rPr lang="en-AU" dirty="0">
                <a:latin typeface="Comic Sans MS" panose="030F0702030302020204" pitchFamily="66" charset="0"/>
                <a:ea typeface="ＭＳ Ｐゴシック" pitchFamily="34" charset="-128"/>
              </a:rPr>
              <a:t>Response to analgesia/NTG does not make a diagnosis</a:t>
            </a:r>
          </a:p>
          <a:p>
            <a:pPr lvl="1" eaLnBrk="1" hangingPunct="1"/>
            <a:r>
              <a:rPr lang="en-AU" dirty="0" smtClean="0">
                <a:latin typeface="Comic Sans MS" panose="030F0702030302020204" pitchFamily="66" charset="0"/>
                <a:ea typeface="ＭＳ Ｐゴシック" pitchFamily="34" charset="-128"/>
              </a:rPr>
              <a:t>Esophageal pain improves with NTG</a:t>
            </a:r>
          </a:p>
          <a:p>
            <a:pPr marL="176213" lvl="1" indent="0">
              <a:lnSpc>
                <a:spcPct val="90000"/>
              </a:lnSpc>
              <a:buNone/>
            </a:pPr>
            <a:endParaRPr lang="en-US" dirty="0">
              <a:latin typeface="Comic Sans MS" panose="030F0702030302020204" pitchFamily="66" charset="0"/>
              <a:ea typeface="ＭＳ Ｐゴシック" pitchFamily="34" charset="-128"/>
            </a:endParaRPr>
          </a:p>
          <a:p>
            <a:pPr lvl="1" eaLnBrk="1" hangingPunct="1">
              <a:lnSpc>
                <a:spcPct val="90000"/>
              </a:lnSpc>
              <a:buFont typeface="Wingdings" panose="05000000000000000000" pitchFamily="2" charset="2"/>
              <a:buChar char="ü"/>
            </a:pPr>
            <a:r>
              <a:rPr lang="en-US" b="1" u="sng" dirty="0" smtClean="0">
                <a:latin typeface="Comic Sans MS" panose="030F0702030302020204" pitchFamily="66" charset="0"/>
                <a:ea typeface="ＭＳ Ｐゴシック" pitchFamily="34" charset="-128"/>
              </a:rPr>
              <a:t>Typical angina:</a:t>
            </a:r>
          </a:p>
          <a:p>
            <a:pPr lvl="1" eaLnBrk="1" hangingPunct="1">
              <a:lnSpc>
                <a:spcPct val="90000"/>
              </a:lnSpc>
              <a:buFont typeface="Arial" pitchFamily="34" charset="0"/>
              <a:buChar char="•"/>
            </a:pPr>
            <a:r>
              <a:rPr lang="en-US" b="1" i="1" dirty="0" smtClean="0">
                <a:latin typeface="Comic Sans MS" panose="030F0702030302020204" pitchFamily="66" charset="0"/>
                <a:ea typeface="ＭＳ Ｐゴシック" pitchFamily="34" charset="-128"/>
              </a:rPr>
              <a:t>Worse with exertion or stress</a:t>
            </a:r>
          </a:p>
          <a:p>
            <a:pPr lvl="1" eaLnBrk="1" hangingPunct="1">
              <a:lnSpc>
                <a:spcPct val="90000"/>
              </a:lnSpc>
              <a:buFont typeface="Arial" pitchFamily="34" charset="0"/>
              <a:buChar char="•"/>
            </a:pPr>
            <a:r>
              <a:rPr lang="en-US" b="1" i="1" dirty="0" smtClean="0">
                <a:latin typeface="Comic Sans MS" panose="030F0702030302020204" pitchFamily="66" charset="0"/>
                <a:ea typeface="ＭＳ Ｐゴシック" pitchFamily="34" charset="-128"/>
              </a:rPr>
              <a:t>Relieved by rest</a:t>
            </a:r>
          </a:p>
          <a:p>
            <a:pPr lvl="1" eaLnBrk="1" hangingPunct="1">
              <a:lnSpc>
                <a:spcPct val="90000"/>
              </a:lnSpc>
              <a:buFont typeface="Arial" pitchFamily="34" charset="0"/>
              <a:buChar char="•"/>
            </a:pPr>
            <a:r>
              <a:rPr lang="en-US" b="1" i="1" dirty="0" smtClean="0">
                <a:latin typeface="Comic Sans MS" panose="030F0702030302020204" pitchFamily="66" charset="0"/>
                <a:ea typeface="ＭＳ Ｐゴシック" pitchFamily="34" charset="-128"/>
              </a:rPr>
              <a:t>Or </a:t>
            </a:r>
            <a:r>
              <a:rPr lang="en-US" b="1" i="1" dirty="0" err="1" smtClean="0">
                <a:latin typeface="Comic Sans MS" panose="030F0702030302020204" pitchFamily="66" charset="0"/>
                <a:ea typeface="ＭＳ Ｐゴシック" pitchFamily="34" charset="-128"/>
              </a:rPr>
              <a:t>Nitroglyceryline</a:t>
            </a:r>
            <a:endParaRPr lang="en-US" dirty="0" smtClean="0">
              <a:latin typeface="Comic Sans MS" panose="030F0702030302020204" pitchFamily="66" charset="0"/>
              <a:ea typeface="ＭＳ Ｐゴシック" pitchFamily="34" charset="-128"/>
            </a:endParaRPr>
          </a:p>
          <a:p>
            <a:pPr eaLnBrk="1" hangingPunct="1"/>
            <a:endParaRPr lang="en-US" sz="2600" dirty="0">
              <a:latin typeface="Comic Sans MS" panose="030F0702030302020204" pitchFamily="66" charset="0"/>
              <a:ea typeface="ＭＳ Ｐゴシック" pitchFamily="34" charset="-128"/>
            </a:endParaRPr>
          </a:p>
        </p:txBody>
      </p:sp>
      <p:sp>
        <p:nvSpPr>
          <p:cNvPr id="17412" name="Rectangle 4"/>
          <p:cNvSpPr>
            <a:spLocks noGrp="1" noChangeArrowheads="1"/>
          </p:cNvSpPr>
          <p:nvPr>
            <p:ph sz="half" idx="2"/>
          </p:nvPr>
        </p:nvSpPr>
        <p:spPr>
          <a:xfrm>
            <a:off x="6455664" y="2642616"/>
            <a:ext cx="4191000" cy="4991100"/>
          </a:xfrm>
        </p:spPr>
        <p:txBody>
          <a:bodyPr>
            <a:normAutofit fontScale="92500" lnSpcReduction="10000"/>
          </a:bodyPr>
          <a:lstStyle/>
          <a:p>
            <a:pPr eaLnBrk="1" hangingPunct="1"/>
            <a:r>
              <a:rPr lang="en-US" dirty="0">
                <a:latin typeface="Comic Sans MS" panose="030F0702030302020204" pitchFamily="66" charset="0"/>
                <a:ea typeface="ＭＳ Ｐゴシック" pitchFamily="34" charset="-128"/>
              </a:rPr>
              <a:t>“Atypical” pain</a:t>
            </a:r>
          </a:p>
          <a:p>
            <a:pPr lvl="1" eaLnBrk="1" hangingPunct="1"/>
            <a:r>
              <a:rPr lang="en-US" dirty="0" smtClean="0">
                <a:latin typeface="Comic Sans MS" panose="030F0702030302020204" pitchFamily="66" charset="0"/>
                <a:ea typeface="ＭＳ Ｐゴシック" pitchFamily="34" charset="-128"/>
              </a:rPr>
              <a:t>more common in </a:t>
            </a:r>
          </a:p>
          <a:p>
            <a:pPr lvl="1" eaLnBrk="1" hangingPunct="1">
              <a:buNone/>
            </a:pPr>
            <a:r>
              <a:rPr lang="en-US" dirty="0" smtClean="0">
                <a:latin typeface="Comic Sans MS" panose="030F0702030302020204" pitchFamily="66" charset="0"/>
                <a:ea typeface="ＭＳ Ｐゴシック" pitchFamily="34" charset="-128"/>
              </a:rPr>
              <a:t>	women, </a:t>
            </a:r>
          </a:p>
          <a:p>
            <a:pPr lvl="1" eaLnBrk="1" hangingPunct="1">
              <a:buNone/>
            </a:pPr>
            <a:r>
              <a:rPr lang="en-US" dirty="0" smtClean="0">
                <a:latin typeface="Comic Sans MS" panose="030F0702030302020204" pitchFamily="66" charset="0"/>
                <a:ea typeface="ＭＳ Ｐゴシック" pitchFamily="34" charset="-128"/>
              </a:rPr>
              <a:t>	Diabetics, </a:t>
            </a:r>
          </a:p>
          <a:p>
            <a:pPr lvl="1" eaLnBrk="1" hangingPunct="1">
              <a:buNone/>
            </a:pPr>
            <a:r>
              <a:rPr lang="en-US" dirty="0" smtClean="0">
                <a:latin typeface="Comic Sans MS" panose="030F0702030302020204" pitchFamily="66" charset="0"/>
                <a:ea typeface="ＭＳ Ｐゴシック" pitchFamily="34" charset="-128"/>
              </a:rPr>
              <a:t>	Renal failure</a:t>
            </a:r>
          </a:p>
          <a:p>
            <a:pPr lvl="1" eaLnBrk="1" hangingPunct="1">
              <a:buNone/>
            </a:pPr>
            <a:r>
              <a:rPr lang="en-US" dirty="0" smtClean="0">
                <a:latin typeface="Comic Sans MS" panose="030F0702030302020204" pitchFamily="66" charset="0"/>
                <a:ea typeface="ＭＳ Ｐゴシック" pitchFamily="34" charset="-128"/>
              </a:rPr>
              <a:t>	Elderly</a:t>
            </a:r>
          </a:p>
          <a:p>
            <a:pPr eaLnBrk="1" hangingPunct="1"/>
            <a:endParaRPr lang="en-US" sz="2200" dirty="0">
              <a:latin typeface="Comic Sans MS" panose="030F0702030302020204" pitchFamily="66" charset="0"/>
              <a:ea typeface="ＭＳ Ｐゴシック" pitchFamily="34" charset="-128"/>
            </a:endParaRPr>
          </a:p>
        </p:txBody>
      </p:sp>
      <p:sp>
        <p:nvSpPr>
          <p:cNvPr id="2" name="Slide Number Placeholder 1"/>
          <p:cNvSpPr>
            <a:spLocks noGrp="1"/>
          </p:cNvSpPr>
          <p:nvPr>
            <p:ph type="sldNum" sz="quarter" idx="10"/>
          </p:nvPr>
        </p:nvSpPr>
        <p:spPr>
          <a:xfrm>
            <a:off x="10085766" y="6545264"/>
            <a:ext cx="125034" cy="123111"/>
          </a:xfrm>
        </p:spPr>
        <p:txBody>
          <a:bodyPr/>
          <a:lstStyle/>
          <a:p>
            <a:fld id="{8FE606FC-5523-4254-A92A-068BDF460421}" type="slidenum">
              <a:rPr lang="en-US" altLang="en-US" smtClean="0">
                <a:latin typeface="Comic Sans MS" panose="030F0702030302020204" pitchFamily="66" charset="0"/>
              </a:rPr>
              <a:pPr/>
              <a:t>36</a:t>
            </a:fld>
            <a:endParaRPr lang="en-US" altLang="en-US">
              <a:latin typeface="Comic Sans MS" panose="030F0702030302020204" pitchFamily="66" charset="0"/>
            </a:endParaRPr>
          </a:p>
        </p:txBody>
      </p:sp>
    </p:spTree>
    <p:extLst>
      <p:ext uri="{BB962C8B-B14F-4D97-AF65-F5344CB8AC3E}">
        <p14:creationId xmlns:p14="http://schemas.microsoft.com/office/powerpoint/2010/main" val="1103927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44624" y="964912"/>
            <a:ext cx="8229600" cy="584775"/>
          </a:xfrm>
        </p:spPr>
        <p:txBody>
          <a:bodyPr anchor="ctr">
            <a:normAutofit fontScale="90000"/>
          </a:bodyPr>
          <a:lstStyle/>
          <a:p>
            <a:pPr eaLnBrk="1" hangingPunct="1"/>
            <a:r>
              <a:rPr lang="en-US" sz="4000" dirty="0">
                <a:latin typeface="Comic Sans MS" panose="030F0702030302020204" pitchFamily="66" charset="0"/>
                <a:ea typeface="ＭＳ Ｐゴシック" pitchFamily="34" charset="-128"/>
              </a:rPr>
              <a:t>Angina history pitfalls</a:t>
            </a:r>
          </a:p>
        </p:txBody>
      </p:sp>
      <p:sp>
        <p:nvSpPr>
          <p:cNvPr id="18435" name="Content Placeholder 2"/>
          <p:cNvSpPr>
            <a:spLocks noGrp="1"/>
          </p:cNvSpPr>
          <p:nvPr>
            <p:ph idx="1"/>
          </p:nvPr>
        </p:nvSpPr>
        <p:spPr>
          <a:xfrm>
            <a:off x="1725168" y="2541715"/>
            <a:ext cx="8229600" cy="4991100"/>
          </a:xfrm>
        </p:spPr>
        <p:txBody>
          <a:bodyPr/>
          <a:lstStyle/>
          <a:p>
            <a:pPr eaLnBrk="1" hangingPunct="1"/>
            <a:r>
              <a:rPr lang="en-US" sz="3200" dirty="0">
                <a:latin typeface="Comic Sans MS" panose="030F0702030302020204" pitchFamily="66" charset="0"/>
                <a:ea typeface="ＭＳ Ｐゴシック" pitchFamily="34" charset="-128"/>
              </a:rPr>
              <a:t>By age 85 MAJORITY of AMIs are painless</a:t>
            </a:r>
          </a:p>
          <a:p>
            <a:pPr eaLnBrk="1" hangingPunct="1"/>
            <a:r>
              <a:rPr lang="en-US" sz="3200" dirty="0" err="1">
                <a:latin typeface="Comic Sans MS" panose="030F0702030302020204" pitchFamily="66" charset="0"/>
                <a:ea typeface="ＭＳ Ｐゴシック" pitchFamily="34" charset="-128"/>
              </a:rPr>
              <a:t>Anginal</a:t>
            </a:r>
            <a:r>
              <a:rPr lang="en-US" sz="3200" dirty="0">
                <a:latin typeface="Comic Sans MS" panose="030F0702030302020204" pitchFamily="66" charset="0"/>
                <a:ea typeface="ＭＳ Ｐゴシック" pitchFamily="34" charset="-128"/>
              </a:rPr>
              <a:t> ‘equivalents’ include:</a:t>
            </a:r>
          </a:p>
          <a:p>
            <a:pPr lvl="1" eaLnBrk="1" hangingPunct="1"/>
            <a:r>
              <a:rPr lang="en-US" sz="3200" dirty="0" err="1">
                <a:latin typeface="Comic Sans MS" panose="030F0702030302020204" pitchFamily="66" charset="0"/>
                <a:ea typeface="ＭＳ Ｐゴシック" pitchFamily="34" charset="-128"/>
              </a:rPr>
              <a:t>Dyspnoea</a:t>
            </a:r>
            <a:r>
              <a:rPr lang="en-US" sz="3200" dirty="0">
                <a:latin typeface="Comic Sans MS" panose="030F0702030302020204" pitchFamily="66" charset="0"/>
                <a:ea typeface="ＭＳ Ｐゴシック" pitchFamily="34" charset="-128"/>
              </a:rPr>
              <a:t> (commonest)</a:t>
            </a:r>
          </a:p>
          <a:p>
            <a:pPr lvl="1" eaLnBrk="1" hangingPunct="1"/>
            <a:r>
              <a:rPr lang="en-US" sz="3200" dirty="0">
                <a:latin typeface="Comic Sans MS" panose="030F0702030302020204" pitchFamily="66" charset="0"/>
                <a:ea typeface="ＭＳ Ｐゴシック" pitchFamily="34" charset="-128"/>
              </a:rPr>
              <a:t>Syncope, weakness, confusion</a:t>
            </a:r>
          </a:p>
          <a:p>
            <a:pPr lvl="1" eaLnBrk="1" hangingPunct="1"/>
            <a:r>
              <a:rPr lang="en-US" sz="3200" dirty="0">
                <a:latin typeface="Comic Sans MS" panose="030F0702030302020204" pitchFamily="66" charset="0"/>
                <a:ea typeface="ＭＳ Ｐゴシック" pitchFamily="34" charset="-128"/>
              </a:rPr>
              <a:t>cold sweats &amp; dizziness</a:t>
            </a: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pPr/>
              <a:t>37</a:t>
            </a:fld>
            <a:endParaRPr lang="en-US" altLang="en-US"/>
          </a:p>
        </p:txBody>
      </p:sp>
    </p:spTree>
    <p:extLst>
      <p:ext uri="{BB962C8B-B14F-4D97-AF65-F5344CB8AC3E}">
        <p14:creationId xmlns:p14="http://schemas.microsoft.com/office/powerpoint/2010/main" val="1808895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905000" y="228600"/>
            <a:ext cx="8228012" cy="344710"/>
          </a:xfrm>
          <a:ln/>
        </p:spPr>
        <p:txBody>
          <a:bodyPr vert="horz" lIns="0" tIns="0" rIns="0" bIns="0" rtlCol="0" anchor="ctr" anchorCtr="0">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chemeClr val="tx1"/>
                </a:solidFill>
                <a:latin typeface="Comic Sans MS" panose="030F0702030302020204" pitchFamily="66" charset="0"/>
              </a:rPr>
              <a:t>		STEMI</a:t>
            </a:r>
            <a:r>
              <a:rPr lang="en-GB" sz="2800" dirty="0">
                <a:solidFill>
                  <a:schemeClr val="tx1"/>
                </a:solidFill>
              </a:rPr>
              <a:t>              				</a:t>
            </a:r>
            <a:r>
              <a:rPr lang="en-GB" sz="2800" dirty="0">
                <a:solidFill>
                  <a:schemeClr val="tx1"/>
                </a:solidFill>
                <a:latin typeface="Comic Sans MS" panose="030F0702030302020204" pitchFamily="66" charset="0"/>
              </a:rPr>
              <a:t>Non-STEMI/USA</a:t>
            </a:r>
            <a:endParaRPr lang="en-GB" sz="2800" dirty="0">
              <a:solidFill>
                <a:schemeClr val="tx1"/>
              </a:solidFill>
              <a:latin typeface="Comic Sans MS" panose="030F0702030302020204" pitchFamily="66" charset="0"/>
            </a:endParaRPr>
          </a:p>
        </p:txBody>
      </p:sp>
      <p:sp>
        <p:nvSpPr>
          <p:cNvPr id="12290" name="Rectangle 2"/>
          <p:cNvSpPr>
            <a:spLocks noGrp="1" noChangeArrowheads="1"/>
          </p:cNvSpPr>
          <p:nvPr>
            <p:ph type="body" idx="1"/>
          </p:nvPr>
        </p:nvSpPr>
        <p:spPr>
          <a:xfrm>
            <a:off x="2063751" y="1079500"/>
            <a:ext cx="9850881" cy="5586476"/>
          </a:xfrm>
          <a:ln/>
        </p:spPr>
        <p:txBody>
          <a:bodyPr vert="horz" lIns="0" tIns="0" rIns="0" bIns="0" rtlCol="0" anchor="t">
            <a:normAutofit fontScale="85000" lnSpcReduction="20000"/>
          </a:bodyPr>
          <a:lstStyle/>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r>
              <a:rPr lang="en-GB" sz="2000" b="1" dirty="0">
                <a:latin typeface="Tahoma" pitchFamily="34" charset="0"/>
              </a:rPr>
              <a:t>       </a:t>
            </a: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tr-TR"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b="1" dirty="0" smtClean="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r>
              <a:rPr lang="en-GB" b="1" dirty="0" smtClean="0">
                <a:latin typeface="Tahoma" pitchFamily="34" charset="0"/>
              </a:rPr>
              <a:t>Markers </a:t>
            </a:r>
            <a:r>
              <a:rPr lang="en-GB" b="1" dirty="0">
                <a:latin typeface="Tahoma" pitchFamily="34" charset="0"/>
              </a:rPr>
              <a:t>of necrosis: </a:t>
            </a:r>
            <a:r>
              <a:rPr lang="en-GB" b="1" dirty="0">
                <a:solidFill>
                  <a:srgbClr val="FF0066"/>
                </a:solidFill>
                <a:latin typeface="Tahoma" pitchFamily="34" charset="0"/>
              </a:rPr>
              <a:t>(</a:t>
            </a:r>
            <a:r>
              <a:rPr lang="en-GB" b="1" dirty="0">
                <a:solidFill>
                  <a:srgbClr val="FF0066"/>
                </a:solidFill>
                <a:latin typeface="Symbol" pitchFamily="18" charset="2"/>
              </a:rPr>
              <a:t></a:t>
            </a:r>
            <a:r>
              <a:rPr lang="en-GB" b="1" dirty="0">
                <a:solidFill>
                  <a:srgbClr val="FF0066"/>
                </a:solidFill>
                <a:latin typeface="Tahoma" pitchFamily="34" charset="0"/>
              </a:rPr>
              <a:t>)</a:t>
            </a:r>
            <a:r>
              <a:rPr lang="en-GB" b="1" dirty="0">
                <a:latin typeface="Tahoma" pitchFamily="34" charset="0"/>
              </a:rPr>
              <a:t>      </a:t>
            </a:r>
            <a:r>
              <a:rPr lang="en-GB" b="1" dirty="0" smtClean="0">
                <a:latin typeface="Tahoma" pitchFamily="34" charset="0"/>
              </a:rPr>
              <a:t>	 </a:t>
            </a:r>
            <a:r>
              <a:rPr lang="en-GB" b="1" dirty="0">
                <a:latin typeface="Tahoma" pitchFamily="34" charset="0"/>
              </a:rPr>
              <a:t>Markers of necrosis:    </a:t>
            </a:r>
            <a:r>
              <a:rPr lang="tr-TR" b="1" dirty="0" smtClean="0">
                <a:solidFill>
                  <a:srgbClr val="FF0066"/>
                </a:solidFill>
                <a:latin typeface="Tahoma" pitchFamily="34" charset="0"/>
              </a:rPr>
              <a:t>Normal</a:t>
            </a:r>
            <a:r>
              <a:rPr lang="tr-TR" b="1" dirty="0" smtClean="0">
                <a:latin typeface="Tahoma" pitchFamily="34" charset="0"/>
              </a:rPr>
              <a:t> </a:t>
            </a:r>
            <a:r>
              <a:rPr lang="en-GB" b="1" dirty="0">
                <a:latin typeface="Tahoma" pitchFamily="34" charset="0"/>
              </a:rPr>
              <a:t>or</a:t>
            </a:r>
            <a:r>
              <a:rPr lang="tr-TR" b="1" dirty="0">
                <a:latin typeface="Tahoma" pitchFamily="34" charset="0"/>
              </a:rPr>
              <a:t> </a:t>
            </a:r>
            <a:r>
              <a:rPr lang="en-GB" b="1" dirty="0">
                <a:solidFill>
                  <a:srgbClr val="FF0066"/>
                </a:solidFill>
                <a:latin typeface="Tahoma" pitchFamily="34" charset="0"/>
              </a:rPr>
              <a:t>(</a:t>
            </a:r>
            <a:r>
              <a:rPr lang="en-GB" b="1" dirty="0">
                <a:solidFill>
                  <a:srgbClr val="FF0066"/>
                </a:solidFill>
                <a:latin typeface="Symbol" pitchFamily="18" charset="2"/>
              </a:rPr>
              <a:t></a:t>
            </a:r>
            <a:r>
              <a:rPr lang="en-GB" b="1" dirty="0">
                <a:solidFill>
                  <a:srgbClr val="FF0066"/>
                </a:solidFill>
                <a:latin typeface="Tahoma" pitchFamily="34" charset="0"/>
              </a:rPr>
              <a:t>)</a:t>
            </a:r>
            <a:r>
              <a:rPr lang="ar-SA" b="1" dirty="0">
                <a:solidFill>
                  <a:srgbClr val="FF0066"/>
                </a:solidFill>
                <a:latin typeface="Tahoma" pitchFamily="34" charset="0"/>
              </a:rPr>
              <a:t>‏‏</a:t>
            </a:r>
            <a:endParaRPr lang="en-GB" b="1" dirty="0">
              <a:solidFill>
                <a:srgbClr val="FF0066"/>
              </a:solidFill>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a:p>
            <a:pPr marL="0" indent="0">
              <a:lnSpc>
                <a:spcPct val="94000"/>
              </a:lnSpc>
              <a:buClr>
                <a:srgbClr val="FFFFFF"/>
              </a:buClr>
              <a:buNone/>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pPr>
            <a:endParaRPr lang="en-GB" sz="2000" b="1" dirty="0">
              <a:latin typeface="Tahoma" pitchFamily="34" charset="0"/>
            </a:endParaRPr>
          </a:p>
        </p:txBody>
      </p:sp>
      <p:pic>
        <p:nvPicPr>
          <p:cNvPr id="12291" name="Picture 3"/>
          <p:cNvPicPr>
            <a:picLocks noChangeAspect="1" noChangeArrowheads="1"/>
          </p:cNvPicPr>
          <p:nvPr/>
        </p:nvPicPr>
        <p:blipFill>
          <a:blip r:embed="rId3"/>
          <a:srcRect/>
          <a:stretch>
            <a:fillRect/>
          </a:stretch>
        </p:blipFill>
        <p:spPr bwMode="auto">
          <a:xfrm>
            <a:off x="1992314" y="908050"/>
            <a:ext cx="3455987" cy="2736850"/>
          </a:xfrm>
          <a:prstGeom prst="rect">
            <a:avLst/>
          </a:prstGeom>
          <a:noFill/>
          <a:ln w="9525">
            <a:solidFill>
              <a:schemeClr val="tx2"/>
            </a:solidFill>
            <a:round/>
            <a:headEnd/>
            <a:tailEnd/>
          </a:ln>
          <a:effectLst/>
        </p:spPr>
      </p:pic>
      <p:pic>
        <p:nvPicPr>
          <p:cNvPr id="12292" name="Picture 4"/>
          <p:cNvPicPr>
            <a:picLocks noChangeAspect="1" noChangeArrowheads="1"/>
          </p:cNvPicPr>
          <p:nvPr/>
        </p:nvPicPr>
        <p:blipFill>
          <a:blip r:embed="rId4"/>
          <a:srcRect/>
          <a:stretch>
            <a:fillRect/>
          </a:stretch>
        </p:blipFill>
        <p:spPr bwMode="auto">
          <a:xfrm>
            <a:off x="5808664" y="908051"/>
            <a:ext cx="3743325" cy="2665413"/>
          </a:xfrm>
          <a:prstGeom prst="rect">
            <a:avLst/>
          </a:prstGeom>
          <a:noFill/>
          <a:ln w="9525">
            <a:solidFill>
              <a:schemeClr val="tx2"/>
            </a:solidFill>
            <a:round/>
            <a:headEnd/>
            <a:tailEnd/>
          </a:ln>
          <a:effectLst/>
        </p:spPr>
      </p:pic>
      <p:grpSp>
        <p:nvGrpSpPr>
          <p:cNvPr id="2" name="Group 5"/>
          <p:cNvGrpSpPr>
            <a:grpSpLocks/>
          </p:cNvGrpSpPr>
          <p:nvPr/>
        </p:nvGrpSpPr>
        <p:grpSpPr bwMode="auto">
          <a:xfrm>
            <a:off x="2562226" y="4181476"/>
            <a:ext cx="2436813" cy="1903413"/>
            <a:chOff x="654" y="2634"/>
            <a:chExt cx="1535" cy="1199"/>
          </a:xfrm>
        </p:grpSpPr>
        <p:sp>
          <p:nvSpPr>
            <p:cNvPr id="12294" name="Rectangle 6"/>
            <p:cNvSpPr>
              <a:spLocks noChangeArrowheads="1"/>
            </p:cNvSpPr>
            <p:nvPr/>
          </p:nvSpPr>
          <p:spPr bwMode="auto">
            <a:xfrm>
              <a:off x="762" y="2644"/>
              <a:ext cx="1300" cy="1143"/>
            </a:xfrm>
            <a:prstGeom prst="rect">
              <a:avLst/>
            </a:prstGeom>
            <a:solidFill>
              <a:srgbClr val="00297A"/>
            </a:solidFill>
            <a:ln w="28440">
              <a:solidFill>
                <a:schemeClr val="tx2"/>
              </a:solidFill>
              <a:miter lim="800000"/>
              <a:headEnd/>
              <a:tailEnd/>
            </a:ln>
            <a:effectLst/>
          </p:spPr>
          <p:txBody>
            <a:bodyPr wrap="none" anchor="ctr"/>
            <a:lstStyle/>
            <a:p>
              <a:endParaRPr lang="en-US" dirty="0">
                <a:latin typeface="Comic Sans MS" panose="030F0702030302020204" pitchFamily="66" charset="0"/>
              </a:endParaRPr>
            </a:p>
          </p:txBody>
        </p:sp>
        <p:sp>
          <p:nvSpPr>
            <p:cNvPr id="12295" name="Line 7"/>
            <p:cNvSpPr>
              <a:spLocks noChangeShapeType="1"/>
            </p:cNvSpPr>
            <p:nvPr/>
          </p:nvSpPr>
          <p:spPr bwMode="auto">
            <a:xfrm>
              <a:off x="781" y="3284"/>
              <a:ext cx="1279" cy="1"/>
            </a:xfrm>
            <a:prstGeom prst="line">
              <a:avLst/>
            </a:prstGeom>
            <a:noFill/>
            <a:ln w="38160">
              <a:solidFill>
                <a:schemeClr val="tx2"/>
              </a:solidFill>
              <a:miter lim="800000"/>
              <a:headEnd/>
              <a:tailEnd/>
            </a:ln>
            <a:effectLst/>
          </p:spPr>
          <p:txBody>
            <a:bodyPr/>
            <a:lstStyle/>
            <a:p>
              <a:endParaRPr lang="en-US" dirty="0">
                <a:latin typeface="Comic Sans MS" panose="030F0702030302020204" pitchFamily="66" charset="0"/>
              </a:endParaRPr>
            </a:p>
          </p:txBody>
        </p:sp>
        <p:pic>
          <p:nvPicPr>
            <p:cNvPr id="12296" name="Picture 8"/>
            <p:cNvPicPr>
              <a:picLocks noChangeAspect="1" noChangeArrowheads="1"/>
            </p:cNvPicPr>
            <p:nvPr/>
          </p:nvPicPr>
          <p:blipFill>
            <a:blip r:embed="rId5"/>
            <a:srcRect/>
            <a:stretch>
              <a:fillRect/>
            </a:stretch>
          </p:blipFill>
          <p:spPr bwMode="auto">
            <a:xfrm>
              <a:off x="654" y="2634"/>
              <a:ext cx="1536" cy="1200"/>
            </a:xfrm>
            <a:prstGeom prst="rect">
              <a:avLst/>
            </a:prstGeom>
            <a:noFill/>
            <a:ln w="9525">
              <a:solidFill>
                <a:schemeClr val="tx2"/>
              </a:solidFill>
              <a:round/>
              <a:headEnd/>
              <a:tailEnd/>
            </a:ln>
            <a:effectLst/>
          </p:spPr>
        </p:pic>
      </p:grpSp>
      <p:sp>
        <p:nvSpPr>
          <p:cNvPr id="12297" name="Text Box 9"/>
          <p:cNvSpPr txBox="1">
            <a:spLocks noChangeArrowheads="1"/>
          </p:cNvSpPr>
          <p:nvPr/>
        </p:nvSpPr>
        <p:spPr bwMode="auto">
          <a:xfrm>
            <a:off x="1703388" y="3644900"/>
            <a:ext cx="7993062" cy="463550"/>
          </a:xfrm>
          <a:prstGeom prst="rect">
            <a:avLst/>
          </a:prstGeom>
          <a:noFill/>
          <a:ln w="9525">
            <a:solidFill>
              <a:srgbClr val="FF0066"/>
            </a:solidFill>
            <a:round/>
            <a:headEnd/>
            <a:tailEnd/>
          </a:ln>
          <a:effectLst/>
        </p:spPr>
        <p:txBody>
          <a:bodyPr lIns="90000" tIns="45000" rIns="90000" bIns="45000"/>
          <a:lstStyle/>
          <a:p>
            <a:pPr algn="ctr" eaLnBrk="0" hangingPunct="0">
              <a:lnSpc>
                <a:spcPct val="101000"/>
              </a:lnSpc>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400" b="1" dirty="0">
                <a:solidFill>
                  <a:schemeClr val="tx2"/>
                </a:solidFill>
                <a:latin typeface="Tahoma" pitchFamily="34" charset="0"/>
              </a:rPr>
              <a:t>Patology: Total </a:t>
            </a:r>
            <a:r>
              <a:rPr lang="tr-TR" sz="2400" b="1" dirty="0">
                <a:solidFill>
                  <a:schemeClr val="tx2"/>
                </a:solidFill>
                <a:latin typeface="Tahoma" pitchFamily="34" charset="0"/>
              </a:rPr>
              <a:t>oclusive</a:t>
            </a:r>
            <a:r>
              <a:rPr lang="en-US" sz="2400" b="1" dirty="0">
                <a:solidFill>
                  <a:schemeClr val="tx2"/>
                </a:solidFill>
                <a:latin typeface="Tahoma" pitchFamily="34" charset="0"/>
              </a:rPr>
              <a:t>    </a:t>
            </a:r>
            <a:r>
              <a:rPr lang="tr-TR" sz="2400" b="1" dirty="0">
                <a:solidFill>
                  <a:schemeClr val="tx2"/>
                </a:solidFill>
                <a:latin typeface="Tahoma" pitchFamily="34" charset="0"/>
              </a:rPr>
              <a:t>Nonocclusive </a:t>
            </a:r>
            <a:r>
              <a:rPr lang="tr-TR" sz="2400" b="1" dirty="0">
                <a:solidFill>
                  <a:schemeClr val="tx2"/>
                </a:solidFill>
                <a:latin typeface="Tahoma" pitchFamily="34" charset="0"/>
              </a:rPr>
              <a:t>thrombus</a:t>
            </a:r>
            <a:endParaRPr lang="en-GB" sz="2400" b="1" dirty="0">
              <a:solidFill>
                <a:srgbClr val="FF0066"/>
              </a:solidFill>
              <a:latin typeface="Tahoma" pitchFamily="34" charset="0"/>
            </a:endParaRPr>
          </a:p>
        </p:txBody>
      </p:sp>
      <p:grpSp>
        <p:nvGrpSpPr>
          <p:cNvPr id="3" name="Group 10"/>
          <p:cNvGrpSpPr>
            <a:grpSpLocks/>
          </p:cNvGrpSpPr>
          <p:nvPr/>
        </p:nvGrpSpPr>
        <p:grpSpPr bwMode="auto">
          <a:xfrm>
            <a:off x="5749926" y="4181476"/>
            <a:ext cx="2352675" cy="1831975"/>
            <a:chOff x="2662" y="2634"/>
            <a:chExt cx="1482" cy="1154"/>
          </a:xfrm>
        </p:grpSpPr>
        <p:sp>
          <p:nvSpPr>
            <p:cNvPr id="12299" name="Rectangle 11"/>
            <p:cNvSpPr>
              <a:spLocks noChangeArrowheads="1"/>
            </p:cNvSpPr>
            <p:nvPr/>
          </p:nvSpPr>
          <p:spPr bwMode="auto">
            <a:xfrm>
              <a:off x="2742" y="2634"/>
              <a:ext cx="1231" cy="1155"/>
            </a:xfrm>
            <a:prstGeom prst="rect">
              <a:avLst/>
            </a:prstGeom>
            <a:solidFill>
              <a:srgbClr val="00297A"/>
            </a:solidFill>
            <a:ln w="28440">
              <a:solidFill>
                <a:srgbClr val="00FFFF"/>
              </a:solidFill>
              <a:miter lim="800000"/>
              <a:headEnd/>
              <a:tailEnd/>
            </a:ln>
            <a:effectLst/>
          </p:spPr>
          <p:txBody>
            <a:bodyPr wrap="none" anchor="ctr"/>
            <a:lstStyle/>
            <a:p>
              <a:endParaRPr lang="en-US" dirty="0">
                <a:latin typeface="Comic Sans MS" panose="030F0702030302020204" pitchFamily="66" charset="0"/>
              </a:endParaRPr>
            </a:p>
          </p:txBody>
        </p:sp>
        <p:sp>
          <p:nvSpPr>
            <p:cNvPr id="12300" name="Line 12"/>
            <p:cNvSpPr>
              <a:spLocks noChangeShapeType="1"/>
            </p:cNvSpPr>
            <p:nvPr/>
          </p:nvSpPr>
          <p:spPr bwMode="auto">
            <a:xfrm>
              <a:off x="2755" y="3273"/>
              <a:ext cx="1211" cy="1"/>
            </a:xfrm>
            <a:prstGeom prst="line">
              <a:avLst/>
            </a:prstGeom>
            <a:noFill/>
            <a:ln w="38160">
              <a:solidFill>
                <a:srgbClr val="FFFFFF"/>
              </a:solidFill>
              <a:miter lim="800000"/>
              <a:headEnd/>
              <a:tailEnd/>
            </a:ln>
            <a:effectLst/>
          </p:spPr>
          <p:txBody>
            <a:bodyPr/>
            <a:lstStyle/>
            <a:p>
              <a:endParaRPr lang="en-US" dirty="0">
                <a:latin typeface="Comic Sans MS" panose="030F0702030302020204" pitchFamily="66" charset="0"/>
              </a:endParaRPr>
            </a:p>
          </p:txBody>
        </p:sp>
        <p:sp>
          <p:nvSpPr>
            <p:cNvPr id="12301" name="AutoShape 13"/>
            <p:cNvSpPr>
              <a:spLocks noChangeArrowheads="1"/>
            </p:cNvSpPr>
            <p:nvPr/>
          </p:nvSpPr>
          <p:spPr bwMode="auto">
            <a:xfrm>
              <a:off x="3432" y="3009"/>
              <a:ext cx="107" cy="399"/>
            </a:xfrm>
            <a:prstGeom prst="downArrow">
              <a:avLst>
                <a:gd name="adj1" fmla="val 50000"/>
                <a:gd name="adj2" fmla="val 93224"/>
              </a:avLst>
            </a:prstGeom>
            <a:solidFill>
              <a:srgbClr val="FFFFCC"/>
            </a:solidFill>
            <a:ln w="9525">
              <a:noFill/>
              <a:round/>
              <a:headEnd/>
              <a:tailEnd/>
            </a:ln>
            <a:effectLst/>
          </p:spPr>
          <p:txBody>
            <a:bodyPr wrap="none" anchor="ctr"/>
            <a:lstStyle/>
            <a:p>
              <a:endParaRPr lang="en-US" dirty="0">
                <a:latin typeface="Comic Sans MS" panose="030F0702030302020204" pitchFamily="66" charset="0"/>
              </a:endParaRPr>
            </a:p>
          </p:txBody>
        </p:sp>
        <p:pic>
          <p:nvPicPr>
            <p:cNvPr id="12302" name="Picture 14"/>
            <p:cNvPicPr>
              <a:picLocks noChangeAspect="1" noChangeArrowheads="1"/>
            </p:cNvPicPr>
            <p:nvPr/>
          </p:nvPicPr>
          <p:blipFill>
            <a:blip r:embed="rId6"/>
            <a:srcRect/>
            <a:stretch>
              <a:fillRect/>
            </a:stretch>
          </p:blipFill>
          <p:spPr bwMode="auto">
            <a:xfrm>
              <a:off x="2662" y="2707"/>
              <a:ext cx="1483" cy="995"/>
            </a:xfrm>
            <a:prstGeom prst="rect">
              <a:avLst/>
            </a:prstGeom>
            <a:noFill/>
            <a:ln w="9525">
              <a:noFill/>
              <a:round/>
              <a:headEnd/>
              <a:tailEnd/>
            </a:ln>
            <a:effectLst/>
          </p:spPr>
        </p:pic>
      </p:grpSp>
      <p:grpSp>
        <p:nvGrpSpPr>
          <p:cNvPr id="4" name="Group 15"/>
          <p:cNvGrpSpPr>
            <a:grpSpLocks/>
          </p:cNvGrpSpPr>
          <p:nvPr/>
        </p:nvGrpSpPr>
        <p:grpSpPr bwMode="auto">
          <a:xfrm>
            <a:off x="7861300" y="4181476"/>
            <a:ext cx="1847850" cy="1768475"/>
            <a:chOff x="3992" y="2634"/>
            <a:chExt cx="1164" cy="1162"/>
          </a:xfrm>
        </p:grpSpPr>
        <p:sp>
          <p:nvSpPr>
            <p:cNvPr id="12304" name="Rectangle 16"/>
            <p:cNvSpPr>
              <a:spLocks noChangeArrowheads="1"/>
            </p:cNvSpPr>
            <p:nvPr/>
          </p:nvSpPr>
          <p:spPr bwMode="auto">
            <a:xfrm>
              <a:off x="3992" y="2634"/>
              <a:ext cx="1165" cy="1163"/>
            </a:xfrm>
            <a:prstGeom prst="rect">
              <a:avLst/>
            </a:prstGeom>
            <a:solidFill>
              <a:srgbClr val="00297A"/>
            </a:solidFill>
            <a:ln w="28440">
              <a:solidFill>
                <a:schemeClr val="tx2"/>
              </a:solidFill>
              <a:miter lim="800000"/>
              <a:headEnd/>
              <a:tailEnd/>
            </a:ln>
            <a:effectLst/>
          </p:spPr>
          <p:txBody>
            <a:bodyPr wrap="none" anchor="ctr"/>
            <a:lstStyle/>
            <a:p>
              <a:endParaRPr lang="en-US" dirty="0">
                <a:latin typeface="Comic Sans MS" panose="030F0702030302020204" pitchFamily="66" charset="0"/>
              </a:endParaRPr>
            </a:p>
          </p:txBody>
        </p:sp>
        <p:sp>
          <p:nvSpPr>
            <p:cNvPr id="12305" name="Line 17"/>
            <p:cNvSpPr>
              <a:spLocks noChangeShapeType="1"/>
            </p:cNvSpPr>
            <p:nvPr/>
          </p:nvSpPr>
          <p:spPr bwMode="auto">
            <a:xfrm>
              <a:off x="4003" y="3278"/>
              <a:ext cx="1147" cy="1"/>
            </a:xfrm>
            <a:prstGeom prst="line">
              <a:avLst/>
            </a:prstGeom>
            <a:noFill/>
            <a:ln w="38160">
              <a:solidFill>
                <a:schemeClr val="tx2"/>
              </a:solidFill>
              <a:miter lim="800000"/>
              <a:headEnd/>
              <a:tailEnd/>
            </a:ln>
            <a:effectLst/>
          </p:spPr>
          <p:txBody>
            <a:bodyPr/>
            <a:lstStyle/>
            <a:p>
              <a:endParaRPr lang="en-US" dirty="0">
                <a:latin typeface="Comic Sans MS" panose="030F0702030302020204" pitchFamily="66" charset="0"/>
              </a:endParaRPr>
            </a:p>
          </p:txBody>
        </p:sp>
        <p:pic>
          <p:nvPicPr>
            <p:cNvPr id="12306" name="Picture 18"/>
            <p:cNvPicPr>
              <a:picLocks noChangeAspect="1" noChangeArrowheads="1"/>
            </p:cNvPicPr>
            <p:nvPr/>
          </p:nvPicPr>
          <p:blipFill>
            <a:blip r:embed="rId7"/>
            <a:srcRect l="2776" r="2776"/>
            <a:stretch>
              <a:fillRect/>
            </a:stretch>
          </p:blipFill>
          <p:spPr bwMode="auto">
            <a:xfrm>
              <a:off x="4003" y="2779"/>
              <a:ext cx="1147" cy="728"/>
            </a:xfrm>
            <a:prstGeom prst="rect">
              <a:avLst/>
            </a:prstGeom>
            <a:noFill/>
            <a:ln w="9525">
              <a:solidFill>
                <a:schemeClr val="tx2"/>
              </a:solidFill>
              <a:round/>
              <a:headEnd/>
              <a:tailEnd/>
            </a:ln>
            <a:effectLst/>
          </p:spPr>
        </p:pic>
        <p:sp>
          <p:nvSpPr>
            <p:cNvPr id="12307" name="AutoShape 19"/>
            <p:cNvSpPr>
              <a:spLocks noChangeArrowheads="1"/>
            </p:cNvSpPr>
            <p:nvPr/>
          </p:nvSpPr>
          <p:spPr bwMode="auto">
            <a:xfrm>
              <a:off x="4846" y="3090"/>
              <a:ext cx="236" cy="436"/>
            </a:xfrm>
            <a:prstGeom prst="curvedLeftArrow">
              <a:avLst>
                <a:gd name="adj1" fmla="val 36949"/>
                <a:gd name="adj2" fmla="val 73898"/>
                <a:gd name="adj3" fmla="val 25894"/>
              </a:avLst>
            </a:prstGeom>
            <a:solidFill>
              <a:srgbClr val="FFFFCC"/>
            </a:solidFill>
            <a:ln w="9525">
              <a:solidFill>
                <a:schemeClr val="tx2"/>
              </a:solidFill>
              <a:round/>
              <a:headEnd/>
              <a:tailEnd/>
            </a:ln>
            <a:effectLst/>
          </p:spPr>
          <p:txBody>
            <a:bodyPr wrap="none" anchor="ctr"/>
            <a:lstStyle/>
            <a:p>
              <a:endParaRPr lang="en-US" dirty="0">
                <a:latin typeface="Comic Sans MS" panose="030F0702030302020204" pitchFamily="66" charset="0"/>
              </a:endParaRPr>
            </a:p>
          </p:txBody>
        </p:sp>
      </p:grpSp>
      <p:sp>
        <p:nvSpPr>
          <p:cNvPr id="5" name="Slide Number Placeholder 4"/>
          <p:cNvSpPr>
            <a:spLocks noGrp="1"/>
          </p:cNvSpPr>
          <p:nvPr>
            <p:ph type="sldNum" sz="quarter" idx="10"/>
          </p:nvPr>
        </p:nvSpPr>
        <p:spPr/>
        <p:txBody>
          <a:bodyPr/>
          <a:lstStyle/>
          <a:p>
            <a:fld id="{757968DD-73BD-465D-98C2-CCFE221630F6}" type="slidenum">
              <a:rPr lang="en-US" altLang="en-US" smtClean="0"/>
              <a:pPr/>
              <a:t>38</a:t>
            </a:fld>
            <a:endParaRPr lang="en-US" altLang="en-US"/>
          </a:p>
        </p:txBody>
      </p:sp>
    </p:spTree>
    <p:extLst>
      <p:ext uri="{BB962C8B-B14F-4D97-AF65-F5344CB8AC3E}">
        <p14:creationId xmlns:p14="http://schemas.microsoft.com/office/powerpoint/2010/main" val="21722117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18683" y="1188720"/>
            <a:ext cx="8229600" cy="554038"/>
          </a:xfrm>
        </p:spPr>
        <p:txBody>
          <a:bodyPr>
            <a:normAutofit fontScale="90000"/>
          </a:bodyPr>
          <a:lstStyle/>
          <a:p>
            <a:r>
              <a:rPr lang="en-US" altLang="en-US" sz="3600" i="1" dirty="0">
                <a:latin typeface="Comic Sans MS" panose="030F0702030302020204" pitchFamily="66" charset="0"/>
                <a:cs typeface="Times New Roman" pitchFamily="18" charset="0"/>
              </a:rPr>
              <a:t>Acute Myocardial Infarction (AMI)</a:t>
            </a:r>
          </a:p>
        </p:txBody>
      </p:sp>
      <p:sp>
        <p:nvSpPr>
          <p:cNvPr id="48131" name="Rectangle 3"/>
          <p:cNvSpPr>
            <a:spLocks noGrp="1" noChangeArrowheads="1"/>
          </p:cNvSpPr>
          <p:nvPr>
            <p:ph type="body" idx="1"/>
          </p:nvPr>
        </p:nvSpPr>
        <p:spPr>
          <a:xfrm>
            <a:off x="1078992" y="2561972"/>
            <a:ext cx="10030968" cy="4530725"/>
          </a:xfrm>
        </p:spPr>
        <p:txBody>
          <a:bodyPr/>
          <a:lstStyle/>
          <a:p>
            <a:r>
              <a:rPr lang="en-US" dirty="0">
                <a:latin typeface="Comic Sans MS" panose="030F0702030302020204" pitchFamily="66" charset="0"/>
              </a:rPr>
              <a:t> </a:t>
            </a:r>
            <a:r>
              <a:rPr lang="en-US" dirty="0">
                <a:latin typeface="Comic Sans MS" panose="030F0702030302020204" pitchFamily="66" charset="0"/>
              </a:rPr>
              <a:t>Evidence of myocardial injury or necrosis</a:t>
            </a:r>
            <a:endParaRPr lang="en-US" altLang="en-US" dirty="0">
              <a:latin typeface="Comic Sans MS" panose="030F0702030302020204" pitchFamily="66" charset="0"/>
            </a:endParaRPr>
          </a:p>
          <a:p>
            <a:r>
              <a:rPr lang="en-US" altLang="en-US" dirty="0">
                <a:latin typeface="Comic Sans MS" panose="030F0702030302020204" pitchFamily="66" charset="0"/>
              </a:rPr>
              <a:t>Coronary blood flow impairment</a:t>
            </a:r>
          </a:p>
          <a:p>
            <a:r>
              <a:rPr lang="en-US" altLang="en-US" dirty="0">
                <a:latin typeface="Comic Sans MS" panose="030F0702030302020204" pitchFamily="66" charset="0"/>
              </a:rPr>
              <a:t>Location and size of infarct depends on which coronary artery is blocked</a:t>
            </a:r>
          </a:p>
          <a:p>
            <a:r>
              <a:rPr lang="en-US" altLang="en-US" dirty="0">
                <a:latin typeface="Comic Sans MS" panose="030F0702030302020204" pitchFamily="66" charset="0"/>
              </a:rPr>
              <a:t>Total occlusion of the coronary artery leads to STEMI</a:t>
            </a:r>
          </a:p>
          <a:p>
            <a:r>
              <a:rPr lang="en-US" altLang="en-US" dirty="0">
                <a:latin typeface="Comic Sans MS" panose="030F0702030302020204" pitchFamily="66" charset="0"/>
              </a:rPr>
              <a:t>Partial occlusion or on/off occlusion will lead to </a:t>
            </a:r>
            <a:r>
              <a:rPr lang="en-US" altLang="en-US" sz="2800" dirty="0">
                <a:latin typeface="Comic Sans MS" panose="030F0702030302020204" pitchFamily="66" charset="0"/>
              </a:rPr>
              <a:t>NSTEMI</a:t>
            </a:r>
          </a:p>
          <a:p>
            <a:pPr lvl="1"/>
            <a:endParaRPr lang="en-US" altLang="en-US" dirty="0" smtClean="0">
              <a:latin typeface="Comic Sans MS" panose="030F0702030302020204" pitchFamily="66" charset="0"/>
            </a:endParaRPr>
          </a:p>
        </p:txBody>
      </p:sp>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39</a:t>
            </a:fld>
            <a:endParaRPr lang="en-US" altLang="en-US">
              <a:latin typeface="Comic Sans MS" panose="030F0702030302020204" pitchFamily="66" charset="0"/>
            </a:endParaRPr>
          </a:p>
        </p:txBody>
      </p:sp>
    </p:spTree>
    <p:extLst>
      <p:ext uri="{BB962C8B-B14F-4D97-AF65-F5344CB8AC3E}">
        <p14:creationId xmlns:p14="http://schemas.microsoft.com/office/powerpoint/2010/main" val="127421835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971800"/>
            <a:ext cx="8229600" cy="528638"/>
          </a:xfrm>
        </p:spPr>
        <p:txBody>
          <a:bodyPr>
            <a:normAutofit fontScale="90000"/>
          </a:bodyPr>
          <a:lstStyle/>
          <a:p>
            <a:pPr algn="ctr"/>
            <a:r>
              <a:rPr lang="en-US" altLang="en-US" dirty="0" smtClean="0">
                <a:latin typeface="Comic Sans MS" panose="030F0702030302020204" pitchFamily="66" charset="0"/>
                <a:cs typeface="Times New Roman" pitchFamily="18" charset="0"/>
              </a:rPr>
              <a:t>Chest pain Evaluation in the ER</a:t>
            </a:r>
          </a:p>
        </p:txBody>
      </p:sp>
      <p:sp>
        <p:nvSpPr>
          <p:cNvPr id="22531" name="Slide Number Placeholder 2"/>
          <p:cNvSpPr>
            <a:spLocks noGrp="1"/>
          </p:cNvSpPr>
          <p:nvPr>
            <p:ph type="sldNum" sz="quarter" idx="10"/>
          </p:nvPr>
        </p:nvSpPr>
        <p:spPr>
          <a:noFill/>
        </p:spPr>
        <p:txBody>
          <a:bodyPr/>
          <a:lstStyle/>
          <a:p>
            <a:fld id="{3C2CD7D2-D584-4BD1-AF18-AB90C24709EF}" type="slidenum">
              <a:rPr lang="en-US" altLang="en-US"/>
              <a:pPr/>
              <a:t>4</a:t>
            </a:fld>
            <a:endParaRPr lang="en-US" altLang="en-US"/>
          </a:p>
        </p:txBody>
      </p:sp>
      <p:sp>
        <p:nvSpPr>
          <p:cNvPr id="22532" name="TextBox 3"/>
          <p:cNvSpPr txBox="1">
            <a:spLocks noChangeArrowheads="1"/>
          </p:cNvSpPr>
          <p:nvPr/>
        </p:nvSpPr>
        <p:spPr bwMode="auto">
          <a:xfrm>
            <a:off x="8382001" y="5943600"/>
            <a:ext cx="1215397" cy="369332"/>
          </a:xfrm>
          <a:prstGeom prst="rect">
            <a:avLst/>
          </a:prstGeom>
          <a:noFill/>
          <a:ln w="9525">
            <a:noFill/>
            <a:miter lim="800000"/>
            <a:headEnd/>
            <a:tailEnd/>
          </a:ln>
        </p:spPr>
        <p:txBody>
          <a:bodyPr wrap="none">
            <a:spAutoFit/>
          </a:bodyPr>
          <a:lstStyle/>
          <a:p>
            <a:pPr eaLnBrk="1" hangingPunct="1"/>
            <a:r>
              <a:rPr lang="en-US" altLang="en-US" dirty="0">
                <a:latin typeface="Comic Sans MS" panose="030F0702030302020204" pitchFamily="66" charset="0"/>
              </a:rPr>
              <a:t>Section 2</a:t>
            </a:r>
          </a:p>
        </p:txBody>
      </p:sp>
    </p:spTree>
    <p:extLst>
      <p:ext uri="{BB962C8B-B14F-4D97-AF65-F5344CB8AC3E}">
        <p14:creationId xmlns:p14="http://schemas.microsoft.com/office/powerpoint/2010/main" val="448962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432" y="2566417"/>
            <a:ext cx="8104566" cy="3293209"/>
          </a:xfrm>
          <a:prstGeom prst="rect">
            <a:avLst/>
          </a:prstGeom>
        </p:spPr>
        <p:txBody>
          <a:bodyPr wrap="square">
            <a:spAutoFit/>
          </a:bodyPr>
          <a:lstStyle/>
          <a:p>
            <a:pPr>
              <a:buFont typeface="Wingdings" pitchFamily="2" charset="2"/>
              <a:buChar char="Ø"/>
            </a:pPr>
            <a:r>
              <a:rPr lang="en-US" sz="2400" dirty="0">
                <a:latin typeface="Comic Sans MS" pitchFamily="66" charset="0"/>
              </a:rPr>
              <a:t> </a:t>
            </a:r>
            <a:r>
              <a:rPr lang="en-US" sz="2800" dirty="0">
                <a:latin typeface="Comic Sans MS" pitchFamily="66" charset="0"/>
              </a:rPr>
              <a:t>Detection of a rise and/or fall of cardiac biomarker values(preferably cardiac troponin) and with at least one of the following:</a:t>
            </a:r>
          </a:p>
          <a:p>
            <a:endParaRPr lang="en-US" sz="2800" dirty="0">
              <a:latin typeface="Comic Sans MS" pitchFamily="66" charset="0"/>
            </a:endParaRPr>
          </a:p>
          <a:p>
            <a:pPr marL="107950">
              <a:defRPr/>
            </a:pPr>
            <a:r>
              <a:rPr lang="en-US" sz="2400" dirty="0">
                <a:solidFill>
                  <a:srgbClr val="C00000"/>
                </a:solidFill>
                <a:latin typeface="Comic Sans MS" pitchFamily="66" charset="0"/>
              </a:rPr>
              <a:t>- supportive evidence in the form of typical symptoms</a:t>
            </a:r>
          </a:p>
          <a:p>
            <a:pPr marL="107950">
              <a:defRPr/>
            </a:pPr>
            <a:r>
              <a:rPr lang="en-US" sz="2400" dirty="0">
                <a:solidFill>
                  <a:srgbClr val="C00000"/>
                </a:solidFill>
                <a:latin typeface="Comic Sans MS" pitchFamily="66" charset="0"/>
              </a:rPr>
              <a:t>- suggestive ECG changes</a:t>
            </a:r>
          </a:p>
          <a:p>
            <a:pPr marL="107950">
              <a:defRPr/>
            </a:pPr>
            <a:r>
              <a:rPr lang="en-US" sz="2400" dirty="0">
                <a:solidFill>
                  <a:srgbClr val="C00000"/>
                </a:solidFill>
                <a:latin typeface="Comic Sans MS" pitchFamily="66" charset="0"/>
              </a:rPr>
              <a:t>- imaging evidence of new loss of viable myocardium</a:t>
            </a:r>
          </a:p>
          <a:p>
            <a:pPr marL="107950">
              <a:defRPr/>
            </a:pPr>
            <a:r>
              <a:rPr lang="en-US" sz="2400" dirty="0">
                <a:solidFill>
                  <a:srgbClr val="C00000"/>
                </a:solidFill>
                <a:latin typeface="Comic Sans MS" pitchFamily="66" charset="0"/>
              </a:rPr>
              <a:t>- or new regional wall motion abnormality</a:t>
            </a:r>
          </a:p>
        </p:txBody>
      </p:sp>
      <p:sp>
        <p:nvSpPr>
          <p:cNvPr id="3" name="Title 2"/>
          <p:cNvSpPr>
            <a:spLocks noGrp="1"/>
          </p:cNvSpPr>
          <p:nvPr>
            <p:ph type="title"/>
          </p:nvPr>
        </p:nvSpPr>
        <p:spPr>
          <a:xfrm>
            <a:off x="1551432" y="869279"/>
            <a:ext cx="9083040" cy="1508161"/>
          </a:xfrm>
        </p:spPr>
        <p:txBody>
          <a:bodyPr>
            <a:normAutofit/>
          </a:bodyPr>
          <a:lstStyle/>
          <a:p>
            <a:pPr algn="ctr"/>
            <a:r>
              <a:rPr lang="en-US" sz="2400" dirty="0">
                <a:latin typeface="Comic Sans MS" panose="030F0702030302020204" pitchFamily="66" charset="0"/>
              </a:rPr>
              <a:t>Third universal definition of MI released in 2012 by the ESC/ACCF/AHA/WHF</a:t>
            </a:r>
            <a:endParaRPr lang="en-US" sz="2400" dirty="0">
              <a:latin typeface="Comic Sans MS" panose="030F0702030302020204" pitchFamily="66" charset="0"/>
            </a:endParaRPr>
          </a:p>
        </p:txBody>
      </p:sp>
      <p:sp>
        <p:nvSpPr>
          <p:cNvPr id="4" name="Slide Number Placeholder 3"/>
          <p:cNvSpPr>
            <a:spLocks noGrp="1"/>
          </p:cNvSpPr>
          <p:nvPr>
            <p:ph type="sldNum" sz="quarter" idx="10"/>
          </p:nvPr>
        </p:nvSpPr>
        <p:spPr>
          <a:xfrm>
            <a:off x="10085766" y="6545264"/>
            <a:ext cx="125034" cy="123111"/>
          </a:xfrm>
        </p:spPr>
        <p:txBody>
          <a:bodyPr/>
          <a:lstStyle/>
          <a:p>
            <a:fld id="{2BF36C40-F1E7-48F6-99F5-4E4E6FF70924}" type="slidenum">
              <a:rPr lang="en-US" altLang="en-US" smtClean="0">
                <a:latin typeface="Comic Sans MS" panose="030F0702030302020204" pitchFamily="66" charset="0"/>
              </a:rPr>
              <a:pPr/>
              <a:t>40</a:t>
            </a:fld>
            <a:endParaRPr lang="en-US" altLang="en-US">
              <a:latin typeface="Comic Sans MS" panose="030F0702030302020204" pitchFamily="66" charset="0"/>
            </a:endParaRPr>
          </a:p>
        </p:txBody>
      </p:sp>
    </p:spTree>
    <p:extLst>
      <p:ext uri="{BB962C8B-B14F-4D97-AF65-F5344CB8AC3E}">
        <p14:creationId xmlns:p14="http://schemas.microsoft.com/office/powerpoint/2010/main" val="4282773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683" y="1082168"/>
            <a:ext cx="8229600" cy="929485"/>
          </a:xfrm>
        </p:spPr>
        <p:txBody>
          <a:bodyPr>
            <a:normAutofit fontScale="90000"/>
          </a:bodyPr>
          <a:lstStyle/>
          <a:p>
            <a:r>
              <a:rPr lang="en-US" b="1" dirty="0" smtClean="0">
                <a:latin typeface="Comic Sans MS" panose="030F0702030302020204" pitchFamily="66" charset="0"/>
              </a:rPr>
              <a:t>STEMI: </a:t>
            </a:r>
            <a:r>
              <a:rPr lang="en-US" dirty="0" smtClean="0">
                <a:latin typeface="Comic Sans MS" panose="030F0702030302020204" pitchFamily="66" charset="0"/>
              </a:rPr>
              <a:t/>
            </a:r>
            <a:br>
              <a:rPr lang="en-US" dirty="0" smtClean="0">
                <a:latin typeface="Comic Sans MS" panose="030F0702030302020204" pitchFamily="66" charset="0"/>
              </a:rPr>
            </a:br>
            <a:endParaRPr lang="en-US" dirty="0">
              <a:latin typeface="Comic Sans MS" panose="030F0702030302020204" pitchFamily="66" charset="0"/>
            </a:endParaRPr>
          </a:p>
        </p:txBody>
      </p:sp>
      <p:sp>
        <p:nvSpPr>
          <p:cNvPr id="3" name="Content Placeholder 2"/>
          <p:cNvSpPr>
            <a:spLocks noGrp="1"/>
          </p:cNvSpPr>
          <p:nvPr>
            <p:ph idx="1"/>
          </p:nvPr>
        </p:nvSpPr>
        <p:spPr>
          <a:xfrm>
            <a:off x="868680" y="2432304"/>
            <a:ext cx="10579607" cy="3785616"/>
          </a:xfrm>
        </p:spPr>
        <p:txBody>
          <a:bodyPr>
            <a:normAutofit fontScale="92500"/>
          </a:bodyPr>
          <a:lstStyle/>
          <a:p>
            <a:pPr lvl="0"/>
            <a:r>
              <a:rPr lang="en-US" dirty="0">
                <a:latin typeface="Comic Sans MS" panose="030F0702030302020204" pitchFamily="66" charset="0"/>
              </a:rPr>
              <a:t>ST segment elevations ≥1 mm (0.1 mV) in two anatomically contiguous leads</a:t>
            </a:r>
          </a:p>
          <a:p>
            <a:pPr lvl="0"/>
            <a:r>
              <a:rPr lang="en-US" b="1" dirty="0">
                <a:latin typeface="Comic Sans MS" panose="030F0702030302020204" pitchFamily="66" charset="0"/>
              </a:rPr>
              <a:t>OR</a:t>
            </a:r>
            <a:r>
              <a:rPr lang="en-US" dirty="0">
                <a:latin typeface="Comic Sans MS" panose="030F0702030302020204" pitchFamily="66" charset="0"/>
              </a:rPr>
              <a:t> ≥2 mm (0.2 mV) in leads V2 and V3 in men &gt;40years, &gt; 2.5mm in men &lt;40yrs, &gt;1.5mm in women</a:t>
            </a:r>
          </a:p>
          <a:p>
            <a:pPr lvl="0"/>
            <a:r>
              <a:rPr lang="en-US" b="1" dirty="0">
                <a:latin typeface="Comic Sans MS" panose="030F0702030302020204" pitchFamily="66" charset="0"/>
              </a:rPr>
              <a:t>OR</a:t>
            </a:r>
            <a:r>
              <a:rPr lang="en-US" dirty="0">
                <a:latin typeface="Comic Sans MS" panose="030F0702030302020204" pitchFamily="66" charset="0"/>
              </a:rPr>
              <a:t> new left bundle branch block and presentation consistent with ACS.</a:t>
            </a:r>
          </a:p>
          <a:p>
            <a:pPr lvl="0"/>
            <a:r>
              <a:rPr lang="en-US" b="1" dirty="0">
                <a:latin typeface="Comic Sans MS" panose="030F0702030302020204" pitchFamily="66" charset="0"/>
              </a:rPr>
              <a:t>OR</a:t>
            </a:r>
            <a:r>
              <a:rPr lang="en-US" dirty="0">
                <a:latin typeface="Comic Sans MS" panose="030F0702030302020204" pitchFamily="66" charset="0"/>
              </a:rPr>
              <a:t> posterior wall MI: R&gt;S in V1-V2 with ST depression and up-right T waves</a:t>
            </a:r>
          </a:p>
          <a:p>
            <a:r>
              <a:rPr lang="en-US" dirty="0">
                <a:latin typeface="Comic Sans MS" panose="030F0702030302020204" pitchFamily="66" charset="0"/>
              </a:rPr>
              <a:t>If ECG is suspicious but not diagnostic, consult cardiologist early and repeat ECG every 5-10minutes.</a:t>
            </a:r>
            <a:endParaRPr lang="en-US" dirty="0">
              <a:latin typeface="Comic Sans MS" panose="030F0702030302020204" pitchFamily="66" charset="0"/>
            </a:endParaRPr>
          </a:p>
        </p:txBody>
      </p:sp>
      <p:sp>
        <p:nvSpPr>
          <p:cNvPr id="4" name="Slide Number Placeholder 3"/>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41</a:t>
            </a:fld>
            <a:endParaRPr lang="en-US" altLang="en-US">
              <a:latin typeface="Comic Sans MS" panose="030F0702030302020204" pitchFamily="66" charset="0"/>
            </a:endParaRPr>
          </a:p>
        </p:txBody>
      </p:sp>
    </p:spTree>
    <p:extLst>
      <p:ext uri="{BB962C8B-B14F-4D97-AF65-F5344CB8AC3E}">
        <p14:creationId xmlns:p14="http://schemas.microsoft.com/office/powerpoint/2010/main" val="551295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917192" y="1185985"/>
            <a:ext cx="8229600" cy="689997"/>
          </a:xfrm>
        </p:spPr>
        <p:txBody>
          <a:bodyPr>
            <a:normAutofit fontScale="90000"/>
          </a:bodyPr>
          <a:lstStyle/>
          <a:p>
            <a:pPr algn="ctr"/>
            <a:r>
              <a:rPr lang="en-US" altLang="en-US" sz="4800" i="1" dirty="0">
                <a:latin typeface="Comic Sans MS" panose="030F0702030302020204" pitchFamily="66" charset="0"/>
                <a:cs typeface="Times New Roman" pitchFamily="18" charset="0"/>
              </a:rPr>
              <a:t>STEMI =ALERT</a:t>
            </a:r>
          </a:p>
        </p:txBody>
      </p:sp>
      <p:sp>
        <p:nvSpPr>
          <p:cNvPr id="3" name="Content Placeholder 2"/>
          <p:cNvSpPr>
            <a:spLocks noGrp="1"/>
          </p:cNvSpPr>
          <p:nvPr>
            <p:ph idx="1"/>
          </p:nvPr>
        </p:nvSpPr>
        <p:spPr>
          <a:xfrm>
            <a:off x="1917192" y="2535936"/>
            <a:ext cx="8229600" cy="4648200"/>
          </a:xfrm>
        </p:spPr>
        <p:txBody>
          <a:bodyPr/>
          <a:lstStyle/>
          <a:p>
            <a:pPr>
              <a:defRPr/>
            </a:pPr>
            <a:r>
              <a:rPr lang="en-US" dirty="0">
                <a:latin typeface="Comic Sans MS" panose="030F0702030302020204" pitchFamily="66" charset="0"/>
                <a:ea typeface="MS PGothic" charset="0"/>
                <a:cs typeface="MS PGothic" charset="0"/>
              </a:rPr>
              <a:t>Finding indicates injury and tissue necrosis/ muscle cell death is likely (infarction)</a:t>
            </a:r>
          </a:p>
          <a:p>
            <a:pPr>
              <a:defRPr/>
            </a:pPr>
            <a:r>
              <a:rPr lang="en-US" dirty="0">
                <a:latin typeface="Comic Sans MS" panose="030F0702030302020204" pitchFamily="66" charset="0"/>
                <a:ea typeface="MS PGothic" charset="0"/>
                <a:cs typeface="MS PGothic" charset="0"/>
              </a:rPr>
              <a:t>Injury is due to occluded coronary artery</a:t>
            </a:r>
          </a:p>
          <a:p>
            <a:pPr>
              <a:defRPr/>
            </a:pPr>
            <a:r>
              <a:rPr lang="en-US" dirty="0">
                <a:latin typeface="Comic Sans MS" panose="030F0702030302020204" pitchFamily="66" charset="0"/>
                <a:ea typeface="MS PGothic" charset="0"/>
                <a:cs typeface="MS PGothic" charset="0"/>
              </a:rPr>
              <a:t>Muscle can still be salvaged if corrective intervention can be taken in timely manner</a:t>
            </a:r>
          </a:p>
          <a:p>
            <a:pPr algn="ctr">
              <a:buFont typeface="Wingdings" charset="0"/>
              <a:buNone/>
              <a:defRPr/>
            </a:pPr>
            <a:r>
              <a:rPr lang="en-US" sz="3600" dirty="0">
                <a:solidFill>
                  <a:srgbClr val="FF0000"/>
                </a:solidFill>
                <a:latin typeface="Comic Sans MS" panose="030F0702030302020204" pitchFamily="66" charset="0"/>
                <a:ea typeface="MS PGothic" charset="0"/>
                <a:cs typeface="MS PGothic" charset="0"/>
              </a:rPr>
              <a:t>TIME IS MUSCLE!</a:t>
            </a:r>
          </a:p>
          <a:p>
            <a:pPr>
              <a:buFont typeface="Arial"/>
              <a:buChar char="•"/>
              <a:defRPr/>
            </a:pPr>
            <a:endParaRPr lang="en-US" dirty="0">
              <a:ea typeface="ＭＳ Ｐゴシック" pitchFamily="-112" charset="-128"/>
              <a:cs typeface="Wingdings"/>
              <a:sym typeface="Wingdings"/>
            </a:endParaRPr>
          </a:p>
          <a:p>
            <a:pPr marL="0" indent="0">
              <a:buNone/>
              <a:defRPr/>
            </a:pPr>
            <a:endParaRPr lang="en-US" dirty="0">
              <a:ea typeface="ＭＳ Ｐゴシック" pitchFamily="-112" charset="-128"/>
            </a:endParaRP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pPr/>
              <a:t>42</a:t>
            </a:fld>
            <a:endParaRPr lang="en-US" altLang="en-US"/>
          </a:p>
        </p:txBody>
      </p:sp>
    </p:spTree>
    <p:extLst>
      <p:ext uri="{BB962C8B-B14F-4D97-AF65-F5344CB8AC3E}">
        <p14:creationId xmlns:p14="http://schemas.microsoft.com/office/powerpoint/2010/main" val="20664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STEMI</a:t>
            </a:r>
            <a:endParaRPr lang="en-US" dirty="0"/>
          </a:p>
        </p:txBody>
      </p:sp>
      <p:pic>
        <p:nvPicPr>
          <p:cNvPr id="4" name="Content Placeholder 3"/>
          <p:cNvPicPr>
            <a:picLocks noGrp="1" noChangeAspect="1"/>
          </p:cNvPicPr>
          <p:nvPr>
            <p:ph idx="1"/>
          </p:nvPr>
        </p:nvPicPr>
        <p:blipFill>
          <a:blip r:embed="rId2"/>
          <a:stretch>
            <a:fillRect/>
          </a:stretch>
        </p:blipFill>
        <p:spPr>
          <a:xfrm>
            <a:off x="1709273" y="197738"/>
            <a:ext cx="8391991" cy="5868659"/>
          </a:xfrm>
          <a:prstGeom prst="rect">
            <a:avLst/>
          </a:prstGeom>
        </p:spPr>
      </p:pic>
      <p:pic>
        <p:nvPicPr>
          <p:cNvPr id="5" name="Picture 4"/>
          <p:cNvPicPr>
            <a:picLocks noChangeAspect="1"/>
          </p:cNvPicPr>
          <p:nvPr/>
        </p:nvPicPr>
        <p:blipFill>
          <a:blip r:embed="rId3"/>
          <a:stretch>
            <a:fillRect/>
          </a:stretch>
        </p:blipFill>
        <p:spPr>
          <a:xfrm>
            <a:off x="3695700" y="6044739"/>
            <a:ext cx="4800600" cy="243348"/>
          </a:xfrm>
          <a:prstGeom prst="rect">
            <a:avLst/>
          </a:prstGeom>
        </p:spPr>
      </p:pic>
      <p:sp>
        <p:nvSpPr>
          <p:cNvPr id="3" name="Slide Number Placeholder 2"/>
          <p:cNvSpPr>
            <a:spLocks noGrp="1"/>
          </p:cNvSpPr>
          <p:nvPr>
            <p:ph type="sldNum" sz="quarter" idx="10"/>
          </p:nvPr>
        </p:nvSpPr>
        <p:spPr/>
        <p:txBody>
          <a:bodyPr/>
          <a:lstStyle/>
          <a:p>
            <a:fld id="{757968DD-73BD-465D-98C2-CCFE221630F6}" type="slidenum">
              <a:rPr lang="en-US" altLang="en-US" smtClean="0"/>
              <a:pPr/>
              <a:t>43</a:t>
            </a:fld>
            <a:endParaRPr lang="en-US" altLang="en-US"/>
          </a:p>
        </p:txBody>
      </p:sp>
    </p:spTree>
    <p:extLst>
      <p:ext uri="{BB962C8B-B14F-4D97-AF65-F5344CB8AC3E}">
        <p14:creationId xmlns:p14="http://schemas.microsoft.com/office/powerpoint/2010/main" val="3187977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sz="half" idx="1"/>
          </p:nvPr>
        </p:nvSpPr>
        <p:spPr>
          <a:xfrm>
            <a:off x="7162800" y="1219200"/>
            <a:ext cx="2819400" cy="4953000"/>
          </a:xfrm>
        </p:spPr>
        <p:txBody>
          <a:bodyPr/>
          <a:lstStyle/>
          <a:p>
            <a:pPr>
              <a:spcAft>
                <a:spcPts val="3000"/>
              </a:spcAft>
            </a:pPr>
            <a:r>
              <a:rPr lang="en-US" altLang="en-US" sz="2800" dirty="0">
                <a:latin typeface="Comic Sans MS" panose="030F0702030302020204" pitchFamily="66" charset="0"/>
              </a:rPr>
              <a:t>Concave shape is usually benign: likely pericarditis! </a:t>
            </a:r>
          </a:p>
          <a:p>
            <a:pPr>
              <a:spcAft>
                <a:spcPts val="3000"/>
              </a:spcAft>
            </a:pPr>
            <a:r>
              <a:rPr lang="en-US" altLang="en-US" sz="2800" dirty="0">
                <a:latin typeface="Comic Sans MS" panose="030F0702030302020204" pitchFamily="66" charset="0"/>
              </a:rPr>
              <a:t>Coved shape usually indicates acute injury</a:t>
            </a:r>
          </a:p>
        </p:txBody>
      </p:sp>
      <p:pic>
        <p:nvPicPr>
          <p:cNvPr id="59395" name="Picture 2" descr="happyfaceVStombstone.jpg"/>
          <p:cNvPicPr>
            <a:picLocks noChangeAspect="1"/>
          </p:cNvPicPr>
          <p:nvPr/>
        </p:nvPicPr>
        <p:blipFill>
          <a:blip r:embed="rId2"/>
          <a:srcRect l="7864" t="6013" r="7172" b="4314"/>
          <a:stretch>
            <a:fillRect/>
          </a:stretch>
        </p:blipFill>
        <p:spPr bwMode="auto">
          <a:xfrm>
            <a:off x="2362200" y="1143000"/>
            <a:ext cx="4173538" cy="4953000"/>
          </a:xfrm>
          <a:prstGeom prst="rect">
            <a:avLst/>
          </a:prstGeom>
          <a:noFill/>
          <a:ln w="9525">
            <a:noFill/>
            <a:miter lim="800000"/>
            <a:headEnd/>
            <a:tailEnd/>
          </a:ln>
        </p:spPr>
      </p:pic>
      <p:sp>
        <p:nvSpPr>
          <p:cNvPr id="59396" name="Title 1"/>
          <p:cNvSpPr>
            <a:spLocks noGrp="1"/>
          </p:cNvSpPr>
          <p:nvPr>
            <p:ph type="title"/>
          </p:nvPr>
        </p:nvSpPr>
        <p:spPr>
          <a:xfrm>
            <a:off x="1981200" y="460375"/>
            <a:ext cx="8229600" cy="528638"/>
          </a:xfrm>
        </p:spPr>
        <p:txBody>
          <a:bodyPr>
            <a:normAutofit fontScale="90000"/>
          </a:bodyPr>
          <a:lstStyle/>
          <a:p>
            <a:pPr algn="ctr"/>
            <a:r>
              <a:rPr lang="en-US" altLang="en-US" i="1" dirty="0" smtClean="0">
                <a:latin typeface="Comic Sans MS" panose="030F0702030302020204" pitchFamily="66" charset="0"/>
                <a:cs typeface="Times New Roman" pitchFamily="18" charset="0"/>
              </a:rPr>
              <a:t>ECG to detect AMI</a:t>
            </a:r>
          </a:p>
        </p:txBody>
      </p:sp>
      <p:sp>
        <p:nvSpPr>
          <p:cNvPr id="59397" name="Slide Number Placeholder 1"/>
          <p:cNvSpPr>
            <a:spLocks noGrp="1"/>
          </p:cNvSpPr>
          <p:nvPr>
            <p:ph type="sldNum" sz="quarter" idx="12"/>
          </p:nvPr>
        </p:nvSpPr>
        <p:spPr>
          <a:noFill/>
        </p:spPr>
        <p:txBody>
          <a:bodyPr/>
          <a:lstStyle/>
          <a:p>
            <a:fld id="{2C962CA6-6F37-44D0-AF1D-37F420FB52B4}" type="slidenum">
              <a:rPr lang="en-US" altLang="en-US"/>
              <a:pPr/>
              <a:t>44</a:t>
            </a:fld>
            <a:endParaRPr lang="en-US" altLang="en-US"/>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4496631"/>
      </p:ext>
    </p:extLst>
  </p:cSld>
  <p:clrMapOvr>
    <a:masterClrMapping/>
  </p:clrMapOvr>
  <p:transition>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i="1" smtClean="0">
                <a:latin typeface="Comic Sans MS" panose="030F0702030302020204" pitchFamily="66" charset="0"/>
                <a:cs typeface="Times New Roman" pitchFamily="18" charset="0"/>
              </a:rPr>
              <a:t>ECG in AMI</a:t>
            </a:r>
          </a:p>
        </p:txBody>
      </p:sp>
      <p:sp>
        <p:nvSpPr>
          <p:cNvPr id="60419" name="Content Placeholder 2"/>
          <p:cNvSpPr>
            <a:spLocks noGrp="1"/>
          </p:cNvSpPr>
          <p:nvPr>
            <p:ph idx="1"/>
          </p:nvPr>
        </p:nvSpPr>
        <p:spPr>
          <a:xfrm>
            <a:off x="1081238" y="2468880"/>
            <a:ext cx="10321330" cy="3739896"/>
          </a:xfrm>
        </p:spPr>
        <p:txBody>
          <a:bodyPr>
            <a:normAutofit fontScale="92500" lnSpcReduction="20000"/>
          </a:bodyPr>
          <a:lstStyle/>
          <a:p>
            <a:pPr>
              <a:buFont typeface="Wingdings" panose="05000000000000000000" pitchFamily="2" charset="2"/>
              <a:buChar char="Ø"/>
            </a:pPr>
            <a:r>
              <a:rPr lang="en-US" altLang="en-US" dirty="0">
                <a:latin typeface="Comic Sans MS" panose="030F0702030302020204" pitchFamily="66" charset="0"/>
              </a:rPr>
              <a:t> ECGs can direct management &amp; treatment of an AMI by;</a:t>
            </a:r>
          </a:p>
          <a:p>
            <a:pPr marL="633413" lvl="1" indent="-457200">
              <a:buFont typeface="Garamond" pitchFamily="18" charset="0"/>
              <a:buAutoNum type="arabicPeriod"/>
            </a:pPr>
            <a:r>
              <a:rPr lang="en-US" altLang="en-US" sz="2400" dirty="0">
                <a:latin typeface="Comic Sans MS" panose="030F0702030302020204" pitchFamily="66" charset="0"/>
              </a:rPr>
              <a:t>Identify who needs emergent reperfusion</a:t>
            </a:r>
          </a:p>
          <a:p>
            <a:pPr marL="633413" lvl="1" indent="-457200">
              <a:buFont typeface="Garamond" pitchFamily="18" charset="0"/>
              <a:buAutoNum type="arabicPeriod"/>
            </a:pPr>
            <a:r>
              <a:rPr lang="en-US" altLang="en-US" sz="2400" dirty="0">
                <a:latin typeface="Comic Sans MS" panose="030F0702030302020204" pitchFamily="66" charset="0"/>
              </a:rPr>
              <a:t>Specify the infarct-related artery &amp; area of heart muscle</a:t>
            </a:r>
          </a:p>
          <a:p>
            <a:pPr marL="633413" lvl="1" indent="-457200">
              <a:buFont typeface="Garamond" pitchFamily="18" charset="0"/>
              <a:buAutoNum type="arabicPeriod"/>
            </a:pPr>
            <a:r>
              <a:rPr lang="en-US" altLang="en-US" sz="2400" dirty="0">
                <a:latin typeface="Comic Sans MS" panose="030F0702030302020204" pitchFamily="66" charset="0"/>
              </a:rPr>
              <a:t>Highlight dysrhythmias/conduction issues</a:t>
            </a:r>
          </a:p>
          <a:p>
            <a:pPr lvl="0">
              <a:buFont typeface="Wingdings" panose="05000000000000000000" pitchFamily="2" charset="2"/>
              <a:buChar char="Ø"/>
            </a:pPr>
            <a:r>
              <a:rPr lang="en-US" dirty="0">
                <a:latin typeface="Comic Sans MS" panose="030F0702030302020204" pitchFamily="66" charset="0"/>
              </a:rPr>
              <a:t> </a:t>
            </a:r>
            <a:r>
              <a:rPr lang="en-US" b="1" dirty="0">
                <a:latin typeface="Comic Sans MS" panose="030F0702030302020204" pitchFamily="66" charset="0"/>
              </a:rPr>
              <a:t>Stat 12 lead ECG within 10 minutes</a:t>
            </a:r>
          </a:p>
          <a:p>
            <a:pPr lvl="0">
              <a:buFont typeface="Wingdings" panose="05000000000000000000" pitchFamily="2" charset="2"/>
              <a:buChar char="Ø"/>
            </a:pPr>
            <a:r>
              <a:rPr lang="en-US" dirty="0">
                <a:latin typeface="Comic Sans MS" panose="030F0702030302020204" pitchFamily="66" charset="0"/>
              </a:rPr>
              <a:t>15 lead </a:t>
            </a:r>
            <a:r>
              <a:rPr lang="en-US" dirty="0">
                <a:latin typeface="Comic Sans MS" panose="030F0702030302020204" pitchFamily="66" charset="0"/>
              </a:rPr>
              <a:t>ECG for suspected Posterior Wall </a:t>
            </a:r>
            <a:r>
              <a:rPr lang="en-US" dirty="0">
                <a:latin typeface="Comic Sans MS" panose="030F0702030302020204" pitchFamily="66" charset="0"/>
              </a:rPr>
              <a:t>MI</a:t>
            </a:r>
          </a:p>
          <a:p>
            <a:pPr lvl="0">
              <a:buFont typeface="Wingdings" panose="05000000000000000000" pitchFamily="2" charset="2"/>
              <a:buChar char="Ø"/>
            </a:pPr>
            <a:r>
              <a:rPr lang="en-US" dirty="0">
                <a:latin typeface="Comic Sans MS" panose="030F0702030302020204" pitchFamily="66" charset="0"/>
              </a:rPr>
              <a:t>Right sided leads for inferior MI with hypotension</a:t>
            </a:r>
            <a:endParaRPr lang="en-US" dirty="0">
              <a:latin typeface="Comic Sans MS" panose="030F0702030302020204" pitchFamily="66" charset="0"/>
            </a:endParaRPr>
          </a:p>
          <a:p>
            <a:pPr lvl="0">
              <a:buFont typeface="Wingdings" panose="05000000000000000000" pitchFamily="2" charset="2"/>
              <a:buChar char="Ø"/>
            </a:pPr>
            <a:r>
              <a:rPr lang="en-US" dirty="0">
                <a:latin typeface="Comic Sans MS" panose="030F0702030302020204" pitchFamily="66" charset="0"/>
              </a:rPr>
              <a:t> </a:t>
            </a:r>
            <a:r>
              <a:rPr lang="en-US" dirty="0">
                <a:latin typeface="Comic Sans MS" panose="030F0702030302020204" pitchFamily="66" charset="0"/>
              </a:rPr>
              <a:t>Repeat </a:t>
            </a:r>
            <a:r>
              <a:rPr lang="en-US" dirty="0">
                <a:latin typeface="Comic Sans MS" panose="030F0702030302020204" pitchFamily="66" charset="0"/>
              </a:rPr>
              <a:t>ECG every 5 minutes if initial ECG non-diagnostic but clinical suspicion remains </a:t>
            </a:r>
            <a:r>
              <a:rPr lang="en-US" dirty="0">
                <a:latin typeface="Comic Sans MS" panose="030F0702030302020204" pitchFamily="66" charset="0"/>
              </a:rPr>
              <a:t>high</a:t>
            </a:r>
            <a:endParaRPr lang="en-US" dirty="0">
              <a:latin typeface="Comic Sans MS" panose="030F0702030302020204" pitchFamily="66" charset="0"/>
            </a:endParaRPr>
          </a:p>
          <a:p>
            <a:pPr marL="176213" lvl="1" indent="0">
              <a:buNone/>
            </a:pPr>
            <a:endParaRPr lang="en-US" altLang="en-US" sz="2400" dirty="0">
              <a:latin typeface="Comic Sans MS" panose="030F0702030302020204" pitchFamily="66" charset="0"/>
            </a:endParaRPr>
          </a:p>
        </p:txBody>
      </p:sp>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45</a:t>
            </a:fld>
            <a:endParaRPr lang="en-US" altLang="en-US">
              <a:latin typeface="Comic Sans MS" panose="030F0702030302020204" pitchFamily="66" charset="0"/>
            </a:endParaRPr>
          </a:p>
        </p:txBody>
      </p:sp>
    </p:spTree>
    <p:extLst>
      <p:ext uri="{BB962C8B-B14F-4D97-AF65-F5344CB8AC3E}">
        <p14:creationId xmlns:p14="http://schemas.microsoft.com/office/powerpoint/2010/main" val="1361661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srcRect/>
          <a:stretch>
            <a:fillRect/>
          </a:stretch>
        </p:blipFill>
        <p:spPr bwMode="auto">
          <a:xfrm>
            <a:off x="1905000" y="1981200"/>
            <a:ext cx="8512432" cy="3937000"/>
          </a:xfrm>
          <a:prstGeom prst="rect">
            <a:avLst/>
          </a:prstGeom>
          <a:noFill/>
          <a:ln w="9525">
            <a:noFill/>
            <a:miter lim="800000"/>
            <a:headEnd/>
            <a:tailEnd/>
          </a:ln>
        </p:spPr>
      </p:pic>
      <p:sp>
        <p:nvSpPr>
          <p:cNvPr id="3" name="TextBox 2"/>
          <p:cNvSpPr txBox="1"/>
          <p:nvPr/>
        </p:nvSpPr>
        <p:spPr>
          <a:xfrm>
            <a:off x="1697736" y="627701"/>
            <a:ext cx="9750552" cy="954107"/>
          </a:xfrm>
          <a:prstGeom prst="rect">
            <a:avLst/>
          </a:prstGeom>
          <a:noFill/>
        </p:spPr>
        <p:txBody>
          <a:bodyPr wrap="square" rtlCol="0">
            <a:spAutoFit/>
          </a:bodyPr>
          <a:lstStyle/>
          <a:p>
            <a:r>
              <a:rPr lang="en-US" sz="2800" dirty="0">
                <a:latin typeface="Comic Sans MS" panose="030F0702030302020204" pitchFamily="66" charset="0"/>
              </a:rPr>
              <a:t>50 year old male patient, DM, smoker with severe </a:t>
            </a:r>
            <a:r>
              <a:rPr lang="en-US" sz="2800" dirty="0" smtClean="0">
                <a:latin typeface="Comic Sans MS" panose="030F0702030302020204" pitchFamily="66" charset="0"/>
              </a:rPr>
              <a:t>CP, what is your diagnosis? </a:t>
            </a:r>
            <a:endParaRPr lang="en-US" sz="2800" dirty="0">
              <a:latin typeface="Comic Sans MS" panose="030F0702030302020204" pitchFamily="66" charset="0"/>
            </a:endParaRPr>
          </a:p>
        </p:txBody>
      </p:sp>
      <p:sp>
        <p:nvSpPr>
          <p:cNvPr id="2" name="Slide Number Placeholder 1"/>
          <p:cNvSpPr>
            <a:spLocks noGrp="1"/>
          </p:cNvSpPr>
          <p:nvPr>
            <p:ph type="sldNum" sz="quarter" idx="10"/>
          </p:nvPr>
        </p:nvSpPr>
        <p:spPr/>
        <p:txBody>
          <a:bodyPr/>
          <a:lstStyle/>
          <a:p>
            <a:fld id="{ECD29EFE-8AFD-4351-9A17-82445B8E51C7}" type="slidenum">
              <a:rPr lang="en-US" altLang="en-US" smtClean="0"/>
              <a:pPr/>
              <a:t>46</a:t>
            </a:fld>
            <a:endParaRPr lang="en-US" altLang="en-US"/>
          </a:p>
        </p:txBody>
      </p:sp>
    </p:spTree>
    <p:extLst>
      <p:ext uri="{BB962C8B-B14F-4D97-AF65-F5344CB8AC3E}">
        <p14:creationId xmlns:p14="http://schemas.microsoft.com/office/powerpoint/2010/main" val="4200581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srcRect/>
          <a:stretch>
            <a:fillRect/>
          </a:stretch>
        </p:blipFill>
        <p:spPr bwMode="auto">
          <a:xfrm>
            <a:off x="2590800" y="1259400"/>
            <a:ext cx="7219584" cy="4455601"/>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ECD29EFE-8AFD-4351-9A17-82445B8E51C7}" type="slidenum">
              <a:rPr lang="en-US" altLang="en-US" smtClean="0"/>
              <a:pPr/>
              <a:t>47</a:t>
            </a:fld>
            <a:endParaRPr lang="en-US" altLang="en-US"/>
          </a:p>
        </p:txBody>
      </p:sp>
      <p:sp>
        <p:nvSpPr>
          <p:cNvPr id="3" name="TextBox 2"/>
          <p:cNvSpPr txBox="1"/>
          <p:nvPr/>
        </p:nvSpPr>
        <p:spPr>
          <a:xfrm>
            <a:off x="4258057" y="606553"/>
            <a:ext cx="3462807" cy="584775"/>
          </a:xfrm>
          <a:prstGeom prst="rect">
            <a:avLst/>
          </a:prstGeom>
          <a:noFill/>
        </p:spPr>
        <p:txBody>
          <a:bodyPr wrap="none" rtlCol="0">
            <a:spAutoFit/>
          </a:bodyPr>
          <a:lstStyle/>
          <a:p>
            <a:r>
              <a:rPr lang="en-US" sz="3200" dirty="0">
                <a:latin typeface="Comic Sans MS" panose="030F0702030302020204" pitchFamily="66" charset="0"/>
              </a:rPr>
              <a:t>Right sided leads</a:t>
            </a:r>
            <a:endParaRPr lang="en-US" sz="3200" dirty="0">
              <a:latin typeface="Comic Sans MS" panose="030F0702030302020204" pitchFamily="66" charset="0"/>
            </a:endParaRPr>
          </a:p>
        </p:txBody>
      </p:sp>
    </p:spTree>
    <p:extLst>
      <p:ext uri="{BB962C8B-B14F-4D97-AF65-F5344CB8AC3E}">
        <p14:creationId xmlns:p14="http://schemas.microsoft.com/office/powerpoint/2010/main" val="32558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457200"/>
            <a:ext cx="8229600" cy="554038"/>
          </a:xfrm>
        </p:spPr>
        <p:txBody>
          <a:bodyPr>
            <a:normAutofit fontScale="90000"/>
          </a:bodyPr>
          <a:lstStyle/>
          <a:p>
            <a:pPr algn="ctr"/>
            <a:r>
              <a:rPr lang="en-US" altLang="en-US" sz="3600" i="1" dirty="0">
                <a:latin typeface="Times New Roman" pitchFamily="18" charset="0"/>
                <a:cs typeface="Times New Roman" pitchFamily="18" charset="0"/>
              </a:rPr>
              <a:t> </a:t>
            </a:r>
            <a:r>
              <a:rPr lang="en-US" altLang="en-US" sz="3600" i="1" dirty="0">
                <a:latin typeface="Comic Sans MS" panose="030F0702030302020204" pitchFamily="66" charset="0"/>
                <a:cs typeface="Times New Roman" pitchFamily="18" charset="0"/>
              </a:rPr>
              <a:t>Acute MI Locator Table</a:t>
            </a:r>
          </a:p>
        </p:txBody>
      </p:sp>
      <p:graphicFrame>
        <p:nvGraphicFramePr>
          <p:cNvPr id="5" name="Table 4"/>
          <p:cNvGraphicFramePr>
            <a:graphicFrameLocks noGrp="1"/>
          </p:cNvGraphicFramePr>
          <p:nvPr/>
        </p:nvGraphicFramePr>
        <p:xfrm>
          <a:off x="2095500" y="1219201"/>
          <a:ext cx="8001000" cy="4876799"/>
        </p:xfrm>
        <a:graphic>
          <a:graphicData uri="http://schemas.openxmlformats.org/drawingml/2006/table">
            <a:tbl>
              <a:tblPr firstRow="1" bandRow="1">
                <a:tableStyleId>{5C22544A-7EE6-4342-B048-85BDC9FD1C3A}</a:tableStyleId>
              </a:tblPr>
              <a:tblGrid>
                <a:gridCol w="2667000"/>
                <a:gridCol w="2667000"/>
                <a:gridCol w="2667000"/>
              </a:tblGrid>
              <a:tr h="812799">
                <a:tc>
                  <a:txBody>
                    <a:bodyPr/>
                    <a:lstStyle/>
                    <a:p>
                      <a:pPr algn="ctr"/>
                      <a:r>
                        <a:rPr lang="en-US" sz="1800" dirty="0" smtClean="0"/>
                        <a:t>Location</a:t>
                      </a:r>
                      <a:endParaRPr lang="en-US" sz="1800" dirty="0"/>
                    </a:p>
                  </a:txBody>
                  <a:tcPr anchor="ctr"/>
                </a:tc>
                <a:tc>
                  <a:txBody>
                    <a:bodyPr/>
                    <a:lstStyle/>
                    <a:p>
                      <a:pPr algn="ctr"/>
                      <a:r>
                        <a:rPr lang="en-US" sz="1800" dirty="0" smtClean="0"/>
                        <a:t>Lead</a:t>
                      </a:r>
                      <a:endParaRPr lang="en-US" sz="1800" dirty="0"/>
                    </a:p>
                  </a:txBody>
                  <a:tcPr anchor="ctr"/>
                </a:tc>
                <a:tc>
                  <a:txBody>
                    <a:bodyPr/>
                    <a:lstStyle/>
                    <a:p>
                      <a:pPr algn="ctr"/>
                      <a:r>
                        <a:rPr lang="en-US" sz="1800" dirty="0" smtClean="0"/>
                        <a:t>Reciprocal Changes</a:t>
                      </a:r>
                      <a:endParaRPr lang="en-US" sz="1800" dirty="0"/>
                    </a:p>
                  </a:txBody>
                  <a:tcPr anchor="ctr"/>
                </a:tc>
              </a:tr>
              <a:tr h="1016000">
                <a:tc>
                  <a:txBody>
                    <a:bodyPr/>
                    <a:lstStyle/>
                    <a:p>
                      <a:pPr algn="ctr"/>
                      <a:r>
                        <a:rPr lang="en-US" sz="1800" dirty="0" smtClean="0"/>
                        <a:t>Inferior (RCA)</a:t>
                      </a:r>
                    </a:p>
                  </a:txBody>
                  <a:tcPr anchor="ctr"/>
                </a:tc>
                <a:tc>
                  <a:txBody>
                    <a:bodyPr/>
                    <a:lstStyle/>
                    <a:p>
                      <a:pPr algn="ctr"/>
                      <a:r>
                        <a:rPr lang="en-US" sz="1800" dirty="0" smtClean="0"/>
                        <a:t>II, III, </a:t>
                      </a:r>
                      <a:r>
                        <a:rPr lang="en-US" sz="1800" dirty="0" err="1" smtClean="0"/>
                        <a:t>aVF</a:t>
                      </a:r>
                      <a:endParaRPr lang="en-US" sz="1800" dirty="0" smtClean="0"/>
                    </a:p>
                  </a:txBody>
                  <a:tcPr anchor="ctr"/>
                </a:tc>
                <a:tc>
                  <a:txBody>
                    <a:bodyPr/>
                    <a:lstStyle/>
                    <a:p>
                      <a:pPr algn="ctr"/>
                      <a:r>
                        <a:rPr lang="en-US" sz="1800" dirty="0" smtClean="0"/>
                        <a:t>I, </a:t>
                      </a:r>
                      <a:r>
                        <a:rPr lang="en-US" sz="1800" dirty="0" err="1" smtClean="0"/>
                        <a:t>aVL</a:t>
                      </a:r>
                      <a:endParaRPr lang="en-US" sz="1800" dirty="0"/>
                    </a:p>
                  </a:txBody>
                  <a:tcPr anchor="ctr"/>
                </a:tc>
              </a:tr>
              <a:tr h="1016000">
                <a:tc>
                  <a:txBody>
                    <a:bodyPr/>
                    <a:lstStyle/>
                    <a:p>
                      <a:pPr algn="ctr"/>
                      <a:r>
                        <a:rPr lang="en-US" sz="1800" dirty="0" smtClean="0"/>
                        <a:t>Septal (LAD)</a:t>
                      </a:r>
                      <a:endParaRPr lang="en-US" sz="1800" dirty="0"/>
                    </a:p>
                  </a:txBody>
                  <a:tcPr anchor="ctr"/>
                </a:tc>
                <a:tc>
                  <a:txBody>
                    <a:bodyPr/>
                    <a:lstStyle/>
                    <a:p>
                      <a:pPr algn="ctr"/>
                      <a:r>
                        <a:rPr lang="en-US" sz="1800" dirty="0" smtClean="0"/>
                        <a:t>V1,</a:t>
                      </a:r>
                      <a:r>
                        <a:rPr lang="en-US" sz="1800" baseline="0" dirty="0" smtClean="0"/>
                        <a:t> V2</a:t>
                      </a:r>
                      <a:endParaRPr lang="en-US" sz="1800" dirty="0"/>
                    </a:p>
                  </a:txBody>
                  <a:tcPr anchor="ctr"/>
                </a:tc>
                <a:tc>
                  <a:txBody>
                    <a:bodyPr/>
                    <a:lstStyle/>
                    <a:p>
                      <a:pPr algn="ctr"/>
                      <a:endParaRPr lang="en-US" sz="1800" dirty="0"/>
                    </a:p>
                  </a:txBody>
                  <a:tcPr anchor="ctr"/>
                </a:tc>
              </a:tr>
              <a:tr h="1016000">
                <a:tc>
                  <a:txBody>
                    <a:bodyPr/>
                    <a:lstStyle/>
                    <a:p>
                      <a:pPr algn="ctr"/>
                      <a:r>
                        <a:rPr lang="en-US" sz="1800" dirty="0" smtClean="0"/>
                        <a:t>Anterior (LAD)</a:t>
                      </a:r>
                      <a:endParaRPr lang="en-US" sz="1800" dirty="0"/>
                    </a:p>
                  </a:txBody>
                  <a:tcPr anchor="ctr"/>
                </a:tc>
                <a:tc>
                  <a:txBody>
                    <a:bodyPr/>
                    <a:lstStyle/>
                    <a:p>
                      <a:pPr algn="ctr"/>
                      <a:r>
                        <a:rPr lang="en-US" sz="1800" dirty="0" smtClean="0"/>
                        <a:t>V3,</a:t>
                      </a:r>
                      <a:r>
                        <a:rPr lang="en-US" sz="1800" baseline="0" dirty="0" smtClean="0"/>
                        <a:t> V4</a:t>
                      </a:r>
                      <a:endParaRPr lang="en-US" sz="1800" dirty="0"/>
                    </a:p>
                  </a:txBody>
                  <a:tcPr anchor="ctr"/>
                </a:tc>
                <a:tc>
                  <a:txBody>
                    <a:bodyPr/>
                    <a:lstStyle/>
                    <a:p>
                      <a:pPr algn="ctr"/>
                      <a:r>
                        <a:rPr lang="en-US" sz="1800" dirty="0" smtClean="0"/>
                        <a:t>II,</a:t>
                      </a:r>
                      <a:r>
                        <a:rPr lang="en-US" sz="1800" baseline="0" dirty="0" smtClean="0"/>
                        <a:t> III, </a:t>
                      </a:r>
                      <a:r>
                        <a:rPr lang="en-US" sz="1800" baseline="0" dirty="0" err="1" smtClean="0"/>
                        <a:t>aVF</a:t>
                      </a:r>
                      <a:endParaRPr lang="en-US" sz="1800" dirty="0"/>
                    </a:p>
                  </a:txBody>
                  <a:tcPr anchor="ctr"/>
                </a:tc>
              </a:tr>
              <a:tr h="1016000">
                <a:tc>
                  <a:txBody>
                    <a:bodyPr/>
                    <a:lstStyle/>
                    <a:p>
                      <a:pPr algn="ctr"/>
                      <a:r>
                        <a:rPr lang="en-US" sz="1800" dirty="0" smtClean="0"/>
                        <a:t>Lateral (Circumflex)</a:t>
                      </a:r>
                      <a:endParaRPr lang="en-US" sz="1800" dirty="0"/>
                    </a:p>
                  </a:txBody>
                  <a:tcPr anchor="ctr"/>
                </a:tc>
                <a:tc>
                  <a:txBody>
                    <a:bodyPr/>
                    <a:lstStyle/>
                    <a:p>
                      <a:pPr algn="ctr"/>
                      <a:r>
                        <a:rPr lang="en-US" sz="1800" dirty="0" smtClean="0"/>
                        <a:t>V5, V6, I, </a:t>
                      </a:r>
                      <a:r>
                        <a:rPr lang="en-US" sz="1800" dirty="0" err="1" smtClean="0"/>
                        <a:t>aVL</a:t>
                      </a:r>
                      <a:endParaRPr lang="en-US" sz="1800" dirty="0"/>
                    </a:p>
                  </a:txBody>
                  <a:tcPr anchor="ctr"/>
                </a:tc>
                <a:tc>
                  <a:txBody>
                    <a:bodyPr/>
                    <a:lstStyle/>
                    <a:p>
                      <a:pPr algn="ctr"/>
                      <a:r>
                        <a:rPr lang="en-US" sz="1800" dirty="0" smtClean="0"/>
                        <a:t>II, III, </a:t>
                      </a:r>
                      <a:r>
                        <a:rPr lang="en-US" sz="1800" dirty="0" err="1" smtClean="0"/>
                        <a:t>aVF</a:t>
                      </a:r>
                      <a:endParaRPr lang="en-US" sz="1800" dirty="0"/>
                    </a:p>
                  </a:txBody>
                  <a:tcPr anchor="ctr"/>
                </a:tc>
              </a:tr>
            </a:tbl>
          </a:graphicData>
        </a:graphic>
      </p:graphicFrame>
      <p:sp>
        <p:nvSpPr>
          <p:cNvPr id="64541" name="Slide Number Placeholder 1"/>
          <p:cNvSpPr>
            <a:spLocks noGrp="1"/>
          </p:cNvSpPr>
          <p:nvPr>
            <p:ph type="sldNum" sz="quarter" idx="12"/>
          </p:nvPr>
        </p:nvSpPr>
        <p:spPr>
          <a:noFill/>
        </p:spPr>
        <p:txBody>
          <a:bodyPr/>
          <a:lstStyle/>
          <a:p>
            <a:fld id="{CD001963-4D78-496F-AC28-103D6A012FCE}" type="slidenum">
              <a:rPr lang="en-US" altLang="en-US"/>
              <a:pPr/>
              <a:t>48</a:t>
            </a:fld>
            <a:endParaRPr lang="en-US" altLang="en-US"/>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855546119"/>
      </p:ext>
    </p:extLst>
  </p:cSld>
  <p:clrMapOvr>
    <a:masterClrMapping/>
  </p:clrMapOvr>
  <p:transition>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719"/>
            <a:ext cx="5867400" cy="934295"/>
          </a:xfrm>
        </p:spPr>
        <p:txBody>
          <a:bodyPr>
            <a:normAutofit fontScale="90000"/>
          </a:bodyPr>
          <a:lstStyle/>
          <a:p>
            <a:r>
              <a:rPr lang="en-US" dirty="0" smtClean="0">
                <a:latin typeface="Comic Sans MS" panose="030F0702030302020204" pitchFamily="66" charset="0"/>
              </a:rPr>
              <a:t>What vessel is the culprit?!</a:t>
            </a:r>
            <a:endParaRPr lang="en-US" dirty="0">
              <a:latin typeface="Comic Sans MS" panose="030F0702030302020204" pitchFamily="66" charset="0"/>
            </a:endParaRPr>
          </a:p>
        </p:txBody>
      </p:sp>
      <p:pic>
        <p:nvPicPr>
          <p:cNvPr id="466946" name="Picture 2"/>
          <p:cNvPicPr>
            <a:picLocks noGrp="1" noChangeAspect="1" noChangeArrowheads="1"/>
          </p:cNvPicPr>
          <p:nvPr>
            <p:ph idx="1"/>
          </p:nvPr>
        </p:nvPicPr>
        <p:blipFill>
          <a:blip r:embed="rId2"/>
          <a:srcRect/>
          <a:stretch>
            <a:fillRect/>
          </a:stretch>
        </p:blipFill>
        <p:spPr bwMode="auto">
          <a:xfrm>
            <a:off x="1984739" y="1295400"/>
            <a:ext cx="8289372" cy="4724400"/>
          </a:xfrm>
          <a:prstGeom prst="rect">
            <a:avLst/>
          </a:prstGeom>
          <a:noFill/>
          <a:ln w="9525">
            <a:noFill/>
            <a:miter lim="800000"/>
            <a:headEnd/>
            <a:tailEnd/>
          </a:ln>
          <a:effectLst/>
        </p:spPr>
      </p:pic>
      <p:sp>
        <p:nvSpPr>
          <p:cNvPr id="5" name="TextBox 4"/>
          <p:cNvSpPr txBox="1"/>
          <p:nvPr/>
        </p:nvSpPr>
        <p:spPr>
          <a:xfrm>
            <a:off x="7696201" y="404239"/>
            <a:ext cx="1007007" cy="584775"/>
          </a:xfrm>
          <a:prstGeom prst="rect">
            <a:avLst/>
          </a:prstGeom>
          <a:noFill/>
        </p:spPr>
        <p:txBody>
          <a:bodyPr wrap="none" rtlCol="0">
            <a:spAutoFit/>
          </a:bodyPr>
          <a:lstStyle/>
          <a:p>
            <a:r>
              <a:rPr lang="en-US" sz="3200" dirty="0">
                <a:solidFill>
                  <a:srgbClr val="C00000"/>
                </a:solidFill>
                <a:latin typeface="Comic Sans MS" panose="030F0702030302020204" pitchFamily="66" charset="0"/>
              </a:rPr>
              <a:t>LAD</a:t>
            </a:r>
            <a:endParaRPr lang="en-US" sz="3200" dirty="0">
              <a:solidFill>
                <a:srgbClr val="C00000"/>
              </a:solidFill>
              <a:latin typeface="Comic Sans MS" panose="030F0702030302020204" pitchFamily="66" charset="0"/>
            </a:endParaRPr>
          </a:p>
        </p:txBody>
      </p:sp>
      <p:sp>
        <p:nvSpPr>
          <p:cNvPr id="3" name="Slide Number Placeholder 2"/>
          <p:cNvSpPr>
            <a:spLocks noGrp="1"/>
          </p:cNvSpPr>
          <p:nvPr>
            <p:ph type="sldNum" sz="quarter" idx="10"/>
          </p:nvPr>
        </p:nvSpPr>
        <p:spPr/>
        <p:txBody>
          <a:bodyPr/>
          <a:lstStyle/>
          <a:p>
            <a:fld id="{757968DD-73BD-465D-98C2-CCFE221630F6}" type="slidenum">
              <a:rPr lang="en-US" altLang="en-US" smtClean="0"/>
              <a:pPr/>
              <a:t>49</a:t>
            </a:fld>
            <a:endParaRPr lang="en-US" altLang="en-US"/>
          </a:p>
        </p:txBody>
      </p:sp>
    </p:spTree>
    <p:extLst>
      <p:ext uri="{BB962C8B-B14F-4D97-AF65-F5344CB8AC3E}">
        <p14:creationId xmlns:p14="http://schemas.microsoft.com/office/powerpoint/2010/main" val="31175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sz="quarter"/>
          </p:nvPr>
        </p:nvSpPr>
        <p:spPr>
          <a:xfrm>
            <a:off x="1935480" y="740041"/>
            <a:ext cx="7543800" cy="510909"/>
          </a:xfrm>
        </p:spPr>
        <p:txBody>
          <a:bodyPr>
            <a:normAutofit fontScale="90000"/>
          </a:bodyPr>
          <a:lstStyle/>
          <a:p>
            <a:pPr eaLnBrk="1" hangingPunct="1"/>
            <a:r>
              <a:rPr lang="en-US" dirty="0" smtClean="0">
                <a:latin typeface="Comic Sans MS" panose="030F0702030302020204" pitchFamily="66" charset="0"/>
                <a:ea typeface="ＭＳ Ｐゴシック" pitchFamily="34" charset="-128"/>
              </a:rPr>
              <a:t>Causes of Chest Pain</a:t>
            </a:r>
          </a:p>
        </p:txBody>
      </p:sp>
      <p:pic>
        <p:nvPicPr>
          <p:cNvPr id="8195" name="Picture 5" descr="tietze"/>
          <p:cNvPicPr>
            <a:picLocks noGrp="1" noChangeAspect="1" noChangeArrowheads="1"/>
          </p:cNvPicPr>
          <p:nvPr>
            <p:ph sz="quarter" idx="1"/>
          </p:nvPr>
        </p:nvPicPr>
        <p:blipFill>
          <a:blip r:embed="rId3"/>
          <a:srcRect l="-39163" r="-39163"/>
          <a:stretch>
            <a:fillRect/>
          </a:stretch>
        </p:blipFill>
        <p:spPr>
          <a:xfrm>
            <a:off x="2590801" y="1752601"/>
            <a:ext cx="2265363" cy="2128837"/>
          </a:xfrm>
          <a:noFill/>
        </p:spPr>
      </p:pic>
      <p:sp>
        <p:nvSpPr>
          <p:cNvPr id="8196" name="Content Placeholder 2"/>
          <p:cNvSpPr>
            <a:spLocks noGrp="1"/>
          </p:cNvSpPr>
          <p:nvPr>
            <p:ph sz="quarter" idx="2"/>
          </p:nvPr>
        </p:nvSpPr>
        <p:spPr>
          <a:xfrm>
            <a:off x="5951538" y="1484313"/>
            <a:ext cx="4032250" cy="3944951"/>
          </a:xfrm>
        </p:spPr>
        <p:txBody>
          <a:bodyPr>
            <a:normAutofit lnSpcReduction="10000"/>
          </a:bodyPr>
          <a:lstStyle/>
          <a:p>
            <a:pPr eaLnBrk="1" hangingPunct="1"/>
            <a:r>
              <a:rPr lang="en-US" sz="1800" dirty="0">
                <a:solidFill>
                  <a:srgbClr val="1F497D"/>
                </a:solidFill>
                <a:latin typeface="Comic Sans MS" panose="030F0702030302020204" pitchFamily="66" charset="0"/>
                <a:ea typeface="ＭＳ Ｐゴシック" pitchFamily="34" charset="-128"/>
              </a:rPr>
              <a:t>Cardiac</a:t>
            </a:r>
          </a:p>
          <a:p>
            <a:pPr eaLnBrk="1" hangingPunct="1"/>
            <a:r>
              <a:rPr lang="en-US" sz="1800" dirty="0">
                <a:solidFill>
                  <a:srgbClr val="1F497D"/>
                </a:solidFill>
                <a:latin typeface="Comic Sans MS" panose="030F0702030302020204" pitchFamily="66" charset="0"/>
                <a:ea typeface="ＭＳ Ｐゴシック" pitchFamily="34" charset="-128"/>
              </a:rPr>
              <a:t>Aortic</a:t>
            </a:r>
          </a:p>
          <a:p>
            <a:pPr eaLnBrk="1" hangingPunct="1"/>
            <a:r>
              <a:rPr lang="en-US" sz="1800" dirty="0">
                <a:solidFill>
                  <a:srgbClr val="1F497D"/>
                </a:solidFill>
                <a:latin typeface="Comic Sans MS" panose="030F0702030302020204" pitchFamily="66" charset="0"/>
                <a:ea typeface="ＭＳ Ｐゴシック" pitchFamily="34" charset="-128"/>
              </a:rPr>
              <a:t>Pulmonary</a:t>
            </a:r>
          </a:p>
          <a:p>
            <a:pPr eaLnBrk="1" hangingPunct="1"/>
            <a:r>
              <a:rPr lang="en-US" sz="1800" dirty="0">
                <a:solidFill>
                  <a:srgbClr val="1F497D"/>
                </a:solidFill>
                <a:latin typeface="Comic Sans MS" panose="030F0702030302020204" pitchFamily="66" charset="0"/>
                <a:ea typeface="ＭＳ Ｐゴシック" pitchFamily="34" charset="-128"/>
              </a:rPr>
              <a:t>Esophageal</a:t>
            </a:r>
          </a:p>
          <a:p>
            <a:pPr eaLnBrk="1" hangingPunct="1"/>
            <a:r>
              <a:rPr lang="en-US" sz="1800" dirty="0">
                <a:solidFill>
                  <a:srgbClr val="1F497D"/>
                </a:solidFill>
                <a:latin typeface="Comic Sans MS" panose="030F0702030302020204" pitchFamily="66" charset="0"/>
                <a:ea typeface="ＭＳ Ｐゴシック" pitchFamily="34" charset="-128"/>
              </a:rPr>
              <a:t>Musculoskeletal</a:t>
            </a:r>
          </a:p>
          <a:p>
            <a:pPr eaLnBrk="1" hangingPunct="1"/>
            <a:r>
              <a:rPr lang="en-US" sz="1800" dirty="0">
                <a:solidFill>
                  <a:srgbClr val="1F497D"/>
                </a:solidFill>
                <a:latin typeface="Comic Sans MS" panose="030F0702030302020204" pitchFamily="66" charset="0"/>
                <a:ea typeface="ＭＳ Ｐゴシック" pitchFamily="34" charset="-128"/>
              </a:rPr>
              <a:t>Abdominal</a:t>
            </a:r>
          </a:p>
          <a:p>
            <a:pPr eaLnBrk="1" hangingPunct="1"/>
            <a:r>
              <a:rPr lang="en-US" sz="1800" dirty="0">
                <a:solidFill>
                  <a:srgbClr val="1F497D"/>
                </a:solidFill>
                <a:latin typeface="Comic Sans MS" panose="030F0702030302020204" pitchFamily="66" charset="0"/>
                <a:ea typeface="ＭＳ Ｐゴシック" pitchFamily="34" charset="-128"/>
              </a:rPr>
              <a:t>Skin</a:t>
            </a:r>
          </a:p>
          <a:p>
            <a:pPr lvl="1" eaLnBrk="1" hangingPunct="1"/>
            <a:r>
              <a:rPr lang="en-US" sz="1800" dirty="0">
                <a:latin typeface="Comic Sans MS" panose="030F0702030302020204" pitchFamily="66" charset="0"/>
                <a:ea typeface="ＭＳ Ｐゴシック" pitchFamily="34" charset="-128"/>
              </a:rPr>
              <a:t>Herpes Zoster (Shingles)</a:t>
            </a:r>
          </a:p>
          <a:p>
            <a:pPr lvl="1" eaLnBrk="1" hangingPunct="1">
              <a:buNone/>
            </a:pPr>
            <a:endParaRPr lang="en-US" sz="1800" dirty="0">
              <a:solidFill>
                <a:srgbClr val="1F497D"/>
              </a:solidFill>
              <a:latin typeface="Comic Sans MS" panose="030F0702030302020204" pitchFamily="66" charset="0"/>
              <a:ea typeface="ＭＳ Ｐゴシック" pitchFamily="34" charset="-128"/>
            </a:endParaRPr>
          </a:p>
          <a:p>
            <a:pPr lvl="1" eaLnBrk="1" hangingPunct="1">
              <a:buNone/>
            </a:pPr>
            <a:r>
              <a:rPr lang="en-US" sz="1800" dirty="0">
                <a:solidFill>
                  <a:srgbClr val="1F497D"/>
                </a:solidFill>
                <a:latin typeface="Comic Sans MS" panose="030F0702030302020204" pitchFamily="66" charset="0"/>
                <a:ea typeface="ＭＳ Ｐゴシック" pitchFamily="34" charset="-128"/>
              </a:rPr>
              <a:t>Others</a:t>
            </a:r>
          </a:p>
          <a:p>
            <a:pPr lvl="1" eaLnBrk="1" hangingPunct="1"/>
            <a:endParaRPr lang="en-US" sz="1800" dirty="0">
              <a:latin typeface="Comic Sans MS" panose="030F0702030302020204" pitchFamily="66" charset="0"/>
              <a:ea typeface="ＭＳ Ｐゴシック" pitchFamily="34" charset="-128"/>
            </a:endParaRPr>
          </a:p>
          <a:p>
            <a:pPr eaLnBrk="1" hangingPunct="1"/>
            <a:endParaRPr lang="en-US" sz="1800" dirty="0">
              <a:latin typeface="Comic Sans MS" panose="030F0702030302020204" pitchFamily="66" charset="0"/>
              <a:ea typeface="ＭＳ Ｐゴシック" pitchFamily="34" charset="-128"/>
            </a:endParaRPr>
          </a:p>
        </p:txBody>
      </p:sp>
      <p:pic>
        <p:nvPicPr>
          <p:cNvPr id="8198" name="Picture 9" descr="shingles"/>
          <p:cNvPicPr>
            <a:picLocks noGrp="1" noChangeAspect="1" noChangeArrowheads="1"/>
          </p:cNvPicPr>
          <p:nvPr>
            <p:ph sz="quarter" idx="4294967295"/>
          </p:nvPr>
        </p:nvPicPr>
        <p:blipFill>
          <a:blip r:embed="rId4"/>
          <a:srcRect/>
          <a:stretch>
            <a:fillRect/>
          </a:stretch>
        </p:blipFill>
        <p:spPr>
          <a:xfrm>
            <a:off x="2819400" y="4114801"/>
            <a:ext cx="3167082" cy="2182947"/>
          </a:xfrm>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a:xfrm>
            <a:off x="10148284" y="6545264"/>
            <a:ext cx="62517" cy="123111"/>
          </a:xfrm>
        </p:spPr>
        <p:txBody>
          <a:bodyPr/>
          <a:lstStyle/>
          <a:p>
            <a:pPr>
              <a:defRPr/>
            </a:pPr>
            <a:fld id="{B06249D5-1494-473D-B638-430B756F936D}" type="slidenum">
              <a:rPr lang="en-US" smtClean="0">
                <a:latin typeface="Comic Sans MS" panose="030F0702030302020204" pitchFamily="66" charset="0"/>
              </a:rPr>
              <a:pPr>
                <a:defRPr/>
              </a:pPr>
              <a:t>5</a:t>
            </a:fld>
            <a:endParaRPr lang="en-US">
              <a:latin typeface="Comic Sans MS" panose="030F0702030302020204" pitchFamily="66" charset="0"/>
            </a:endParaRPr>
          </a:p>
        </p:txBody>
      </p:sp>
    </p:spTree>
    <p:extLst>
      <p:ext uri="{BB962C8B-B14F-4D97-AF65-F5344CB8AC3E}">
        <p14:creationId xmlns:p14="http://schemas.microsoft.com/office/powerpoint/2010/main" val="13958579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266" y="387772"/>
            <a:ext cx="9601196" cy="1303867"/>
          </a:xfrm>
        </p:spPr>
        <p:txBody>
          <a:bodyPr/>
          <a:lstStyle/>
          <a:p>
            <a:r>
              <a:rPr lang="en-US" dirty="0" smtClean="0">
                <a:latin typeface="Comic Sans MS" panose="030F0702030302020204" pitchFamily="66" charset="0"/>
              </a:rPr>
              <a:t>What is your diagnosis</a:t>
            </a:r>
            <a:r>
              <a:rPr lang="en-US" dirty="0" smtClean="0"/>
              <a:t>?</a:t>
            </a:r>
            <a:endParaRPr lang="en-US" dirty="0"/>
          </a:p>
        </p:txBody>
      </p:sp>
      <p:pic>
        <p:nvPicPr>
          <p:cNvPr id="468995" name="Picture 3"/>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752601" y="2548129"/>
            <a:ext cx="8655655" cy="2352675"/>
          </a:xfrm>
          <a:prstGeom prst="rect">
            <a:avLst/>
          </a:prstGeom>
          <a:noFill/>
          <a:ln w="9525">
            <a:noFill/>
            <a:miter lim="800000"/>
            <a:headEnd/>
            <a:tailEnd/>
          </a:ln>
          <a:effectLst/>
        </p:spPr>
      </p:pic>
      <p:sp>
        <p:nvSpPr>
          <p:cNvPr id="4" name="TextBox 3"/>
          <p:cNvSpPr txBox="1"/>
          <p:nvPr/>
        </p:nvSpPr>
        <p:spPr>
          <a:xfrm>
            <a:off x="3334512" y="1625026"/>
            <a:ext cx="4740400" cy="584775"/>
          </a:xfrm>
          <a:prstGeom prst="rect">
            <a:avLst/>
          </a:prstGeom>
          <a:noFill/>
        </p:spPr>
        <p:txBody>
          <a:bodyPr wrap="none" rtlCol="0">
            <a:spAutoFit/>
          </a:bodyPr>
          <a:lstStyle/>
          <a:p>
            <a:r>
              <a:rPr lang="en-US" sz="3200" dirty="0" err="1">
                <a:solidFill>
                  <a:srgbClr val="C00000"/>
                </a:solidFill>
                <a:latin typeface="Comic Sans MS" panose="030F0702030302020204" pitchFamily="66" charset="0"/>
              </a:rPr>
              <a:t>Infro</a:t>
            </a:r>
            <a:r>
              <a:rPr lang="en-US" sz="3200" dirty="0">
                <a:solidFill>
                  <a:srgbClr val="C00000"/>
                </a:solidFill>
                <a:latin typeface="Comic Sans MS" panose="030F0702030302020204" pitchFamily="66" charset="0"/>
              </a:rPr>
              <a:t>-Posterior wall MI</a:t>
            </a:r>
            <a:endParaRPr lang="en-US" sz="3200" dirty="0">
              <a:solidFill>
                <a:srgbClr val="C00000"/>
              </a:solidFill>
              <a:latin typeface="Comic Sans MS" panose="030F0702030302020204" pitchFamily="66" charset="0"/>
            </a:endParaRPr>
          </a:p>
        </p:txBody>
      </p:sp>
      <p:sp>
        <p:nvSpPr>
          <p:cNvPr id="3" name="Slide Number Placeholder 2"/>
          <p:cNvSpPr>
            <a:spLocks noGrp="1"/>
          </p:cNvSpPr>
          <p:nvPr>
            <p:ph type="sldNum" sz="quarter" idx="10"/>
          </p:nvPr>
        </p:nvSpPr>
        <p:spPr/>
        <p:txBody>
          <a:bodyPr/>
          <a:lstStyle/>
          <a:p>
            <a:fld id="{757968DD-73BD-465D-98C2-CCFE221630F6}" type="slidenum">
              <a:rPr lang="en-US" altLang="en-US" smtClean="0"/>
              <a:pPr/>
              <a:t>50</a:t>
            </a:fld>
            <a:endParaRPr lang="en-US" altLang="en-US"/>
          </a:p>
        </p:txBody>
      </p:sp>
    </p:spTree>
    <p:extLst>
      <p:ext uri="{BB962C8B-B14F-4D97-AF65-F5344CB8AC3E}">
        <p14:creationId xmlns:p14="http://schemas.microsoft.com/office/powerpoint/2010/main" val="184898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rrowheads="1"/>
          </p:cNvSpPr>
          <p:nvPr>
            <p:ph type="title"/>
          </p:nvPr>
        </p:nvSpPr>
        <p:spPr>
          <a:xfrm>
            <a:off x="1919289" y="369772"/>
            <a:ext cx="8448675" cy="983795"/>
          </a:xfrm>
        </p:spPr>
        <p:txBody>
          <a:bodyPr>
            <a:normAutofit fontScale="90000"/>
          </a:bodyPr>
          <a:lstStyle/>
          <a:p>
            <a:pPr algn="ctr" eaLnBrk="1" hangingPunct="1">
              <a:defRPr/>
            </a:pPr>
            <a:r>
              <a:rPr lang="en-US" sz="3600" i="1" dirty="0">
                <a:latin typeface="Comic Sans MS" panose="030F0702030302020204" pitchFamily="66" charset="0"/>
              </a:rPr>
              <a:t>Timing of Release of Various Biomarkers</a:t>
            </a:r>
          </a:p>
        </p:txBody>
      </p:sp>
      <p:sp>
        <p:nvSpPr>
          <p:cNvPr id="473092" name="Line 4"/>
          <p:cNvSpPr>
            <a:spLocks noChangeShapeType="1"/>
          </p:cNvSpPr>
          <p:nvPr/>
        </p:nvSpPr>
        <p:spPr bwMode="auto">
          <a:xfrm>
            <a:off x="3276600" y="2514600"/>
            <a:ext cx="0" cy="0"/>
          </a:xfrm>
          <a:prstGeom prst="line">
            <a:avLst/>
          </a:prstGeom>
          <a:noFill/>
          <a:ln w="952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Garamond" pitchFamily="18" charset="0"/>
              <a:cs typeface="ＭＳ Ｐゴシック" charset="0"/>
            </a:endParaRPr>
          </a:p>
        </p:txBody>
      </p:sp>
      <p:pic>
        <p:nvPicPr>
          <p:cNvPr id="80900" name="Picture 5" descr="Figure 5"/>
          <p:cNvPicPr>
            <a:picLocks noChangeAspect="1" noChangeArrowheads="1"/>
          </p:cNvPicPr>
          <p:nvPr/>
        </p:nvPicPr>
        <p:blipFill>
          <a:blip r:embed="rId2"/>
          <a:srcRect/>
          <a:stretch>
            <a:fillRect/>
          </a:stretch>
        </p:blipFill>
        <p:spPr bwMode="auto">
          <a:xfrm>
            <a:off x="2438400" y="1219200"/>
            <a:ext cx="7315200" cy="4922838"/>
          </a:xfrm>
          <a:prstGeom prst="rect">
            <a:avLst/>
          </a:prstGeom>
          <a:noFill/>
          <a:ln w="9525">
            <a:noFill/>
            <a:miter lim="800000"/>
            <a:headEnd/>
            <a:tailEnd/>
          </a:ln>
        </p:spPr>
      </p:pic>
      <p:sp>
        <p:nvSpPr>
          <p:cNvPr id="80901" name="Text Box 6"/>
          <p:cNvSpPr txBox="1">
            <a:spLocks noChangeArrowheads="1"/>
          </p:cNvSpPr>
          <p:nvPr/>
        </p:nvSpPr>
        <p:spPr bwMode="auto">
          <a:xfrm>
            <a:off x="1849439" y="6086476"/>
            <a:ext cx="8518525" cy="549275"/>
          </a:xfrm>
          <a:prstGeom prst="rect">
            <a:avLst/>
          </a:prstGeom>
          <a:noFill/>
          <a:ln w="9525">
            <a:noFill/>
            <a:miter lim="800000"/>
            <a:headEnd/>
            <a:tailEnd/>
          </a:ln>
        </p:spPr>
        <p:txBody>
          <a:bodyPr>
            <a:spAutoFit/>
          </a:bodyPr>
          <a:lstStyle/>
          <a:p>
            <a:pPr eaLnBrk="1" hangingPunct="1"/>
            <a:r>
              <a:rPr lang="en-US" altLang="en-US" sz="1000" dirty="0">
                <a:solidFill>
                  <a:schemeClr val="bg1"/>
                </a:solidFill>
                <a:latin typeface="Comic Sans MS" panose="030F0702030302020204" pitchFamily="66" charset="0"/>
              </a:rPr>
              <a:t>Shapiro BP, Jaffe AS. Cardiac biomarkers. In: Murphy JG, Lloyd MA, editors. Mayo Clinic Cardiology: Concise Textbook. 3</a:t>
            </a:r>
            <a:r>
              <a:rPr lang="en-US" altLang="en-US" sz="1000" baseline="30000" dirty="0">
                <a:solidFill>
                  <a:schemeClr val="bg1"/>
                </a:solidFill>
                <a:latin typeface="Comic Sans MS" panose="030F0702030302020204" pitchFamily="66" charset="0"/>
              </a:rPr>
              <a:t>rd</a:t>
            </a:r>
            <a:r>
              <a:rPr lang="en-US" altLang="en-US" sz="1000" dirty="0">
                <a:solidFill>
                  <a:schemeClr val="bg1"/>
                </a:solidFill>
                <a:latin typeface="Comic Sans MS" panose="030F0702030302020204" pitchFamily="66" charset="0"/>
              </a:rPr>
              <a:t> ed. Rochester, MN: Mayo Clinic Scientific Press and New York: </a:t>
            </a:r>
            <a:r>
              <a:rPr lang="en-US" altLang="en-US" sz="1000" dirty="0" err="1">
                <a:solidFill>
                  <a:schemeClr val="bg1"/>
                </a:solidFill>
                <a:latin typeface="Comic Sans MS" panose="030F0702030302020204" pitchFamily="66" charset="0"/>
              </a:rPr>
              <a:t>Informa</a:t>
            </a:r>
            <a:r>
              <a:rPr lang="en-US" altLang="en-US" sz="1000" dirty="0">
                <a:solidFill>
                  <a:schemeClr val="bg1"/>
                </a:solidFill>
                <a:latin typeface="Comic Sans MS" panose="030F0702030302020204" pitchFamily="66" charset="0"/>
              </a:rPr>
              <a:t> Healthcare USA, 2007:773–80. </a:t>
            </a:r>
          </a:p>
          <a:p>
            <a:pPr eaLnBrk="1" hangingPunct="1"/>
            <a:r>
              <a:rPr lang="en-US" altLang="en-US" sz="1000" dirty="0">
                <a:solidFill>
                  <a:schemeClr val="bg1"/>
                </a:solidFill>
                <a:latin typeface="Comic Sans MS" panose="030F0702030302020204" pitchFamily="66" charset="0"/>
              </a:rPr>
              <a:t>Anderson JL, et al. </a:t>
            </a:r>
            <a:r>
              <a:rPr lang="en-US" altLang="en-US" sz="1000" i="1" dirty="0">
                <a:solidFill>
                  <a:schemeClr val="bg1"/>
                </a:solidFill>
                <a:latin typeface="Comic Sans MS" panose="030F0702030302020204" pitchFamily="66" charset="0"/>
              </a:rPr>
              <a:t>J Am </a:t>
            </a:r>
            <a:r>
              <a:rPr lang="en-US" altLang="en-US" sz="1000" i="1" dirty="0" err="1">
                <a:solidFill>
                  <a:schemeClr val="bg1"/>
                </a:solidFill>
                <a:latin typeface="Comic Sans MS" panose="030F0702030302020204" pitchFamily="66" charset="0"/>
              </a:rPr>
              <a:t>Coll</a:t>
            </a:r>
            <a:r>
              <a:rPr lang="en-US" altLang="en-US" sz="1000" i="1" dirty="0">
                <a:solidFill>
                  <a:schemeClr val="bg1"/>
                </a:solidFill>
                <a:latin typeface="Comic Sans MS" panose="030F0702030302020204" pitchFamily="66" charset="0"/>
              </a:rPr>
              <a:t> </a:t>
            </a:r>
            <a:r>
              <a:rPr lang="en-US" altLang="en-US" sz="1000" i="1" dirty="0" err="1">
                <a:solidFill>
                  <a:schemeClr val="bg1"/>
                </a:solidFill>
                <a:latin typeface="Comic Sans MS" panose="030F0702030302020204" pitchFamily="66" charset="0"/>
              </a:rPr>
              <a:t>Cardiol</a:t>
            </a:r>
            <a:r>
              <a:rPr lang="en-US" altLang="en-US" sz="1000" dirty="0">
                <a:solidFill>
                  <a:schemeClr val="bg1"/>
                </a:solidFill>
                <a:latin typeface="Comic Sans MS" panose="030F0702030302020204" pitchFamily="66" charset="0"/>
              </a:rPr>
              <a:t> 2007;50:e1–e157, Figure 5.</a:t>
            </a: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pPr/>
              <a:t>51</a:t>
            </a:fld>
            <a:endParaRPr lang="en-US" altLang="en-US"/>
          </a:p>
        </p:txBody>
      </p:sp>
    </p:spTree>
    <p:extLst>
      <p:ext uri="{BB962C8B-B14F-4D97-AF65-F5344CB8AC3E}">
        <p14:creationId xmlns:p14="http://schemas.microsoft.com/office/powerpoint/2010/main" val="267798483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828167"/>
            <a:ext cx="8229600" cy="554038"/>
          </a:xfrm>
        </p:spPr>
        <p:txBody>
          <a:bodyPr>
            <a:normAutofit fontScale="90000"/>
          </a:bodyPr>
          <a:lstStyle/>
          <a:p>
            <a:r>
              <a:rPr lang="en-US" altLang="en-US" sz="3600" i="1" dirty="0">
                <a:latin typeface="Comic Sans MS" panose="030F0702030302020204" pitchFamily="66" charset="0"/>
                <a:cs typeface="Times New Roman" pitchFamily="18" charset="0"/>
              </a:rPr>
              <a:t>Treatment Goals</a:t>
            </a:r>
          </a:p>
        </p:txBody>
      </p:sp>
      <p:sp>
        <p:nvSpPr>
          <p:cNvPr id="31747" name="Rectangle 3"/>
          <p:cNvSpPr>
            <a:spLocks noGrp="1" noChangeArrowheads="1"/>
          </p:cNvSpPr>
          <p:nvPr>
            <p:ph type="body" idx="1"/>
          </p:nvPr>
        </p:nvSpPr>
        <p:spPr>
          <a:xfrm>
            <a:off x="1213104" y="2423160"/>
            <a:ext cx="9796272" cy="3813048"/>
          </a:xfrm>
        </p:spPr>
        <p:txBody>
          <a:bodyPr>
            <a:normAutofit fontScale="85000" lnSpcReduction="20000"/>
          </a:bodyPr>
          <a:lstStyle/>
          <a:p>
            <a:pPr lvl="1">
              <a:lnSpc>
                <a:spcPct val="130000"/>
              </a:lnSpc>
            </a:pPr>
            <a:r>
              <a:rPr lang="en-US" altLang="en-US" sz="2400" dirty="0">
                <a:solidFill>
                  <a:srgbClr val="FF0000"/>
                </a:solidFill>
                <a:latin typeface="Comic Sans MS" panose="030F0702030302020204" pitchFamily="66" charset="0"/>
              </a:rPr>
              <a:t>Early recognition </a:t>
            </a:r>
          </a:p>
          <a:p>
            <a:pPr lvl="1">
              <a:lnSpc>
                <a:spcPct val="130000"/>
              </a:lnSpc>
            </a:pPr>
            <a:r>
              <a:rPr lang="en-US" altLang="en-US" sz="2400" dirty="0">
                <a:latin typeface="Comic Sans MS" panose="030F0702030302020204" pitchFamily="66" charset="0"/>
              </a:rPr>
              <a:t>Minimize size of infarction</a:t>
            </a:r>
          </a:p>
          <a:p>
            <a:pPr lvl="1">
              <a:lnSpc>
                <a:spcPct val="130000"/>
              </a:lnSpc>
            </a:pPr>
            <a:r>
              <a:rPr lang="en-US" altLang="en-US" sz="2400" dirty="0">
                <a:latin typeface="Comic Sans MS" panose="030F0702030302020204" pitchFamily="66" charset="0"/>
              </a:rPr>
              <a:t>Reduce myocardial oxygen demand</a:t>
            </a:r>
          </a:p>
          <a:p>
            <a:pPr lvl="1">
              <a:lnSpc>
                <a:spcPct val="130000"/>
              </a:lnSpc>
            </a:pPr>
            <a:r>
              <a:rPr lang="en-US" altLang="en-US" sz="2400" dirty="0">
                <a:latin typeface="Comic Sans MS" panose="030F0702030302020204" pitchFamily="66" charset="0"/>
              </a:rPr>
              <a:t>Decrease patient</a:t>
            </a:r>
            <a:r>
              <a:rPr lang="en-US" altLang="ja-JP" sz="2400" dirty="0">
                <a:latin typeface="Comic Sans MS" panose="030F0702030302020204" pitchFamily="66" charset="0"/>
              </a:rPr>
              <a:t> fear &amp; pain </a:t>
            </a:r>
          </a:p>
          <a:p>
            <a:pPr lvl="1">
              <a:lnSpc>
                <a:spcPct val="130000"/>
              </a:lnSpc>
            </a:pPr>
            <a:r>
              <a:rPr lang="en-US" altLang="en-US" sz="2400" dirty="0">
                <a:latin typeface="Comic Sans MS" panose="030F0702030302020204" pitchFamily="66" charset="0"/>
              </a:rPr>
              <a:t>Salvage ischemic myocardium</a:t>
            </a:r>
          </a:p>
          <a:p>
            <a:pPr lvl="1">
              <a:lnSpc>
                <a:spcPct val="130000"/>
              </a:lnSpc>
            </a:pPr>
            <a:r>
              <a:rPr lang="en-US" altLang="en-US" sz="2400" dirty="0">
                <a:latin typeface="Comic Sans MS" panose="030F0702030302020204" pitchFamily="66" charset="0"/>
              </a:rPr>
              <a:t>Prevent development of dysrhythmias</a:t>
            </a:r>
          </a:p>
          <a:p>
            <a:pPr lvl="1">
              <a:lnSpc>
                <a:spcPct val="130000"/>
              </a:lnSpc>
            </a:pPr>
            <a:r>
              <a:rPr lang="en-US" altLang="en-US" sz="2400" dirty="0">
                <a:latin typeface="Comic Sans MS" panose="030F0702030302020204" pitchFamily="66" charset="0"/>
              </a:rPr>
              <a:t>Improve chances of survival</a:t>
            </a:r>
          </a:p>
          <a:p>
            <a:pPr marL="0" indent="0" algn="ctr">
              <a:buNone/>
            </a:pPr>
            <a:r>
              <a:rPr lang="en-US" altLang="en-US" dirty="0">
                <a:solidFill>
                  <a:srgbClr val="FF0000"/>
                </a:solidFill>
                <a:latin typeface="Comic Sans MS" panose="030F0702030302020204" pitchFamily="66" charset="0"/>
              </a:rPr>
              <a:t>Take all complaints of chest pain seriously!</a:t>
            </a:r>
          </a:p>
        </p:txBody>
      </p:sp>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52</a:t>
            </a:fld>
            <a:endParaRPr lang="en-US" altLang="en-US">
              <a:latin typeface="Comic Sans MS" panose="030F0702030302020204" pitchFamily="66" charset="0"/>
            </a:endParaRPr>
          </a:p>
        </p:txBody>
      </p:sp>
    </p:spTree>
    <p:extLst>
      <p:ext uri="{BB962C8B-B14F-4D97-AF65-F5344CB8AC3E}">
        <p14:creationId xmlns:p14="http://schemas.microsoft.com/office/powerpoint/2010/main" val="36111139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7" end="7"/>
                                            </p:txEl>
                                          </p:spTgt>
                                        </p:tgtEl>
                                        <p:attrNameLst>
                                          <p:attrName>style.visibility</p:attrName>
                                        </p:attrNameLst>
                                      </p:cBhvr>
                                      <p:to>
                                        <p:strVal val="visible"/>
                                      </p:to>
                                    </p:set>
                                    <p:animEffect transition="in" filter="barn(inVertical)">
                                      <p:cBhvr>
                                        <p:cTn id="7" dur="5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56166" y="1248791"/>
            <a:ext cx="8229600" cy="554038"/>
          </a:xfrm>
        </p:spPr>
        <p:txBody>
          <a:bodyPr>
            <a:normAutofit fontScale="90000"/>
          </a:bodyPr>
          <a:lstStyle/>
          <a:p>
            <a:r>
              <a:rPr lang="en-US" altLang="en-US" sz="3600" i="1" dirty="0">
                <a:latin typeface="Comic Sans MS" panose="030F0702030302020204" pitchFamily="66" charset="0"/>
                <a:cs typeface="Times New Roman" pitchFamily="18" charset="0"/>
              </a:rPr>
              <a:t> Initial Treatment of ACS</a:t>
            </a:r>
          </a:p>
        </p:txBody>
      </p:sp>
      <p:sp>
        <p:nvSpPr>
          <p:cNvPr id="29699" name="Rectangle 3"/>
          <p:cNvSpPr>
            <a:spLocks noGrp="1" noChangeArrowheads="1"/>
          </p:cNvSpPr>
          <p:nvPr>
            <p:ph type="body" idx="1"/>
          </p:nvPr>
        </p:nvSpPr>
        <p:spPr>
          <a:xfrm>
            <a:off x="1295400" y="2556932"/>
            <a:ext cx="10034015" cy="3487252"/>
          </a:xfrm>
        </p:spPr>
        <p:txBody>
          <a:bodyPr>
            <a:normAutofit fontScale="85000" lnSpcReduction="10000"/>
          </a:bodyPr>
          <a:lstStyle/>
          <a:p>
            <a:r>
              <a:rPr lang="en-US" altLang="en-US" sz="2800" dirty="0">
                <a:latin typeface="Comic Sans MS" panose="030F0702030302020204" pitchFamily="66" charset="0"/>
              </a:rPr>
              <a:t>Treated initially the same </a:t>
            </a:r>
            <a:r>
              <a:rPr lang="en-US" altLang="en-US" sz="2800" dirty="0">
                <a:solidFill>
                  <a:srgbClr val="FF0000"/>
                </a:solidFill>
                <a:latin typeface="Comic Sans MS" panose="030F0702030302020204" pitchFamily="66" charset="0"/>
              </a:rPr>
              <a:t>MONA</a:t>
            </a:r>
            <a:endParaRPr lang="en-US" altLang="en-US" sz="2800" dirty="0">
              <a:latin typeface="Comic Sans MS" panose="030F0702030302020204" pitchFamily="66" charset="0"/>
            </a:endParaRPr>
          </a:p>
          <a:p>
            <a:pPr lvl="1"/>
            <a:r>
              <a:rPr lang="en-US" altLang="en-US" sz="2400" dirty="0">
                <a:solidFill>
                  <a:srgbClr val="FF0000"/>
                </a:solidFill>
                <a:latin typeface="Comic Sans MS" panose="030F0702030302020204" pitchFamily="66" charset="0"/>
              </a:rPr>
              <a:t>M</a:t>
            </a:r>
            <a:r>
              <a:rPr lang="en-US" altLang="en-US" sz="2400" dirty="0">
                <a:latin typeface="Comic Sans MS" panose="030F0702030302020204" pitchFamily="66" charset="0"/>
              </a:rPr>
              <a:t>orphine (if necessary)</a:t>
            </a:r>
          </a:p>
          <a:p>
            <a:pPr lvl="1"/>
            <a:r>
              <a:rPr lang="en-US" altLang="en-US" sz="2400" dirty="0">
                <a:solidFill>
                  <a:srgbClr val="FF0000"/>
                </a:solidFill>
                <a:latin typeface="Comic Sans MS" panose="030F0702030302020204" pitchFamily="66" charset="0"/>
              </a:rPr>
              <a:t>O</a:t>
            </a:r>
            <a:r>
              <a:rPr lang="en-US" altLang="en-US" sz="2400" dirty="0">
                <a:latin typeface="Comic Sans MS" panose="030F0702030302020204" pitchFamily="66" charset="0"/>
              </a:rPr>
              <a:t>xygen</a:t>
            </a:r>
          </a:p>
          <a:p>
            <a:pPr lvl="1"/>
            <a:r>
              <a:rPr lang="en-US" altLang="en-US" sz="2400" dirty="0">
                <a:solidFill>
                  <a:srgbClr val="FF0000"/>
                </a:solidFill>
                <a:latin typeface="Comic Sans MS" panose="030F0702030302020204" pitchFamily="66" charset="0"/>
              </a:rPr>
              <a:t>N</a:t>
            </a:r>
            <a:r>
              <a:rPr lang="en-US" altLang="en-US" sz="2400" dirty="0">
                <a:latin typeface="Comic Sans MS" panose="030F0702030302020204" pitchFamily="66" charset="0"/>
              </a:rPr>
              <a:t>itroglycerin – after ECG!</a:t>
            </a:r>
          </a:p>
          <a:p>
            <a:pPr lvl="1"/>
            <a:r>
              <a:rPr lang="en-US" altLang="en-US" sz="2400" dirty="0">
                <a:solidFill>
                  <a:srgbClr val="FF0000"/>
                </a:solidFill>
                <a:latin typeface="Comic Sans MS" panose="030F0702030302020204" pitchFamily="66" charset="0"/>
              </a:rPr>
              <a:t>A</a:t>
            </a:r>
            <a:r>
              <a:rPr lang="en-US" altLang="en-US" sz="2400" dirty="0">
                <a:latin typeface="Comic Sans MS" panose="030F0702030302020204" pitchFamily="66" charset="0"/>
              </a:rPr>
              <a:t>spirin</a:t>
            </a:r>
            <a:endParaRPr lang="en-US" altLang="en-US" sz="2400" dirty="0">
              <a:solidFill>
                <a:srgbClr val="FF0000"/>
              </a:solidFill>
              <a:latin typeface="Comic Sans MS" panose="030F0702030302020204" pitchFamily="66" charset="0"/>
            </a:endParaRPr>
          </a:p>
          <a:p>
            <a:pPr lvl="1"/>
            <a:r>
              <a:rPr lang="en-US" altLang="en-US" sz="2400" dirty="0">
                <a:latin typeface="Comic Sans MS" panose="030F0702030302020204" pitchFamily="66" charset="0"/>
              </a:rPr>
              <a:t>IV-monitor-vital signs-history</a:t>
            </a:r>
          </a:p>
          <a:p>
            <a:pPr lvl="1"/>
            <a:r>
              <a:rPr lang="en-US" altLang="en-US" sz="2400" dirty="0">
                <a:latin typeface="Comic Sans MS" panose="030F0702030302020204" pitchFamily="66" charset="0"/>
              </a:rPr>
              <a:t>12 lead ECG</a:t>
            </a:r>
          </a:p>
          <a:p>
            <a:r>
              <a:rPr lang="en-US" altLang="en-US" sz="2800" dirty="0">
                <a:latin typeface="Comic Sans MS" panose="030F0702030302020204" pitchFamily="66" charset="0"/>
              </a:rPr>
              <a:t>Treatment fine-tuned as more diagnostic information is obtained</a:t>
            </a:r>
          </a:p>
        </p:txBody>
      </p:sp>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53</a:t>
            </a:fld>
            <a:endParaRPr lang="en-US" altLang="en-US">
              <a:latin typeface="Comic Sans MS" panose="030F0702030302020204" pitchFamily="66" charset="0"/>
            </a:endParaRPr>
          </a:p>
        </p:txBody>
      </p:sp>
    </p:spTree>
    <p:extLst>
      <p:ext uri="{BB962C8B-B14F-4D97-AF65-F5344CB8AC3E}">
        <p14:creationId xmlns:p14="http://schemas.microsoft.com/office/powerpoint/2010/main" val="109302486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627566" y="106045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Therapy of AMI</a:t>
            </a:r>
          </a:p>
        </p:txBody>
      </p:sp>
      <p:sp>
        <p:nvSpPr>
          <p:cNvPr id="83971" name="Rectangle 3"/>
          <p:cNvSpPr>
            <a:spLocks noGrp="1" noChangeArrowheads="1"/>
          </p:cNvSpPr>
          <p:nvPr>
            <p:ph type="body" idx="1"/>
          </p:nvPr>
        </p:nvSpPr>
        <p:spPr>
          <a:xfrm>
            <a:off x="1143000" y="2404872"/>
            <a:ext cx="8458200" cy="5181600"/>
          </a:xfrm>
        </p:spPr>
        <p:txBody>
          <a:bodyPr vert="horz" lIns="90000" tIns="46800" rIns="90000" bIns="46800" rtlCol="0" anchor="t">
            <a:normAutofit/>
          </a:bodyPr>
          <a:lstStyle/>
          <a:p>
            <a:pPr algn="ctr">
              <a:spcBef>
                <a:spcPts val="700"/>
              </a:spcBef>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600" dirty="0">
                <a:latin typeface="Comic Sans MS" panose="030F0702030302020204" pitchFamily="66" charset="0"/>
              </a:rPr>
              <a:t> Thrombolysis vs. </a:t>
            </a:r>
            <a:r>
              <a:rPr lang="en-GB" altLang="en-US" sz="2600" dirty="0">
                <a:latin typeface="Comic Sans MS" panose="030F0702030302020204" pitchFamily="66" charset="0"/>
              </a:rPr>
              <a:t>percutaneous coronary </a:t>
            </a:r>
            <a:r>
              <a:rPr lang="en-GB" altLang="en-US" sz="2600" dirty="0" smtClean="0">
                <a:latin typeface="Comic Sans MS" panose="030F0702030302020204" pitchFamily="66" charset="0"/>
              </a:rPr>
              <a:t>intervention</a:t>
            </a:r>
            <a:endParaRPr lang="en-GB" altLang="en-US" sz="2600" dirty="0">
              <a:latin typeface="Comic Sans MS" panose="030F0702030302020204" pitchFamily="66" charset="0"/>
            </a:endParaRP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Outcomes have shown consistent benefit with PCI</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Guidelines recommend PCI if FMC to device </a:t>
            </a:r>
            <a:r>
              <a:rPr lang="en-GB" altLang="en-US" sz="2400" dirty="0">
                <a:solidFill>
                  <a:srgbClr val="FF0000"/>
                </a:solidFill>
                <a:latin typeface="Comic Sans MS" panose="030F0702030302020204" pitchFamily="66" charset="0"/>
              </a:rPr>
              <a:t>within 90 minutes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Window of benefit extended over </a:t>
            </a:r>
            <a:r>
              <a:rPr lang="en-GB" altLang="en-US" sz="2400" dirty="0" err="1">
                <a:latin typeface="Comic Sans MS" panose="030F0702030302020204" pitchFamily="66" charset="0"/>
              </a:rPr>
              <a:t>thrombolytics</a:t>
            </a:r>
            <a:r>
              <a:rPr lang="en-GB" altLang="en-US" sz="2400" dirty="0">
                <a:latin typeface="Comic Sans MS" panose="030F0702030302020204" pitchFamily="66" charset="0"/>
              </a:rPr>
              <a:t> if symptomatic(12-24hours) or if cardiogenic shock   </a:t>
            </a:r>
          </a:p>
        </p:txBody>
      </p:sp>
      <p:sp>
        <p:nvSpPr>
          <p:cNvPr id="2" name="Slide Number Placeholder 1"/>
          <p:cNvSpPr>
            <a:spLocks noGrp="1"/>
          </p:cNvSpPr>
          <p:nvPr>
            <p:ph type="sldNum" sz="quarter" idx="10"/>
          </p:nvPr>
        </p:nvSpPr>
        <p:spPr>
          <a:xfrm>
            <a:off x="10085766" y="6545264"/>
            <a:ext cx="125034" cy="123111"/>
          </a:xfrm>
        </p:spPr>
        <p:txBody>
          <a:bodyPr/>
          <a:lstStyle/>
          <a:p>
            <a:fld id="{757968DD-73BD-465D-98C2-CCFE221630F6}" type="slidenum">
              <a:rPr lang="en-US" altLang="en-US" smtClean="0">
                <a:latin typeface="Comic Sans MS" panose="030F0702030302020204" pitchFamily="66" charset="0"/>
              </a:rPr>
              <a:pPr/>
              <a:t>54</a:t>
            </a:fld>
            <a:endParaRPr lang="en-US" altLang="en-US">
              <a:latin typeface="Comic Sans MS" panose="030F0702030302020204" pitchFamily="66" charset="0"/>
            </a:endParaRPr>
          </a:p>
        </p:txBody>
      </p:sp>
    </p:spTree>
    <p:extLst>
      <p:ext uri="{BB962C8B-B14F-4D97-AF65-F5344CB8AC3E}">
        <p14:creationId xmlns:p14="http://schemas.microsoft.com/office/powerpoint/2010/main" val="2806013010"/>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752600" y="97536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AMI Complications</a:t>
            </a:r>
          </a:p>
        </p:txBody>
      </p:sp>
      <p:sp>
        <p:nvSpPr>
          <p:cNvPr id="94211" name="Rectangle 3"/>
          <p:cNvSpPr>
            <a:spLocks noGrp="1" noChangeArrowheads="1"/>
          </p:cNvSpPr>
          <p:nvPr>
            <p:ph type="body" idx="1"/>
          </p:nvPr>
        </p:nvSpPr>
        <p:spPr>
          <a:xfrm>
            <a:off x="1423416" y="2496312"/>
            <a:ext cx="9144000" cy="3886200"/>
          </a:xfrm>
        </p:spPr>
        <p:txBody>
          <a:bodyPr vert="horz" lIns="90000" tIns="46800" rIns="90000" bIns="46800" rtlCol="0" anchor="t">
            <a:normAutofit fontScale="92500" lnSpcReduction="10000"/>
          </a:bodyPr>
          <a:lstStyle/>
          <a:p>
            <a:pPr marL="0" indent="0">
              <a:lnSpc>
                <a:spcPct val="93000"/>
              </a:lnSpc>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Arrhythmias with </a:t>
            </a:r>
            <a:r>
              <a:rPr lang="en-GB" altLang="en-US" sz="2800" dirty="0">
                <a:solidFill>
                  <a:srgbClr val="FF0000"/>
                </a:solidFill>
                <a:latin typeface="Comic Sans MS" panose="030F0702030302020204" pitchFamily="66" charset="0"/>
              </a:rPr>
              <a:t>good prognosis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Bradycardia (without hypotension)</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2˚ </a:t>
            </a:r>
            <a:r>
              <a:rPr lang="en-GB" altLang="en-US" sz="2400" dirty="0" err="1">
                <a:latin typeface="Comic Sans MS" panose="030F0702030302020204" pitchFamily="66" charset="0"/>
              </a:rPr>
              <a:t>Mobitz</a:t>
            </a:r>
            <a:r>
              <a:rPr lang="en-GB" altLang="en-US" sz="2400" dirty="0">
                <a:latin typeface="Comic Sans MS" panose="030F0702030302020204" pitchFamily="66" charset="0"/>
              </a:rPr>
              <a:t> type 1 AV block (</a:t>
            </a:r>
            <a:r>
              <a:rPr lang="en-GB" altLang="en-US" sz="2400" dirty="0" err="1">
                <a:latin typeface="Comic Sans MS" panose="030F0702030302020204" pitchFamily="66" charset="0"/>
              </a:rPr>
              <a:t>Wenckebach</a:t>
            </a:r>
            <a:r>
              <a:rPr lang="en-GB" altLang="en-US" sz="2400" dirty="0">
                <a:latin typeface="Comic Sans MS" panose="030F0702030302020204" pitchFamily="66" charset="0"/>
              </a:rPr>
              <a:t>)</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3˚ AV block with inferior MI (resolves)</a:t>
            </a:r>
          </a:p>
          <a:p>
            <a:pPr marL="1130300" lvl="2"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Narrow QRS complexes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PVCs, PACs</a:t>
            </a:r>
          </a:p>
          <a:p>
            <a:pPr marL="1130300" lvl="2"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Don’t need to treat PVCs! Look for underlying cause</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Early non-sustained V-Tach</a:t>
            </a:r>
          </a:p>
        </p:txBody>
      </p:sp>
      <p:sp>
        <p:nvSpPr>
          <p:cNvPr id="2" name="Slide Number Placeholder 1"/>
          <p:cNvSpPr>
            <a:spLocks noGrp="1"/>
          </p:cNvSpPr>
          <p:nvPr>
            <p:ph type="sldNum" sz="quarter" idx="10"/>
          </p:nvPr>
        </p:nvSpPr>
        <p:spPr>
          <a:xfrm>
            <a:off x="10055308" y="6545264"/>
            <a:ext cx="155492" cy="123111"/>
          </a:xfrm>
        </p:spPr>
        <p:txBody>
          <a:bodyPr/>
          <a:lstStyle/>
          <a:p>
            <a:fld id="{757968DD-73BD-465D-98C2-CCFE221630F6}" type="slidenum">
              <a:rPr lang="en-US" altLang="en-US" smtClean="0">
                <a:latin typeface="Comic Sans MS" panose="030F0702030302020204" pitchFamily="66" charset="0"/>
              </a:rPr>
              <a:pPr/>
              <a:t>55</a:t>
            </a:fld>
            <a:endParaRPr lang="en-US" altLang="en-US">
              <a:latin typeface="Comic Sans MS" panose="030F0702030302020204" pitchFamily="66" charset="0"/>
            </a:endParaRPr>
          </a:p>
        </p:txBody>
      </p:sp>
    </p:spTree>
    <p:extLst>
      <p:ext uri="{BB962C8B-B14F-4D97-AF65-F5344CB8AC3E}">
        <p14:creationId xmlns:p14="http://schemas.microsoft.com/office/powerpoint/2010/main" val="3461354712"/>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1828800" y="975360"/>
            <a:ext cx="8839200" cy="4724400"/>
          </a:xfrm>
        </p:spPr>
        <p:txBody>
          <a:bodyPr vert="horz" lIns="90000" tIns="46800" rIns="90000" bIns="46800" rtlCol="0" anchor="t">
            <a:normAutofit/>
          </a:bodyPr>
          <a:lstStyle/>
          <a:p>
            <a:pPr marL="0" indent="0">
              <a:lnSpc>
                <a:spcPct val="93000"/>
              </a:lnSpc>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Arrhythmias with </a:t>
            </a:r>
            <a:r>
              <a:rPr lang="en-GB" altLang="en-US" sz="2800" dirty="0">
                <a:solidFill>
                  <a:srgbClr val="FF0000"/>
                </a:solidFill>
                <a:latin typeface="Comic Sans MS" panose="030F0702030302020204" pitchFamily="66" charset="0"/>
              </a:rPr>
              <a:t>poor prognosis</a:t>
            </a:r>
          </a:p>
          <a:p>
            <a:pPr marL="496888" lvl="1" indent="-330200">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2˚ </a:t>
            </a:r>
            <a:r>
              <a:rPr lang="en-GB" altLang="en-US" sz="2400" dirty="0" err="1">
                <a:latin typeface="Comic Sans MS" panose="030F0702030302020204" pitchFamily="66" charset="0"/>
              </a:rPr>
              <a:t>Mobitz</a:t>
            </a:r>
            <a:r>
              <a:rPr lang="en-GB" altLang="en-US" sz="2400" dirty="0">
                <a:latin typeface="Comic Sans MS" panose="030F0702030302020204" pitchFamily="66" charset="0"/>
              </a:rPr>
              <a:t> II (progress to 3˚)</a:t>
            </a:r>
          </a:p>
          <a:p>
            <a:pPr marL="496888" lvl="1" indent="-330200">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3˚ AV block from anterior MI</a:t>
            </a:r>
          </a:p>
          <a:p>
            <a:pPr marL="496888" lvl="1" indent="-330200">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Persistent sinus tach, SVT, A-fib</a:t>
            </a:r>
          </a:p>
          <a:p>
            <a:pPr marL="496888" lvl="1" indent="-330200">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New RBBB, </a:t>
            </a:r>
            <a:r>
              <a:rPr lang="en-GB" altLang="en-US" sz="2400" dirty="0" err="1">
                <a:latin typeface="Comic Sans MS" panose="030F0702030302020204" pitchFamily="66" charset="0"/>
              </a:rPr>
              <a:t>bifascicular</a:t>
            </a:r>
            <a:r>
              <a:rPr lang="en-GB" altLang="en-US" sz="2400" dirty="0">
                <a:latin typeface="Comic Sans MS" panose="030F0702030302020204" pitchFamily="66" charset="0"/>
              </a:rPr>
              <a:t> block (RBBB + hemi-block)</a:t>
            </a:r>
          </a:p>
          <a:p>
            <a:pPr marL="496888" lvl="1" indent="-330200">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LBBB (large infarct size)</a:t>
            </a:r>
          </a:p>
          <a:p>
            <a:pPr marL="611188" lvl="2" indent="-330200">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latin typeface="Comic Sans MS" panose="030F0702030302020204" pitchFamily="66" charset="0"/>
              </a:rPr>
              <a:t>Increased risk of pump failure, mortality</a:t>
            </a:r>
          </a:p>
        </p:txBody>
      </p:sp>
      <p:grpSp>
        <p:nvGrpSpPr>
          <p:cNvPr id="96259" name="Group 4"/>
          <p:cNvGrpSpPr>
            <a:grpSpLocks/>
          </p:cNvGrpSpPr>
          <p:nvPr/>
        </p:nvGrpSpPr>
        <p:grpSpPr bwMode="auto">
          <a:xfrm>
            <a:off x="2438400" y="4572000"/>
            <a:ext cx="7316788" cy="1284288"/>
            <a:chOff x="144" y="3456"/>
            <a:chExt cx="5417" cy="857"/>
          </a:xfrm>
        </p:grpSpPr>
        <p:sp>
          <p:nvSpPr>
            <p:cNvPr id="45061" name="AutoShape 5"/>
            <p:cNvSpPr>
              <a:spLocks noChangeArrowheads="1"/>
            </p:cNvSpPr>
            <p:nvPr/>
          </p:nvSpPr>
          <p:spPr bwMode="auto">
            <a:xfrm>
              <a:off x="144" y="3456"/>
              <a:ext cx="5417" cy="857"/>
            </a:xfrm>
            <a:prstGeom prst="roundRect">
              <a:avLst>
                <a:gd name="adj" fmla="val 116"/>
              </a:avLst>
            </a:prstGeom>
            <a:solidFill>
              <a:srgbClr val="FFFF00"/>
            </a:solidFill>
            <a:ln w="57240">
              <a:solidFill>
                <a:srgbClr val="800000"/>
              </a:solidFill>
              <a:round/>
              <a:headEnd/>
              <a:tailEnd/>
            </a:ln>
            <a:effectLst>
              <a:outerShdw blurRad="63500" dist="107933" dir="2700000" algn="ctr" rotWithShape="0">
                <a:srgbClr val="666633">
                  <a:alpha val="74998"/>
                </a:srgbClr>
              </a:outerShdw>
            </a:effectLst>
          </p:spPr>
          <p:txBody>
            <a:bodyPr wrap="none" anchor="ctr"/>
            <a:lstStyle/>
            <a:p>
              <a:pPr eaLnBrk="1" hangingPunct="1">
                <a:defRPr/>
              </a:pPr>
              <a:endParaRPr lang="en-US" dirty="0">
                <a:latin typeface="Comic Sans MS" panose="030F0702030302020204" pitchFamily="66" charset="0"/>
                <a:ea typeface="ＭＳ Ｐゴシック" charset="0"/>
                <a:cs typeface="ＭＳ Ｐゴシック" charset="0"/>
              </a:endParaRPr>
            </a:p>
          </p:txBody>
        </p:sp>
        <p:grpSp>
          <p:nvGrpSpPr>
            <p:cNvPr id="96262" name="Group 6"/>
            <p:cNvGrpSpPr>
              <a:grpSpLocks/>
            </p:cNvGrpSpPr>
            <p:nvPr/>
          </p:nvGrpSpPr>
          <p:grpSpPr bwMode="auto">
            <a:xfrm>
              <a:off x="144" y="3456"/>
              <a:ext cx="5411" cy="851"/>
              <a:chOff x="144" y="3456"/>
              <a:chExt cx="5411" cy="851"/>
            </a:xfrm>
          </p:grpSpPr>
          <p:sp>
            <p:nvSpPr>
              <p:cNvPr id="96263" name="AutoShape 7"/>
              <p:cNvSpPr>
                <a:spLocks noChangeArrowheads="1"/>
              </p:cNvSpPr>
              <p:nvPr/>
            </p:nvSpPr>
            <p:spPr bwMode="auto">
              <a:xfrm>
                <a:off x="144" y="3456"/>
                <a:ext cx="5411" cy="851"/>
              </a:xfrm>
              <a:prstGeom prst="roundRect">
                <a:avLst>
                  <a:gd name="adj" fmla="val 116"/>
                </a:avLst>
              </a:prstGeom>
              <a:noFill/>
              <a:ln w="9525">
                <a:noFill/>
                <a:round/>
                <a:headEnd/>
                <a:tailEnd/>
              </a:ln>
            </p:spPr>
            <p:txBody>
              <a:bodyPr wrap="none" anchor="ctr"/>
              <a:lstStyle/>
              <a:p>
                <a:pPr eaLnBrk="1" hangingPunct="1"/>
                <a:endParaRPr lang="en-US" altLang="en-US" dirty="0">
                  <a:latin typeface="Comic Sans MS" panose="030F0702030302020204" pitchFamily="66" charset="0"/>
                </a:endParaRPr>
              </a:p>
            </p:txBody>
          </p:sp>
          <p:sp>
            <p:nvSpPr>
              <p:cNvPr id="96264" name="Text Box 8"/>
              <p:cNvSpPr txBox="1">
                <a:spLocks noChangeArrowheads="1"/>
              </p:cNvSpPr>
              <p:nvPr/>
            </p:nvSpPr>
            <p:spPr bwMode="auto">
              <a:xfrm>
                <a:off x="144" y="3488"/>
                <a:ext cx="5411" cy="785"/>
              </a:xfrm>
              <a:prstGeom prst="rect">
                <a:avLst/>
              </a:prstGeom>
              <a:noFill/>
              <a:ln w="9525">
                <a:noFill/>
                <a:miter lim="800000"/>
                <a:headEnd/>
                <a:tailEnd/>
              </a:ln>
            </p:spPr>
            <p:txBody>
              <a:bodyPr lIns="90000" tIns="46800" rIns="90000" bIns="46800" anchor="ctr">
                <a:spAutoFit/>
              </a:bodyPr>
              <a:lstStyle/>
              <a:p>
                <a:pPr algn="ctr">
                  <a:lnSpc>
                    <a:spcPct val="93000"/>
                  </a:lnSpc>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solidFill>
                      <a:srgbClr val="0000CC"/>
                    </a:solidFill>
                    <a:latin typeface="Comic Sans MS" panose="030F0702030302020204" pitchFamily="66" charset="0"/>
                  </a:rPr>
                  <a:t>High-grade blocks</a:t>
                </a:r>
              </a:p>
              <a:p>
                <a:pPr algn="ctr">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solidFill>
                      <a:srgbClr val="0000CC"/>
                    </a:solidFill>
                    <a:latin typeface="Comic Sans MS" panose="030F0702030302020204" pitchFamily="66" charset="0"/>
                  </a:rPr>
                  <a:t>seen in anterior MI due to structural loss of </a:t>
                </a:r>
              </a:p>
              <a:p>
                <a:pPr algn="ctr">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solidFill>
                      <a:srgbClr val="0000CC"/>
                    </a:solidFill>
                    <a:latin typeface="Comic Sans MS" panose="030F0702030302020204" pitchFamily="66" charset="0"/>
                  </a:rPr>
                  <a:t>conduction tissue </a:t>
                </a:r>
                <a:r>
                  <a:rPr lang="en-GB" altLang="en-US" sz="2400" dirty="0">
                    <a:solidFill>
                      <a:srgbClr val="0000CC"/>
                    </a:solidFill>
                    <a:latin typeface="Comic Sans MS" panose="030F0702030302020204" pitchFamily="66" charset="0"/>
                  </a:rPr>
                  <a:t>and will need </a:t>
                </a:r>
                <a:r>
                  <a:rPr lang="en-GB" altLang="en-US" sz="2400" dirty="0">
                    <a:solidFill>
                      <a:srgbClr val="0000CC"/>
                    </a:solidFill>
                    <a:latin typeface="Comic Sans MS" panose="030F0702030302020204" pitchFamily="66" charset="0"/>
                  </a:rPr>
                  <a:t>pacemaker</a:t>
                </a:r>
              </a:p>
            </p:txBody>
          </p:sp>
        </p:grpSp>
      </p:grpSp>
      <p:sp>
        <p:nvSpPr>
          <p:cNvPr id="96260" name="Rectangle 2"/>
          <p:cNvSpPr>
            <a:spLocks noGrp="1" noChangeArrowheads="1"/>
          </p:cNvSpPr>
          <p:nvPr>
            <p:ph type="title"/>
          </p:nvPr>
        </p:nvSpPr>
        <p:spPr>
          <a:xfrm>
            <a:off x="1752600" y="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Complications</a:t>
            </a: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56</a:t>
            </a:fld>
            <a:endParaRPr lang="en-US" altLang="en-US">
              <a:latin typeface="Comic Sans MS" panose="030F0702030302020204" pitchFamily="66" charset="0"/>
            </a:endParaRPr>
          </a:p>
        </p:txBody>
      </p:sp>
    </p:spTree>
    <p:extLst>
      <p:ext uri="{BB962C8B-B14F-4D97-AF65-F5344CB8AC3E}">
        <p14:creationId xmlns:p14="http://schemas.microsoft.com/office/powerpoint/2010/main" val="17196517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additive="base">
                                        <p:cTn id="7" dur="500" fill="hold"/>
                                        <p:tgtEl>
                                          <p:spTgt spid="96259"/>
                                        </p:tgtEl>
                                        <p:attrNameLst>
                                          <p:attrName>ppt_x</p:attrName>
                                        </p:attrNameLst>
                                      </p:cBhvr>
                                      <p:tavLst>
                                        <p:tav tm="0">
                                          <p:val>
                                            <p:strVal val="#ppt_x"/>
                                          </p:val>
                                        </p:tav>
                                        <p:tav tm="100000">
                                          <p:val>
                                            <p:strVal val="#ppt_x"/>
                                          </p:val>
                                        </p:tav>
                                      </p:tavLst>
                                    </p:anim>
                                    <p:anim calcmode="lin" valueType="num">
                                      <p:cBhvr additive="base">
                                        <p:cTn id="8" dur="500" fill="hold"/>
                                        <p:tgtEl>
                                          <p:spTgt spid="96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Post MI complications</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latin typeface="Comic Sans MS" panose="030F0702030302020204" pitchFamily="66" charset="0"/>
              </a:rPr>
              <a:t>Cardiogenic Shock</a:t>
            </a:r>
          </a:p>
          <a:p>
            <a:r>
              <a:rPr lang="en-US" dirty="0" smtClean="0">
                <a:latin typeface="Comic Sans MS" panose="030F0702030302020204" pitchFamily="66" charset="0"/>
              </a:rPr>
              <a:t>Lateral wall rupture</a:t>
            </a:r>
          </a:p>
          <a:p>
            <a:r>
              <a:rPr lang="en-US" dirty="0" smtClean="0">
                <a:latin typeface="Comic Sans MS" panose="030F0702030302020204" pitchFamily="66" charset="0"/>
              </a:rPr>
              <a:t>Septal wall rupture(VSD)</a:t>
            </a:r>
          </a:p>
          <a:p>
            <a:r>
              <a:rPr lang="en-US" dirty="0" smtClean="0">
                <a:latin typeface="Comic Sans MS" panose="030F0702030302020204" pitchFamily="66" charset="0"/>
              </a:rPr>
              <a:t>Acute MR</a:t>
            </a:r>
          </a:p>
          <a:p>
            <a:r>
              <a:rPr lang="en-US" dirty="0" smtClean="0">
                <a:latin typeface="Comic Sans MS" panose="030F0702030302020204" pitchFamily="66" charset="0"/>
              </a:rPr>
              <a:t>RV infarction</a:t>
            </a:r>
          </a:p>
          <a:p>
            <a:r>
              <a:rPr lang="en-US" dirty="0" smtClean="0">
                <a:latin typeface="Comic Sans MS" panose="030F0702030302020204" pitchFamily="66" charset="0"/>
              </a:rPr>
              <a:t>Pericarditis/</a:t>
            </a:r>
            <a:r>
              <a:rPr lang="en-US" dirty="0" err="1" smtClean="0">
                <a:latin typeface="Comic Sans MS" panose="030F0702030302020204" pitchFamily="66" charset="0"/>
              </a:rPr>
              <a:t>Dresslers</a:t>
            </a:r>
            <a:r>
              <a:rPr lang="en-US" dirty="0" smtClean="0">
                <a:latin typeface="Comic Sans MS" panose="030F0702030302020204" pitchFamily="66" charset="0"/>
              </a:rPr>
              <a:t> syndrome</a:t>
            </a:r>
            <a:endParaRPr lang="en-US" dirty="0">
              <a:latin typeface="Comic Sans MS" panose="030F0702030302020204" pitchFamily="66" charset="0"/>
            </a:endParaRPr>
          </a:p>
        </p:txBody>
      </p:sp>
    </p:spTree>
    <p:extLst>
      <p:ext uri="{BB962C8B-B14F-4D97-AF65-F5344CB8AC3E}">
        <p14:creationId xmlns:p14="http://schemas.microsoft.com/office/powerpoint/2010/main" val="3299605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2"/>
          <p:cNvSpPr>
            <a:spLocks noGrp="1"/>
          </p:cNvSpPr>
          <p:nvPr>
            <p:ph type="sldNum" sz="quarter" idx="10"/>
          </p:nvPr>
        </p:nvSpPr>
        <p:spPr>
          <a:noFill/>
        </p:spPr>
        <p:txBody>
          <a:bodyPr/>
          <a:lstStyle/>
          <a:p>
            <a:fld id="{5A5E8CBD-5382-4ADC-927A-5EE44AD09CD2}" type="slidenum">
              <a:rPr lang="en-US" altLang="en-US"/>
              <a:pPr/>
              <a:t>58</a:t>
            </a:fld>
            <a:endParaRPr lang="en-US" altLang="en-US"/>
          </a:p>
        </p:txBody>
      </p:sp>
      <p:sp>
        <p:nvSpPr>
          <p:cNvPr id="108547" name="Rectangle 2"/>
          <p:cNvSpPr>
            <a:spLocks noGrp="1" noChangeArrowheads="1"/>
          </p:cNvSpPr>
          <p:nvPr>
            <p:ph type="title"/>
          </p:nvPr>
        </p:nvSpPr>
        <p:spPr>
          <a:xfrm>
            <a:off x="1981200" y="2971800"/>
            <a:ext cx="8229600" cy="528638"/>
          </a:xfrm>
        </p:spPr>
        <p:txBody>
          <a:bodyPr vert="horz" lIns="90000" tIns="46800" rIns="90000" bIns="46800" rtlCol="0" anchor="ctr">
            <a:normAutofit fontScale="90000"/>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a:latin typeface="Times New Roman" pitchFamily="18" charset="0"/>
                <a:cs typeface="Times New Roman" pitchFamily="18" charset="0"/>
              </a:rPr>
              <a:t>Heart Failure</a:t>
            </a:r>
          </a:p>
        </p:txBody>
      </p:sp>
      <p:sp>
        <p:nvSpPr>
          <p:cNvPr id="5" name="TextBox 3"/>
          <p:cNvSpPr txBox="1">
            <a:spLocks noChangeArrowheads="1"/>
          </p:cNvSpPr>
          <p:nvPr/>
        </p:nvSpPr>
        <p:spPr bwMode="auto">
          <a:xfrm>
            <a:off x="8382001" y="5943600"/>
            <a:ext cx="1215397" cy="369332"/>
          </a:xfrm>
          <a:prstGeom prst="rect">
            <a:avLst/>
          </a:prstGeom>
          <a:noFill/>
          <a:ln w="9525">
            <a:noFill/>
            <a:miter lim="800000"/>
            <a:headEnd/>
            <a:tailEnd/>
          </a:ln>
        </p:spPr>
        <p:txBody>
          <a:bodyPr wrap="none">
            <a:spAutoFit/>
          </a:bodyPr>
          <a:lstStyle/>
          <a:p>
            <a:pPr eaLnBrk="1" hangingPunct="1"/>
            <a:r>
              <a:rPr lang="en-US" altLang="en-US" dirty="0">
                <a:latin typeface="Comic Sans MS" panose="030F0702030302020204" pitchFamily="66" charset="0"/>
              </a:rPr>
              <a:t>Section </a:t>
            </a:r>
            <a:r>
              <a:rPr lang="en-US" altLang="en-US" dirty="0">
                <a:latin typeface="Comic Sans MS" panose="030F0702030302020204" pitchFamily="66" charset="0"/>
              </a:rPr>
              <a:t>9</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983146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HF Definition: </a:t>
            </a:r>
            <a:endParaRPr lang="en-US" dirty="0">
              <a:latin typeface="Comic Sans MS" panose="030F0702030302020204" pitchFamily="66" charset="0"/>
            </a:endParaRPr>
          </a:p>
        </p:txBody>
      </p:sp>
      <p:sp>
        <p:nvSpPr>
          <p:cNvPr id="3" name="Content Placeholder 2"/>
          <p:cNvSpPr>
            <a:spLocks noGrp="1"/>
          </p:cNvSpPr>
          <p:nvPr>
            <p:ph idx="1"/>
          </p:nvPr>
        </p:nvSpPr>
        <p:spPr>
          <a:xfrm>
            <a:off x="1624584" y="2468880"/>
            <a:ext cx="9869424" cy="3721608"/>
          </a:xfrm>
        </p:spPr>
        <p:txBody>
          <a:bodyPr>
            <a:normAutofit fontScale="92500" lnSpcReduction="20000"/>
          </a:bodyPr>
          <a:lstStyle/>
          <a:p>
            <a:r>
              <a:rPr lang="en-US" dirty="0">
                <a:latin typeface="Comic Sans MS" panose="030F0702030302020204" pitchFamily="66" charset="0"/>
              </a:rPr>
              <a:t> </a:t>
            </a:r>
            <a:r>
              <a:rPr lang="en-US" dirty="0">
                <a:latin typeface="Comic Sans MS" panose="030F0702030302020204" pitchFamily="66" charset="0"/>
              </a:rPr>
              <a:t>Complex </a:t>
            </a:r>
            <a:r>
              <a:rPr lang="en-US" dirty="0">
                <a:latin typeface="Comic Sans MS" panose="030F0702030302020204" pitchFamily="66" charset="0"/>
              </a:rPr>
              <a:t>clinical </a:t>
            </a:r>
            <a:r>
              <a:rPr lang="en-US" b="1" u="sng" dirty="0">
                <a:latin typeface="Comic Sans MS" panose="030F0702030302020204" pitchFamily="66" charset="0"/>
              </a:rPr>
              <a:t>syndrome</a:t>
            </a:r>
            <a:r>
              <a:rPr lang="en-US" dirty="0">
                <a:latin typeface="Comic Sans MS" panose="030F0702030302020204" pitchFamily="66" charset="0"/>
              </a:rPr>
              <a:t> that results </a:t>
            </a:r>
            <a:r>
              <a:rPr lang="en-US" dirty="0">
                <a:latin typeface="Comic Sans MS" panose="030F0702030302020204" pitchFamily="66" charset="0"/>
              </a:rPr>
              <a:t>from impairment </a:t>
            </a:r>
            <a:r>
              <a:rPr lang="en-US" dirty="0">
                <a:latin typeface="Comic Sans MS" panose="030F0702030302020204" pitchFamily="66" charset="0"/>
              </a:rPr>
              <a:t>of </a:t>
            </a:r>
            <a:r>
              <a:rPr lang="en-US" b="1" u="sng" dirty="0">
                <a:latin typeface="Comic Sans MS" panose="030F0702030302020204" pitchFamily="66" charset="0"/>
              </a:rPr>
              <a:t>ventricular filling </a:t>
            </a:r>
            <a:r>
              <a:rPr lang="en-US" dirty="0">
                <a:latin typeface="Comic Sans MS" panose="030F0702030302020204" pitchFamily="66" charset="0"/>
              </a:rPr>
              <a:t>or </a:t>
            </a:r>
            <a:r>
              <a:rPr lang="en-US" b="1" u="sng" dirty="0">
                <a:latin typeface="Comic Sans MS" panose="030F0702030302020204" pitchFamily="66" charset="0"/>
              </a:rPr>
              <a:t>ejection </a:t>
            </a:r>
            <a:r>
              <a:rPr lang="en-US" dirty="0">
                <a:latin typeface="Comic Sans MS" panose="030F0702030302020204" pitchFamily="66" charset="0"/>
              </a:rPr>
              <a:t> </a:t>
            </a:r>
          </a:p>
          <a:p>
            <a:r>
              <a:rPr lang="en-US" dirty="0">
                <a:latin typeface="Comic Sans MS" panose="030F0702030302020204" pitchFamily="66" charset="0"/>
              </a:rPr>
              <a:t>The </a:t>
            </a:r>
            <a:r>
              <a:rPr lang="en-US" dirty="0">
                <a:latin typeface="Comic Sans MS" panose="030F0702030302020204" pitchFamily="66" charset="0"/>
              </a:rPr>
              <a:t>cardinal manifestations of HF </a:t>
            </a:r>
            <a:r>
              <a:rPr lang="en-US" dirty="0">
                <a:latin typeface="Comic Sans MS" panose="030F0702030302020204" pitchFamily="66" charset="0"/>
              </a:rPr>
              <a:t>are:</a:t>
            </a:r>
          </a:p>
          <a:p>
            <a:pPr marL="0" indent="0">
              <a:buNone/>
            </a:pPr>
            <a:r>
              <a:rPr lang="en-US" dirty="0">
                <a:latin typeface="Comic Sans MS" panose="030F0702030302020204" pitchFamily="66" charset="0"/>
              </a:rPr>
              <a:t>	</a:t>
            </a:r>
            <a:r>
              <a:rPr lang="en-US" dirty="0">
                <a:latin typeface="Comic Sans MS" panose="030F0702030302020204" pitchFamily="66" charset="0"/>
              </a:rPr>
              <a:t>- </a:t>
            </a:r>
            <a:r>
              <a:rPr lang="en-US" dirty="0">
                <a:latin typeface="Comic Sans MS" panose="030F0702030302020204" pitchFamily="66" charset="0"/>
              </a:rPr>
              <a:t>dyspnea and </a:t>
            </a:r>
            <a:r>
              <a:rPr lang="en-US" dirty="0">
                <a:latin typeface="Comic Sans MS" panose="030F0702030302020204" pitchFamily="66" charset="0"/>
              </a:rPr>
              <a:t>fatigue</a:t>
            </a:r>
          </a:p>
          <a:p>
            <a:pPr marL="0" indent="0">
              <a:buNone/>
            </a:pPr>
            <a:r>
              <a:rPr lang="en-US" dirty="0">
                <a:latin typeface="Comic Sans MS" panose="030F0702030302020204" pitchFamily="66" charset="0"/>
              </a:rPr>
              <a:t>	</a:t>
            </a:r>
            <a:r>
              <a:rPr lang="en-US" dirty="0">
                <a:latin typeface="Comic Sans MS" panose="030F0702030302020204" pitchFamily="66" charset="0"/>
              </a:rPr>
              <a:t>- fluid retention </a:t>
            </a:r>
          </a:p>
          <a:p>
            <a:pPr marL="0" indent="0">
              <a:buNone/>
            </a:pPr>
            <a:r>
              <a:rPr lang="en-US" dirty="0">
                <a:latin typeface="Comic Sans MS" panose="030F0702030302020204" pitchFamily="66" charset="0"/>
              </a:rPr>
              <a:t>	- Some </a:t>
            </a:r>
            <a:r>
              <a:rPr lang="en-US" dirty="0">
                <a:latin typeface="Comic Sans MS" panose="030F0702030302020204" pitchFamily="66" charset="0"/>
              </a:rPr>
              <a:t>patients have </a:t>
            </a:r>
            <a:r>
              <a:rPr lang="en-US" dirty="0">
                <a:latin typeface="Comic Sans MS" panose="030F0702030302020204" pitchFamily="66" charset="0"/>
              </a:rPr>
              <a:t>mainly exercise intolerance </a:t>
            </a:r>
          </a:p>
          <a:p>
            <a:r>
              <a:rPr lang="en-US" b="1" dirty="0">
                <a:latin typeface="Comic Sans MS" panose="030F0702030302020204" pitchFamily="66" charset="0"/>
              </a:rPr>
              <a:t>There is no single diagnostic test for HF</a:t>
            </a:r>
          </a:p>
          <a:p>
            <a:r>
              <a:rPr lang="en-US" dirty="0">
                <a:latin typeface="Comic Sans MS" panose="030F0702030302020204" pitchFamily="66" charset="0"/>
              </a:rPr>
              <a:t>it is largely a clinical diagnosis based on a careful history and physical examination</a:t>
            </a:r>
          </a:p>
          <a:p>
            <a:endParaRPr lang="en-US" dirty="0">
              <a:latin typeface="Comic Sans MS" panose="030F0702030302020204" pitchFamily="66" charset="0"/>
            </a:endParaRPr>
          </a:p>
        </p:txBody>
      </p:sp>
      <p:sp>
        <p:nvSpPr>
          <p:cNvPr id="4" name="Slide Number Placeholder 3"/>
          <p:cNvSpPr>
            <a:spLocks noGrp="1"/>
          </p:cNvSpPr>
          <p:nvPr>
            <p:ph type="sldNum" sz="quarter" idx="10"/>
          </p:nvPr>
        </p:nvSpPr>
        <p:spPr>
          <a:xfrm>
            <a:off x="10201612" y="6455664"/>
            <a:ext cx="487724" cy="157847"/>
          </a:xfrm>
        </p:spPr>
        <p:txBody>
          <a:bodyPr/>
          <a:lstStyle/>
          <a:p>
            <a:fld id="{757968DD-73BD-465D-98C2-CCFE221630F6}" type="slidenum">
              <a:rPr lang="en-US" altLang="en-US" smtClean="0">
                <a:latin typeface="Comic Sans MS" panose="030F0702030302020204" pitchFamily="66" charset="0"/>
              </a:rPr>
              <a:pPr/>
              <a:t>59</a:t>
            </a:fld>
            <a:endParaRPr lang="en-US" altLang="en-US" dirty="0">
              <a:latin typeface="Comic Sans MS" panose="030F0702030302020204" pitchFamily="66" charset="0"/>
            </a:endParaRPr>
          </a:p>
        </p:txBody>
      </p:sp>
    </p:spTree>
    <p:extLst>
      <p:ext uri="{BB962C8B-B14F-4D97-AF65-F5344CB8AC3E}">
        <p14:creationId xmlns:p14="http://schemas.microsoft.com/office/powerpoint/2010/main" val="3426321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ctr"/>
          <a:lstStyle/>
          <a:p>
            <a:pPr eaLnBrk="1" hangingPunct="1"/>
            <a:r>
              <a:rPr lang="en-AU" dirty="0" smtClean="0">
                <a:latin typeface="Comic Sans MS" panose="030F0702030302020204" pitchFamily="66" charset="0"/>
                <a:ea typeface="ＭＳ Ｐゴシック" pitchFamily="34" charset="-128"/>
              </a:rPr>
              <a:t>History</a:t>
            </a:r>
            <a:endParaRPr lang="en-US" dirty="0" smtClean="0">
              <a:latin typeface="Comic Sans MS" panose="030F0702030302020204" pitchFamily="66" charset="0"/>
              <a:ea typeface="ＭＳ Ｐゴシック" pitchFamily="34" charset="-128"/>
            </a:endParaRPr>
          </a:p>
        </p:txBody>
      </p:sp>
      <p:sp>
        <p:nvSpPr>
          <p:cNvPr id="12291" name="Rectangle 3"/>
          <p:cNvSpPr>
            <a:spLocks noGrp="1" noChangeArrowheads="1"/>
          </p:cNvSpPr>
          <p:nvPr>
            <p:ph idx="1"/>
          </p:nvPr>
        </p:nvSpPr>
        <p:spPr/>
        <p:txBody>
          <a:bodyPr/>
          <a:lstStyle/>
          <a:p>
            <a:pPr eaLnBrk="1" hangingPunct="1"/>
            <a:r>
              <a:rPr lang="en-AU" sz="2800" dirty="0">
                <a:latin typeface="Comic Sans MS" panose="030F0702030302020204" pitchFamily="66" charset="0"/>
                <a:ea typeface="ＭＳ Ｐゴシック" pitchFamily="34" charset="-128"/>
              </a:rPr>
              <a:t>By far, History, is the most predictive</a:t>
            </a:r>
          </a:p>
          <a:p>
            <a:pPr eaLnBrk="1" hangingPunct="1"/>
            <a:r>
              <a:rPr lang="en-AU" sz="2800" dirty="0">
                <a:latin typeface="Comic Sans MS" panose="030F0702030302020204" pitchFamily="66" charset="0"/>
                <a:ea typeface="ＭＳ Ｐゴシック" pitchFamily="34" charset="-128"/>
              </a:rPr>
              <a:t>Do it well, saves time!</a:t>
            </a:r>
          </a:p>
          <a:p>
            <a:pPr eaLnBrk="1" hangingPunct="1"/>
            <a:r>
              <a:rPr lang="en-AU" sz="2800" dirty="0">
                <a:latin typeface="Comic Sans MS" panose="030F0702030302020204" pitchFamily="66" charset="0"/>
                <a:ea typeface="ＭＳ Ｐゴシック" pitchFamily="34" charset="-128"/>
              </a:rPr>
              <a:t>Know the classic story for the common </a:t>
            </a:r>
            <a:r>
              <a:rPr lang="en-AU" sz="2800" dirty="0" smtClean="0">
                <a:latin typeface="Comic Sans MS" panose="030F0702030302020204" pitchFamily="66" charset="0"/>
                <a:ea typeface="ＭＳ Ｐゴシック" pitchFamily="34" charset="-128"/>
              </a:rPr>
              <a:t>complaints</a:t>
            </a:r>
          </a:p>
          <a:p>
            <a:pPr eaLnBrk="1" hangingPunct="1"/>
            <a:r>
              <a:rPr lang="en-AU" sz="2800" dirty="0" smtClean="0">
                <a:latin typeface="Comic Sans MS" panose="030F0702030302020204" pitchFamily="66" charset="0"/>
                <a:ea typeface="ＭＳ Ｐゴシック" pitchFamily="34" charset="-128"/>
              </a:rPr>
              <a:t> </a:t>
            </a:r>
            <a:r>
              <a:rPr lang="en-AU" sz="2800" dirty="0">
                <a:latin typeface="Comic Sans MS" panose="030F0702030302020204" pitchFamily="66" charset="0"/>
                <a:ea typeface="ＭＳ Ｐゴシック" pitchFamily="34" charset="-128"/>
              </a:rPr>
              <a:t>but </a:t>
            </a:r>
            <a:r>
              <a:rPr lang="en-AU" sz="2800" dirty="0" smtClean="0">
                <a:latin typeface="Comic Sans MS" panose="030F0702030302020204" pitchFamily="66" charset="0"/>
                <a:ea typeface="ＭＳ Ｐゴシック" pitchFamily="34" charset="-128"/>
              </a:rPr>
              <a:t>beware </a:t>
            </a:r>
            <a:r>
              <a:rPr lang="en-AU" sz="2800" dirty="0">
                <a:latin typeface="Comic Sans MS" panose="030F0702030302020204" pitchFamily="66" charset="0"/>
                <a:ea typeface="ＭＳ Ｐゴシック" pitchFamily="34" charset="-128"/>
              </a:rPr>
              <a:t>of the pitfalls</a:t>
            </a:r>
          </a:p>
          <a:p>
            <a:pPr eaLnBrk="1" hangingPunct="1"/>
            <a:endParaRPr lang="en-US" dirty="0" smtClean="0">
              <a:latin typeface="Comic Sans MS" panose="030F0702030302020204" pitchFamily="66" charset="0"/>
              <a:ea typeface="ＭＳ Ｐゴシック" pitchFamily="34" charset="-128"/>
            </a:endParaRPr>
          </a:p>
        </p:txBody>
      </p:sp>
      <p:sp>
        <p:nvSpPr>
          <p:cNvPr id="2" name="Slide Number Placeholder 1"/>
          <p:cNvSpPr>
            <a:spLocks noGrp="1"/>
          </p:cNvSpPr>
          <p:nvPr>
            <p:ph type="sldNum" sz="quarter" idx="10"/>
          </p:nvPr>
        </p:nvSpPr>
        <p:spPr>
          <a:xfrm>
            <a:off x="10148284" y="6545264"/>
            <a:ext cx="62517" cy="123111"/>
          </a:xfrm>
        </p:spPr>
        <p:txBody>
          <a:bodyPr/>
          <a:lstStyle/>
          <a:p>
            <a:fld id="{757968DD-73BD-465D-98C2-CCFE221630F6}" type="slidenum">
              <a:rPr lang="en-US" altLang="en-US" smtClean="0">
                <a:latin typeface="Comic Sans MS" panose="030F0702030302020204" pitchFamily="66" charset="0"/>
              </a:rPr>
              <a:pPr/>
              <a:t>6</a:t>
            </a:fld>
            <a:endParaRPr lang="en-US" altLang="en-US">
              <a:latin typeface="Comic Sans MS" panose="030F0702030302020204" pitchFamily="66" charset="0"/>
            </a:endParaRPr>
          </a:p>
        </p:txBody>
      </p:sp>
    </p:spTree>
    <p:extLst>
      <p:ext uri="{BB962C8B-B14F-4D97-AF65-F5344CB8AC3E}">
        <p14:creationId xmlns:p14="http://schemas.microsoft.com/office/powerpoint/2010/main" val="34916641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NYHA classification</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1561269" y="896620"/>
            <a:ext cx="9069462" cy="521208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757968DD-73BD-465D-98C2-CCFE221630F6}" type="slidenum">
              <a:rPr lang="en-US" altLang="en-US" smtClean="0"/>
              <a:pPr/>
              <a:t>60</a:t>
            </a:fld>
            <a:endParaRPr lang="en-US" altLang="en-US"/>
          </a:p>
        </p:txBody>
      </p:sp>
    </p:spTree>
    <p:extLst>
      <p:ext uri="{BB962C8B-B14F-4D97-AF65-F5344CB8AC3E}">
        <p14:creationId xmlns:p14="http://schemas.microsoft.com/office/powerpoint/2010/main" val="5966952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HF classification:</a:t>
            </a:r>
            <a:endParaRPr lang="en-US" dirty="0">
              <a:latin typeface="Comic Sans MS" panose="030F0702030302020204" pitchFamily="66" charset="0"/>
            </a:endParaRPr>
          </a:p>
        </p:txBody>
      </p:sp>
      <p:sp>
        <p:nvSpPr>
          <p:cNvPr id="6" name="Content Placeholder 5"/>
          <p:cNvSpPr>
            <a:spLocks noGrp="1"/>
          </p:cNvSpPr>
          <p:nvPr>
            <p:ph idx="1"/>
          </p:nvPr>
        </p:nvSpPr>
        <p:spPr/>
        <p:txBody>
          <a:bodyPr>
            <a:normAutofit fontScale="92500" lnSpcReduction="10000"/>
          </a:bodyPr>
          <a:lstStyle/>
          <a:p>
            <a:pPr marL="571500" indent="-571500">
              <a:buFont typeface="Wingdings" pitchFamily="2" charset="2"/>
              <a:buChar char="Ø"/>
            </a:pPr>
            <a:r>
              <a:rPr lang="en-US" sz="2200" dirty="0">
                <a:latin typeface="Comic Sans MS" panose="030F0702030302020204" pitchFamily="66" charset="0"/>
              </a:rPr>
              <a:t>Systolic heart failure </a:t>
            </a:r>
            <a:r>
              <a:rPr lang="en-US" sz="2200" dirty="0" err="1">
                <a:latin typeface="Comic Sans MS" panose="030F0702030302020204" pitchFamily="66" charset="0"/>
              </a:rPr>
              <a:t>vs</a:t>
            </a:r>
            <a:r>
              <a:rPr lang="en-US" sz="2200" dirty="0">
                <a:latin typeface="Comic Sans MS" panose="030F0702030302020204" pitchFamily="66" charset="0"/>
              </a:rPr>
              <a:t> diastolic heart failure</a:t>
            </a:r>
          </a:p>
          <a:p>
            <a:pPr marL="571500" indent="-571500">
              <a:buNone/>
            </a:pPr>
            <a:r>
              <a:rPr lang="en-US" sz="2200" dirty="0">
                <a:latin typeface="Comic Sans MS" panose="030F0702030302020204" pitchFamily="66" charset="0"/>
              </a:rPr>
              <a:t>	- Heart Failure with reduced ejection fraction(</a:t>
            </a:r>
            <a:r>
              <a:rPr lang="en-US" sz="2200" dirty="0" err="1">
                <a:latin typeface="Comic Sans MS" panose="030F0702030302020204" pitchFamily="66" charset="0"/>
              </a:rPr>
              <a:t>HFrEF</a:t>
            </a:r>
            <a:r>
              <a:rPr lang="en-US" sz="2200" dirty="0">
                <a:latin typeface="Comic Sans MS" panose="030F0702030302020204" pitchFamily="66" charset="0"/>
              </a:rPr>
              <a:t>)		&lt;=40%</a:t>
            </a:r>
          </a:p>
          <a:p>
            <a:pPr marL="571500" indent="-571500">
              <a:buNone/>
            </a:pPr>
            <a:r>
              <a:rPr lang="en-US" sz="2200" dirty="0">
                <a:latin typeface="Comic Sans MS" panose="030F0702030302020204" pitchFamily="66" charset="0"/>
              </a:rPr>
              <a:t>	- Heart Failure with preserved ejection fraction(</a:t>
            </a:r>
            <a:r>
              <a:rPr lang="en-US" sz="2200" dirty="0" err="1">
                <a:latin typeface="Comic Sans MS" panose="030F0702030302020204" pitchFamily="66" charset="0"/>
              </a:rPr>
              <a:t>HFpEF</a:t>
            </a:r>
            <a:r>
              <a:rPr lang="en-US" sz="2200" dirty="0">
                <a:latin typeface="Comic Sans MS" panose="030F0702030302020204" pitchFamily="66" charset="0"/>
              </a:rPr>
              <a:t>)	&gt;=50%</a:t>
            </a:r>
          </a:p>
          <a:p>
            <a:pPr marL="571500" indent="-571500">
              <a:buNone/>
            </a:pPr>
            <a:r>
              <a:rPr lang="en-US" sz="2200" dirty="0">
                <a:latin typeface="Comic Sans MS" panose="030F0702030302020204" pitchFamily="66" charset="0"/>
              </a:rPr>
              <a:t>		a. </a:t>
            </a:r>
            <a:r>
              <a:rPr lang="en-US" sz="2200" dirty="0" err="1">
                <a:latin typeface="Comic Sans MS" panose="030F0702030302020204" pitchFamily="66" charset="0"/>
              </a:rPr>
              <a:t>HFpEF</a:t>
            </a:r>
            <a:r>
              <a:rPr lang="en-US" sz="2200" dirty="0">
                <a:latin typeface="Comic Sans MS" panose="030F0702030302020204" pitchFamily="66" charset="0"/>
              </a:rPr>
              <a:t>, borderline	41-49%</a:t>
            </a:r>
          </a:p>
          <a:p>
            <a:pPr marL="571500" indent="-571500">
              <a:buNone/>
            </a:pPr>
            <a:r>
              <a:rPr lang="en-US" sz="2200" dirty="0">
                <a:latin typeface="Comic Sans MS" panose="030F0702030302020204" pitchFamily="66" charset="0"/>
              </a:rPr>
              <a:t>		b. </a:t>
            </a:r>
            <a:r>
              <a:rPr lang="en-US" sz="2200" dirty="0" err="1">
                <a:latin typeface="Comic Sans MS" panose="030F0702030302020204" pitchFamily="66" charset="0"/>
              </a:rPr>
              <a:t>HFpEF</a:t>
            </a:r>
            <a:r>
              <a:rPr lang="en-US" sz="2200" dirty="0">
                <a:latin typeface="Comic Sans MS" panose="030F0702030302020204" pitchFamily="66" charset="0"/>
              </a:rPr>
              <a:t>, improved	&gt;40%</a:t>
            </a:r>
          </a:p>
          <a:p>
            <a:pPr marL="571500" indent="-571500">
              <a:buFont typeface="Wingdings" pitchFamily="2" charset="2"/>
              <a:buChar char="Ø"/>
            </a:pPr>
            <a:r>
              <a:rPr lang="en-US" sz="2200" dirty="0">
                <a:latin typeface="Comic Sans MS" panose="030F0702030302020204" pitchFamily="66" charset="0"/>
              </a:rPr>
              <a:t>Left heart failure </a:t>
            </a:r>
            <a:r>
              <a:rPr lang="en-US" sz="2200" dirty="0" err="1">
                <a:latin typeface="Comic Sans MS" panose="030F0702030302020204" pitchFamily="66" charset="0"/>
              </a:rPr>
              <a:t>vs</a:t>
            </a:r>
            <a:r>
              <a:rPr lang="en-US" sz="2200" dirty="0">
                <a:latin typeface="Comic Sans MS" panose="030F0702030302020204" pitchFamily="66" charset="0"/>
              </a:rPr>
              <a:t> Right heart failure</a:t>
            </a:r>
          </a:p>
          <a:p>
            <a:pPr marL="571500" indent="-571500">
              <a:buNone/>
            </a:pPr>
            <a:r>
              <a:rPr lang="en-US" sz="2200" dirty="0">
                <a:latin typeface="Comic Sans MS" panose="030F0702030302020204" pitchFamily="66" charset="0"/>
              </a:rPr>
              <a:t>	</a:t>
            </a:r>
            <a:r>
              <a:rPr lang="en-GB" sz="2200" dirty="0">
                <a:solidFill>
                  <a:srgbClr val="FF0000"/>
                </a:solidFill>
                <a:latin typeface="Comic Sans MS" panose="030F0702030302020204" pitchFamily="66" charset="0"/>
                <a:ea typeface="ＭＳ Ｐゴシック" charset="0"/>
                <a:cs typeface="ＭＳ Ｐゴシック" charset="0"/>
              </a:rPr>
              <a:t>The most common cause of right sided failure is left sided failure</a:t>
            </a:r>
            <a:endParaRPr lang="en-US" sz="2200" dirty="0">
              <a:latin typeface="Comic Sans MS" panose="030F0702030302020204" pitchFamily="66" charset="0"/>
            </a:endParaRPr>
          </a:p>
          <a:p>
            <a:pPr marL="571500" indent="-571500">
              <a:buFont typeface="Wingdings" pitchFamily="2" charset="2"/>
              <a:buChar char="Ø"/>
            </a:pPr>
            <a:r>
              <a:rPr lang="en-US" sz="2200" dirty="0">
                <a:latin typeface="Comic Sans MS" panose="030F0702030302020204" pitchFamily="66" charset="0"/>
              </a:rPr>
              <a:t>Low output </a:t>
            </a:r>
            <a:r>
              <a:rPr lang="en-US" sz="2200" dirty="0" err="1">
                <a:latin typeface="Comic Sans MS" panose="030F0702030302020204" pitchFamily="66" charset="0"/>
              </a:rPr>
              <a:t>vs</a:t>
            </a:r>
            <a:r>
              <a:rPr lang="en-US" sz="2200" dirty="0">
                <a:latin typeface="Comic Sans MS" panose="030F0702030302020204" pitchFamily="66" charset="0"/>
              </a:rPr>
              <a:t> High output heart failure</a:t>
            </a:r>
            <a:endParaRPr lang="en-US" sz="2200" dirty="0">
              <a:latin typeface="Comic Sans MS" panose="030F0702030302020204" pitchFamily="66" charset="0"/>
            </a:endParaRPr>
          </a:p>
        </p:txBody>
      </p:sp>
      <p:sp>
        <p:nvSpPr>
          <p:cNvPr id="3" name="Slide Number Placeholder 2"/>
          <p:cNvSpPr>
            <a:spLocks noGrp="1"/>
          </p:cNvSpPr>
          <p:nvPr>
            <p:ph type="sldNum" sz="quarter" idx="10"/>
          </p:nvPr>
        </p:nvSpPr>
        <p:spPr>
          <a:xfrm>
            <a:off x="10055308" y="6545264"/>
            <a:ext cx="155492" cy="123111"/>
          </a:xfrm>
        </p:spPr>
        <p:txBody>
          <a:bodyPr/>
          <a:lstStyle/>
          <a:p>
            <a:fld id="{757968DD-73BD-465D-98C2-CCFE221630F6}" type="slidenum">
              <a:rPr lang="en-US" altLang="en-US" smtClean="0">
                <a:latin typeface="Comic Sans MS" panose="030F0702030302020204" pitchFamily="66" charset="0"/>
              </a:rPr>
              <a:pPr/>
              <a:t>61</a:t>
            </a:fld>
            <a:endParaRPr lang="en-US" altLang="en-US">
              <a:latin typeface="Comic Sans MS" panose="030F0702030302020204" pitchFamily="66" charset="0"/>
            </a:endParaRPr>
          </a:p>
        </p:txBody>
      </p:sp>
    </p:spTree>
    <p:extLst>
      <p:ext uri="{BB962C8B-B14F-4D97-AF65-F5344CB8AC3E}">
        <p14:creationId xmlns:p14="http://schemas.microsoft.com/office/powerpoint/2010/main" val="41771043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latin typeface="Comic Sans MS" panose="030F0702030302020204" pitchFamily="66" charset="0"/>
                <a:ea typeface="ＭＳ Ｐゴシック" pitchFamily="34" charset="-128"/>
              </a:rPr>
              <a:t>Goals of Therapy: outline</a:t>
            </a:r>
          </a:p>
        </p:txBody>
      </p:sp>
      <p:sp>
        <p:nvSpPr>
          <p:cNvPr id="29699" name="Rectangle 3"/>
          <p:cNvSpPr>
            <a:spLocks noGrp="1" noChangeArrowheads="1"/>
          </p:cNvSpPr>
          <p:nvPr>
            <p:ph idx="1"/>
          </p:nvPr>
        </p:nvSpPr>
        <p:spPr>
          <a:xfrm>
            <a:off x="1295402" y="2438060"/>
            <a:ext cx="9601196" cy="3318936"/>
          </a:xfrm>
        </p:spPr>
        <p:txBody>
          <a:bodyPr>
            <a:noAutofit/>
          </a:bodyPr>
          <a:lstStyle/>
          <a:p>
            <a:pPr eaLnBrk="1" hangingPunct="1"/>
            <a:r>
              <a:rPr lang="en-US" altLang="en-US" sz="2800" dirty="0">
                <a:latin typeface="Comic Sans MS" panose="030F0702030302020204" pitchFamily="66" charset="0"/>
                <a:ea typeface="ＭＳ Ｐゴシック" pitchFamily="34" charset="-128"/>
              </a:rPr>
              <a:t>1. Identify and treat the </a:t>
            </a:r>
            <a:r>
              <a:rPr lang="en-US" altLang="en-US" sz="2800" dirty="0">
                <a:latin typeface="Comic Sans MS" panose="030F0702030302020204" pitchFamily="66" charset="0"/>
                <a:ea typeface="ＭＳ Ｐゴシック" pitchFamily="34" charset="-128"/>
              </a:rPr>
              <a:t>u</a:t>
            </a:r>
            <a:r>
              <a:rPr lang="en-US" altLang="en-US" sz="2800" dirty="0">
                <a:latin typeface="Comic Sans MS" panose="030F0702030302020204" pitchFamily="66" charset="0"/>
                <a:ea typeface="ＭＳ Ｐゴシック" pitchFamily="34" charset="-128"/>
              </a:rPr>
              <a:t>nderlying cause of </a:t>
            </a:r>
            <a:r>
              <a:rPr lang="en-US" altLang="en-US" sz="2800" dirty="0" err="1">
                <a:latin typeface="Comic Sans MS" panose="030F0702030302020204" pitchFamily="66" charset="0"/>
                <a:ea typeface="ＭＳ Ｐゴシック" pitchFamily="34" charset="-128"/>
              </a:rPr>
              <a:t>excacerbation</a:t>
            </a:r>
            <a:r>
              <a:rPr lang="en-US" altLang="en-US" sz="2800" dirty="0">
                <a:latin typeface="Comic Sans MS" panose="030F0702030302020204" pitchFamily="66" charset="0"/>
                <a:ea typeface="ＭＳ Ｐゴシック" pitchFamily="34" charset="-128"/>
              </a:rPr>
              <a:t>:</a:t>
            </a:r>
          </a:p>
          <a:p>
            <a:pPr lvl="1" eaLnBrk="1" hangingPunct="1"/>
            <a:r>
              <a:rPr lang="en-US" altLang="en-US" sz="2800" dirty="0">
                <a:latin typeface="Comic Sans MS" panose="030F0702030302020204" pitchFamily="66" charset="0"/>
                <a:ea typeface="ＭＳ Ｐゴシック" pitchFamily="34" charset="-128"/>
              </a:rPr>
              <a:t>Identify reversible causes</a:t>
            </a:r>
          </a:p>
          <a:p>
            <a:pPr eaLnBrk="1" hangingPunct="1"/>
            <a:r>
              <a:rPr lang="en-US" altLang="en-US" sz="2800" dirty="0">
                <a:latin typeface="Comic Sans MS" panose="030F0702030302020204" pitchFamily="66" charset="0"/>
                <a:ea typeface="ＭＳ Ｐゴシック" pitchFamily="34" charset="-128"/>
              </a:rPr>
              <a:t>2. Eliminate the acute precipitant</a:t>
            </a:r>
          </a:p>
          <a:p>
            <a:pPr eaLnBrk="1" hangingPunct="1"/>
            <a:r>
              <a:rPr lang="en-US" altLang="en-US" sz="2800" dirty="0">
                <a:latin typeface="Comic Sans MS" panose="030F0702030302020204" pitchFamily="66" charset="0"/>
                <a:ea typeface="ＭＳ Ｐゴシック" pitchFamily="34" charset="-128"/>
              </a:rPr>
              <a:t>3. Manage HF symptoms</a:t>
            </a:r>
          </a:p>
          <a:p>
            <a:pPr eaLnBrk="1" hangingPunct="1"/>
            <a:r>
              <a:rPr lang="en-US" altLang="en-US" sz="2800" dirty="0">
                <a:latin typeface="Comic Sans MS" panose="030F0702030302020204" pitchFamily="66" charset="0"/>
                <a:ea typeface="ＭＳ Ｐゴシック" pitchFamily="34" charset="-128"/>
              </a:rPr>
              <a:t>4. Slow progression of LV disease</a:t>
            </a:r>
          </a:p>
          <a:p>
            <a:pPr eaLnBrk="1" hangingPunct="1"/>
            <a:r>
              <a:rPr lang="en-US" altLang="en-US" sz="2800" dirty="0">
                <a:latin typeface="Comic Sans MS" panose="030F0702030302020204" pitchFamily="66" charset="0"/>
                <a:ea typeface="ＭＳ Ｐゴシック" pitchFamily="34" charset="-128"/>
              </a:rPr>
              <a:t>5. Improve long-term survival</a:t>
            </a: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62</a:t>
            </a:fld>
            <a:endParaRPr lang="en-US" altLang="en-US">
              <a:latin typeface="Comic Sans MS" panose="030F0702030302020204" pitchFamily="66" charset="0"/>
            </a:endParaRPr>
          </a:p>
        </p:txBody>
      </p:sp>
    </p:spTree>
    <p:extLst>
      <p:ext uri="{BB962C8B-B14F-4D97-AF65-F5344CB8AC3E}">
        <p14:creationId xmlns:p14="http://schemas.microsoft.com/office/powerpoint/2010/main" val="255853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blinds(horizontal)">
                                      <p:cBhvr>
                                        <p:cTn id="3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a:xfrm>
            <a:off x="1981200" y="460375"/>
            <a:ext cx="8382000" cy="528638"/>
          </a:xfrm>
        </p:spPr>
        <p:txBody>
          <a:bodyPr>
            <a:noAutofit/>
          </a:bodyPr>
          <a:lstStyle/>
          <a:p>
            <a:r>
              <a:rPr lang="en-US" sz="3200" dirty="0">
                <a:latin typeface="Comic Sans MS" panose="030F0702030302020204" pitchFamily="66" charset="0"/>
              </a:rPr>
              <a:t/>
            </a:r>
            <a:br>
              <a:rPr lang="en-US" sz="3200" dirty="0">
                <a:latin typeface="Comic Sans MS" panose="030F0702030302020204" pitchFamily="66" charset="0"/>
              </a:rPr>
            </a:br>
            <a:r>
              <a:rPr lang="en-US" sz="3200" dirty="0">
                <a:latin typeface="Comic Sans MS" panose="030F0702030302020204" pitchFamily="66" charset="0"/>
              </a:rPr>
              <a:t>Why </a:t>
            </a:r>
            <a:r>
              <a:rPr lang="en-US" sz="3200" dirty="0">
                <a:latin typeface="Comic Sans MS" panose="030F0702030302020204" pitchFamily="66" charset="0"/>
              </a:rPr>
              <a:t>does my doctor have me on so many pills</a:t>
            </a:r>
            <a:r>
              <a:rPr lang="en-US" sz="3200" dirty="0">
                <a:latin typeface="Comic Sans MS" panose="030F0702030302020204" pitchFamily="66" charset="0"/>
              </a:rPr>
              <a:t>??</a:t>
            </a:r>
            <a:endParaRPr lang="en-US" sz="3200" dirty="0">
              <a:latin typeface="Comic Sans MS" panose="030F0702030302020204" pitchFamily="66" charset="0"/>
            </a:endParaRPr>
          </a:p>
        </p:txBody>
      </p:sp>
      <p:sp>
        <p:nvSpPr>
          <p:cNvPr id="183301" name="Rectangle 5"/>
          <p:cNvSpPr>
            <a:spLocks noGrp="1" noChangeArrowheads="1"/>
          </p:cNvSpPr>
          <p:nvPr>
            <p:ph sz="half" idx="1"/>
          </p:nvPr>
        </p:nvSpPr>
        <p:spPr>
          <a:xfrm>
            <a:off x="1981200" y="1905003"/>
            <a:ext cx="4038600" cy="4525963"/>
          </a:xfrm>
        </p:spPr>
        <p:txBody>
          <a:bodyPr/>
          <a:lstStyle/>
          <a:p>
            <a:r>
              <a:rPr lang="en-US" dirty="0">
                <a:latin typeface="Comic Sans MS" panose="030F0702030302020204" pitchFamily="66" charset="0"/>
              </a:rPr>
              <a:t>Improve Symptoms</a:t>
            </a:r>
          </a:p>
          <a:p>
            <a:pPr lvl="1"/>
            <a:r>
              <a:rPr lang="en-US" dirty="0">
                <a:latin typeface="Comic Sans MS" panose="030F0702030302020204" pitchFamily="66" charset="0"/>
              </a:rPr>
              <a:t>Diuretics (water pills)</a:t>
            </a:r>
          </a:p>
          <a:p>
            <a:pPr lvl="1"/>
            <a:r>
              <a:rPr lang="en-US" dirty="0">
                <a:latin typeface="Comic Sans MS" panose="030F0702030302020204" pitchFamily="66" charset="0"/>
              </a:rPr>
              <a:t>digoxin</a:t>
            </a:r>
          </a:p>
        </p:txBody>
      </p:sp>
      <p:sp>
        <p:nvSpPr>
          <p:cNvPr id="183302" name="Rectangle 6"/>
          <p:cNvSpPr>
            <a:spLocks noGrp="1" noChangeArrowheads="1"/>
          </p:cNvSpPr>
          <p:nvPr>
            <p:ph sz="half" idx="2"/>
          </p:nvPr>
        </p:nvSpPr>
        <p:spPr>
          <a:xfrm>
            <a:off x="6172200" y="1828806"/>
            <a:ext cx="4038600" cy="4525963"/>
          </a:xfrm>
        </p:spPr>
        <p:txBody>
          <a:bodyPr/>
          <a:lstStyle/>
          <a:p>
            <a:r>
              <a:rPr lang="en-US" dirty="0">
                <a:latin typeface="Comic Sans MS" panose="030F0702030302020204" pitchFamily="66" charset="0"/>
              </a:rPr>
              <a:t>Improve Survival</a:t>
            </a:r>
          </a:p>
          <a:p>
            <a:pPr lvl="1"/>
            <a:r>
              <a:rPr lang="en-US" dirty="0" smtClean="0">
                <a:latin typeface="Comic Sans MS" panose="030F0702030302020204" pitchFamily="66" charset="0"/>
              </a:rPr>
              <a:t>Beta blockers</a:t>
            </a:r>
            <a:endParaRPr lang="en-US" dirty="0">
              <a:latin typeface="Comic Sans MS" panose="030F0702030302020204" pitchFamily="66" charset="0"/>
            </a:endParaRPr>
          </a:p>
          <a:p>
            <a:pPr lvl="1"/>
            <a:r>
              <a:rPr lang="en-US" dirty="0" smtClean="0">
                <a:latin typeface="Comic Sans MS" panose="030F0702030302020204" pitchFamily="66" charset="0"/>
              </a:rPr>
              <a:t>ACE-inhibitors  or ARB’s</a:t>
            </a:r>
            <a:endParaRPr lang="en-US" dirty="0">
              <a:latin typeface="Comic Sans MS" panose="030F0702030302020204" pitchFamily="66" charset="0"/>
            </a:endParaRPr>
          </a:p>
          <a:p>
            <a:pPr lvl="1"/>
            <a:r>
              <a:rPr lang="en-US" dirty="0">
                <a:latin typeface="Comic Sans MS" panose="030F0702030302020204" pitchFamily="66" charset="0"/>
              </a:rPr>
              <a:t>Aldosterone </a:t>
            </a:r>
            <a:r>
              <a:rPr lang="en-US" dirty="0" smtClean="0">
                <a:latin typeface="Comic Sans MS" panose="030F0702030302020204" pitchFamily="66" charset="0"/>
              </a:rPr>
              <a:t>blocker</a:t>
            </a:r>
          </a:p>
          <a:p>
            <a:pPr lvl="1"/>
            <a:r>
              <a:rPr lang="en-US" dirty="0" err="1" smtClean="0">
                <a:latin typeface="Comic Sans MS" panose="030F0702030302020204" pitchFamily="66" charset="0"/>
              </a:rPr>
              <a:t>Entresto</a:t>
            </a:r>
            <a:endParaRPr lang="en-US" dirty="0">
              <a:latin typeface="Comic Sans MS" panose="030F0702030302020204" pitchFamily="66" charset="0"/>
            </a:endParaRPr>
          </a:p>
        </p:txBody>
      </p:sp>
      <p:pic>
        <p:nvPicPr>
          <p:cNvPr id="183303" name="Picture 7" descr="pills%2520(1)">
            <a:hlinkClick r:id="rId2"/>
          </p:cNvPr>
          <p:cNvPicPr>
            <a:picLocks noChangeAspect="1" noChangeArrowheads="1"/>
          </p:cNvPicPr>
          <p:nvPr/>
        </p:nvPicPr>
        <p:blipFill>
          <a:blip r:embed="rId3"/>
          <a:srcRect/>
          <a:stretch>
            <a:fillRect/>
          </a:stretch>
        </p:blipFill>
        <p:spPr bwMode="auto">
          <a:xfrm>
            <a:off x="2209800" y="3962400"/>
            <a:ext cx="1905000" cy="2133600"/>
          </a:xfrm>
          <a:prstGeom prst="rect">
            <a:avLst/>
          </a:prstGeom>
          <a:noFill/>
        </p:spPr>
      </p:pic>
      <p:pic>
        <p:nvPicPr>
          <p:cNvPr id="183304" name="Picture 8" descr="dietpill_doctor">
            <a:hlinkClick r:id="rId4"/>
          </p:cNvPr>
          <p:cNvPicPr>
            <a:picLocks noChangeAspect="1" noChangeArrowheads="1"/>
          </p:cNvPicPr>
          <p:nvPr/>
        </p:nvPicPr>
        <p:blipFill>
          <a:blip r:embed="rId5"/>
          <a:srcRect/>
          <a:stretch>
            <a:fillRect/>
          </a:stretch>
        </p:blipFill>
        <p:spPr bwMode="auto">
          <a:xfrm>
            <a:off x="4267204" y="3962407"/>
            <a:ext cx="1795463" cy="2105025"/>
          </a:xfrm>
          <a:prstGeom prst="rect">
            <a:avLst/>
          </a:prstGeom>
          <a:noFill/>
        </p:spPr>
      </p:pic>
      <p:sp>
        <p:nvSpPr>
          <p:cNvPr id="2" name="Slide Number Placeholder 1"/>
          <p:cNvSpPr>
            <a:spLocks noGrp="1"/>
          </p:cNvSpPr>
          <p:nvPr>
            <p:ph type="sldNum" sz="quarter" idx="10"/>
          </p:nvPr>
        </p:nvSpPr>
        <p:spPr>
          <a:xfrm>
            <a:off x="10039278" y="6545264"/>
            <a:ext cx="171522" cy="123111"/>
          </a:xfrm>
        </p:spPr>
        <p:txBody>
          <a:bodyPr/>
          <a:lstStyle/>
          <a:p>
            <a:fld id="{8FE606FC-5523-4254-A92A-068BDF460421}" type="slidenum">
              <a:rPr lang="en-US" altLang="en-US" smtClean="0">
                <a:latin typeface="Comic Sans MS" panose="030F0702030302020204" pitchFamily="66" charset="0"/>
              </a:rPr>
              <a:pPr/>
              <a:t>63</a:t>
            </a:fld>
            <a:endParaRPr lang="en-US" altLang="en-US">
              <a:latin typeface="Comic Sans MS" panose="030F0702030302020204" pitchFamily="66" charset="0"/>
            </a:endParaRPr>
          </a:p>
        </p:txBody>
      </p:sp>
    </p:spTree>
    <p:extLst>
      <p:ext uri="{BB962C8B-B14F-4D97-AF65-F5344CB8AC3E}">
        <p14:creationId xmlns:p14="http://schemas.microsoft.com/office/powerpoint/2010/main" val="2179301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1981200" y="2824164"/>
            <a:ext cx="8229600" cy="528637"/>
          </a:xfrm>
        </p:spPr>
        <p:txBody>
          <a:bodyPr>
            <a:normAutofit fontScale="90000"/>
          </a:bodyPr>
          <a:lstStyle/>
          <a:p>
            <a:pPr algn="ctr"/>
            <a:r>
              <a:rPr lang="en-US" altLang="en-US" dirty="0" smtClean="0">
                <a:latin typeface="Comic Sans MS" panose="030F0702030302020204" pitchFamily="66" charset="0"/>
                <a:cs typeface="Times New Roman" pitchFamily="18" charset="0"/>
              </a:rPr>
              <a:t>Hypertensive Emergencies</a:t>
            </a:r>
          </a:p>
        </p:txBody>
      </p:sp>
      <p:sp>
        <p:nvSpPr>
          <p:cNvPr id="133123" name="Slide Number Placeholder 2"/>
          <p:cNvSpPr>
            <a:spLocks noGrp="1"/>
          </p:cNvSpPr>
          <p:nvPr>
            <p:ph type="sldNum" sz="quarter" idx="10"/>
          </p:nvPr>
        </p:nvSpPr>
        <p:spPr>
          <a:noFill/>
        </p:spPr>
        <p:txBody>
          <a:bodyPr/>
          <a:lstStyle/>
          <a:p>
            <a:fld id="{7A1D9A8C-C767-4EAB-992C-0757CFE623BC}" type="slidenum">
              <a:rPr lang="en-US" altLang="en-US"/>
              <a:pPr/>
              <a:t>64</a:t>
            </a:fld>
            <a:endParaRPr lang="en-US" altLang="en-US"/>
          </a:p>
        </p:txBody>
      </p:sp>
      <p:sp>
        <p:nvSpPr>
          <p:cNvPr id="5" name="TextBox 3"/>
          <p:cNvSpPr txBox="1">
            <a:spLocks noChangeArrowheads="1"/>
          </p:cNvSpPr>
          <p:nvPr/>
        </p:nvSpPr>
        <p:spPr bwMode="auto">
          <a:xfrm>
            <a:off x="8382000" y="5943600"/>
            <a:ext cx="1330814" cy="369332"/>
          </a:xfrm>
          <a:prstGeom prst="rect">
            <a:avLst/>
          </a:prstGeom>
          <a:noFill/>
          <a:ln w="9525">
            <a:noFill/>
            <a:miter lim="800000"/>
            <a:headEnd/>
            <a:tailEnd/>
          </a:ln>
        </p:spPr>
        <p:txBody>
          <a:bodyPr wrap="none">
            <a:spAutoFit/>
          </a:bodyPr>
          <a:lstStyle/>
          <a:p>
            <a:pPr eaLnBrk="1" hangingPunct="1"/>
            <a:r>
              <a:rPr lang="en-US" altLang="en-US" dirty="0">
                <a:latin typeface="Comic Sans MS" panose="030F0702030302020204" pitchFamily="66" charset="0"/>
              </a:rPr>
              <a:t>Section </a:t>
            </a:r>
            <a:r>
              <a:rPr lang="en-US" altLang="en-US" dirty="0">
                <a:latin typeface="Comic Sans MS" panose="030F0702030302020204" pitchFamily="66" charset="0"/>
              </a:rPr>
              <a:t>10</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0701439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52600" y="60325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Hypertensive Urgency</a:t>
            </a:r>
            <a:endParaRPr lang="en-GB" altLang="en-US" sz="4000" i="1" dirty="0">
              <a:latin typeface="Comic Sans MS" panose="030F0702030302020204" pitchFamily="66" charset="0"/>
              <a:cs typeface="Times New Roman" pitchFamily="18" charset="0"/>
            </a:endParaRPr>
          </a:p>
        </p:txBody>
      </p:sp>
      <p:sp>
        <p:nvSpPr>
          <p:cNvPr id="134147" name="Rectangle 3"/>
          <p:cNvSpPr>
            <a:spLocks noGrp="1" noChangeArrowheads="1"/>
          </p:cNvSpPr>
          <p:nvPr>
            <p:ph type="body" idx="1"/>
          </p:nvPr>
        </p:nvSpPr>
        <p:spPr>
          <a:xfrm>
            <a:off x="1216152" y="1828800"/>
            <a:ext cx="10232136" cy="5029200"/>
          </a:xfrm>
        </p:spPr>
        <p:txBody>
          <a:bodyPr vert="horz" lIns="90000" tIns="46800" rIns="90000" bIns="46800" rtlCol="0" anchor="t">
            <a:normAutofit/>
          </a:bodyPr>
          <a:lstStyle/>
          <a:p>
            <a:pPr marL="0" indent="0">
              <a:lnSpc>
                <a:spcPct val="93000"/>
              </a:lnSpc>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Comic Sans MS" panose="030F0702030302020204" pitchFamily="66" charset="0"/>
              </a:rPr>
              <a:t>Severe hypertension (usually a diastolic blood pressure &gt;</a:t>
            </a:r>
            <a:r>
              <a:rPr lang="en-US" dirty="0" smtClean="0">
                <a:latin typeface="Comic Sans MS" panose="030F0702030302020204" pitchFamily="66" charset="0"/>
              </a:rPr>
              <a:t> </a:t>
            </a:r>
            <a:r>
              <a:rPr lang="en-US" dirty="0">
                <a:latin typeface="Comic Sans MS" panose="030F0702030302020204" pitchFamily="66" charset="0"/>
              </a:rPr>
              <a:t>120 mmHg)</a:t>
            </a:r>
          </a:p>
          <a:p>
            <a:pPr marL="0" lvl="1" indent="0">
              <a:lnSpc>
                <a:spcPct val="93000"/>
              </a:lnSpc>
              <a:spcBef>
                <a:spcPct val="50000"/>
              </a:spcBef>
              <a:buClrTx/>
              <a:buSzPct val="65000"/>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None or mild symptoms</a:t>
            </a:r>
            <a:endParaRPr lang="en-US" sz="2400" dirty="0">
              <a:latin typeface="Comic Sans MS" panose="030F0702030302020204" pitchFamily="66" charset="0"/>
            </a:endParaRPr>
          </a:p>
          <a:p>
            <a:pPr marL="0" indent="0">
              <a:lnSpc>
                <a:spcPct val="93000"/>
              </a:lnSpc>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Comic Sans MS" panose="030F0702030302020204" pitchFamily="66" charset="0"/>
              </a:rPr>
              <a:t>There is no proven benefit from rapid reduction in blood pressure in asymptomatic patients</a:t>
            </a:r>
          </a:p>
          <a:p>
            <a:pPr marL="0" indent="0">
              <a:lnSpc>
                <a:spcPct val="93000"/>
              </a:lnSpc>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latin typeface="Comic Sans MS" panose="030F0702030302020204" pitchFamily="66" charset="0"/>
              </a:rPr>
              <a:t> </a:t>
            </a:r>
            <a:r>
              <a:rPr lang="en-GB" altLang="en-US" dirty="0">
                <a:latin typeface="Comic Sans MS" panose="030F0702030302020204" pitchFamily="66" charset="0"/>
              </a:rPr>
              <a:t>Acute intervention may be harmful</a:t>
            </a:r>
          </a:p>
          <a:p>
            <a:pPr marL="0" indent="0">
              <a:lnSpc>
                <a:spcPct val="93000"/>
              </a:lnSpc>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latin typeface="Comic Sans MS" panose="030F0702030302020204" pitchFamily="66" charset="0"/>
              </a:rPr>
              <a:t> </a:t>
            </a:r>
            <a:r>
              <a:rPr lang="en-GB" altLang="en-US" dirty="0" err="1" smtClean="0">
                <a:latin typeface="Comic Sans MS" panose="030F0702030302020204" pitchFamily="66" charset="0"/>
              </a:rPr>
              <a:t>Behavioral</a:t>
            </a:r>
            <a:r>
              <a:rPr lang="en-GB" altLang="en-US" dirty="0" smtClean="0">
                <a:latin typeface="Comic Sans MS" panose="030F0702030302020204" pitchFamily="66" charset="0"/>
              </a:rPr>
              <a:t> </a:t>
            </a:r>
            <a:r>
              <a:rPr lang="en-GB" altLang="en-US" dirty="0">
                <a:latin typeface="Comic Sans MS" panose="030F0702030302020204" pitchFamily="66" charset="0"/>
              </a:rPr>
              <a:t>modification, initiation of ORAL therapy</a:t>
            </a:r>
          </a:p>
          <a:p>
            <a:pPr marL="0" indent="0">
              <a:lnSpc>
                <a:spcPct val="93000"/>
              </a:lnSpc>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latin typeface="Comic Sans MS" panose="030F0702030302020204" pitchFamily="66" charset="0"/>
              </a:rPr>
              <a:t> Close follow up (e.g. in several days)</a:t>
            </a: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65</a:t>
            </a:fld>
            <a:endParaRPr lang="en-US" altLang="en-US">
              <a:latin typeface="Comic Sans MS" panose="030F0702030302020204" pitchFamily="66" charset="0"/>
            </a:endParaRPr>
          </a:p>
        </p:txBody>
      </p:sp>
    </p:spTree>
    <p:extLst>
      <p:ext uri="{BB962C8B-B14F-4D97-AF65-F5344CB8AC3E}">
        <p14:creationId xmlns:p14="http://schemas.microsoft.com/office/powerpoint/2010/main" val="912780271"/>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
          <p:cNvSpPr>
            <a:spLocks noGrp="1" noChangeArrowheads="1"/>
          </p:cNvSpPr>
          <p:nvPr>
            <p:ph type="body" idx="1"/>
          </p:nvPr>
        </p:nvSpPr>
        <p:spPr>
          <a:xfrm>
            <a:off x="2004681" y="1394868"/>
            <a:ext cx="9489327" cy="4786476"/>
          </a:xfrm>
        </p:spPr>
        <p:txBody>
          <a:bodyPr vert="horz" lIns="90000" tIns="46800" rIns="90000" bIns="46800" rtlCol="0" anchor="t">
            <a:normAutofit/>
          </a:bodyPr>
          <a:lstStyle/>
          <a:p>
            <a:pPr marL="0" indent="0">
              <a:spcBef>
                <a:spcPts val="8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dirty="0">
                <a:latin typeface="Comic Sans MS" panose="030F0702030302020204" pitchFamily="66" charset="0"/>
              </a:rPr>
              <a:t> </a:t>
            </a:r>
            <a:r>
              <a:rPr lang="en-US" sz="2800" dirty="0">
                <a:latin typeface="Comic Sans MS" panose="030F0702030302020204" pitchFamily="66" charset="0"/>
              </a:rPr>
              <a:t>Severe hypertension (usually DBP&gt;120 mmHg) (SBP&gt;180) with evidence of acute end-organ damage</a:t>
            </a:r>
          </a:p>
          <a:p>
            <a:pPr marL="0" indent="0">
              <a:spcBef>
                <a:spcPts val="800"/>
              </a:spcBef>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a:latin typeface="Comic Sans MS" panose="030F0702030302020204" pitchFamily="66" charset="0"/>
              </a:rPr>
              <a:t> can be life threatening and requires immediate treatment, usually with parenteral medications in a monitored setting</a:t>
            </a:r>
          </a:p>
          <a:p>
            <a:pPr marL="0" indent="0">
              <a:spcBef>
                <a:spcPts val="8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000" dirty="0">
              <a:latin typeface="Comic Sans MS" panose="030F0702030302020204" pitchFamily="66" charset="0"/>
              <a:ea typeface="MS PGothic" charset="0"/>
              <a:cs typeface="MS PGothic" charset="0"/>
            </a:endParaRPr>
          </a:p>
        </p:txBody>
      </p:sp>
      <p:sp>
        <p:nvSpPr>
          <p:cNvPr id="136195" name="Rectangle 2"/>
          <p:cNvSpPr>
            <a:spLocks noGrp="1" noChangeArrowheads="1"/>
          </p:cNvSpPr>
          <p:nvPr>
            <p:ph type="title"/>
          </p:nvPr>
        </p:nvSpPr>
        <p:spPr>
          <a:xfrm>
            <a:off x="2133600" y="497825"/>
            <a:ext cx="8077200" cy="572270"/>
          </a:xfrm>
        </p:spPr>
        <p:txBody>
          <a:bodyPr vert="horz" lIns="90000" tIns="46800" rIns="90000" bIns="46800" rtlCol="0" anchor="ctr">
            <a:normAutofit fontScale="90000"/>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Hypertensive Emergency</a:t>
            </a:r>
            <a:endParaRPr lang="en-GB" altLang="en-US" sz="4000" i="1" dirty="0">
              <a:latin typeface="Comic Sans MS" panose="030F0702030302020204" pitchFamily="66" charset="0"/>
              <a:cs typeface="Times New Roman" pitchFamily="18" charset="0"/>
            </a:endParaRPr>
          </a:p>
        </p:txBody>
      </p:sp>
      <p:sp>
        <p:nvSpPr>
          <p:cNvPr id="6" name="TextBox 5"/>
          <p:cNvSpPr txBox="1"/>
          <p:nvPr/>
        </p:nvSpPr>
        <p:spPr>
          <a:xfrm>
            <a:off x="1905000" y="4114800"/>
            <a:ext cx="8077200" cy="1936428"/>
          </a:xfrm>
          <a:prstGeom prst="rect">
            <a:avLst/>
          </a:prstGeom>
          <a:noFill/>
        </p:spPr>
        <p:txBody>
          <a:bodyPr wrap="square" rtlCol="0">
            <a:spAutoFit/>
          </a:bodyPr>
          <a:lstStyle/>
          <a:p>
            <a:pPr marL="730250" lvl="1" indent="-273050" algn="ctr" defTabSz="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1" dirty="0">
                <a:solidFill>
                  <a:srgbClr val="FF3300"/>
                </a:solidFill>
                <a:latin typeface="Comic Sans MS" panose="030F0702030302020204" pitchFamily="66" charset="0"/>
              </a:rPr>
              <a:t>Goal is to reduce DBP 10-15% or MAP 20-25% within 30-60 minutes, and to 160/100-110 within 2 hours</a:t>
            </a:r>
          </a:p>
          <a:p>
            <a:pPr marL="330200" indent="-330200" algn="ctr" defTabSz="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b="1" dirty="0">
                <a:solidFill>
                  <a:srgbClr val="FF0000"/>
                </a:solidFill>
                <a:latin typeface="Comic Sans MS" panose="030F0702030302020204" pitchFamily="66" charset="0"/>
                <a:ea typeface="MS PGothic" charset="0"/>
                <a:cs typeface="MS PGothic" charset="0"/>
              </a:rPr>
              <a:t>Measure BP in both arms!</a:t>
            </a:r>
          </a:p>
          <a:p>
            <a:endParaRPr lang="en-US" dirty="0">
              <a:latin typeface="Comic Sans MS" panose="030F0702030302020204" pitchFamily="66" charset="0"/>
            </a:endParaRPr>
          </a:p>
        </p:txBody>
      </p:sp>
      <p:sp>
        <p:nvSpPr>
          <p:cNvPr id="2" name="Slide Number Placeholder 1"/>
          <p:cNvSpPr>
            <a:spLocks noGrp="1"/>
          </p:cNvSpPr>
          <p:nvPr>
            <p:ph type="sldNum" sz="quarter" idx="10"/>
          </p:nvPr>
        </p:nvSpPr>
        <p:spPr>
          <a:xfrm>
            <a:off x="10042454" y="6552826"/>
            <a:ext cx="168346" cy="115549"/>
          </a:xfrm>
        </p:spPr>
        <p:txBody>
          <a:bodyPr/>
          <a:lstStyle/>
          <a:p>
            <a:fld id="{757968DD-73BD-465D-98C2-CCFE221630F6}" type="slidenum">
              <a:rPr lang="en-US" altLang="en-US" smtClean="0">
                <a:latin typeface="Comic Sans MS" panose="030F0702030302020204" pitchFamily="66" charset="0"/>
              </a:rPr>
              <a:pPr/>
              <a:t>66</a:t>
            </a:fld>
            <a:endParaRPr lang="en-US" altLang="en-US">
              <a:latin typeface="Comic Sans MS" panose="030F0702030302020204" pitchFamily="66" charset="0"/>
            </a:endParaRPr>
          </a:p>
        </p:txBody>
      </p:sp>
    </p:spTree>
    <p:extLst>
      <p:ext uri="{BB962C8B-B14F-4D97-AF65-F5344CB8AC3E}">
        <p14:creationId xmlns:p14="http://schemas.microsoft.com/office/powerpoint/2010/main" val="957845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26381" y="880873"/>
            <a:ext cx="7772400" cy="934295"/>
          </a:xfrm>
        </p:spPr>
        <p:txBody>
          <a:bodyPr>
            <a:normAutofit fontScale="90000"/>
          </a:bodyPr>
          <a:lstStyle/>
          <a:p>
            <a:r>
              <a:rPr lang="en-US" dirty="0" smtClean="0">
                <a:latin typeface="Comic Sans MS" panose="030F0702030302020204" pitchFamily="66" charset="0"/>
              </a:rPr>
              <a:t>Distribution of hypertensive emergencies</a:t>
            </a:r>
          </a:p>
        </p:txBody>
      </p:sp>
      <p:sp>
        <p:nvSpPr>
          <p:cNvPr id="11267" name="Rectangle 3"/>
          <p:cNvSpPr>
            <a:spLocks noGrp="1" noChangeArrowheads="1"/>
          </p:cNvSpPr>
          <p:nvPr>
            <p:ph type="body" idx="1"/>
          </p:nvPr>
        </p:nvSpPr>
        <p:spPr>
          <a:xfrm>
            <a:off x="1368552" y="2478024"/>
            <a:ext cx="7696200" cy="4648200"/>
          </a:xfrm>
        </p:spPr>
        <p:txBody>
          <a:bodyPr/>
          <a:lstStyle/>
          <a:p>
            <a:r>
              <a:rPr lang="en-US" dirty="0">
                <a:latin typeface="Comic Sans MS" panose="030F0702030302020204" pitchFamily="66" charset="0"/>
              </a:rPr>
              <a:t>Acute pulmonary edema/CHF		35%</a:t>
            </a:r>
          </a:p>
          <a:p>
            <a:r>
              <a:rPr lang="en-US" dirty="0">
                <a:latin typeface="Comic Sans MS" panose="030F0702030302020204" pitchFamily="66" charset="0"/>
              </a:rPr>
              <a:t>Cerebral infarction(stroke team)	25%</a:t>
            </a:r>
          </a:p>
          <a:p>
            <a:r>
              <a:rPr lang="en-US" dirty="0">
                <a:latin typeface="Comic Sans MS" panose="030F0702030302020204" pitchFamily="66" charset="0"/>
              </a:rPr>
              <a:t>Hypertensive encephalopathy		16%</a:t>
            </a:r>
          </a:p>
          <a:p>
            <a:r>
              <a:rPr lang="en-US" dirty="0">
                <a:latin typeface="Comic Sans MS" panose="030F0702030302020204" pitchFamily="66" charset="0"/>
              </a:rPr>
              <a:t>Acute coronary syndrome		12%</a:t>
            </a:r>
          </a:p>
          <a:p>
            <a:r>
              <a:rPr lang="en-US" dirty="0">
                <a:latin typeface="Comic Sans MS" panose="030F0702030302020204" pitchFamily="66" charset="0"/>
              </a:rPr>
              <a:t>Intracerebral or SA hemorrhage 	5%</a:t>
            </a:r>
          </a:p>
          <a:p>
            <a:r>
              <a:rPr lang="en-US" dirty="0" err="1">
                <a:latin typeface="Comic Sans MS" panose="030F0702030302020204" pitchFamily="66" charset="0"/>
              </a:rPr>
              <a:t>Eclampsia</a:t>
            </a:r>
            <a:r>
              <a:rPr lang="en-US" dirty="0">
                <a:latin typeface="Comic Sans MS" panose="030F0702030302020204" pitchFamily="66" charset="0"/>
              </a:rPr>
              <a:t>					 5%</a:t>
            </a:r>
          </a:p>
          <a:p>
            <a:r>
              <a:rPr lang="en-US" dirty="0">
                <a:latin typeface="Comic Sans MS" panose="030F0702030302020204" pitchFamily="66" charset="0"/>
              </a:rPr>
              <a:t>Aortic dissection				 2% </a:t>
            </a:r>
          </a:p>
          <a:p>
            <a:endParaRPr lang="en-US" dirty="0">
              <a:latin typeface="Comic Sans MS" panose="030F0702030302020204" pitchFamily="66" charset="0"/>
            </a:endParaRP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67</a:t>
            </a:fld>
            <a:endParaRPr lang="en-US" altLang="en-US">
              <a:latin typeface="Comic Sans MS" panose="030F0702030302020204" pitchFamily="66" charset="0"/>
            </a:endParaRPr>
          </a:p>
        </p:txBody>
      </p:sp>
    </p:spTree>
    <p:extLst>
      <p:ext uri="{BB962C8B-B14F-4D97-AF65-F5344CB8AC3E}">
        <p14:creationId xmlns:p14="http://schemas.microsoft.com/office/powerpoint/2010/main" val="13112773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1234440" y="1344168"/>
            <a:ext cx="9561576" cy="4873752"/>
          </a:xfrm>
        </p:spPr>
        <p:txBody>
          <a:bodyPr vert="horz" lIns="90000" tIns="46800" rIns="90000" bIns="46800" rtlCol="0" anchor="t">
            <a:normAutofit fontScale="92500" lnSpcReduction="10000"/>
          </a:bodyPr>
          <a:lstStyle/>
          <a:p>
            <a:pPr marL="0" indent="0">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b="1" u="sng" dirty="0">
                <a:latin typeface="Comic Sans MS" panose="030F0702030302020204" pitchFamily="66" charset="0"/>
              </a:rPr>
              <a:t>Catecholamine crisis</a:t>
            </a:r>
          </a:p>
          <a:p>
            <a:pPr marL="623888" lvl="1" indent="-457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err="1">
                <a:latin typeface="Comic Sans MS" panose="030F0702030302020204" pitchFamily="66" charset="0"/>
              </a:rPr>
              <a:t>Pheochromocytoma</a:t>
            </a:r>
            <a:endParaRPr lang="en-GB" altLang="en-US" dirty="0">
              <a:latin typeface="Comic Sans MS" panose="030F0702030302020204" pitchFamily="66" charset="0"/>
            </a:endParaRPr>
          </a:p>
          <a:p>
            <a:pPr marL="623888" lvl="1" indent="-457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latin typeface="Comic Sans MS" panose="030F0702030302020204" pitchFamily="66" charset="0"/>
              </a:rPr>
              <a:t>MAOI crisis </a:t>
            </a:r>
          </a:p>
          <a:p>
            <a:pPr marL="623888" lvl="1" indent="-457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latin typeface="Comic Sans MS" panose="030F0702030302020204" pitchFamily="66" charset="0"/>
              </a:rPr>
              <a:t>Cocaine overdose</a:t>
            </a:r>
          </a:p>
          <a:p>
            <a:pPr marL="0" indent="0">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latin typeface="Comic Sans MS" panose="030F0702030302020204" pitchFamily="66" charset="0"/>
              </a:rPr>
              <a:t>Treatment in these cases</a:t>
            </a:r>
          </a:p>
          <a:p>
            <a:pPr marL="623888" lvl="1" indent="-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latin typeface="Comic Sans MS" panose="030F0702030302020204" pitchFamily="66" charset="0"/>
              </a:rPr>
              <a:t>Alpha plus beta blocker is best</a:t>
            </a:r>
          </a:p>
          <a:p>
            <a:pPr marL="623888" lvl="1" indent="-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solidFill>
                  <a:srgbClr val="FF0000"/>
                </a:solidFill>
                <a:latin typeface="Comic Sans MS" panose="030F0702030302020204" pitchFamily="66" charset="0"/>
              </a:rPr>
              <a:t>Do not use beta blocker alone </a:t>
            </a:r>
            <a:r>
              <a:rPr lang="en-GB" altLang="en-US" dirty="0">
                <a:latin typeface="Comic Sans MS" panose="030F0702030302020204" pitchFamily="66" charset="0"/>
              </a:rPr>
              <a:t/>
            </a:r>
            <a:br>
              <a:rPr lang="en-GB" altLang="en-US" dirty="0">
                <a:latin typeface="Comic Sans MS" panose="030F0702030302020204" pitchFamily="66" charset="0"/>
              </a:rPr>
            </a:br>
            <a:r>
              <a:rPr lang="en-GB" altLang="en-US" dirty="0">
                <a:latin typeface="Comic Sans MS" panose="030F0702030302020204" pitchFamily="66" charset="0"/>
              </a:rPr>
              <a:t>(avoid unopposed alpha effect)</a:t>
            </a:r>
          </a:p>
          <a:p>
            <a:pPr marL="623888" lvl="1" indent="-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err="1">
                <a:latin typeface="Comic Sans MS" panose="030F0702030302020204" pitchFamily="66" charset="0"/>
              </a:rPr>
              <a:t>Labetalol</a:t>
            </a:r>
            <a:r>
              <a:rPr lang="en-GB" altLang="en-US" dirty="0">
                <a:latin typeface="Comic Sans MS" panose="030F0702030302020204" pitchFamily="66" charset="0"/>
              </a:rPr>
              <a:t> </a:t>
            </a:r>
            <a:r>
              <a:rPr lang="en-GB" altLang="en-US" dirty="0">
                <a:solidFill>
                  <a:srgbClr val="FF0000"/>
                </a:solidFill>
                <a:latin typeface="Comic Sans MS" panose="030F0702030302020204" pitchFamily="66" charset="0"/>
              </a:rPr>
              <a:t>plus </a:t>
            </a:r>
            <a:r>
              <a:rPr lang="en-GB" altLang="en-US" dirty="0" err="1">
                <a:solidFill>
                  <a:srgbClr val="FF0000"/>
                </a:solidFill>
                <a:latin typeface="Comic Sans MS" panose="030F0702030302020204" pitchFamily="66" charset="0"/>
              </a:rPr>
              <a:t>phentolamine</a:t>
            </a:r>
            <a:r>
              <a:rPr lang="en-GB" altLang="en-US" dirty="0">
                <a:solidFill>
                  <a:srgbClr val="FF0000"/>
                </a:solidFill>
                <a:latin typeface="Comic Sans MS" panose="030F0702030302020204" pitchFamily="66" charset="0"/>
              </a:rPr>
              <a:t> (alpha blocker)</a:t>
            </a:r>
          </a:p>
          <a:p>
            <a:r>
              <a:rPr lang="en-US" sz="2000" dirty="0" err="1">
                <a:latin typeface="Comic Sans MS" panose="030F0702030302020204" pitchFamily="66" charset="0"/>
              </a:rPr>
              <a:t>Phentolamine</a:t>
            </a:r>
            <a:r>
              <a:rPr lang="en-US" sz="2000" dirty="0">
                <a:latin typeface="Comic Sans MS" panose="030F0702030302020204" pitchFamily="66" charset="0"/>
              </a:rPr>
              <a:t> (</a:t>
            </a:r>
            <a:r>
              <a:rPr lang="en-US" sz="2000" i="1" dirty="0">
                <a:latin typeface="Comic Sans MS" panose="030F0702030302020204" pitchFamily="66" charset="0"/>
              </a:rPr>
              <a:t>a</a:t>
            </a:r>
            <a:r>
              <a:rPr lang="en-US" sz="2000" baseline="-25000" dirty="0">
                <a:latin typeface="Comic Sans MS" panose="030F0702030302020204" pitchFamily="66" charset="0"/>
              </a:rPr>
              <a:t>1</a:t>
            </a:r>
            <a:r>
              <a:rPr lang="en-US" sz="2000" dirty="0">
                <a:latin typeface="Comic Sans MS" panose="030F0702030302020204" pitchFamily="66" charset="0"/>
              </a:rPr>
              <a:t> blocker)</a:t>
            </a:r>
          </a:p>
          <a:p>
            <a:pPr lvl="1"/>
            <a:r>
              <a:rPr lang="en-US" dirty="0">
                <a:latin typeface="Comic Sans MS" panose="030F0702030302020204" pitchFamily="66" charset="0"/>
              </a:rPr>
              <a:t>Drug of choice for </a:t>
            </a:r>
            <a:r>
              <a:rPr lang="en-US" dirty="0" err="1">
                <a:latin typeface="Comic Sans MS" panose="030F0702030302020204" pitchFamily="66" charset="0"/>
              </a:rPr>
              <a:t>pheochromocytoma</a:t>
            </a:r>
            <a:endParaRPr lang="en-US" dirty="0">
              <a:latin typeface="Comic Sans MS" panose="030F0702030302020204" pitchFamily="66" charset="0"/>
            </a:endParaRPr>
          </a:p>
          <a:p>
            <a:pPr lvl="1"/>
            <a:r>
              <a:rPr lang="en-US" dirty="0">
                <a:latin typeface="Comic Sans MS" panose="030F0702030302020204" pitchFamily="66" charset="0"/>
              </a:rPr>
              <a:t>1-5 mg IV/IM 1-2 hrs </a:t>
            </a:r>
            <a:r>
              <a:rPr lang="en-US" dirty="0" err="1">
                <a:latin typeface="Comic Sans MS" panose="030F0702030302020204" pitchFamily="66" charset="0"/>
              </a:rPr>
              <a:t>preop</a:t>
            </a:r>
            <a:r>
              <a:rPr lang="en-US" dirty="0">
                <a:latin typeface="Comic Sans MS" panose="030F0702030302020204" pitchFamily="66" charset="0"/>
              </a:rPr>
              <a:t>, repeat as necessary</a:t>
            </a:r>
          </a:p>
          <a:p>
            <a:pPr marL="623888" lvl="1" indent="-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400" dirty="0">
              <a:solidFill>
                <a:srgbClr val="FF0000"/>
              </a:solidFill>
              <a:latin typeface="Comic Sans MS" panose="030F0702030302020204" pitchFamily="66" charset="0"/>
            </a:endParaRPr>
          </a:p>
          <a:p>
            <a:pPr marL="0" indent="0">
              <a:spcBef>
                <a:spcPts val="7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600" dirty="0">
              <a:latin typeface="Comic Sans MS" panose="030F0702030302020204" pitchFamily="66" charset="0"/>
            </a:endParaRPr>
          </a:p>
        </p:txBody>
      </p:sp>
      <p:sp>
        <p:nvSpPr>
          <p:cNvPr id="142339" name="Rectangle 2"/>
          <p:cNvSpPr>
            <a:spLocks noGrp="1" noChangeArrowheads="1"/>
          </p:cNvSpPr>
          <p:nvPr>
            <p:ph type="title"/>
          </p:nvPr>
        </p:nvSpPr>
        <p:spPr>
          <a:xfrm>
            <a:off x="2058924" y="570776"/>
            <a:ext cx="8229600" cy="60972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Hypertensive Emergency</a:t>
            </a:r>
            <a:endParaRPr lang="en-GB" altLang="en-US" sz="4000" i="1" dirty="0">
              <a:latin typeface="Comic Sans MS" panose="030F0702030302020204" pitchFamily="66" charset="0"/>
              <a:cs typeface="Times New Roman" pitchFamily="18" charset="0"/>
            </a:endParaRP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68</a:t>
            </a:fld>
            <a:endParaRPr lang="en-US" altLang="en-US">
              <a:latin typeface="Comic Sans MS" panose="030F0702030302020204" pitchFamily="66" charset="0"/>
            </a:endParaRPr>
          </a:p>
        </p:txBody>
      </p:sp>
    </p:spTree>
    <p:extLst>
      <p:ext uri="{BB962C8B-B14F-4D97-AF65-F5344CB8AC3E}">
        <p14:creationId xmlns:p14="http://schemas.microsoft.com/office/powerpoint/2010/main" val="940355942"/>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752600" y="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Hypertensive Emergency Medications</a:t>
            </a:r>
          </a:p>
        </p:txBody>
      </p:sp>
      <p:sp>
        <p:nvSpPr>
          <p:cNvPr id="144387" name="Rectangle 3"/>
          <p:cNvSpPr>
            <a:spLocks noGrp="1" noChangeArrowheads="1"/>
          </p:cNvSpPr>
          <p:nvPr>
            <p:ph type="body" idx="1"/>
          </p:nvPr>
        </p:nvSpPr>
        <p:spPr>
          <a:xfrm>
            <a:off x="1828800" y="1295400"/>
            <a:ext cx="8458200" cy="5257800"/>
          </a:xfrm>
        </p:spPr>
        <p:txBody>
          <a:bodyPr vert="horz" lIns="90000" tIns="46800" rIns="90000" bIns="46800" rtlCol="0" anchor="t">
            <a:normAutofit/>
          </a:bodyPr>
          <a:lstStyle/>
          <a:p>
            <a:pPr marL="0" indent="0">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latin typeface="Comic Sans MS" panose="030F0702030302020204" pitchFamily="66" charset="0"/>
              </a:rPr>
              <a:t>Sodium nitroprusside</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latin typeface="Comic Sans MS" panose="030F0702030302020204" pitchFamily="66" charset="0"/>
              </a:rPr>
              <a:t>Mode of action: </a:t>
            </a:r>
            <a:r>
              <a:rPr lang="en-GB" altLang="en-US" sz="2400">
                <a:latin typeface="Comic Sans MS" panose="030F0702030302020204" pitchFamily="66" charset="0"/>
              </a:rPr>
              <a:t>arterial and venous dilatation</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latin typeface="Comic Sans MS" panose="030F0702030302020204" pitchFamily="66" charset="0"/>
              </a:rPr>
              <a:t>Onset of action: </a:t>
            </a:r>
            <a:r>
              <a:rPr lang="en-GB" altLang="en-US" sz="2400">
                <a:latin typeface="Comic Sans MS" panose="030F0702030302020204" pitchFamily="66" charset="0"/>
              </a:rPr>
              <a:t>1-2 minutes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a:latin typeface="Comic Sans MS" panose="030F0702030302020204" pitchFamily="66" charset="0"/>
              </a:rPr>
              <a:t>Half life:</a:t>
            </a:r>
            <a:r>
              <a:rPr lang="en-GB" altLang="en-US" sz="2400">
                <a:latin typeface="Comic Sans MS" panose="030F0702030302020204" pitchFamily="66" charset="0"/>
              </a:rPr>
              <a:t> 3-4 minutes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Metabolized to thiocyanate (cyanide) therefore do not use for long in renal or pregnant patients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Ideal medication for hypertensive emergencies (rapid onset, potent, short half life)</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solidFill>
                  <a:srgbClr val="FF0000"/>
                </a:solidFill>
                <a:latin typeface="Comic Sans MS" panose="030F0702030302020204" pitchFamily="66" charset="0"/>
              </a:rPr>
              <a:t>Can cause reflex tachycardia, therefore use with beta blocker</a:t>
            </a: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69</a:t>
            </a:fld>
            <a:endParaRPr lang="en-US" altLang="en-US">
              <a:latin typeface="Comic Sans MS" panose="030F0702030302020204" pitchFamily="66" charset="0"/>
            </a:endParaRPr>
          </a:p>
        </p:txBody>
      </p:sp>
    </p:spTree>
    <p:extLst>
      <p:ext uri="{BB962C8B-B14F-4D97-AF65-F5344CB8AC3E}">
        <p14:creationId xmlns:p14="http://schemas.microsoft.com/office/powerpoint/2010/main" val="425768577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199" y="1221359"/>
            <a:ext cx="8229600" cy="554038"/>
          </a:xfrm>
        </p:spPr>
        <p:txBody>
          <a:bodyPr>
            <a:normAutofit fontScale="90000"/>
          </a:bodyPr>
          <a:lstStyle/>
          <a:p>
            <a:r>
              <a:rPr lang="en-US" altLang="en-US" sz="3600" i="1" dirty="0">
                <a:latin typeface="Comic Sans MS" panose="030F0702030302020204" pitchFamily="66" charset="0"/>
                <a:cs typeface="Times New Roman" pitchFamily="18" charset="0"/>
              </a:rPr>
              <a:t>OPQRST of Pain Symptoms</a:t>
            </a:r>
          </a:p>
        </p:txBody>
      </p:sp>
      <p:sp>
        <p:nvSpPr>
          <p:cNvPr id="50179" name="Rectangle 3"/>
          <p:cNvSpPr>
            <a:spLocks noGrp="1" noChangeArrowheads="1"/>
          </p:cNvSpPr>
          <p:nvPr>
            <p:ph type="body" idx="1"/>
          </p:nvPr>
        </p:nvSpPr>
        <p:spPr>
          <a:xfrm>
            <a:off x="1295401" y="2529500"/>
            <a:ext cx="9601196" cy="3318936"/>
          </a:xfrm>
        </p:spPr>
        <p:txBody>
          <a:bodyPr>
            <a:normAutofit fontScale="77500" lnSpcReduction="20000"/>
          </a:bodyPr>
          <a:lstStyle/>
          <a:p>
            <a:r>
              <a:rPr lang="en-US" altLang="en-US" sz="2800" dirty="0">
                <a:latin typeface="Comic Sans MS" panose="030F0702030302020204" pitchFamily="66" charset="0"/>
              </a:rPr>
              <a:t>Onset</a:t>
            </a:r>
          </a:p>
          <a:p>
            <a:pPr lvl="1"/>
            <a:r>
              <a:rPr lang="en-US" altLang="en-US" sz="2800" dirty="0">
                <a:latin typeface="Comic Sans MS" panose="030F0702030302020204" pitchFamily="66" charset="0"/>
              </a:rPr>
              <a:t>Sudden or gradual?</a:t>
            </a:r>
          </a:p>
          <a:p>
            <a:pPr lvl="1"/>
            <a:r>
              <a:rPr lang="en-US" altLang="en-US" sz="2800" dirty="0">
                <a:latin typeface="Comic Sans MS" panose="030F0702030302020204" pitchFamily="66" charset="0"/>
              </a:rPr>
              <a:t>Anything like this before?</a:t>
            </a:r>
          </a:p>
          <a:p>
            <a:r>
              <a:rPr lang="en-US" altLang="en-US" sz="2800" dirty="0">
                <a:latin typeface="Comic Sans MS" panose="030F0702030302020204" pitchFamily="66" charset="0"/>
              </a:rPr>
              <a:t>Provocation or palliation</a:t>
            </a:r>
          </a:p>
          <a:p>
            <a:pPr lvl="1"/>
            <a:r>
              <a:rPr lang="en-US" altLang="en-US" sz="2800" dirty="0">
                <a:latin typeface="Comic Sans MS" panose="030F0702030302020204" pitchFamily="66" charset="0"/>
              </a:rPr>
              <a:t>What makes it better/worse?</a:t>
            </a:r>
          </a:p>
          <a:p>
            <a:pPr lvl="1"/>
            <a:r>
              <a:rPr lang="en-US" altLang="en-US" sz="2800" dirty="0">
                <a:latin typeface="Comic Sans MS" panose="030F0702030302020204" pitchFamily="66" charset="0"/>
              </a:rPr>
              <a:t>What was the patient doing at the time?</a:t>
            </a:r>
          </a:p>
          <a:p>
            <a:r>
              <a:rPr lang="en-US" altLang="en-US" sz="2800" dirty="0">
                <a:latin typeface="Comic Sans MS" panose="030F0702030302020204" pitchFamily="66" charset="0"/>
              </a:rPr>
              <a:t>Quality</a:t>
            </a:r>
          </a:p>
          <a:p>
            <a:pPr lvl="1"/>
            <a:r>
              <a:rPr lang="en-US" altLang="en-US" sz="2800" dirty="0">
                <a:latin typeface="Comic Sans MS" panose="030F0702030302020204" pitchFamily="66" charset="0"/>
              </a:rPr>
              <a:t>What does it feel like (in patient</a:t>
            </a:r>
            <a:r>
              <a:rPr lang="ja-JP" altLang="en-US" sz="2800" dirty="0">
                <a:latin typeface="Comic Sans MS" panose="030F0702030302020204" pitchFamily="66" charset="0"/>
              </a:rPr>
              <a:t>’</a:t>
            </a:r>
            <a:r>
              <a:rPr lang="en-US" altLang="ja-JP" sz="2800" dirty="0">
                <a:latin typeface="Comic Sans MS" panose="030F0702030302020204" pitchFamily="66" charset="0"/>
              </a:rPr>
              <a:t>s own words)?</a:t>
            </a:r>
            <a:endParaRPr lang="en-US" altLang="en-US" sz="2800" dirty="0">
              <a:latin typeface="Comic Sans MS" panose="030F0702030302020204" pitchFamily="66" charset="0"/>
            </a:endParaRP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pPr/>
              <a:t>7</a:t>
            </a:fld>
            <a:endParaRPr lang="en-US" altLang="en-US"/>
          </a:p>
        </p:txBody>
      </p:sp>
    </p:spTree>
    <p:extLst>
      <p:ext uri="{BB962C8B-B14F-4D97-AF65-F5344CB8AC3E}">
        <p14:creationId xmlns:p14="http://schemas.microsoft.com/office/powerpoint/2010/main" val="1118337518"/>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1752600" y="891819"/>
            <a:ext cx="8458200" cy="5715000"/>
          </a:xfrm>
        </p:spPr>
        <p:txBody>
          <a:bodyPr vert="horz" lIns="90000" tIns="46800" rIns="90000" bIns="46800" rtlCol="0" anchor="t">
            <a:normAutofit/>
          </a:bodyPr>
          <a:lstStyle/>
          <a:p>
            <a:pPr marL="0" indent="0">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Labetalol</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Alpha and beta blocker (</a:t>
            </a:r>
            <a:r>
              <a:rPr lang="en-GB" altLang="en-US" sz="2400" dirty="0">
                <a:solidFill>
                  <a:srgbClr val="FF0000"/>
                </a:solidFill>
                <a:latin typeface="Comic Sans MS" panose="030F0702030302020204" pitchFamily="66" charset="0"/>
              </a:rPr>
              <a:t>primarily beta</a:t>
            </a:r>
            <a:r>
              <a:rPr lang="en-GB" altLang="en-US" sz="2400" dirty="0">
                <a:latin typeface="Comic Sans MS" panose="030F0702030302020204" pitchFamily="66" charset="0"/>
              </a:rPr>
              <a:t>)</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Comic Sans MS" panose="030F0702030302020204" pitchFamily="66" charset="0"/>
              </a:rPr>
              <a:t>Onset of action:</a:t>
            </a:r>
            <a:r>
              <a:rPr lang="en-GB" altLang="en-US" sz="2400" dirty="0">
                <a:latin typeface="Comic Sans MS" panose="030F0702030302020204" pitchFamily="66" charset="0"/>
              </a:rPr>
              <a:t> 5-10 minutes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Comic Sans MS" panose="030F0702030302020204" pitchFamily="66" charset="0"/>
              </a:rPr>
              <a:t>Half life: </a:t>
            </a:r>
            <a:r>
              <a:rPr lang="en-GB" altLang="en-US" sz="2400" dirty="0">
                <a:latin typeface="Comic Sans MS" panose="030F0702030302020204" pitchFamily="66" charset="0"/>
              </a:rPr>
              <a:t>5.5 hours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No reflex tachycardia </a:t>
            </a:r>
          </a:p>
        </p:txBody>
      </p:sp>
      <p:grpSp>
        <p:nvGrpSpPr>
          <p:cNvPr id="146435" name="Group 4"/>
          <p:cNvGrpSpPr>
            <a:grpSpLocks/>
          </p:cNvGrpSpPr>
          <p:nvPr/>
        </p:nvGrpSpPr>
        <p:grpSpPr bwMode="auto">
          <a:xfrm>
            <a:off x="2143166" y="4041648"/>
            <a:ext cx="7989888" cy="1055688"/>
            <a:chOff x="432" y="3360"/>
            <a:chExt cx="5033" cy="665"/>
          </a:xfrm>
        </p:grpSpPr>
        <p:sp>
          <p:nvSpPr>
            <p:cNvPr id="194565" name="AutoShape 5"/>
            <p:cNvSpPr>
              <a:spLocks noChangeArrowheads="1"/>
            </p:cNvSpPr>
            <p:nvPr/>
          </p:nvSpPr>
          <p:spPr bwMode="auto">
            <a:xfrm>
              <a:off x="432" y="3360"/>
              <a:ext cx="5033" cy="665"/>
            </a:xfrm>
            <a:prstGeom prst="roundRect">
              <a:avLst>
                <a:gd name="adj" fmla="val 148"/>
              </a:avLst>
            </a:prstGeom>
            <a:solidFill>
              <a:srgbClr val="FFFF00"/>
            </a:solidFill>
            <a:ln w="57240">
              <a:solidFill>
                <a:srgbClr val="800000"/>
              </a:solidFill>
              <a:round/>
              <a:headEnd/>
              <a:tailEnd/>
            </a:ln>
            <a:effectLst>
              <a:outerShdw blurRad="63500" dist="107933" dir="2700000" algn="ctr" rotWithShape="0">
                <a:srgbClr val="666633">
                  <a:alpha val="74998"/>
                </a:srgbClr>
              </a:outerShdw>
            </a:effectLst>
          </p:spPr>
          <p:txBody>
            <a:bodyPr wrap="none" anchor="ctr"/>
            <a:lstStyle/>
            <a:p>
              <a:pPr eaLnBrk="1" hangingPunct="1">
                <a:defRPr/>
              </a:pPr>
              <a:endParaRPr lang="en-US" dirty="0">
                <a:latin typeface="Comic Sans MS" panose="030F0702030302020204" pitchFamily="66" charset="0"/>
                <a:ea typeface="ＭＳ Ｐゴシック" charset="0"/>
                <a:cs typeface="ＭＳ Ｐゴシック" charset="0"/>
              </a:endParaRPr>
            </a:p>
          </p:txBody>
        </p:sp>
        <p:grpSp>
          <p:nvGrpSpPr>
            <p:cNvPr id="146438" name="Group 6"/>
            <p:cNvGrpSpPr>
              <a:grpSpLocks/>
            </p:cNvGrpSpPr>
            <p:nvPr/>
          </p:nvGrpSpPr>
          <p:grpSpPr bwMode="auto">
            <a:xfrm>
              <a:off x="432" y="3360"/>
              <a:ext cx="5027" cy="659"/>
              <a:chOff x="432" y="3360"/>
              <a:chExt cx="5027" cy="659"/>
            </a:xfrm>
          </p:grpSpPr>
          <p:sp>
            <p:nvSpPr>
              <p:cNvPr id="146439" name="AutoShape 7"/>
              <p:cNvSpPr>
                <a:spLocks noChangeArrowheads="1"/>
              </p:cNvSpPr>
              <p:nvPr/>
            </p:nvSpPr>
            <p:spPr bwMode="auto">
              <a:xfrm>
                <a:off x="432" y="3360"/>
                <a:ext cx="5027" cy="659"/>
              </a:xfrm>
              <a:prstGeom prst="roundRect">
                <a:avLst>
                  <a:gd name="adj" fmla="val 148"/>
                </a:avLst>
              </a:prstGeom>
              <a:noFill/>
              <a:ln w="9525">
                <a:noFill/>
                <a:round/>
                <a:headEnd/>
                <a:tailEnd/>
              </a:ln>
            </p:spPr>
            <p:txBody>
              <a:bodyPr wrap="none" anchor="ctr"/>
              <a:lstStyle/>
              <a:p>
                <a:pPr eaLnBrk="1" hangingPunct="1"/>
                <a:endParaRPr lang="en-US" altLang="en-US" dirty="0">
                  <a:latin typeface="Comic Sans MS" panose="030F0702030302020204" pitchFamily="66" charset="0"/>
                </a:endParaRPr>
              </a:p>
            </p:txBody>
          </p:sp>
          <p:sp>
            <p:nvSpPr>
              <p:cNvPr id="399367" name="Text Box 8"/>
              <p:cNvSpPr txBox="1">
                <a:spLocks noChangeArrowheads="1"/>
              </p:cNvSpPr>
              <p:nvPr/>
            </p:nvSpPr>
            <p:spPr bwMode="auto">
              <a:xfrm>
                <a:off x="432" y="3410"/>
                <a:ext cx="5027" cy="568"/>
              </a:xfrm>
              <a:prstGeom prst="rect">
                <a:avLst/>
              </a:prstGeom>
              <a:noFill/>
              <a:ln>
                <a:noFill/>
              </a:ln>
              <a:extLst>
                <a:ext uri="{909E8E84-426E-40dd-AFC4-6F175D3DCCD1}"/>
                <a:ext uri="{91240B29-F687-4f45-9708-019B960494DF}"/>
              </a:extLst>
            </p:spPr>
            <p:txBody>
              <a:bodyPr lIns="90000" tIns="46800" rIns="90000" bIns="46800" anchor="ctr">
                <a:spAutoFit/>
              </a:bodyPr>
              <a:lstStyle/>
              <a:p>
                <a:pPr algn="ctr">
                  <a:lnSpc>
                    <a:spcPct val="93000"/>
                  </a:lnSpc>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CC"/>
                    </a:solidFill>
                    <a:latin typeface="Comic Sans MS" panose="030F0702030302020204" pitchFamily="66" charset="0"/>
                  </a:rPr>
                  <a:t>Contraindicated in </a:t>
                </a:r>
                <a:r>
                  <a:rPr lang="en-GB" sz="2800" dirty="0" err="1">
                    <a:solidFill>
                      <a:srgbClr val="0000CC"/>
                    </a:solidFill>
                    <a:latin typeface="Comic Sans MS" panose="030F0702030302020204" pitchFamily="66" charset="0"/>
                  </a:rPr>
                  <a:t>bronchospasm</a:t>
                </a:r>
                <a:r>
                  <a:rPr lang="en-GB" sz="2800" dirty="0">
                    <a:solidFill>
                      <a:srgbClr val="0000CC"/>
                    </a:solidFill>
                    <a:latin typeface="Comic Sans MS" panose="030F0702030302020204" pitchFamily="66" charset="0"/>
                  </a:rPr>
                  <a:t>, </a:t>
                </a:r>
                <a:r>
                  <a:rPr lang="en-GB" sz="2800" dirty="0">
                    <a:solidFill>
                      <a:srgbClr val="0000CC"/>
                    </a:solidFill>
                    <a:latin typeface="Comic Sans MS" panose="030F0702030302020204" pitchFamily="66" charset="0"/>
                  </a:rPr>
                  <a:t>acute CHF</a:t>
                </a:r>
                <a:r>
                  <a:rPr lang="en-GB" sz="2800" dirty="0">
                    <a:solidFill>
                      <a:srgbClr val="0000CC"/>
                    </a:solidFill>
                    <a:latin typeface="Comic Sans MS" panose="030F0702030302020204" pitchFamily="66" charset="0"/>
                  </a:rPr>
                  <a:t>, </a:t>
                </a:r>
              </a:p>
              <a:p>
                <a:pPr algn="ctr">
                  <a:lnSpc>
                    <a:spcPct val="93000"/>
                  </a:lnSpc>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CC"/>
                    </a:solidFill>
                    <a:latin typeface="Comic Sans MS" panose="030F0702030302020204" pitchFamily="66" charset="0"/>
                  </a:rPr>
                  <a:t>AV-blocks</a:t>
                </a:r>
              </a:p>
            </p:txBody>
          </p:sp>
        </p:grpSp>
      </p:grpSp>
      <p:sp>
        <p:nvSpPr>
          <p:cNvPr id="146436" name="Rectangle 2"/>
          <p:cNvSpPr>
            <a:spLocks noGrp="1" noChangeArrowheads="1"/>
          </p:cNvSpPr>
          <p:nvPr>
            <p:ph type="title"/>
          </p:nvPr>
        </p:nvSpPr>
        <p:spPr>
          <a:xfrm>
            <a:off x="1752600" y="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Hypertensive Emergency Medications</a:t>
            </a:r>
          </a:p>
        </p:txBody>
      </p:sp>
      <p:sp>
        <p:nvSpPr>
          <p:cNvPr id="2" name="Slide Number Placeholder 1"/>
          <p:cNvSpPr>
            <a:spLocks noGrp="1"/>
          </p:cNvSpPr>
          <p:nvPr>
            <p:ph type="sldNum" sz="quarter" idx="10"/>
          </p:nvPr>
        </p:nvSpPr>
        <p:spPr>
          <a:xfrm>
            <a:off x="10055308" y="6545264"/>
            <a:ext cx="155492" cy="123111"/>
          </a:xfrm>
        </p:spPr>
        <p:txBody>
          <a:bodyPr/>
          <a:lstStyle/>
          <a:p>
            <a:fld id="{757968DD-73BD-465D-98C2-CCFE221630F6}" type="slidenum">
              <a:rPr lang="en-US" altLang="en-US" smtClean="0">
                <a:latin typeface="Comic Sans MS" panose="030F0702030302020204" pitchFamily="66" charset="0"/>
              </a:rPr>
              <a:pPr/>
              <a:t>70</a:t>
            </a:fld>
            <a:endParaRPr lang="en-US" altLang="en-US">
              <a:latin typeface="Comic Sans MS" panose="030F0702030302020204" pitchFamily="66" charset="0"/>
            </a:endParaRPr>
          </a:p>
        </p:txBody>
      </p:sp>
    </p:spTree>
    <p:extLst>
      <p:ext uri="{BB962C8B-B14F-4D97-AF65-F5344CB8AC3E}">
        <p14:creationId xmlns:p14="http://schemas.microsoft.com/office/powerpoint/2010/main" val="30007559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5"/>
                                        </p:tgtEl>
                                        <p:attrNameLst>
                                          <p:attrName>style.visibility</p:attrName>
                                        </p:attrNameLst>
                                      </p:cBhvr>
                                      <p:to>
                                        <p:strVal val="visible"/>
                                      </p:to>
                                    </p:set>
                                    <p:anim calcmode="lin" valueType="num">
                                      <p:cBhvr additive="base">
                                        <p:cTn id="7" dur="500" fill="hold"/>
                                        <p:tgtEl>
                                          <p:spTgt spid="146435"/>
                                        </p:tgtEl>
                                        <p:attrNameLst>
                                          <p:attrName>ppt_x</p:attrName>
                                        </p:attrNameLst>
                                      </p:cBhvr>
                                      <p:tavLst>
                                        <p:tav tm="0">
                                          <p:val>
                                            <p:strVal val="#ppt_x"/>
                                          </p:val>
                                        </p:tav>
                                        <p:tav tm="100000">
                                          <p:val>
                                            <p:strVal val="#ppt_x"/>
                                          </p:val>
                                        </p:tav>
                                      </p:tavLst>
                                    </p:anim>
                                    <p:anim calcmode="lin" valueType="num">
                                      <p:cBhvr additive="base">
                                        <p:cTn id="8" dur="500" fill="hold"/>
                                        <p:tgtEl>
                                          <p:spTgt spid="146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1088136" y="868680"/>
            <a:ext cx="9857232" cy="5413248"/>
          </a:xfrm>
        </p:spPr>
        <p:txBody>
          <a:bodyPr vert="horz" lIns="90000" tIns="46800" rIns="90000" bIns="46800" rtlCol="0" anchor="t">
            <a:normAutofit fontScale="92500" lnSpcReduction="10000"/>
          </a:bodyPr>
          <a:lstStyle/>
          <a:p>
            <a:pPr marL="730250" lvl="1" indent="-330200">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err="1">
                <a:latin typeface="Comic Sans MS" panose="030F0702030302020204" pitchFamily="66" charset="0"/>
              </a:rPr>
              <a:t>Nicardipine</a:t>
            </a:r>
            <a:endParaRPr lang="en-GB" altLang="en-US" sz="2400" dirty="0">
              <a:latin typeface="Comic Sans MS" panose="030F0702030302020204" pitchFamily="66" charset="0"/>
            </a:endParaRPr>
          </a:p>
          <a:p>
            <a:pPr marL="1130300" lvl="2" indent="-330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latin typeface="Comic Sans MS" panose="030F0702030302020204" pitchFamily="66" charset="0"/>
              </a:rPr>
              <a:t>Calcium channel blocker</a:t>
            </a:r>
          </a:p>
          <a:p>
            <a:pPr marL="1130300" lvl="2" indent="-330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latin typeface="Comic Sans MS" panose="030F0702030302020204" pitchFamily="66" charset="0"/>
              </a:rPr>
              <a:t>Onset 5-15 min, duration 4-6 hrs</a:t>
            </a:r>
          </a:p>
          <a:p>
            <a:pPr marL="1130300" lvl="2" indent="-330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latin typeface="Comic Sans MS" panose="030F0702030302020204" pitchFamily="66" charset="0"/>
              </a:rPr>
              <a:t>Theoretically reduces cardiac and </a:t>
            </a:r>
            <a:r>
              <a:rPr lang="en-GB" altLang="en-US" sz="2000" dirty="0">
                <a:solidFill>
                  <a:srgbClr val="FF0000"/>
                </a:solidFill>
                <a:latin typeface="Comic Sans MS" panose="030F0702030302020204" pitchFamily="66" charset="0"/>
              </a:rPr>
              <a:t>cerebral</a:t>
            </a:r>
            <a:r>
              <a:rPr lang="en-GB" altLang="en-US" sz="2000" dirty="0">
                <a:latin typeface="Comic Sans MS" panose="030F0702030302020204" pitchFamily="66" charset="0"/>
              </a:rPr>
              <a:t> ischemia</a:t>
            </a:r>
          </a:p>
          <a:p>
            <a:pPr marL="0" indent="0">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	</a:t>
            </a:r>
            <a:r>
              <a:rPr lang="en-GB" altLang="en-US" sz="2800" dirty="0" err="1">
                <a:latin typeface="Comic Sans MS" panose="030F0702030302020204" pitchFamily="66" charset="0"/>
              </a:rPr>
              <a:t>Nitroglycerin</a:t>
            </a:r>
            <a:endParaRPr lang="en-GB" altLang="en-US" sz="2800" dirty="0">
              <a:latin typeface="Comic Sans MS" panose="030F0702030302020204" pitchFamily="66" charset="0"/>
            </a:endParaRP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err="1">
                <a:latin typeface="Comic Sans MS" panose="030F0702030302020204" pitchFamily="66" charset="0"/>
              </a:rPr>
              <a:t>Vasodilation</a:t>
            </a:r>
            <a:r>
              <a:rPr lang="en-GB" altLang="en-US" sz="2400" dirty="0">
                <a:latin typeface="Comic Sans MS" panose="030F0702030302020204" pitchFamily="66" charset="0"/>
              </a:rPr>
              <a:t> primarily; arteriolar dilation at high doses</a:t>
            </a:r>
          </a:p>
          <a:p>
            <a:pPr marL="1130300" lvl="2"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latin typeface="Comic Sans MS" panose="030F0702030302020204" pitchFamily="66" charset="0"/>
              </a:rPr>
              <a:t>Limited utility with profound hypertension</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Comic Sans MS" panose="030F0702030302020204" pitchFamily="66" charset="0"/>
              </a:rPr>
              <a:t>Onset: </a:t>
            </a:r>
            <a:r>
              <a:rPr lang="en-GB" altLang="en-US" sz="2400" dirty="0">
                <a:latin typeface="Comic Sans MS" panose="030F0702030302020204" pitchFamily="66" charset="0"/>
              </a:rPr>
              <a:t>immediate</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Comic Sans MS" panose="030F0702030302020204" pitchFamily="66" charset="0"/>
              </a:rPr>
              <a:t>Half life:</a:t>
            </a:r>
            <a:r>
              <a:rPr lang="en-GB" altLang="en-US" sz="2400" dirty="0">
                <a:latin typeface="Comic Sans MS" panose="030F0702030302020204" pitchFamily="66" charset="0"/>
              </a:rPr>
              <a:t> 4 minutes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err="1">
                <a:latin typeface="Comic Sans MS" panose="030F0702030302020204" pitchFamily="66" charset="0"/>
              </a:rPr>
              <a:t>Tachyphylaxis</a:t>
            </a:r>
            <a:r>
              <a:rPr lang="en-GB" altLang="en-US" sz="2400" dirty="0">
                <a:latin typeface="Comic Sans MS" panose="030F0702030302020204" pitchFamily="66" charset="0"/>
              </a:rPr>
              <a:t> </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Ideal for cardiac emergencies such as CHF, MI</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Comic Sans MS" panose="030F0702030302020204" pitchFamily="66" charset="0"/>
              </a:rPr>
              <a:t>Side effects: </a:t>
            </a:r>
            <a:r>
              <a:rPr lang="en-GB" altLang="en-US" sz="2400" dirty="0">
                <a:latin typeface="Comic Sans MS" panose="030F0702030302020204" pitchFamily="66" charset="0"/>
              </a:rPr>
              <a:t>headache and tachycardia</a:t>
            </a:r>
          </a:p>
        </p:txBody>
      </p:sp>
      <p:sp>
        <p:nvSpPr>
          <p:cNvPr id="148483" name="Rectangle 2"/>
          <p:cNvSpPr>
            <a:spLocks noGrp="1" noChangeArrowheads="1"/>
          </p:cNvSpPr>
          <p:nvPr>
            <p:ph type="title"/>
          </p:nvPr>
        </p:nvSpPr>
        <p:spPr>
          <a:xfrm>
            <a:off x="1828800" y="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Hypertensive Emergency Medications</a:t>
            </a: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71</a:t>
            </a:fld>
            <a:endParaRPr lang="en-US" altLang="en-US">
              <a:latin typeface="Comic Sans MS" panose="030F0702030302020204" pitchFamily="66" charset="0"/>
            </a:endParaRPr>
          </a:p>
        </p:txBody>
      </p:sp>
    </p:spTree>
    <p:extLst>
      <p:ext uri="{BB962C8B-B14F-4D97-AF65-F5344CB8AC3E}">
        <p14:creationId xmlns:p14="http://schemas.microsoft.com/office/powerpoint/2010/main" val="3811703904"/>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idx="1"/>
          </p:nvPr>
        </p:nvSpPr>
        <p:spPr>
          <a:xfrm>
            <a:off x="1818481" y="875074"/>
            <a:ext cx="8458200" cy="5334000"/>
          </a:xfrm>
        </p:spPr>
        <p:txBody>
          <a:bodyPr vert="horz" lIns="90000" tIns="46800" rIns="90000" bIns="46800" rtlCol="0" anchor="t">
            <a:normAutofit/>
          </a:bodyPr>
          <a:lstStyle/>
          <a:p>
            <a:pPr marL="0" indent="0">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Hydralazine </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Direct  arteriolar vasodilator</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Comic Sans MS" panose="030F0702030302020204" pitchFamily="66" charset="0"/>
              </a:rPr>
              <a:t>Onset: </a:t>
            </a:r>
            <a:r>
              <a:rPr lang="en-GB" altLang="en-US" sz="2400" dirty="0">
                <a:latin typeface="Comic Sans MS" panose="030F0702030302020204" pitchFamily="66" charset="0"/>
              </a:rPr>
              <a:t>10 min (IV)</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b="1" dirty="0">
                <a:latin typeface="Comic Sans MS" panose="030F0702030302020204" pitchFamily="66" charset="0"/>
              </a:rPr>
              <a:t>Half life: </a:t>
            </a:r>
            <a:r>
              <a:rPr lang="en-GB" altLang="en-US" sz="2400" dirty="0">
                <a:latin typeface="Comic Sans MS" panose="030F0702030302020204" pitchFamily="66" charset="0"/>
              </a:rPr>
              <a:t>2-4 hours</a:t>
            </a:r>
          </a:p>
          <a:p>
            <a:pPr marL="730250" lvl="1" indent="-27305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Indicated in pregnancy-related hypertension,  </a:t>
            </a:r>
            <a:r>
              <a:rPr lang="en-GB" altLang="en-US" sz="2400" dirty="0" err="1">
                <a:latin typeface="Comic Sans MS" panose="030F0702030302020204" pitchFamily="66" charset="0"/>
              </a:rPr>
              <a:t>pediatric</a:t>
            </a:r>
            <a:r>
              <a:rPr lang="en-GB" altLang="en-US" sz="2400" dirty="0">
                <a:latin typeface="Comic Sans MS" panose="030F0702030302020204" pitchFamily="66" charset="0"/>
              </a:rPr>
              <a:t> nephritis</a:t>
            </a:r>
          </a:p>
        </p:txBody>
      </p:sp>
      <p:grpSp>
        <p:nvGrpSpPr>
          <p:cNvPr id="152579" name="Group 4"/>
          <p:cNvGrpSpPr>
            <a:grpSpLocks/>
          </p:cNvGrpSpPr>
          <p:nvPr/>
        </p:nvGrpSpPr>
        <p:grpSpPr bwMode="auto">
          <a:xfrm>
            <a:off x="1981200" y="4080574"/>
            <a:ext cx="8142288" cy="1792310"/>
            <a:chOff x="288" y="2784"/>
            <a:chExt cx="5129" cy="1001"/>
          </a:xfrm>
        </p:grpSpPr>
        <p:sp>
          <p:nvSpPr>
            <p:cNvPr id="198661" name="AutoShape 5"/>
            <p:cNvSpPr>
              <a:spLocks noChangeArrowheads="1"/>
            </p:cNvSpPr>
            <p:nvPr/>
          </p:nvSpPr>
          <p:spPr bwMode="auto">
            <a:xfrm>
              <a:off x="288" y="2784"/>
              <a:ext cx="5129" cy="1001"/>
            </a:xfrm>
            <a:prstGeom prst="roundRect">
              <a:avLst>
                <a:gd name="adj" fmla="val 97"/>
              </a:avLst>
            </a:prstGeom>
            <a:solidFill>
              <a:srgbClr val="FFFF00"/>
            </a:solidFill>
            <a:ln w="57240">
              <a:solidFill>
                <a:srgbClr val="800000"/>
              </a:solidFill>
              <a:round/>
              <a:headEnd/>
              <a:tailEnd/>
            </a:ln>
            <a:effectLst>
              <a:outerShdw blurRad="63500" dist="107933" dir="2700000" algn="ctr" rotWithShape="0">
                <a:srgbClr val="666633">
                  <a:alpha val="74998"/>
                </a:srgbClr>
              </a:outerShdw>
            </a:effectLst>
          </p:spPr>
          <p:txBody>
            <a:bodyPr wrap="none" anchor="ctr"/>
            <a:lstStyle/>
            <a:p>
              <a:pPr eaLnBrk="1" hangingPunct="1">
                <a:defRPr/>
              </a:pPr>
              <a:endParaRPr lang="en-US" dirty="0">
                <a:latin typeface="Comic Sans MS" panose="030F0702030302020204" pitchFamily="66" charset="0"/>
                <a:ea typeface="ＭＳ Ｐゴシック" charset="0"/>
                <a:cs typeface="ＭＳ Ｐゴシック" charset="0"/>
              </a:endParaRPr>
            </a:p>
          </p:txBody>
        </p:sp>
        <p:grpSp>
          <p:nvGrpSpPr>
            <p:cNvPr id="152582" name="Group 6"/>
            <p:cNvGrpSpPr>
              <a:grpSpLocks/>
            </p:cNvGrpSpPr>
            <p:nvPr/>
          </p:nvGrpSpPr>
          <p:grpSpPr bwMode="auto">
            <a:xfrm>
              <a:off x="288" y="2784"/>
              <a:ext cx="5123" cy="995"/>
              <a:chOff x="288" y="2784"/>
              <a:chExt cx="5123" cy="995"/>
            </a:xfrm>
          </p:grpSpPr>
          <p:sp>
            <p:nvSpPr>
              <p:cNvPr id="152583" name="AutoShape 7"/>
              <p:cNvSpPr>
                <a:spLocks noChangeArrowheads="1"/>
              </p:cNvSpPr>
              <p:nvPr/>
            </p:nvSpPr>
            <p:spPr bwMode="auto">
              <a:xfrm>
                <a:off x="288" y="2784"/>
                <a:ext cx="5123" cy="995"/>
              </a:xfrm>
              <a:prstGeom prst="roundRect">
                <a:avLst>
                  <a:gd name="adj" fmla="val 97"/>
                </a:avLst>
              </a:prstGeom>
              <a:noFill/>
              <a:ln w="9525">
                <a:noFill/>
                <a:round/>
                <a:headEnd/>
                <a:tailEnd/>
              </a:ln>
            </p:spPr>
            <p:txBody>
              <a:bodyPr wrap="none" anchor="ctr"/>
              <a:lstStyle/>
              <a:p>
                <a:pPr eaLnBrk="1" hangingPunct="1"/>
                <a:endParaRPr lang="en-US" altLang="en-US" dirty="0">
                  <a:latin typeface="Comic Sans MS" panose="030F0702030302020204" pitchFamily="66" charset="0"/>
                </a:endParaRPr>
              </a:p>
            </p:txBody>
          </p:sp>
          <p:sp>
            <p:nvSpPr>
              <p:cNvPr id="152584" name="Text Box 8"/>
              <p:cNvSpPr txBox="1">
                <a:spLocks noChangeArrowheads="1"/>
              </p:cNvSpPr>
              <p:nvPr/>
            </p:nvSpPr>
            <p:spPr bwMode="auto">
              <a:xfrm>
                <a:off x="288" y="2952"/>
                <a:ext cx="5123" cy="657"/>
              </a:xfrm>
              <a:prstGeom prst="rect">
                <a:avLst/>
              </a:prstGeom>
              <a:noFill/>
              <a:ln w="9525">
                <a:noFill/>
                <a:miter lim="800000"/>
                <a:headEnd/>
                <a:tailEnd/>
              </a:ln>
            </p:spPr>
            <p:txBody>
              <a:bodyPr lIns="90000" tIns="46800" rIns="90000" bIns="46800" anchor="ctr" anchorCtr="1">
                <a:spAutoFit/>
              </a:bodyPr>
              <a:lstStyle/>
              <a:p>
                <a:pPr algn="ctr">
                  <a:lnSpc>
                    <a:spcPct val="93000"/>
                  </a:lnSpc>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solidFill>
                      <a:srgbClr val="0000CC"/>
                    </a:solidFill>
                    <a:latin typeface="Comic Sans MS" panose="030F0702030302020204" pitchFamily="66" charset="0"/>
                  </a:rPr>
                  <a:t>Side effects:</a:t>
                </a:r>
              </a:p>
              <a:p>
                <a:pPr algn="ctr">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solidFill>
                      <a:srgbClr val="0000CC"/>
                    </a:solidFill>
                    <a:latin typeface="Comic Sans MS" panose="030F0702030302020204" pitchFamily="66" charset="0"/>
                  </a:rPr>
                  <a:t>reflex tachycardia (limits use in CAD, dissection)</a:t>
                </a:r>
              </a:p>
              <a:p>
                <a:pPr algn="ctr">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solidFill>
                      <a:srgbClr val="0000CC"/>
                    </a:solidFill>
                    <a:latin typeface="Comic Sans MS" panose="030F0702030302020204" pitchFamily="66" charset="0"/>
                  </a:rPr>
                  <a:t>Chronic use associated with “lupus-like” syndrome</a:t>
                </a:r>
                <a:r>
                  <a:rPr lang="en-GB" altLang="en-US" sz="2400" dirty="0">
                    <a:latin typeface="Comic Sans MS" panose="030F0702030302020204" pitchFamily="66" charset="0"/>
                  </a:rPr>
                  <a:t> </a:t>
                </a:r>
              </a:p>
            </p:txBody>
          </p:sp>
        </p:grpSp>
      </p:grpSp>
      <p:sp>
        <p:nvSpPr>
          <p:cNvPr id="152580" name="Rectangle 2"/>
          <p:cNvSpPr>
            <a:spLocks noGrp="1" noChangeArrowheads="1"/>
          </p:cNvSpPr>
          <p:nvPr>
            <p:ph type="title"/>
          </p:nvPr>
        </p:nvSpPr>
        <p:spPr>
          <a:xfrm>
            <a:off x="1818481" y="-7528"/>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Hypertensive Emergency Medications</a:t>
            </a: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72</a:t>
            </a:fld>
            <a:endParaRPr lang="en-US" altLang="en-US">
              <a:latin typeface="Comic Sans MS" panose="030F0702030302020204" pitchFamily="66" charset="0"/>
            </a:endParaRPr>
          </a:p>
        </p:txBody>
      </p:sp>
    </p:spTree>
    <p:extLst>
      <p:ext uri="{BB962C8B-B14F-4D97-AF65-F5344CB8AC3E}">
        <p14:creationId xmlns:p14="http://schemas.microsoft.com/office/powerpoint/2010/main" val="12887306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2579"/>
                                        </p:tgtEl>
                                        <p:attrNameLst>
                                          <p:attrName>style.visibility</p:attrName>
                                        </p:attrNameLst>
                                      </p:cBhvr>
                                      <p:to>
                                        <p:strVal val="visible"/>
                                      </p:to>
                                    </p:set>
                                    <p:animEffect transition="in" filter="wipe(down)">
                                      <p:cBhvr>
                                        <p:cTn id="7" dur="500"/>
                                        <p:tgtEl>
                                          <p:spTgt spid="152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1981200" y="3043804"/>
            <a:ext cx="8229600" cy="689997"/>
          </a:xfrm>
        </p:spPr>
        <p:txBody>
          <a:bodyPr>
            <a:normAutofit fontScale="90000"/>
          </a:bodyPr>
          <a:lstStyle/>
          <a:p>
            <a:pPr algn="ctr"/>
            <a:r>
              <a:rPr lang="en-US" altLang="en-US" sz="4800" dirty="0">
                <a:latin typeface="Comic Sans MS" panose="030F0702030302020204" pitchFamily="66" charset="0"/>
                <a:cs typeface="Times New Roman" pitchFamily="18" charset="0"/>
              </a:rPr>
              <a:t>Pericardial </a:t>
            </a:r>
            <a:r>
              <a:rPr lang="en-US" altLang="en-US" sz="4800" dirty="0" smtClean="0">
                <a:latin typeface="Comic Sans MS" panose="030F0702030302020204" pitchFamily="66" charset="0"/>
                <a:cs typeface="Times New Roman" pitchFamily="18" charset="0"/>
              </a:rPr>
              <a:t>Emergencies</a:t>
            </a:r>
            <a:endParaRPr lang="en-US" altLang="en-US" sz="4800" dirty="0">
              <a:latin typeface="Comic Sans MS" panose="030F0702030302020204" pitchFamily="66" charset="0"/>
              <a:cs typeface="Times New Roman" pitchFamily="18" charset="0"/>
            </a:endParaRPr>
          </a:p>
        </p:txBody>
      </p:sp>
      <p:sp>
        <p:nvSpPr>
          <p:cNvPr id="203779" name="Slide Number Placeholder 2"/>
          <p:cNvSpPr>
            <a:spLocks noGrp="1"/>
          </p:cNvSpPr>
          <p:nvPr>
            <p:ph type="sldNum" sz="quarter" idx="10"/>
          </p:nvPr>
        </p:nvSpPr>
        <p:spPr>
          <a:noFill/>
        </p:spPr>
        <p:txBody>
          <a:bodyPr/>
          <a:lstStyle/>
          <a:p>
            <a:fld id="{C070C38D-E0D2-4ABC-80E0-85CDDEE96EF5}" type="slidenum">
              <a:rPr lang="en-US" altLang="en-US"/>
              <a:pPr/>
              <a:t>73</a:t>
            </a:fld>
            <a:endParaRPr lang="en-US" altLang="en-US"/>
          </a:p>
        </p:txBody>
      </p:sp>
      <p:sp>
        <p:nvSpPr>
          <p:cNvPr id="5" name="TextBox 3"/>
          <p:cNvSpPr txBox="1">
            <a:spLocks noChangeArrowheads="1"/>
          </p:cNvSpPr>
          <p:nvPr/>
        </p:nvSpPr>
        <p:spPr bwMode="auto">
          <a:xfrm>
            <a:off x="8382001" y="5943600"/>
            <a:ext cx="1313693" cy="369332"/>
          </a:xfrm>
          <a:prstGeom prst="rect">
            <a:avLst/>
          </a:prstGeom>
          <a:noFill/>
          <a:ln w="9525">
            <a:noFill/>
            <a:miter lim="800000"/>
            <a:headEnd/>
            <a:tailEnd/>
          </a:ln>
        </p:spPr>
        <p:txBody>
          <a:bodyPr wrap="none">
            <a:spAutoFit/>
          </a:bodyPr>
          <a:lstStyle/>
          <a:p>
            <a:pPr eaLnBrk="1" hangingPunct="1"/>
            <a:r>
              <a:rPr lang="en-US" altLang="en-US" dirty="0">
                <a:latin typeface="Comic Sans MS" panose="030F0702030302020204" pitchFamily="66" charset="0"/>
              </a:rPr>
              <a:t>Section </a:t>
            </a:r>
            <a:r>
              <a:rPr lang="en-US" altLang="en-US" dirty="0">
                <a:latin typeface="Comic Sans MS" panose="030F0702030302020204" pitchFamily="66" charset="0"/>
              </a:rPr>
              <a:t>11</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35557475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133600" y="679450"/>
            <a:ext cx="82296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a:latin typeface="Comic Sans MS" panose="030F0702030302020204" pitchFamily="66" charset="0"/>
                <a:cs typeface="Times New Roman" pitchFamily="18" charset="0"/>
              </a:rPr>
              <a:t>Pericardial Tamponade</a:t>
            </a:r>
          </a:p>
        </p:txBody>
      </p:sp>
      <p:sp>
        <p:nvSpPr>
          <p:cNvPr id="219139" name="Rectangle 3"/>
          <p:cNvSpPr>
            <a:spLocks noGrp="1" noChangeArrowheads="1"/>
          </p:cNvSpPr>
          <p:nvPr>
            <p:ph type="body" sz="half" idx="1"/>
          </p:nvPr>
        </p:nvSpPr>
        <p:spPr>
          <a:xfrm>
            <a:off x="1981200" y="1295400"/>
            <a:ext cx="8382000" cy="5105400"/>
          </a:xfrm>
        </p:spPr>
        <p:txBody>
          <a:bodyPr vert="horz" lIns="90000" tIns="46800" rIns="90000" bIns="46800" rtlCol="0" anchor="t">
            <a:normAutofit lnSpcReduction="10000"/>
          </a:bodyPr>
          <a:lstStyle/>
          <a:p>
            <a:pPr marL="330200" indent="-330200">
              <a:lnSpc>
                <a:spcPct val="93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Causes</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Trauma, </a:t>
            </a:r>
            <a:r>
              <a:rPr lang="en-GB" altLang="en-US" sz="2400" dirty="0" err="1">
                <a:latin typeface="Comic Sans MS" panose="030F0702030302020204" pitchFamily="66" charset="0"/>
              </a:rPr>
              <a:t>uremia</a:t>
            </a:r>
            <a:r>
              <a:rPr lang="en-GB" altLang="en-US" sz="2400" dirty="0">
                <a:latin typeface="Comic Sans MS" panose="030F0702030302020204" pitchFamily="66" charset="0"/>
              </a:rPr>
              <a:t>, anticoagulation, neoplasm</a:t>
            </a:r>
          </a:p>
          <a:p>
            <a:pPr marL="330200" indent="-33020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Clinical signs</a:t>
            </a:r>
            <a:r>
              <a:rPr lang="en-US" sz="2800" dirty="0">
                <a:latin typeface="Comic Sans MS" panose="030F0702030302020204" pitchFamily="66" charset="0"/>
              </a:rPr>
              <a:t> (Beck’s triad, 1935) </a:t>
            </a:r>
            <a:endParaRPr lang="en-GB" altLang="en-US" sz="2800" dirty="0">
              <a:latin typeface="Comic Sans MS" panose="030F0702030302020204" pitchFamily="66" charset="0"/>
            </a:endParaRP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Hypotension, JVD, muffled heart sounds</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err="1">
                <a:latin typeface="Comic Sans MS" panose="030F0702030302020204" pitchFamily="66" charset="0"/>
              </a:rPr>
              <a:t>pulsus</a:t>
            </a:r>
            <a:r>
              <a:rPr lang="en-GB" altLang="en-US" sz="2400" dirty="0">
                <a:latin typeface="Comic Sans MS" panose="030F0702030302020204" pitchFamily="66" charset="0"/>
              </a:rPr>
              <a:t> </a:t>
            </a:r>
            <a:r>
              <a:rPr lang="en-GB" altLang="en-US" sz="2400" dirty="0" err="1">
                <a:latin typeface="Comic Sans MS" panose="030F0702030302020204" pitchFamily="66" charset="0"/>
              </a:rPr>
              <a:t>paradoxus</a:t>
            </a:r>
            <a:endParaRPr lang="en-GB" altLang="en-US" sz="2400" dirty="0">
              <a:latin typeface="Comic Sans MS" panose="030F0702030302020204" pitchFamily="66" charset="0"/>
            </a:endParaRPr>
          </a:p>
          <a:p>
            <a:pPr marL="330200" indent="-33020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ECG</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Electrical </a:t>
            </a:r>
            <a:r>
              <a:rPr lang="en-GB" altLang="en-US" sz="2400" dirty="0" err="1">
                <a:solidFill>
                  <a:srgbClr val="FF0000"/>
                </a:solidFill>
                <a:latin typeface="Comic Sans MS" panose="030F0702030302020204" pitchFamily="66" charset="0"/>
              </a:rPr>
              <a:t>alternans</a:t>
            </a:r>
            <a:r>
              <a:rPr lang="en-GB" altLang="en-US" sz="2400" dirty="0">
                <a:solidFill>
                  <a:srgbClr val="FF0000"/>
                </a:solidFill>
                <a:latin typeface="Comic Sans MS" panose="030F0702030302020204" pitchFamily="66" charset="0"/>
              </a:rPr>
              <a:t> </a:t>
            </a:r>
            <a:r>
              <a:rPr lang="en-GB" altLang="en-US" sz="2400" dirty="0">
                <a:latin typeface="Comic Sans MS" panose="030F0702030302020204" pitchFamily="66" charset="0"/>
              </a:rPr>
              <a:t>(beat to beat alteration in the amplitude of the QRS complex), low voltage</a:t>
            </a:r>
          </a:p>
          <a:p>
            <a:pPr marL="330200" indent="-33020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ECHO findings</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Effusion </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RV diastolic collapse (specific for tamponade)</a:t>
            </a:r>
          </a:p>
        </p:txBody>
      </p:sp>
    </p:spTree>
    <p:extLst>
      <p:ext uri="{BB962C8B-B14F-4D97-AF65-F5344CB8AC3E}">
        <p14:creationId xmlns:p14="http://schemas.microsoft.com/office/powerpoint/2010/main" val="2705462475"/>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981200" y="551347"/>
            <a:ext cx="82296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Times New Roman" pitchFamily="18" charset="0"/>
                <a:cs typeface="Times New Roman" pitchFamily="18" charset="0"/>
              </a:rPr>
              <a:t>Pericardial Effusion</a:t>
            </a:r>
          </a:p>
        </p:txBody>
      </p:sp>
      <p:pic>
        <p:nvPicPr>
          <p:cNvPr id="221187" name="Picture 16" descr="Creat0003"/>
          <p:cNvPicPr>
            <a:picLocks noChangeAspect="1" noChangeArrowheads="1"/>
          </p:cNvPicPr>
          <p:nvPr/>
        </p:nvPicPr>
        <p:blipFill>
          <a:blip r:embed="rId3"/>
          <a:srcRect l="2332" t="27777" r="2745" b="7408"/>
          <a:stretch>
            <a:fillRect/>
          </a:stretch>
        </p:blipFill>
        <p:spPr bwMode="auto">
          <a:xfrm>
            <a:off x="1744663" y="1167297"/>
            <a:ext cx="8702675" cy="4546600"/>
          </a:xfrm>
          <a:prstGeom prst="rect">
            <a:avLst/>
          </a:prstGeom>
          <a:noFill/>
          <a:ln w="9525">
            <a:noFill/>
            <a:miter lim="800000"/>
            <a:headEnd/>
            <a:tailEnd/>
          </a:ln>
        </p:spPr>
      </p:pic>
      <p:sp>
        <p:nvSpPr>
          <p:cNvPr id="376835" name="Text Box 5"/>
          <p:cNvSpPr txBox="1">
            <a:spLocks noChangeArrowheads="1"/>
          </p:cNvSpPr>
          <p:nvPr/>
        </p:nvSpPr>
        <p:spPr bwMode="auto">
          <a:xfrm>
            <a:off x="2133600" y="5943600"/>
            <a:ext cx="8458200" cy="274434"/>
          </a:xfrm>
          <a:prstGeom prst="rect">
            <a:avLst/>
          </a:prstGeom>
          <a:noFill/>
          <a:ln>
            <a:noFill/>
          </a:ln>
          <a:extLst>
            <a:ext uri="{909E8E84-426E-40dd-AFC4-6F175D3DCCD1}"/>
            <a:ext uri="{91240B29-F687-4f45-9708-019B960494DF}"/>
          </a:extLst>
        </p:spPr>
        <p:txBody>
          <a:bodyPr lIns="90487" tIns="44450" rIns="90487" bIns="4445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50000"/>
              </a:spcBef>
              <a:defRPr/>
            </a:pPr>
            <a:r>
              <a:rPr lang="en-US" sz="1200" dirty="0">
                <a:latin typeface="+mn-lt"/>
              </a:rPr>
              <a:t>From </a:t>
            </a:r>
            <a:r>
              <a:rPr lang="en-US" sz="1200" i="1" dirty="0">
                <a:latin typeface="+mn-lt"/>
              </a:rPr>
              <a:t>ECGs for the Emergency Physician </a:t>
            </a:r>
            <a:r>
              <a:rPr lang="en-US" sz="1200" i="1" dirty="0" err="1">
                <a:latin typeface="+mn-lt"/>
              </a:rPr>
              <a:t>Vol</a:t>
            </a:r>
            <a:r>
              <a:rPr lang="en-US" sz="1200" i="1" dirty="0">
                <a:latin typeface="+mn-lt"/>
              </a:rPr>
              <a:t> 1</a:t>
            </a:r>
            <a:r>
              <a:rPr lang="en-US" sz="1200" dirty="0">
                <a:latin typeface="+mn-lt"/>
              </a:rPr>
              <a:t> (</a:t>
            </a:r>
            <a:r>
              <a:rPr lang="en-US" sz="1200" dirty="0" err="1">
                <a:latin typeface="+mn-lt"/>
              </a:rPr>
              <a:t>Mattu</a:t>
            </a:r>
            <a:r>
              <a:rPr lang="en-US" sz="1200" dirty="0">
                <a:latin typeface="+mn-lt"/>
              </a:rPr>
              <a:t>, Brady; Blackwell 2003)</a:t>
            </a:r>
          </a:p>
        </p:txBody>
      </p:sp>
    </p:spTree>
    <p:extLst>
      <p:ext uri="{BB962C8B-B14F-4D97-AF65-F5344CB8AC3E}">
        <p14:creationId xmlns:p14="http://schemas.microsoft.com/office/powerpoint/2010/main" val="4018658422"/>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905000" y="2662804"/>
            <a:ext cx="8229600" cy="689997"/>
          </a:xfrm>
        </p:spPr>
        <p:txBody>
          <a:bodyPr>
            <a:normAutofit fontScale="90000"/>
          </a:bodyPr>
          <a:lstStyle/>
          <a:p>
            <a:pPr algn="ctr"/>
            <a:r>
              <a:rPr lang="en-US" altLang="en-US" sz="4800" dirty="0">
                <a:latin typeface="Comic Sans MS" panose="030F0702030302020204" pitchFamily="66" charset="0"/>
                <a:cs typeface="Times New Roman" pitchFamily="18" charset="0"/>
              </a:rPr>
              <a:t>Acute Limb Ischemia</a:t>
            </a:r>
          </a:p>
        </p:txBody>
      </p:sp>
      <p:sp>
        <p:nvSpPr>
          <p:cNvPr id="225283" name="Slide Number Placeholder 2"/>
          <p:cNvSpPr>
            <a:spLocks noGrp="1"/>
          </p:cNvSpPr>
          <p:nvPr>
            <p:ph type="sldNum" sz="quarter" idx="10"/>
          </p:nvPr>
        </p:nvSpPr>
        <p:spPr>
          <a:noFill/>
        </p:spPr>
        <p:txBody>
          <a:bodyPr/>
          <a:lstStyle/>
          <a:p>
            <a:fld id="{B381A0DC-7DAA-4875-A8B5-00E4451D31A3}" type="slidenum">
              <a:rPr lang="en-US" altLang="en-US"/>
              <a:pPr/>
              <a:t>76</a:t>
            </a:fld>
            <a:endParaRPr lang="en-US" altLang="en-US"/>
          </a:p>
        </p:txBody>
      </p:sp>
      <p:sp>
        <p:nvSpPr>
          <p:cNvPr id="5" name="TextBox 3"/>
          <p:cNvSpPr txBox="1">
            <a:spLocks noChangeArrowheads="1"/>
          </p:cNvSpPr>
          <p:nvPr/>
        </p:nvSpPr>
        <p:spPr bwMode="auto">
          <a:xfrm>
            <a:off x="8382000" y="5943600"/>
            <a:ext cx="1330814" cy="369332"/>
          </a:xfrm>
          <a:prstGeom prst="rect">
            <a:avLst/>
          </a:prstGeom>
          <a:noFill/>
          <a:ln w="9525">
            <a:noFill/>
            <a:miter lim="800000"/>
            <a:headEnd/>
            <a:tailEnd/>
          </a:ln>
        </p:spPr>
        <p:txBody>
          <a:bodyPr wrap="none">
            <a:spAutoFit/>
          </a:bodyPr>
          <a:lstStyle/>
          <a:p>
            <a:pPr eaLnBrk="1" hangingPunct="1"/>
            <a:r>
              <a:rPr lang="en-US" altLang="en-US" dirty="0">
                <a:latin typeface="Comic Sans MS" panose="030F0702030302020204" pitchFamily="66" charset="0"/>
              </a:rPr>
              <a:t>Section </a:t>
            </a:r>
            <a:r>
              <a:rPr lang="en-US" altLang="en-US" dirty="0">
                <a:latin typeface="Comic Sans MS" panose="030F0702030302020204" pitchFamily="66" charset="0"/>
              </a:rPr>
              <a:t>12</a:t>
            </a:r>
            <a:endParaRPr lang="en-US" altLang="en-US" dirty="0">
              <a:latin typeface="Comic Sans MS" panose="030F0702030302020204" pitchFamily="66" charset="0"/>
            </a:endParaRPr>
          </a:p>
        </p:txBody>
      </p:sp>
      <p:pic>
        <p:nvPicPr>
          <p:cNvPr id="6" name="Picture 5" descr="ISCH FOOT1"/>
          <p:cNvPicPr>
            <a:picLocks noChangeAspect="1" noChangeArrowheads="1"/>
          </p:cNvPicPr>
          <p:nvPr/>
        </p:nvPicPr>
        <p:blipFill>
          <a:blip r:embed="rId2"/>
          <a:srcRect/>
          <a:stretch>
            <a:fillRect/>
          </a:stretch>
        </p:blipFill>
        <p:spPr bwMode="auto">
          <a:xfrm>
            <a:off x="4267200" y="3505200"/>
            <a:ext cx="3276600" cy="2184400"/>
          </a:xfrm>
          <a:prstGeom prst="rect">
            <a:avLst/>
          </a:prstGeom>
          <a:noFill/>
          <a:ln w="9525">
            <a:noFill/>
            <a:miter lim="800000"/>
            <a:headEnd/>
            <a:tailEnd/>
          </a:ln>
        </p:spPr>
      </p:pic>
    </p:spTree>
    <p:extLst>
      <p:ext uri="{BB962C8B-B14F-4D97-AF65-F5344CB8AC3E}">
        <p14:creationId xmlns:p14="http://schemas.microsoft.com/office/powerpoint/2010/main" val="2616762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892808" y="548386"/>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Acute Limb Ischemia</a:t>
            </a:r>
          </a:p>
        </p:txBody>
      </p:sp>
      <p:sp>
        <p:nvSpPr>
          <p:cNvPr id="226307" name="Rectangle 3"/>
          <p:cNvSpPr>
            <a:spLocks noGrp="1" noChangeArrowheads="1"/>
          </p:cNvSpPr>
          <p:nvPr>
            <p:ph type="body" idx="1"/>
          </p:nvPr>
        </p:nvSpPr>
        <p:spPr>
          <a:xfrm>
            <a:off x="1828800" y="1066800"/>
            <a:ext cx="8458200" cy="5334000"/>
          </a:xfrm>
        </p:spPr>
        <p:txBody>
          <a:bodyPr vert="horz" lIns="90000" tIns="46800" rIns="90000" bIns="46800" rtlCol="0" anchor="t">
            <a:normAutofit lnSpcReduction="10000"/>
          </a:bodyPr>
          <a:lstStyle/>
          <a:p>
            <a:pPr marL="330200" indent="-330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solidFill>
                  <a:srgbClr val="FF0000"/>
                </a:solidFill>
                <a:latin typeface="Comic Sans MS" panose="030F0702030302020204" pitchFamily="66" charset="0"/>
              </a:rPr>
              <a:t>Emboli</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Usually cardiac </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Mural thrombus from MI</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A-fib</a:t>
            </a:r>
          </a:p>
          <a:p>
            <a:pPr marL="730250" lvl="1" indent="-273050">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Endocarditis</a:t>
            </a:r>
          </a:p>
          <a:p>
            <a:pPr marL="330200" indent="-330200">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latin typeface="Comic Sans MS" panose="030F0702030302020204" pitchFamily="66" charset="0"/>
              </a:rPr>
              <a:t>Arterial source</a:t>
            </a:r>
            <a:r>
              <a:rPr lang="en-GB" altLang="en-US" sz="4000">
                <a:latin typeface="Comic Sans MS" panose="030F0702030302020204" pitchFamily="66" charset="0"/>
              </a:rPr>
              <a:t> </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Aneurysm </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Dissection</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solidFill>
                  <a:srgbClr val="FF0000"/>
                </a:solidFill>
                <a:latin typeface="Comic Sans MS" panose="030F0702030302020204" pitchFamily="66" charset="0"/>
              </a:rPr>
              <a:t>Atherosclerotic disease</a:t>
            </a:r>
          </a:p>
          <a:p>
            <a:pPr marL="330200" indent="-330200">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a:latin typeface="Comic Sans MS" panose="030F0702030302020204" pitchFamily="66" charset="0"/>
              </a:rPr>
              <a:t>Paradoxical embolus </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a:latin typeface="Comic Sans MS" panose="030F0702030302020204" pitchFamily="66" charset="0"/>
              </a:rPr>
              <a:t>From venous emboli through septal defect</a:t>
            </a: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77</a:t>
            </a:fld>
            <a:endParaRPr lang="en-US" altLang="en-US">
              <a:latin typeface="Comic Sans MS" panose="030F0702030302020204" pitchFamily="66" charset="0"/>
            </a:endParaRPr>
          </a:p>
        </p:txBody>
      </p:sp>
    </p:spTree>
    <p:extLst>
      <p:ext uri="{BB962C8B-B14F-4D97-AF65-F5344CB8AC3E}">
        <p14:creationId xmlns:p14="http://schemas.microsoft.com/office/powerpoint/2010/main" val="4123483397"/>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574051" y="0"/>
            <a:ext cx="8458200" cy="615950"/>
          </a:xfrm>
        </p:spPr>
        <p:txBody>
          <a:bodyPr vert="horz" lIns="90000" tIns="46800" rIns="90000" bIns="46800" rtlCol="0" anchor="ctr">
            <a:norm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i="1" dirty="0">
                <a:latin typeface="Comic Sans MS" panose="030F0702030302020204" pitchFamily="66" charset="0"/>
                <a:cs typeface="Times New Roman" pitchFamily="18" charset="0"/>
              </a:rPr>
              <a:t>Acute Limb Ischemia</a:t>
            </a:r>
          </a:p>
        </p:txBody>
      </p:sp>
      <p:sp>
        <p:nvSpPr>
          <p:cNvPr id="230403" name="Rectangle 3"/>
          <p:cNvSpPr>
            <a:spLocks noGrp="1" noChangeArrowheads="1"/>
          </p:cNvSpPr>
          <p:nvPr>
            <p:ph type="body" idx="1"/>
          </p:nvPr>
        </p:nvSpPr>
        <p:spPr>
          <a:xfrm>
            <a:off x="1755648" y="752856"/>
            <a:ext cx="9272016" cy="5245608"/>
          </a:xfrm>
        </p:spPr>
        <p:txBody>
          <a:bodyPr vert="horz" lIns="90000" tIns="46800" rIns="90000" bIns="46800" rtlCol="0" anchor="t">
            <a:normAutofit fontScale="92500" lnSpcReduction="10000"/>
          </a:bodyPr>
          <a:lstStyle/>
          <a:p>
            <a:pPr marL="330200" indent="-330200">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Signs of acute ischemia (6 P's)</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P</a:t>
            </a:r>
            <a:r>
              <a:rPr lang="en-GB" altLang="en-US" sz="2400" dirty="0">
                <a:latin typeface="Comic Sans MS" panose="030F0702030302020204" pitchFamily="66" charset="0"/>
              </a:rPr>
              <a:t>ain</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P</a:t>
            </a:r>
            <a:r>
              <a:rPr lang="en-GB" altLang="en-US" sz="2400" dirty="0">
                <a:latin typeface="Comic Sans MS" panose="030F0702030302020204" pitchFamily="66" charset="0"/>
              </a:rPr>
              <a:t>allor</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err="1">
                <a:solidFill>
                  <a:srgbClr val="FF0000"/>
                </a:solidFill>
                <a:latin typeface="Comic Sans MS" panose="030F0702030302020204" pitchFamily="66" charset="0"/>
              </a:rPr>
              <a:t>P</a:t>
            </a:r>
            <a:r>
              <a:rPr lang="en-GB" altLang="en-US" sz="2400" dirty="0" err="1">
                <a:latin typeface="Comic Sans MS" panose="030F0702030302020204" pitchFamily="66" charset="0"/>
              </a:rPr>
              <a:t>aresthesias</a:t>
            </a:r>
            <a:endParaRPr lang="en-GB" altLang="en-US" sz="2400" dirty="0">
              <a:latin typeface="Comic Sans MS" panose="030F0702030302020204" pitchFamily="66" charset="0"/>
            </a:endParaRP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P</a:t>
            </a:r>
            <a:r>
              <a:rPr lang="en-GB" altLang="en-US" sz="2400" dirty="0">
                <a:latin typeface="Comic Sans MS" panose="030F0702030302020204" pitchFamily="66" charset="0"/>
              </a:rPr>
              <a:t>aralysis</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err="1">
                <a:solidFill>
                  <a:srgbClr val="FF0000"/>
                </a:solidFill>
                <a:latin typeface="Comic Sans MS" panose="030F0702030302020204" pitchFamily="66" charset="0"/>
              </a:rPr>
              <a:t>P</a:t>
            </a:r>
            <a:r>
              <a:rPr lang="en-GB" altLang="en-US" sz="2400" dirty="0" err="1">
                <a:latin typeface="Comic Sans MS" panose="030F0702030302020204" pitchFamily="66" charset="0"/>
              </a:rPr>
              <a:t>ulselessness</a:t>
            </a:r>
            <a:r>
              <a:rPr lang="en-GB" altLang="en-US" sz="2400" dirty="0">
                <a:latin typeface="Comic Sans MS" panose="030F0702030302020204" pitchFamily="66" charset="0"/>
              </a:rPr>
              <a:t> (late finding)</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err="1">
                <a:solidFill>
                  <a:srgbClr val="FF0000"/>
                </a:solidFill>
                <a:latin typeface="Comic Sans MS" panose="030F0702030302020204" pitchFamily="66" charset="0"/>
              </a:rPr>
              <a:t>P</a:t>
            </a:r>
            <a:r>
              <a:rPr lang="en-GB" altLang="en-US" sz="2400" dirty="0" err="1">
                <a:latin typeface="Comic Sans MS" panose="030F0702030302020204" pitchFamily="66" charset="0"/>
              </a:rPr>
              <a:t>oikilothermia</a:t>
            </a:r>
            <a:r>
              <a:rPr lang="en-GB" altLang="en-US" sz="2400" dirty="0">
                <a:latin typeface="Comic Sans MS" panose="030F0702030302020204" pitchFamily="66" charset="0"/>
              </a:rPr>
              <a:t> (polar, cold)</a:t>
            </a:r>
          </a:p>
          <a:p>
            <a:pPr marL="330200" indent="-330200">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omic Sans MS" panose="030F0702030302020204" pitchFamily="66" charset="0"/>
              </a:rPr>
              <a:t>Treatment of acute limb ischemia</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solidFill>
                  <a:srgbClr val="FF0000"/>
                </a:solidFill>
                <a:latin typeface="Comic Sans MS" panose="030F0702030302020204" pitchFamily="66" charset="0"/>
              </a:rPr>
              <a:t>Vascular consultation</a:t>
            </a:r>
            <a:r>
              <a:rPr lang="en-GB" altLang="en-US" sz="2400" dirty="0">
                <a:latin typeface="Comic Sans MS" panose="030F0702030302020204" pitchFamily="66" charset="0"/>
              </a:rPr>
              <a:t>!</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Heparin bolus &amp; infusion</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Embolectomy</a:t>
            </a:r>
          </a:p>
          <a:p>
            <a:pPr marL="730250" lvl="1" indent="-273050">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latin typeface="Comic Sans MS" panose="030F0702030302020204" pitchFamily="66" charset="0"/>
              </a:rPr>
              <a:t>Bypass for atherosclerotic disease</a:t>
            </a:r>
          </a:p>
        </p:txBody>
      </p:sp>
      <p:grpSp>
        <p:nvGrpSpPr>
          <p:cNvPr id="230404" name="Group 4"/>
          <p:cNvGrpSpPr>
            <a:grpSpLocks/>
          </p:cNvGrpSpPr>
          <p:nvPr/>
        </p:nvGrpSpPr>
        <p:grpSpPr bwMode="auto">
          <a:xfrm>
            <a:off x="6755651" y="1607147"/>
            <a:ext cx="3520808" cy="2268559"/>
            <a:chOff x="3455" y="658"/>
            <a:chExt cx="2004" cy="1297"/>
          </a:xfrm>
        </p:grpSpPr>
        <p:sp>
          <p:nvSpPr>
            <p:cNvPr id="243717" name="AutoShape 5"/>
            <p:cNvSpPr>
              <a:spLocks noChangeArrowheads="1"/>
            </p:cNvSpPr>
            <p:nvPr/>
          </p:nvSpPr>
          <p:spPr bwMode="auto">
            <a:xfrm>
              <a:off x="3455" y="658"/>
              <a:ext cx="1865" cy="953"/>
            </a:xfrm>
            <a:prstGeom prst="roundRect">
              <a:avLst>
                <a:gd name="adj" fmla="val 102"/>
              </a:avLst>
            </a:prstGeom>
            <a:solidFill>
              <a:srgbClr val="FFFF00"/>
            </a:solidFill>
            <a:ln w="57240">
              <a:solidFill>
                <a:srgbClr val="800000"/>
              </a:solidFill>
              <a:round/>
              <a:headEnd/>
              <a:tailEnd/>
            </a:ln>
            <a:effectLst>
              <a:outerShdw blurRad="63500" dist="107933" dir="2700000" algn="ctr" rotWithShape="0">
                <a:srgbClr val="666633">
                  <a:alpha val="74998"/>
                </a:srgbClr>
              </a:outerShdw>
            </a:effectLst>
          </p:spPr>
          <p:txBody>
            <a:bodyPr wrap="none" anchor="ctr"/>
            <a:lstStyle/>
            <a:p>
              <a:pPr eaLnBrk="1" hangingPunct="1">
                <a:defRPr/>
              </a:pPr>
              <a:endParaRPr lang="en-US" dirty="0">
                <a:latin typeface="Comic Sans MS" panose="030F0702030302020204" pitchFamily="66" charset="0"/>
                <a:ea typeface="ＭＳ Ｐゴシック" charset="0"/>
                <a:cs typeface="ＭＳ Ｐゴシック" charset="0"/>
              </a:endParaRPr>
            </a:p>
          </p:txBody>
        </p:sp>
        <p:grpSp>
          <p:nvGrpSpPr>
            <p:cNvPr id="230406" name="Group 6"/>
            <p:cNvGrpSpPr>
              <a:grpSpLocks/>
            </p:cNvGrpSpPr>
            <p:nvPr/>
          </p:nvGrpSpPr>
          <p:grpSpPr bwMode="auto">
            <a:xfrm>
              <a:off x="3469" y="788"/>
              <a:ext cx="1990" cy="1167"/>
              <a:chOff x="3469" y="788"/>
              <a:chExt cx="1990" cy="1167"/>
            </a:xfrm>
          </p:grpSpPr>
          <p:sp>
            <p:nvSpPr>
              <p:cNvPr id="230407" name="AutoShape 7"/>
              <p:cNvSpPr>
                <a:spLocks noChangeArrowheads="1"/>
              </p:cNvSpPr>
              <p:nvPr/>
            </p:nvSpPr>
            <p:spPr bwMode="auto">
              <a:xfrm>
                <a:off x="3600" y="1008"/>
                <a:ext cx="1859" cy="947"/>
              </a:xfrm>
              <a:prstGeom prst="roundRect">
                <a:avLst>
                  <a:gd name="adj" fmla="val 102"/>
                </a:avLst>
              </a:prstGeom>
              <a:noFill/>
              <a:ln w="9525">
                <a:noFill/>
                <a:round/>
                <a:headEnd/>
                <a:tailEnd/>
              </a:ln>
            </p:spPr>
            <p:txBody>
              <a:bodyPr wrap="none" anchor="ctr"/>
              <a:lstStyle/>
              <a:p>
                <a:pPr eaLnBrk="1" hangingPunct="1"/>
                <a:endParaRPr lang="en-US" altLang="en-US" dirty="0">
                  <a:latin typeface="Comic Sans MS" panose="030F0702030302020204" pitchFamily="66" charset="0"/>
                </a:endParaRPr>
              </a:p>
            </p:txBody>
          </p:sp>
          <p:sp>
            <p:nvSpPr>
              <p:cNvPr id="230408" name="Text Box 8"/>
              <p:cNvSpPr txBox="1">
                <a:spLocks noChangeArrowheads="1"/>
              </p:cNvSpPr>
              <p:nvPr/>
            </p:nvSpPr>
            <p:spPr bwMode="auto">
              <a:xfrm>
                <a:off x="3469" y="788"/>
                <a:ext cx="1859" cy="753"/>
              </a:xfrm>
              <a:prstGeom prst="rect">
                <a:avLst/>
              </a:prstGeom>
              <a:noFill/>
              <a:ln w="9525">
                <a:noFill/>
                <a:miter lim="800000"/>
                <a:headEnd/>
                <a:tailEnd/>
              </a:ln>
            </p:spPr>
            <p:txBody>
              <a:bodyPr lIns="90000" tIns="46800" rIns="90000" bIns="46800" anchor="ctr">
                <a:spAutoFit/>
              </a:bodyPr>
              <a:lstStyle/>
              <a:p>
                <a:pPr algn="ctr">
                  <a:lnSpc>
                    <a:spcPct val="93000"/>
                  </a:lnSpc>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800" dirty="0">
                    <a:solidFill>
                      <a:srgbClr val="0000CC"/>
                    </a:solidFill>
                    <a:latin typeface="Comic Sans MS" panose="030F0702030302020204" pitchFamily="66" charset="0"/>
                  </a:rPr>
                  <a:t>Don’t forget to consider aortic </a:t>
                </a:r>
              </a:p>
              <a:p>
                <a:pPr algn="ctr">
                  <a:buClr>
                    <a:srgbClr val="0000CC"/>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800" dirty="0">
                    <a:solidFill>
                      <a:srgbClr val="0000CC"/>
                    </a:solidFill>
                    <a:latin typeface="Comic Sans MS" panose="030F0702030302020204" pitchFamily="66" charset="0"/>
                  </a:rPr>
                  <a:t>dissection or AAA</a:t>
                </a:r>
              </a:p>
            </p:txBody>
          </p:sp>
        </p:grpSp>
      </p:gr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78</a:t>
            </a:fld>
            <a:endParaRPr lang="en-US" altLang="en-US">
              <a:latin typeface="Comic Sans MS" panose="030F0702030302020204" pitchFamily="66" charset="0"/>
            </a:endParaRPr>
          </a:p>
        </p:txBody>
      </p:sp>
    </p:spTree>
    <p:extLst>
      <p:ext uri="{BB962C8B-B14F-4D97-AF65-F5344CB8AC3E}">
        <p14:creationId xmlns:p14="http://schemas.microsoft.com/office/powerpoint/2010/main" val="13219062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wipe(down)">
                                      <p:cBhvr>
                                        <p:cTn id="7" dur="500"/>
                                        <p:tgtEl>
                                          <p:spTgt spid="23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a:xfrm>
            <a:off x="2771775" y="-118033"/>
            <a:ext cx="6648450" cy="838200"/>
          </a:xfrm>
        </p:spPr>
        <p:txBody>
          <a:bodyPr>
            <a:normAutofit fontScale="90000"/>
          </a:bodyPr>
          <a:lstStyle/>
          <a:p>
            <a:r>
              <a:rPr lang="en-US" sz="4000" dirty="0">
                <a:latin typeface="Comic Sans MS" panose="030F0702030302020204" pitchFamily="66" charset="0"/>
              </a:rPr>
              <a:t>Common Murmurs and </a:t>
            </a:r>
            <a:r>
              <a:rPr lang="en-US" sz="4000" dirty="0">
                <a:latin typeface="Comic Sans MS" panose="030F0702030302020204" pitchFamily="66" charset="0"/>
              </a:rPr>
              <a:t>Timing</a:t>
            </a:r>
            <a:endParaRPr lang="en-US" altLang="en-US" sz="3200" dirty="0">
              <a:latin typeface="Comic Sans MS" panose="030F0702030302020204" pitchFamily="66" charset="0"/>
            </a:endParaRPr>
          </a:p>
        </p:txBody>
      </p:sp>
      <p:sp>
        <p:nvSpPr>
          <p:cNvPr id="22" name="Footer Placeholder 4"/>
          <p:cNvSpPr>
            <a:spLocks noGrp="1"/>
          </p:cNvSpPr>
          <p:nvPr>
            <p:ph type="ftr" sz="quarter" idx="4294967295"/>
          </p:nvPr>
        </p:nvSpPr>
        <p:spPr>
          <a:xfrm>
            <a:off x="2133601" y="5943600"/>
            <a:ext cx="5096055" cy="219974"/>
          </a:xfrm>
          <a:prstGeom prst="rect">
            <a:avLst/>
          </a:prstGeom>
        </p:spPr>
        <p:txBody>
          <a:bodyPr/>
          <a:lstStyle/>
          <a:p>
            <a:endParaRPr lang="en-US" sz="1200" dirty="0">
              <a:latin typeface="Comic Sans MS" panose="030F0702030302020204" pitchFamily="66" charset="0"/>
            </a:endParaRPr>
          </a:p>
        </p:txBody>
      </p:sp>
      <p:sp>
        <p:nvSpPr>
          <p:cNvPr id="72713" name="Rectangle 9"/>
          <p:cNvSpPr>
            <a:spLocks noGrp="1" noChangeArrowheads="1"/>
          </p:cNvSpPr>
          <p:nvPr>
            <p:ph sz="quarter" idx="1"/>
          </p:nvPr>
        </p:nvSpPr>
        <p:spPr>
          <a:xfrm>
            <a:off x="2971800" y="1066800"/>
            <a:ext cx="5829300" cy="4114800"/>
          </a:xfrm>
        </p:spPr>
        <p:txBody>
          <a:bodyPr/>
          <a:lstStyle/>
          <a:p>
            <a:pPr>
              <a:buFontTx/>
              <a:buNone/>
            </a:pPr>
            <a:r>
              <a:rPr lang="en-US" altLang="en-US" sz="1800" u="sng" dirty="0">
                <a:latin typeface="Comic Sans MS" panose="030F0702030302020204" pitchFamily="66" charset="0"/>
              </a:rPr>
              <a:t>Systolic Murmurs</a:t>
            </a:r>
          </a:p>
          <a:p>
            <a:r>
              <a:rPr lang="en-US" altLang="en-US" sz="1800" dirty="0">
                <a:latin typeface="Comic Sans MS" panose="030F0702030302020204" pitchFamily="66" charset="0"/>
              </a:rPr>
              <a:t>Aortic </a:t>
            </a:r>
            <a:r>
              <a:rPr lang="en-US" altLang="en-US" sz="1800" dirty="0" err="1">
                <a:latin typeface="Comic Sans MS" panose="030F0702030302020204" pitchFamily="66" charset="0"/>
              </a:rPr>
              <a:t>stenosis</a:t>
            </a:r>
            <a:endParaRPr lang="en-US" altLang="en-US" sz="1800" dirty="0">
              <a:latin typeface="Comic Sans MS" panose="030F0702030302020204" pitchFamily="66" charset="0"/>
            </a:endParaRPr>
          </a:p>
          <a:p>
            <a:r>
              <a:rPr lang="en-US" altLang="en-US" sz="1800" dirty="0">
                <a:latin typeface="Comic Sans MS" panose="030F0702030302020204" pitchFamily="66" charset="0"/>
              </a:rPr>
              <a:t>Mitral insufficiency</a:t>
            </a:r>
          </a:p>
          <a:p>
            <a:r>
              <a:rPr lang="en-US" altLang="en-US" sz="1800" dirty="0">
                <a:latin typeface="Comic Sans MS" panose="030F0702030302020204" pitchFamily="66" charset="0"/>
              </a:rPr>
              <a:t>Mitral valve </a:t>
            </a:r>
            <a:r>
              <a:rPr lang="en-US" altLang="en-US" sz="1800" dirty="0" err="1">
                <a:latin typeface="Comic Sans MS" panose="030F0702030302020204" pitchFamily="66" charset="0"/>
              </a:rPr>
              <a:t>prolapse</a:t>
            </a:r>
            <a:endParaRPr lang="en-US" altLang="en-US" sz="1800" dirty="0">
              <a:latin typeface="Comic Sans MS" panose="030F0702030302020204" pitchFamily="66" charset="0"/>
            </a:endParaRPr>
          </a:p>
          <a:p>
            <a:r>
              <a:rPr lang="en-US" altLang="en-US" sz="1800" dirty="0">
                <a:latin typeface="Comic Sans MS" panose="030F0702030302020204" pitchFamily="66" charset="0"/>
              </a:rPr>
              <a:t>Tricuspid insufficiency </a:t>
            </a:r>
          </a:p>
          <a:p>
            <a:pPr>
              <a:buFontTx/>
              <a:buNone/>
            </a:pPr>
            <a:r>
              <a:rPr lang="en-US" altLang="en-US" sz="1800" u="sng" dirty="0">
                <a:latin typeface="Comic Sans MS" panose="030F0702030302020204" pitchFamily="66" charset="0"/>
              </a:rPr>
              <a:t>Diastolic Murmurs</a:t>
            </a:r>
          </a:p>
          <a:p>
            <a:r>
              <a:rPr lang="en-US" altLang="en-US" sz="1800" dirty="0">
                <a:latin typeface="Comic Sans MS" panose="030F0702030302020204" pitchFamily="66" charset="0"/>
              </a:rPr>
              <a:t>Aortic insufficiency</a:t>
            </a:r>
          </a:p>
          <a:p>
            <a:r>
              <a:rPr lang="en-US" altLang="en-US" sz="1800" dirty="0">
                <a:latin typeface="Comic Sans MS" panose="030F0702030302020204" pitchFamily="66" charset="0"/>
              </a:rPr>
              <a:t>Mitral </a:t>
            </a:r>
            <a:r>
              <a:rPr lang="en-US" altLang="en-US" sz="1800" dirty="0" err="1">
                <a:latin typeface="Comic Sans MS" panose="030F0702030302020204" pitchFamily="66" charset="0"/>
              </a:rPr>
              <a:t>stenosis</a:t>
            </a:r>
            <a:endParaRPr lang="en-US" altLang="en-US" sz="1800" dirty="0">
              <a:latin typeface="Comic Sans MS" panose="030F0702030302020204" pitchFamily="66" charset="0"/>
            </a:endParaRPr>
          </a:p>
        </p:txBody>
      </p:sp>
      <p:sp>
        <p:nvSpPr>
          <p:cNvPr id="72706" name="AutoShape 2">
            <a:hlinkClick r:id="" action="ppaction://noaction">
              <a:snd r:embed="rId3" name="diastolic rumble.wav"/>
            </a:hlinkClick>
          </p:cNvPr>
          <p:cNvSpPr>
            <a:spLocks noChangeArrowheads="1"/>
          </p:cNvSpPr>
          <p:nvPr/>
        </p:nvSpPr>
        <p:spPr bwMode="auto">
          <a:xfrm rot="-5370900">
            <a:off x="7770465" y="4119297"/>
            <a:ext cx="153987" cy="453629"/>
          </a:xfrm>
          <a:prstGeom prst="triangle">
            <a:avLst>
              <a:gd name="adj" fmla="val 50000"/>
            </a:avLst>
          </a:prstGeom>
          <a:solidFill>
            <a:srgbClr val="FF0000"/>
          </a:solidFill>
          <a:ln w="9525">
            <a:noFill/>
            <a:miter lim="800000"/>
            <a:headEnd/>
            <a:tailEnd/>
          </a:ln>
          <a:effectLst/>
        </p:spPr>
        <p:txBody>
          <a:bodyPr wrap="none" anchor="ctr"/>
          <a:lstStyle/>
          <a:p>
            <a:endParaRPr lang="en-US" dirty="0">
              <a:latin typeface="Comic Sans MS" panose="030F0702030302020204" pitchFamily="66" charset="0"/>
            </a:endParaRPr>
          </a:p>
        </p:txBody>
      </p:sp>
      <p:sp>
        <p:nvSpPr>
          <p:cNvPr id="72707" name="AutoShape 3">
            <a:hlinkClick r:id="" action="ppaction://noaction">
              <a:snd r:embed="rId3" name="diastolic rumble.wav"/>
            </a:hlinkClick>
          </p:cNvPr>
          <p:cNvSpPr>
            <a:spLocks noChangeArrowheads="1"/>
          </p:cNvSpPr>
          <p:nvPr/>
        </p:nvSpPr>
        <p:spPr bwMode="auto">
          <a:xfrm rot="-16332283">
            <a:off x="8231173" y="4124684"/>
            <a:ext cx="152400" cy="454819"/>
          </a:xfrm>
          <a:prstGeom prst="triangle">
            <a:avLst>
              <a:gd name="adj" fmla="val 50000"/>
            </a:avLst>
          </a:prstGeom>
          <a:solidFill>
            <a:srgbClr val="FF0000"/>
          </a:solidFill>
          <a:ln w="9525">
            <a:noFill/>
            <a:miter lim="800000"/>
            <a:headEnd/>
            <a:tailEnd/>
          </a:ln>
          <a:effectLst/>
        </p:spPr>
        <p:txBody>
          <a:bodyPr wrap="none" anchor="ctr"/>
          <a:lstStyle/>
          <a:p>
            <a:endParaRPr lang="en-US" dirty="0">
              <a:latin typeface="Comic Sans MS" panose="030F0702030302020204" pitchFamily="66" charset="0"/>
            </a:endParaRPr>
          </a:p>
        </p:txBody>
      </p:sp>
      <p:sp>
        <p:nvSpPr>
          <p:cNvPr id="72708" name="Rectangle 4">
            <a:hlinkClick r:id="" action="ppaction://noaction">
              <a:snd r:embed="rId4" name="mr1.wav"/>
            </a:hlinkClick>
          </p:cNvPr>
          <p:cNvSpPr>
            <a:spLocks noChangeArrowheads="1"/>
          </p:cNvSpPr>
          <p:nvPr/>
        </p:nvSpPr>
        <p:spPr bwMode="auto">
          <a:xfrm>
            <a:off x="6096000" y="1905000"/>
            <a:ext cx="1143000" cy="381000"/>
          </a:xfrm>
          <a:prstGeom prst="rect">
            <a:avLst/>
          </a:prstGeom>
          <a:solidFill>
            <a:srgbClr val="FF0000"/>
          </a:solidFill>
          <a:ln w="9525">
            <a:noFill/>
            <a:miter lim="800000"/>
            <a:headEnd/>
            <a:tailEnd/>
          </a:ln>
          <a:effectLst/>
        </p:spPr>
        <p:txBody>
          <a:bodyPr wrap="none" anchor="ctr"/>
          <a:lstStyle/>
          <a:p>
            <a:endParaRPr lang="en-US" dirty="0">
              <a:latin typeface="Comic Sans MS" panose="030F0702030302020204" pitchFamily="66" charset="0"/>
            </a:endParaRPr>
          </a:p>
        </p:txBody>
      </p:sp>
      <p:sp>
        <p:nvSpPr>
          <p:cNvPr id="72709" name="Rectangle 5">
            <a:hlinkClick r:id="" action="ppaction://noaction">
              <a:snd r:embed="rId5" name="panststolic murmur.wav"/>
            </a:hlinkClick>
          </p:cNvPr>
          <p:cNvSpPr>
            <a:spLocks noChangeArrowheads="1"/>
          </p:cNvSpPr>
          <p:nvPr/>
        </p:nvSpPr>
        <p:spPr bwMode="auto">
          <a:xfrm>
            <a:off x="6096000" y="2743200"/>
            <a:ext cx="1143000" cy="228600"/>
          </a:xfrm>
          <a:prstGeom prst="rect">
            <a:avLst/>
          </a:prstGeom>
          <a:solidFill>
            <a:srgbClr val="FF0000"/>
          </a:solidFill>
          <a:ln w="9525">
            <a:noFill/>
            <a:miter lim="800000"/>
            <a:headEnd/>
            <a:tailEnd/>
          </a:ln>
          <a:effectLst/>
        </p:spPr>
        <p:txBody>
          <a:bodyPr wrap="none" anchor="ctr"/>
          <a:lstStyle/>
          <a:p>
            <a:endParaRPr lang="en-US" dirty="0">
              <a:latin typeface="Comic Sans MS" panose="030F0702030302020204" pitchFamily="66" charset="0"/>
            </a:endParaRPr>
          </a:p>
        </p:txBody>
      </p:sp>
      <p:sp>
        <p:nvSpPr>
          <p:cNvPr id="72710" name="AutoShape 6">
            <a:hlinkClick r:id="" action="ppaction://noaction">
              <a:snd r:embed="rId6" name="ai1.wav"/>
            </a:hlinkClick>
          </p:cNvPr>
          <p:cNvSpPr>
            <a:spLocks noChangeArrowheads="1"/>
          </p:cNvSpPr>
          <p:nvPr/>
        </p:nvSpPr>
        <p:spPr bwMode="auto">
          <a:xfrm rot="5400000">
            <a:off x="7200900" y="3543300"/>
            <a:ext cx="533400" cy="457200"/>
          </a:xfrm>
          <a:prstGeom prst="triangle">
            <a:avLst>
              <a:gd name="adj" fmla="val 50000"/>
            </a:avLst>
          </a:prstGeom>
          <a:solidFill>
            <a:srgbClr val="FF0000"/>
          </a:solidFill>
          <a:ln w="9525">
            <a:noFill/>
            <a:miter lim="800000"/>
            <a:headEnd/>
            <a:tailEnd/>
          </a:ln>
          <a:effectLst/>
        </p:spPr>
        <p:txBody>
          <a:bodyPr wrap="none" anchor="ctr"/>
          <a:lstStyle/>
          <a:p>
            <a:endParaRPr lang="en-US" dirty="0">
              <a:latin typeface="Comic Sans MS" panose="030F0702030302020204" pitchFamily="66" charset="0"/>
            </a:endParaRPr>
          </a:p>
        </p:txBody>
      </p:sp>
      <p:sp>
        <p:nvSpPr>
          <p:cNvPr id="72711" name="AutoShape 7">
            <a:hlinkClick r:id="" action="ppaction://noaction">
              <a:snd r:embed="rId7" name="ms.wav"/>
            </a:hlinkClick>
          </p:cNvPr>
          <p:cNvSpPr>
            <a:spLocks noChangeArrowheads="1"/>
          </p:cNvSpPr>
          <p:nvPr/>
        </p:nvSpPr>
        <p:spPr bwMode="auto">
          <a:xfrm rot="-27155449">
            <a:off x="8721585" y="4243831"/>
            <a:ext cx="228600" cy="288131"/>
          </a:xfrm>
          <a:prstGeom prst="triangle">
            <a:avLst>
              <a:gd name="adj" fmla="val 50000"/>
            </a:avLst>
          </a:prstGeom>
          <a:solidFill>
            <a:srgbClr val="FF0000"/>
          </a:solidFill>
          <a:ln w="9525">
            <a:noFill/>
            <a:miter lim="800000"/>
            <a:headEnd/>
            <a:tailEnd/>
          </a:ln>
          <a:effectLst/>
        </p:spPr>
        <p:txBody>
          <a:bodyPr wrap="none" anchor="ctr"/>
          <a:lstStyle/>
          <a:p>
            <a:endParaRPr lang="en-US" dirty="0">
              <a:latin typeface="Comic Sans MS" panose="030F0702030302020204" pitchFamily="66" charset="0"/>
            </a:endParaRPr>
          </a:p>
        </p:txBody>
      </p:sp>
      <p:sp>
        <p:nvSpPr>
          <p:cNvPr id="72714" name="Line 10"/>
          <p:cNvSpPr>
            <a:spLocks noChangeShapeType="1"/>
          </p:cNvSpPr>
          <p:nvPr/>
        </p:nvSpPr>
        <p:spPr bwMode="auto">
          <a:xfrm>
            <a:off x="6096000" y="1219200"/>
            <a:ext cx="0" cy="3886200"/>
          </a:xfrm>
          <a:prstGeom prst="line">
            <a:avLst/>
          </a:prstGeom>
          <a:noFill/>
          <a:ln w="38100">
            <a:solidFill>
              <a:schemeClr val="tx1"/>
            </a:solidFill>
            <a:round/>
            <a:headEnd/>
            <a:tailEnd/>
          </a:ln>
          <a:effectLst/>
        </p:spPr>
        <p:txBody>
          <a:bodyPr/>
          <a:lstStyle/>
          <a:p>
            <a:endParaRPr lang="en-US" dirty="0">
              <a:latin typeface="Comic Sans MS" panose="030F0702030302020204" pitchFamily="66" charset="0"/>
            </a:endParaRPr>
          </a:p>
        </p:txBody>
      </p:sp>
      <p:sp>
        <p:nvSpPr>
          <p:cNvPr id="72715" name="Line 11"/>
          <p:cNvSpPr>
            <a:spLocks noChangeShapeType="1"/>
          </p:cNvSpPr>
          <p:nvPr/>
        </p:nvSpPr>
        <p:spPr bwMode="auto">
          <a:xfrm>
            <a:off x="7239000" y="1219200"/>
            <a:ext cx="0" cy="3886200"/>
          </a:xfrm>
          <a:prstGeom prst="line">
            <a:avLst/>
          </a:prstGeom>
          <a:noFill/>
          <a:ln w="38100">
            <a:solidFill>
              <a:schemeClr val="tx1"/>
            </a:solidFill>
            <a:round/>
            <a:headEnd/>
            <a:tailEnd/>
          </a:ln>
          <a:effectLst/>
        </p:spPr>
        <p:txBody>
          <a:bodyPr/>
          <a:lstStyle/>
          <a:p>
            <a:endParaRPr lang="en-US" dirty="0">
              <a:latin typeface="Comic Sans MS" panose="030F0702030302020204" pitchFamily="66" charset="0"/>
            </a:endParaRPr>
          </a:p>
        </p:txBody>
      </p:sp>
      <p:sp>
        <p:nvSpPr>
          <p:cNvPr id="72716" name="Line 12"/>
          <p:cNvSpPr>
            <a:spLocks noChangeShapeType="1"/>
          </p:cNvSpPr>
          <p:nvPr/>
        </p:nvSpPr>
        <p:spPr bwMode="auto">
          <a:xfrm>
            <a:off x="8991600" y="1219200"/>
            <a:ext cx="0" cy="3886200"/>
          </a:xfrm>
          <a:prstGeom prst="line">
            <a:avLst/>
          </a:prstGeom>
          <a:noFill/>
          <a:ln w="38100">
            <a:solidFill>
              <a:schemeClr val="tx1"/>
            </a:solidFill>
            <a:round/>
            <a:headEnd/>
            <a:tailEnd/>
          </a:ln>
          <a:effectLst/>
        </p:spPr>
        <p:txBody>
          <a:bodyPr/>
          <a:lstStyle/>
          <a:p>
            <a:endParaRPr lang="en-US" dirty="0">
              <a:latin typeface="Comic Sans MS" panose="030F0702030302020204" pitchFamily="66" charset="0"/>
            </a:endParaRPr>
          </a:p>
        </p:txBody>
      </p:sp>
      <p:sp>
        <p:nvSpPr>
          <p:cNvPr id="72717" name="Text Box 13"/>
          <p:cNvSpPr txBox="1">
            <a:spLocks noChangeArrowheads="1"/>
          </p:cNvSpPr>
          <p:nvPr/>
        </p:nvSpPr>
        <p:spPr bwMode="auto">
          <a:xfrm>
            <a:off x="5715000" y="5181600"/>
            <a:ext cx="4495800" cy="369332"/>
          </a:xfrm>
          <a:prstGeom prst="rect">
            <a:avLst/>
          </a:prstGeom>
          <a:noFill/>
          <a:ln w="9525">
            <a:noFill/>
            <a:miter lim="800000"/>
            <a:headEnd/>
            <a:tailEnd/>
          </a:ln>
          <a:effectLst/>
        </p:spPr>
        <p:txBody>
          <a:bodyPr wrap="square">
            <a:spAutoFit/>
          </a:bodyPr>
          <a:lstStyle/>
          <a:p>
            <a:pPr>
              <a:spcBef>
                <a:spcPct val="50000"/>
              </a:spcBef>
            </a:pPr>
            <a:r>
              <a:rPr lang="en-US" altLang="en-US" dirty="0">
                <a:latin typeface="Comic Sans MS" panose="030F0702030302020204" pitchFamily="66" charset="0"/>
              </a:rPr>
              <a:t>  </a:t>
            </a:r>
            <a:r>
              <a:rPr lang="en-US" altLang="en-US" dirty="0">
                <a:latin typeface="Comic Sans MS" panose="030F0702030302020204" pitchFamily="66" charset="0"/>
              </a:rPr>
              <a:t>S1                S2                      S1</a:t>
            </a:r>
            <a:endParaRPr lang="en-US" altLang="en-US" dirty="0">
              <a:latin typeface="Comic Sans MS" panose="030F0702030302020204" pitchFamily="66" charset="0"/>
            </a:endParaRPr>
          </a:p>
        </p:txBody>
      </p:sp>
      <p:sp>
        <p:nvSpPr>
          <p:cNvPr id="72718" name="Line 14">
            <a:hlinkClick r:id="" action="ppaction://noaction">
              <a:snd r:embed="rId8" name="opening snap.wav"/>
            </a:hlinkClick>
          </p:cNvPr>
          <p:cNvSpPr>
            <a:spLocks noChangeShapeType="1"/>
          </p:cNvSpPr>
          <p:nvPr/>
        </p:nvSpPr>
        <p:spPr bwMode="auto">
          <a:xfrm>
            <a:off x="7543800" y="4038600"/>
            <a:ext cx="0" cy="533400"/>
          </a:xfrm>
          <a:prstGeom prst="line">
            <a:avLst/>
          </a:prstGeom>
          <a:noFill/>
          <a:ln w="38100">
            <a:solidFill>
              <a:srgbClr val="FF0000"/>
            </a:solidFill>
            <a:round/>
            <a:headEnd/>
            <a:tailEnd/>
          </a:ln>
          <a:effectLst/>
        </p:spPr>
        <p:txBody>
          <a:bodyPr/>
          <a:lstStyle/>
          <a:p>
            <a:endParaRPr lang="en-US" dirty="0">
              <a:latin typeface="Comic Sans MS" panose="030F0702030302020204" pitchFamily="66" charset="0"/>
            </a:endParaRPr>
          </a:p>
        </p:txBody>
      </p:sp>
      <p:sp>
        <p:nvSpPr>
          <p:cNvPr id="72719" name="Oval 15">
            <a:hlinkClick r:id="" action="ppaction://noaction">
              <a:snd r:embed="rId9" name="late systolic murmur.wav"/>
            </a:hlinkClick>
          </p:cNvPr>
          <p:cNvSpPr>
            <a:spLocks noChangeArrowheads="1"/>
          </p:cNvSpPr>
          <p:nvPr/>
        </p:nvSpPr>
        <p:spPr bwMode="auto">
          <a:xfrm>
            <a:off x="6400800" y="2362200"/>
            <a:ext cx="685800" cy="152400"/>
          </a:xfrm>
          <a:prstGeom prst="ellipse">
            <a:avLst/>
          </a:prstGeom>
          <a:solidFill>
            <a:srgbClr val="FF0000"/>
          </a:solidFill>
          <a:ln w="9525">
            <a:noFill/>
            <a:round/>
            <a:headEnd/>
            <a:tailEnd/>
          </a:ln>
          <a:effectLst/>
        </p:spPr>
        <p:txBody>
          <a:bodyPr wrap="none" anchor="ctr"/>
          <a:lstStyle/>
          <a:p>
            <a:pPr algn="ctr"/>
            <a:endParaRPr lang="en-US" altLang="en-US" sz="2800" dirty="0">
              <a:solidFill>
                <a:srgbClr val="010000"/>
              </a:solidFill>
              <a:latin typeface="Comic Sans MS" panose="030F0702030302020204" pitchFamily="66" charset="0"/>
            </a:endParaRPr>
          </a:p>
        </p:txBody>
      </p:sp>
      <p:sp>
        <p:nvSpPr>
          <p:cNvPr id="72720" name="Line 16"/>
          <p:cNvSpPr>
            <a:spLocks noChangeShapeType="1"/>
          </p:cNvSpPr>
          <p:nvPr/>
        </p:nvSpPr>
        <p:spPr bwMode="auto">
          <a:xfrm>
            <a:off x="6400800" y="2286000"/>
            <a:ext cx="0" cy="304800"/>
          </a:xfrm>
          <a:prstGeom prst="line">
            <a:avLst/>
          </a:prstGeom>
          <a:noFill/>
          <a:ln w="9525">
            <a:solidFill>
              <a:schemeClr val="tx2"/>
            </a:solidFill>
            <a:round/>
            <a:headEnd/>
            <a:tailEnd/>
          </a:ln>
          <a:effectLst/>
        </p:spPr>
        <p:txBody>
          <a:bodyPr/>
          <a:lstStyle/>
          <a:p>
            <a:endParaRPr lang="en-US" dirty="0">
              <a:latin typeface="Comic Sans MS" panose="030F0702030302020204" pitchFamily="66" charset="0"/>
            </a:endParaRPr>
          </a:p>
        </p:txBody>
      </p:sp>
      <p:sp>
        <p:nvSpPr>
          <p:cNvPr id="72721" name="AutoShape 17">
            <a:hlinkClick r:id="" action="ppaction://noaction">
              <a:snd r:embed="rId10" name="as1.wav"/>
            </a:hlinkClick>
          </p:cNvPr>
          <p:cNvSpPr>
            <a:spLocks noChangeArrowheads="1"/>
          </p:cNvSpPr>
          <p:nvPr/>
        </p:nvSpPr>
        <p:spPr bwMode="auto">
          <a:xfrm rot="-27155449">
            <a:off x="6222122" y="1343560"/>
            <a:ext cx="533400" cy="457200"/>
          </a:xfrm>
          <a:prstGeom prst="triangle">
            <a:avLst>
              <a:gd name="adj" fmla="val 50000"/>
            </a:avLst>
          </a:prstGeom>
          <a:solidFill>
            <a:srgbClr val="FF0000"/>
          </a:solidFill>
          <a:ln w="9525">
            <a:noFill/>
            <a:miter lim="800000"/>
            <a:headEnd/>
            <a:tailEnd/>
          </a:ln>
          <a:effectLst/>
        </p:spPr>
        <p:txBody>
          <a:bodyPr wrap="none" anchor="ctr"/>
          <a:lstStyle/>
          <a:p>
            <a:endParaRPr lang="en-US" dirty="0">
              <a:latin typeface="Comic Sans MS" panose="030F0702030302020204" pitchFamily="66" charset="0"/>
            </a:endParaRPr>
          </a:p>
        </p:txBody>
      </p:sp>
      <p:sp>
        <p:nvSpPr>
          <p:cNvPr id="72722" name="AutoShape 18">
            <a:hlinkClick r:id="" action="ppaction://noaction">
              <a:snd r:embed="rId10" name="as1.wav"/>
            </a:hlinkClick>
          </p:cNvPr>
          <p:cNvSpPr>
            <a:spLocks noChangeArrowheads="1"/>
          </p:cNvSpPr>
          <p:nvPr/>
        </p:nvSpPr>
        <p:spPr bwMode="auto">
          <a:xfrm rot="-16201765">
            <a:off x="6667637" y="1333617"/>
            <a:ext cx="533400" cy="457200"/>
          </a:xfrm>
          <a:prstGeom prst="triangle">
            <a:avLst>
              <a:gd name="adj" fmla="val 50000"/>
            </a:avLst>
          </a:prstGeom>
          <a:solidFill>
            <a:srgbClr val="FF0000"/>
          </a:solidFill>
          <a:ln w="9525">
            <a:noFill/>
            <a:miter lim="800000"/>
            <a:headEnd/>
            <a:tailEnd/>
          </a:ln>
          <a:effectLst/>
        </p:spPr>
        <p:txBody>
          <a:bodyPr wrap="none" anchor="ctr"/>
          <a:lstStyle/>
          <a:p>
            <a:endParaRPr lang="en-US" dirty="0">
              <a:latin typeface="Comic Sans MS" panose="030F0702030302020204" pitchFamily="66" charset="0"/>
            </a:endParaRPr>
          </a:p>
        </p:txBody>
      </p:sp>
      <p:sp>
        <p:nvSpPr>
          <p:cNvPr id="72723" name="Line 19"/>
          <p:cNvSpPr>
            <a:spLocks noChangeShapeType="1"/>
          </p:cNvSpPr>
          <p:nvPr/>
        </p:nvSpPr>
        <p:spPr bwMode="auto">
          <a:xfrm>
            <a:off x="6705600" y="1447800"/>
            <a:ext cx="0" cy="152400"/>
          </a:xfrm>
          <a:prstGeom prst="line">
            <a:avLst/>
          </a:prstGeom>
          <a:noFill/>
          <a:ln w="57150">
            <a:solidFill>
              <a:srgbClr val="FF0000"/>
            </a:solidFill>
            <a:round/>
            <a:headEnd/>
            <a:tailEnd/>
          </a:ln>
          <a:effectLst/>
        </p:spPr>
        <p:txBody>
          <a:bodyPr/>
          <a:lstStyle/>
          <a:p>
            <a:endParaRPr lang="en-US" dirty="0">
              <a:latin typeface="Comic Sans MS" panose="030F0702030302020204" pitchFamily="66" charset="0"/>
            </a:endParaRPr>
          </a:p>
        </p:txBody>
      </p:sp>
      <p:sp>
        <p:nvSpPr>
          <p:cNvPr id="72724" name="Line 20"/>
          <p:cNvSpPr>
            <a:spLocks noChangeShapeType="1"/>
          </p:cNvSpPr>
          <p:nvPr/>
        </p:nvSpPr>
        <p:spPr bwMode="auto">
          <a:xfrm>
            <a:off x="5410200" y="4724400"/>
            <a:ext cx="4114800" cy="0"/>
          </a:xfrm>
          <a:prstGeom prst="line">
            <a:avLst/>
          </a:prstGeom>
          <a:noFill/>
          <a:ln w="9525">
            <a:solidFill>
              <a:schemeClr val="tx1"/>
            </a:solidFill>
            <a:round/>
            <a:headEnd/>
            <a:tailEnd/>
          </a:ln>
          <a:effectLst/>
        </p:spPr>
        <p:txBody>
          <a:bodyPr/>
          <a:lstStyle/>
          <a:p>
            <a:endParaRPr lang="en-US" dirty="0">
              <a:latin typeface="Comic Sans MS" panose="030F0702030302020204" pitchFamily="66" charset="0"/>
            </a:endParaRPr>
          </a:p>
        </p:txBody>
      </p:sp>
      <p:sp>
        <p:nvSpPr>
          <p:cNvPr id="2" name="Slide Number Placeholder 1"/>
          <p:cNvSpPr>
            <a:spLocks noGrp="1"/>
          </p:cNvSpPr>
          <p:nvPr>
            <p:ph type="sldNum" sz="quarter" idx="10"/>
          </p:nvPr>
        </p:nvSpPr>
        <p:spPr>
          <a:xfrm>
            <a:off x="10039278" y="6545264"/>
            <a:ext cx="171522" cy="123111"/>
          </a:xfrm>
        </p:spPr>
        <p:txBody>
          <a:bodyPr/>
          <a:lstStyle/>
          <a:p>
            <a:fld id="{757968DD-73BD-465D-98C2-CCFE221630F6}" type="slidenum">
              <a:rPr lang="en-US" altLang="en-US" smtClean="0">
                <a:latin typeface="Comic Sans MS" panose="030F0702030302020204" pitchFamily="66" charset="0"/>
              </a:rPr>
              <a:pPr/>
              <a:t>79</a:t>
            </a:fld>
            <a:endParaRPr lang="en-US" altLang="en-US">
              <a:latin typeface="Comic Sans MS" panose="030F0702030302020204" pitchFamily="66" charset="0"/>
            </a:endParaRPr>
          </a:p>
        </p:txBody>
      </p:sp>
    </p:spTree>
    <p:extLst>
      <p:ext uri="{BB962C8B-B14F-4D97-AF65-F5344CB8AC3E}">
        <p14:creationId xmlns:p14="http://schemas.microsoft.com/office/powerpoint/2010/main" val="87433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1395984" y="2496313"/>
            <a:ext cx="9622536" cy="3472687"/>
          </a:xfrm>
        </p:spPr>
        <p:txBody>
          <a:bodyPr>
            <a:normAutofit fontScale="92500" lnSpcReduction="20000"/>
          </a:bodyPr>
          <a:lstStyle/>
          <a:p>
            <a:r>
              <a:rPr lang="en-US" altLang="en-US" sz="2800" dirty="0">
                <a:latin typeface="Comic Sans MS" panose="030F0702030302020204" pitchFamily="66" charset="0"/>
              </a:rPr>
              <a:t>Radiation</a:t>
            </a:r>
          </a:p>
          <a:p>
            <a:pPr lvl="1"/>
            <a:r>
              <a:rPr lang="en-US" altLang="en-US" sz="2400" dirty="0">
                <a:latin typeface="Comic Sans MS" panose="030F0702030302020204" pitchFamily="66" charset="0"/>
              </a:rPr>
              <a:t>From where to where?</a:t>
            </a:r>
          </a:p>
          <a:p>
            <a:r>
              <a:rPr lang="en-US" altLang="en-US" sz="2800" dirty="0">
                <a:latin typeface="Comic Sans MS" panose="030F0702030302020204" pitchFamily="66" charset="0"/>
              </a:rPr>
              <a:t>Severity</a:t>
            </a:r>
          </a:p>
          <a:p>
            <a:pPr lvl="1"/>
            <a:r>
              <a:rPr lang="en-US" altLang="en-US" sz="2400" dirty="0">
                <a:latin typeface="Comic Sans MS" panose="030F0702030302020204" pitchFamily="66" charset="0"/>
              </a:rPr>
              <a:t>How bad is it on a scale of 0-10?</a:t>
            </a:r>
          </a:p>
          <a:p>
            <a:r>
              <a:rPr lang="en-US" altLang="en-US" sz="2800" dirty="0">
                <a:latin typeface="Comic Sans MS" panose="030F0702030302020204" pitchFamily="66" charset="0"/>
              </a:rPr>
              <a:t>Timing</a:t>
            </a:r>
          </a:p>
          <a:p>
            <a:pPr lvl="1"/>
            <a:r>
              <a:rPr lang="en-US" altLang="en-US" sz="2400" dirty="0">
                <a:latin typeface="Comic Sans MS" panose="030F0702030302020204" pitchFamily="66" charset="0"/>
              </a:rPr>
              <a:t>When did it start</a:t>
            </a:r>
          </a:p>
          <a:p>
            <a:pPr lvl="1"/>
            <a:r>
              <a:rPr lang="en-US" altLang="en-US" sz="2400" dirty="0">
                <a:latin typeface="Comic Sans MS" panose="030F0702030302020204" pitchFamily="66" charset="0"/>
              </a:rPr>
              <a:t>How long did it last?</a:t>
            </a:r>
          </a:p>
          <a:p>
            <a:pPr lvl="1"/>
            <a:r>
              <a:rPr lang="en-US" altLang="en-US" sz="2400" dirty="0">
                <a:latin typeface="Comic Sans MS" panose="030F0702030302020204" pitchFamily="66" charset="0"/>
              </a:rPr>
              <a:t>Continuous or intermittent?</a:t>
            </a:r>
          </a:p>
        </p:txBody>
      </p:sp>
      <p:sp>
        <p:nvSpPr>
          <p:cNvPr id="51203" name="Rectangle 2"/>
          <p:cNvSpPr>
            <a:spLocks noGrp="1" noChangeArrowheads="1"/>
          </p:cNvSpPr>
          <p:nvPr>
            <p:ph type="title"/>
          </p:nvPr>
        </p:nvSpPr>
        <p:spPr>
          <a:xfrm>
            <a:off x="1981200" y="983615"/>
            <a:ext cx="8229600" cy="554038"/>
          </a:xfrm>
        </p:spPr>
        <p:txBody>
          <a:bodyPr>
            <a:normAutofit fontScale="90000"/>
          </a:bodyPr>
          <a:lstStyle/>
          <a:p>
            <a:r>
              <a:rPr lang="en-US" altLang="en-US" sz="3600" i="1" dirty="0">
                <a:latin typeface="Comic Sans MS" panose="030F0702030302020204" pitchFamily="66" charset="0"/>
                <a:cs typeface="Times New Roman" pitchFamily="18" charset="0"/>
              </a:rPr>
              <a:t>OPQRST of Pain Symptoms</a:t>
            </a:r>
          </a:p>
        </p:txBody>
      </p:sp>
      <p:sp>
        <p:nvSpPr>
          <p:cNvPr id="2" name="Slide Number Placeholder 1"/>
          <p:cNvSpPr>
            <a:spLocks noGrp="1"/>
          </p:cNvSpPr>
          <p:nvPr>
            <p:ph type="sldNum" sz="quarter" idx="10"/>
          </p:nvPr>
        </p:nvSpPr>
        <p:spPr/>
        <p:txBody>
          <a:bodyPr/>
          <a:lstStyle/>
          <a:p>
            <a:fld id="{757968DD-73BD-465D-98C2-CCFE221630F6}" type="slidenum">
              <a:rPr lang="en-US" altLang="en-US" smtClean="0"/>
              <a:pPr/>
              <a:t>8</a:t>
            </a:fld>
            <a:endParaRPr lang="en-US" altLang="en-US"/>
          </a:p>
        </p:txBody>
      </p:sp>
    </p:spTree>
    <p:extLst>
      <p:ext uri="{BB962C8B-B14F-4D97-AF65-F5344CB8AC3E}">
        <p14:creationId xmlns:p14="http://schemas.microsoft.com/office/powerpoint/2010/main" val="3915208949"/>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981200" y="588962"/>
            <a:ext cx="8229600" cy="554038"/>
          </a:xfrm>
        </p:spPr>
        <p:txBody>
          <a:bodyPr>
            <a:normAutofit fontScale="90000"/>
          </a:bodyPr>
          <a:lstStyle/>
          <a:p>
            <a:pPr algn="ctr"/>
            <a:r>
              <a:rPr lang="en-US" altLang="en-US" sz="3600" i="1" dirty="0">
                <a:latin typeface="Times New Roman" pitchFamily="18" charset="0"/>
                <a:cs typeface="Times New Roman" pitchFamily="18" charset="0"/>
              </a:rPr>
              <a:t>Osler Nodes</a:t>
            </a:r>
          </a:p>
        </p:txBody>
      </p:sp>
      <p:pic>
        <p:nvPicPr>
          <p:cNvPr id="256003" name="Picture 4" descr="Skin-Oslers-Nodes2"/>
          <p:cNvPicPr>
            <a:picLocks noChangeAspect="1" noChangeArrowheads="1"/>
          </p:cNvPicPr>
          <p:nvPr/>
        </p:nvPicPr>
        <p:blipFill>
          <a:blip r:embed="rId3"/>
          <a:srcRect/>
          <a:stretch>
            <a:fillRect/>
          </a:stretch>
        </p:blipFill>
        <p:spPr bwMode="auto">
          <a:xfrm>
            <a:off x="2324100" y="1143000"/>
            <a:ext cx="7543800" cy="4984750"/>
          </a:xfrm>
          <a:prstGeom prst="rect">
            <a:avLst/>
          </a:prstGeom>
          <a:noFill/>
          <a:ln w="38100">
            <a:noFill/>
            <a:miter lim="800000"/>
            <a:headEnd/>
            <a:tailEnd/>
          </a:ln>
        </p:spPr>
      </p:pic>
      <p:sp>
        <p:nvSpPr>
          <p:cNvPr id="256004" name="TextBox 3"/>
          <p:cNvSpPr txBox="1">
            <a:spLocks noChangeArrowheads="1"/>
          </p:cNvSpPr>
          <p:nvPr/>
        </p:nvSpPr>
        <p:spPr bwMode="auto">
          <a:xfrm>
            <a:off x="9906000" y="6427788"/>
            <a:ext cx="685800" cy="354012"/>
          </a:xfrm>
          <a:prstGeom prst="rect">
            <a:avLst/>
          </a:prstGeom>
          <a:noFill/>
          <a:ln w="9525">
            <a:noFill/>
            <a:miter lim="800000"/>
            <a:headEnd/>
            <a:tailEnd/>
          </a:ln>
        </p:spPr>
        <p:txBody>
          <a:bodyPr>
            <a:spAutoFit/>
          </a:bodyPr>
          <a:lstStyle/>
          <a:p>
            <a:pPr eaLnBrk="1" hangingPunct="1"/>
            <a:r>
              <a:rPr lang="en-US" altLang="en-US" sz="1700" b="1" dirty="0">
                <a:latin typeface="Comic Sans MS" panose="030F0702030302020204" pitchFamily="66" charset="0"/>
              </a:rPr>
              <a:t>80</a:t>
            </a:r>
          </a:p>
        </p:txBody>
      </p:sp>
      <p:sp>
        <p:nvSpPr>
          <p:cNvPr id="256005" name="Slide Number Placeholder 1"/>
          <p:cNvSpPr>
            <a:spLocks noGrp="1"/>
          </p:cNvSpPr>
          <p:nvPr>
            <p:ph type="sldNum" sz="quarter" idx="10"/>
          </p:nvPr>
        </p:nvSpPr>
        <p:spPr>
          <a:noFill/>
        </p:spPr>
        <p:txBody>
          <a:bodyPr/>
          <a:lstStyle/>
          <a:p>
            <a:fld id="{FDDC2D67-6B27-46D6-8B04-C1019155A518}" type="slidenum">
              <a:rPr lang="en-US" altLang="en-US"/>
              <a:pPr/>
              <a:t>80</a:t>
            </a:fld>
            <a:endParaRPr lang="en-US" altLang="en-US"/>
          </a:p>
        </p:txBody>
      </p:sp>
    </p:spTree>
    <p:extLst>
      <p:ext uri="{BB962C8B-B14F-4D97-AF65-F5344CB8AC3E}">
        <p14:creationId xmlns:p14="http://schemas.microsoft.com/office/powerpoint/2010/main" val="31694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02"/>
                                        </p:tgtEl>
                                        <p:attrNameLst>
                                          <p:attrName>style.visibility</p:attrName>
                                        </p:attrNameLst>
                                      </p:cBhvr>
                                      <p:to>
                                        <p:strVal val="visible"/>
                                      </p:to>
                                    </p:set>
                                    <p:anim calcmode="lin" valueType="num">
                                      <p:cBhvr additive="base">
                                        <p:cTn id="7" dur="500" fill="hold"/>
                                        <p:tgtEl>
                                          <p:spTgt spid="256002"/>
                                        </p:tgtEl>
                                        <p:attrNameLst>
                                          <p:attrName>ppt_x</p:attrName>
                                        </p:attrNameLst>
                                      </p:cBhvr>
                                      <p:tavLst>
                                        <p:tav tm="0">
                                          <p:val>
                                            <p:strVal val="#ppt_x"/>
                                          </p:val>
                                        </p:tav>
                                        <p:tav tm="100000">
                                          <p:val>
                                            <p:strVal val="#ppt_x"/>
                                          </p:val>
                                        </p:tav>
                                      </p:tavLst>
                                    </p:anim>
                                    <p:anim calcmode="lin" valueType="num">
                                      <p:cBhvr additive="base">
                                        <p:cTn id="8" dur="500" fill="hold"/>
                                        <p:tgtEl>
                                          <p:spTgt spid="256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gray">
          <a:xfrm>
            <a:off x="1597152" y="438912"/>
            <a:ext cx="9144000" cy="762000"/>
          </a:xfrm>
          <a:prstGeom prst="rect">
            <a:avLst/>
          </a:prstGeom>
          <a:noFill/>
          <a:ln w="9525">
            <a:noFill/>
            <a:miter lim="800000"/>
            <a:headEnd/>
            <a:tailEnd/>
          </a:ln>
        </p:spPr>
        <p:txBody>
          <a:bodyPr lIns="90000" tIns="46800" rIns="90000" bIns="46800" anchor="ctr"/>
          <a:lstStyle/>
          <a:p>
            <a:pPr algn="ctr" defTabSz="45720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i="1" dirty="0">
                <a:latin typeface="Times New Roman" pitchFamily="18" charset="0"/>
                <a:cs typeface="Times New Roman" pitchFamily="18" charset="0"/>
              </a:rPr>
              <a:t>Septic Emboli</a:t>
            </a:r>
          </a:p>
        </p:txBody>
      </p:sp>
      <p:pic>
        <p:nvPicPr>
          <p:cNvPr id="251907" name="Picture 3"/>
          <p:cNvPicPr>
            <a:picLocks noChangeAspect="1" noChangeArrowheads="1"/>
          </p:cNvPicPr>
          <p:nvPr/>
        </p:nvPicPr>
        <p:blipFill>
          <a:blip r:embed="rId3"/>
          <a:srcRect/>
          <a:stretch>
            <a:fillRect/>
          </a:stretch>
        </p:blipFill>
        <p:spPr bwMode="auto">
          <a:xfrm>
            <a:off x="2247900" y="1117600"/>
            <a:ext cx="7696200" cy="51308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757968DD-73BD-465D-98C2-CCFE221630F6}" type="slidenum">
              <a:rPr lang="en-US" altLang="en-US" smtClean="0"/>
              <a:pPr/>
              <a:t>81</a:t>
            </a:fld>
            <a:endParaRPr lang="en-US" altLang="en-US"/>
          </a:p>
        </p:txBody>
      </p:sp>
    </p:spTree>
    <p:extLst>
      <p:ext uri="{BB962C8B-B14F-4D97-AF65-F5344CB8AC3E}">
        <p14:creationId xmlns:p14="http://schemas.microsoft.com/office/powerpoint/2010/main" val="19132546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866900" y="512764"/>
            <a:ext cx="8458200" cy="554037"/>
          </a:xfrm>
        </p:spPr>
        <p:txBody>
          <a:bodyPr>
            <a:normAutofit fontScale="90000"/>
          </a:bodyPr>
          <a:lstStyle/>
          <a:p>
            <a:pPr algn="ctr"/>
            <a:r>
              <a:rPr lang="en-US" altLang="en-US" sz="3600" i="1" dirty="0" err="1">
                <a:latin typeface="Times New Roman" pitchFamily="18" charset="0"/>
                <a:cs typeface="Times New Roman" pitchFamily="18" charset="0"/>
              </a:rPr>
              <a:t>Janeway</a:t>
            </a:r>
            <a:r>
              <a:rPr lang="en-US" altLang="en-US" sz="3600" i="1" dirty="0">
                <a:latin typeface="Times New Roman" pitchFamily="18" charset="0"/>
                <a:cs typeface="Times New Roman" pitchFamily="18" charset="0"/>
              </a:rPr>
              <a:t> Lesion</a:t>
            </a:r>
          </a:p>
        </p:txBody>
      </p:sp>
      <p:pic>
        <p:nvPicPr>
          <p:cNvPr id="253955" name="Picture 4" descr="11jun2003_2"/>
          <p:cNvPicPr>
            <a:picLocks noChangeAspect="1" noChangeArrowheads="1"/>
          </p:cNvPicPr>
          <p:nvPr/>
        </p:nvPicPr>
        <p:blipFill>
          <a:blip r:embed="rId3"/>
          <a:srcRect/>
          <a:stretch>
            <a:fillRect/>
          </a:stretch>
        </p:blipFill>
        <p:spPr bwMode="auto">
          <a:xfrm>
            <a:off x="4191000" y="1066801"/>
            <a:ext cx="3810000" cy="5172075"/>
          </a:xfrm>
          <a:prstGeom prst="rect">
            <a:avLst/>
          </a:prstGeom>
          <a:noFill/>
          <a:ln w="38100">
            <a:noFill/>
            <a:miter lim="800000"/>
            <a:headEnd/>
            <a:tailEnd/>
          </a:ln>
        </p:spPr>
      </p:pic>
      <p:sp>
        <p:nvSpPr>
          <p:cNvPr id="253956" name="TextBox 3"/>
          <p:cNvSpPr txBox="1">
            <a:spLocks noChangeArrowheads="1"/>
          </p:cNvSpPr>
          <p:nvPr/>
        </p:nvSpPr>
        <p:spPr bwMode="auto">
          <a:xfrm>
            <a:off x="9982200" y="6427788"/>
            <a:ext cx="685800" cy="354012"/>
          </a:xfrm>
          <a:prstGeom prst="rect">
            <a:avLst/>
          </a:prstGeom>
          <a:noFill/>
          <a:ln w="9525">
            <a:noFill/>
            <a:miter lim="800000"/>
            <a:headEnd/>
            <a:tailEnd/>
          </a:ln>
        </p:spPr>
        <p:txBody>
          <a:bodyPr>
            <a:spAutoFit/>
          </a:bodyPr>
          <a:lstStyle/>
          <a:p>
            <a:pPr eaLnBrk="1" hangingPunct="1"/>
            <a:r>
              <a:rPr lang="en-US" altLang="en-US" sz="1700" b="1" dirty="0">
                <a:latin typeface="Comic Sans MS" panose="030F0702030302020204" pitchFamily="66" charset="0"/>
              </a:rPr>
              <a:t>79</a:t>
            </a:r>
          </a:p>
        </p:txBody>
      </p:sp>
      <p:sp>
        <p:nvSpPr>
          <p:cNvPr id="253957" name="Slide Number Placeholder 1"/>
          <p:cNvSpPr>
            <a:spLocks noGrp="1"/>
          </p:cNvSpPr>
          <p:nvPr>
            <p:ph type="sldNum" sz="quarter" idx="10"/>
          </p:nvPr>
        </p:nvSpPr>
        <p:spPr>
          <a:noFill/>
        </p:spPr>
        <p:txBody>
          <a:bodyPr/>
          <a:lstStyle/>
          <a:p>
            <a:fld id="{3D7CA2F7-508A-4A0B-89A4-5E63FF27CE0E}" type="slidenum">
              <a:rPr lang="en-US" altLang="en-US"/>
              <a:pPr/>
              <a:t>82</a:t>
            </a:fld>
            <a:endParaRPr lang="en-US" altLang="en-US"/>
          </a:p>
        </p:txBody>
      </p:sp>
    </p:spTree>
    <p:extLst>
      <p:ext uri="{BB962C8B-B14F-4D97-AF65-F5344CB8AC3E}">
        <p14:creationId xmlns:p14="http://schemas.microsoft.com/office/powerpoint/2010/main" val="27352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981200" y="536574"/>
            <a:ext cx="8229600" cy="554038"/>
          </a:xfrm>
        </p:spPr>
        <p:txBody>
          <a:bodyPr>
            <a:normAutofit fontScale="90000"/>
          </a:bodyPr>
          <a:lstStyle/>
          <a:p>
            <a:pPr algn="ctr"/>
            <a:r>
              <a:rPr lang="en-US" altLang="en-US" sz="3600" i="1" dirty="0">
                <a:latin typeface="Times New Roman" pitchFamily="18" charset="0"/>
                <a:cs typeface="Times New Roman" pitchFamily="18" charset="0"/>
              </a:rPr>
              <a:t>Splinter Hemorrhages</a:t>
            </a:r>
          </a:p>
        </p:txBody>
      </p:sp>
      <p:pic>
        <p:nvPicPr>
          <p:cNvPr id="258051" name="Picture 4" descr="f011043"/>
          <p:cNvPicPr>
            <a:picLocks noChangeAspect="1" noChangeArrowheads="1"/>
          </p:cNvPicPr>
          <p:nvPr/>
        </p:nvPicPr>
        <p:blipFill>
          <a:blip r:embed="rId3"/>
          <a:srcRect/>
          <a:stretch>
            <a:fillRect/>
          </a:stretch>
        </p:blipFill>
        <p:spPr bwMode="auto">
          <a:xfrm>
            <a:off x="2209800" y="1143000"/>
            <a:ext cx="7772400" cy="5157788"/>
          </a:xfrm>
          <a:prstGeom prst="rect">
            <a:avLst/>
          </a:prstGeom>
          <a:noFill/>
          <a:ln w="38100">
            <a:solidFill>
              <a:srgbClr val="FFFFFF"/>
            </a:solidFill>
            <a:miter lim="800000"/>
            <a:headEnd/>
            <a:tailEnd/>
          </a:ln>
        </p:spPr>
      </p:pic>
      <p:sp>
        <p:nvSpPr>
          <p:cNvPr id="258052" name="TextBox 3"/>
          <p:cNvSpPr txBox="1">
            <a:spLocks noChangeArrowheads="1"/>
          </p:cNvSpPr>
          <p:nvPr/>
        </p:nvSpPr>
        <p:spPr bwMode="auto">
          <a:xfrm>
            <a:off x="9906000" y="6427788"/>
            <a:ext cx="685800" cy="354012"/>
          </a:xfrm>
          <a:prstGeom prst="rect">
            <a:avLst/>
          </a:prstGeom>
          <a:noFill/>
          <a:ln w="9525">
            <a:noFill/>
            <a:miter lim="800000"/>
            <a:headEnd/>
            <a:tailEnd/>
          </a:ln>
        </p:spPr>
        <p:txBody>
          <a:bodyPr>
            <a:spAutoFit/>
          </a:bodyPr>
          <a:lstStyle/>
          <a:p>
            <a:pPr eaLnBrk="1" hangingPunct="1"/>
            <a:r>
              <a:rPr lang="en-US" altLang="en-US" sz="1700" b="1" dirty="0">
                <a:latin typeface="Comic Sans MS" panose="030F0702030302020204" pitchFamily="66" charset="0"/>
              </a:rPr>
              <a:t>81</a:t>
            </a:r>
          </a:p>
        </p:txBody>
      </p:sp>
      <p:sp>
        <p:nvSpPr>
          <p:cNvPr id="258053" name="Slide Number Placeholder 1"/>
          <p:cNvSpPr>
            <a:spLocks noGrp="1"/>
          </p:cNvSpPr>
          <p:nvPr>
            <p:ph type="sldNum" sz="quarter" idx="10"/>
          </p:nvPr>
        </p:nvSpPr>
        <p:spPr>
          <a:noFill/>
        </p:spPr>
        <p:txBody>
          <a:bodyPr/>
          <a:lstStyle/>
          <a:p>
            <a:fld id="{5680EFA0-B5C7-49AF-992B-665A002DECBF}" type="slidenum">
              <a:rPr lang="en-US" altLang="en-US"/>
              <a:pPr/>
              <a:t>83</a:t>
            </a:fld>
            <a:endParaRPr lang="en-US" altLang="en-US"/>
          </a:p>
        </p:txBody>
      </p:sp>
    </p:spTree>
    <p:extLst>
      <p:ext uri="{BB962C8B-B14F-4D97-AF65-F5344CB8AC3E}">
        <p14:creationId xmlns:p14="http://schemas.microsoft.com/office/powerpoint/2010/main" val="417231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Number Placeholder 2"/>
          <p:cNvSpPr>
            <a:spLocks noGrp="1"/>
          </p:cNvSpPr>
          <p:nvPr>
            <p:ph type="sldNum" sz="quarter" idx="10"/>
          </p:nvPr>
        </p:nvSpPr>
        <p:spPr>
          <a:noFill/>
        </p:spPr>
        <p:txBody>
          <a:bodyPr/>
          <a:lstStyle/>
          <a:p>
            <a:fld id="{0D69F951-ED64-4C91-B36D-CE1F08809E4E}" type="slidenum">
              <a:rPr lang="en-US" altLang="en-US"/>
              <a:pPr/>
              <a:t>84</a:t>
            </a:fld>
            <a:endParaRPr lang="en-US" altLang="en-US"/>
          </a:p>
        </p:txBody>
      </p:sp>
      <p:sp>
        <p:nvSpPr>
          <p:cNvPr id="326659" name="Rectangle 1"/>
          <p:cNvSpPr>
            <a:spLocks noChangeArrowheads="1"/>
          </p:cNvSpPr>
          <p:nvPr/>
        </p:nvSpPr>
        <p:spPr bwMode="auto">
          <a:xfrm>
            <a:off x="4646725" y="3244851"/>
            <a:ext cx="2898550" cy="769441"/>
          </a:xfrm>
          <a:prstGeom prst="rect">
            <a:avLst/>
          </a:prstGeom>
          <a:noFill/>
          <a:ln w="9525">
            <a:noFill/>
            <a:miter lim="800000"/>
            <a:headEnd/>
            <a:tailEnd/>
          </a:ln>
        </p:spPr>
        <p:txBody>
          <a:bodyPr wrap="none">
            <a:spAutoFit/>
          </a:bodyPr>
          <a:lstStyle/>
          <a:p>
            <a:pPr algn="ctr" eaLnBrk="1" hangingPunct="1"/>
            <a:r>
              <a:rPr lang="en-US" altLang="en-US" sz="4400" dirty="0">
                <a:latin typeface="Comic Sans MS" panose="030F0702030302020204" pitchFamily="66" charset="0"/>
              </a:rPr>
              <a:t>Thank You</a:t>
            </a:r>
          </a:p>
        </p:txBody>
      </p:sp>
    </p:spTree>
    <p:extLst>
      <p:ext uri="{BB962C8B-B14F-4D97-AF65-F5344CB8AC3E}">
        <p14:creationId xmlns:p14="http://schemas.microsoft.com/office/powerpoint/2010/main" val="150803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35480" y="941833"/>
            <a:ext cx="8229600" cy="929485"/>
          </a:xfrm>
        </p:spPr>
        <p:txBody>
          <a:bodyPr anchor="ctr">
            <a:normAutofit fontScale="90000"/>
          </a:bodyPr>
          <a:lstStyle/>
          <a:p>
            <a:pPr eaLnBrk="1" hangingPunct="1"/>
            <a:r>
              <a:rPr lang="en-AU" dirty="0" smtClean="0">
                <a:latin typeface="Comic Sans MS" panose="030F0702030302020204" pitchFamily="66" charset="0"/>
                <a:ea typeface="ＭＳ Ｐゴシック" pitchFamily="34" charset="-128"/>
              </a:rPr>
              <a:t/>
            </a:r>
            <a:br>
              <a:rPr lang="en-AU" dirty="0" smtClean="0">
                <a:latin typeface="Comic Sans MS" panose="030F0702030302020204" pitchFamily="66" charset="0"/>
                <a:ea typeface="ＭＳ Ｐゴシック" pitchFamily="34" charset="-128"/>
              </a:rPr>
            </a:br>
            <a:r>
              <a:rPr lang="en-AU" dirty="0" smtClean="0">
                <a:latin typeface="Comic Sans MS" panose="030F0702030302020204" pitchFamily="66" charset="0"/>
                <a:ea typeface="ＭＳ Ｐゴシック" pitchFamily="34" charset="-128"/>
              </a:rPr>
              <a:t>6 deadly causes of chest </a:t>
            </a:r>
            <a:r>
              <a:rPr lang="en-AU" dirty="0" smtClean="0">
                <a:latin typeface="Comic Sans MS" panose="030F0702030302020204" pitchFamily="66" charset="0"/>
                <a:ea typeface="ＭＳ Ｐゴシック" pitchFamily="34" charset="-128"/>
              </a:rPr>
              <a:t>pain</a:t>
            </a:r>
            <a:endParaRPr lang="en-US" dirty="0" smtClean="0">
              <a:latin typeface="Comic Sans MS" panose="030F0702030302020204" pitchFamily="66" charset="0"/>
              <a:ea typeface="ＭＳ Ｐゴシック" pitchFamily="34" charset="-128"/>
            </a:endParaRPr>
          </a:p>
        </p:txBody>
      </p:sp>
      <p:sp>
        <p:nvSpPr>
          <p:cNvPr id="9219" name="Rectangle 3"/>
          <p:cNvSpPr>
            <a:spLocks noGrp="1" noChangeArrowheads="1"/>
          </p:cNvSpPr>
          <p:nvPr>
            <p:ph idx="1"/>
          </p:nvPr>
        </p:nvSpPr>
        <p:spPr>
          <a:xfrm>
            <a:off x="1301496" y="2487168"/>
            <a:ext cx="9497568" cy="4596384"/>
          </a:xfrm>
        </p:spPr>
        <p:txBody>
          <a:bodyPr/>
          <a:lstStyle/>
          <a:p>
            <a:pPr marL="514350" indent="-514350">
              <a:buFont typeface="+mj-lt"/>
              <a:buAutoNum type="arabicPeriod"/>
            </a:pPr>
            <a:r>
              <a:rPr lang="en-AU" dirty="0">
                <a:latin typeface="Comic Sans MS" panose="030F0702030302020204" pitchFamily="66" charset="0"/>
                <a:ea typeface="ＭＳ Ｐゴシック" pitchFamily="34" charset="-128"/>
              </a:rPr>
              <a:t>Acute coronary syndromes</a:t>
            </a:r>
          </a:p>
          <a:p>
            <a:pPr marL="514350" indent="-514350">
              <a:buFont typeface="+mj-lt"/>
              <a:buAutoNum type="arabicPeriod"/>
            </a:pPr>
            <a:r>
              <a:rPr lang="en-AU" dirty="0">
                <a:latin typeface="Comic Sans MS" panose="030F0702030302020204" pitchFamily="66" charset="0"/>
                <a:ea typeface="ＭＳ Ｐゴシック" pitchFamily="34" charset="-128"/>
              </a:rPr>
              <a:t>Aortic dissection</a:t>
            </a:r>
          </a:p>
          <a:p>
            <a:pPr marL="514350" indent="-514350">
              <a:buFont typeface="+mj-lt"/>
              <a:buAutoNum type="arabicPeriod"/>
            </a:pPr>
            <a:r>
              <a:rPr lang="en-AU" dirty="0">
                <a:latin typeface="Comic Sans MS" panose="030F0702030302020204" pitchFamily="66" charset="0"/>
                <a:ea typeface="ＭＳ Ｐゴシック" pitchFamily="34" charset="-128"/>
              </a:rPr>
              <a:t>Pulmonary Embolus </a:t>
            </a:r>
            <a:r>
              <a:rPr lang="en-AU" dirty="0" smtClean="0">
                <a:latin typeface="Comic Sans MS" panose="030F0702030302020204" pitchFamily="66" charset="0"/>
                <a:ea typeface="ＭＳ Ｐゴシック" pitchFamily="34" charset="-128"/>
              </a:rPr>
              <a:t> </a:t>
            </a:r>
            <a:r>
              <a:rPr lang="en-AU" dirty="0">
                <a:latin typeface="Comic Sans MS" panose="030F0702030302020204" pitchFamily="66" charset="0"/>
                <a:ea typeface="ＭＳ Ｐゴシック" pitchFamily="34" charset="-128"/>
              </a:rPr>
              <a:t>“ </a:t>
            </a:r>
            <a:r>
              <a:rPr lang="en-AU" i="1" baseline="30000" dirty="0">
                <a:latin typeface="Comic Sans MS" panose="030F0702030302020204" pitchFamily="66" charset="0"/>
                <a:ea typeface="ＭＳ Ｐゴシック" pitchFamily="34" charset="-128"/>
              </a:rPr>
              <a:t>most commonly presents with </a:t>
            </a:r>
            <a:r>
              <a:rPr lang="en-AU" i="1" baseline="30000" dirty="0">
                <a:latin typeface="Comic Sans MS" panose="030F0702030302020204" pitchFamily="66" charset="0"/>
                <a:ea typeface="ＭＳ Ｐゴシック" pitchFamily="34" charset="-128"/>
              </a:rPr>
              <a:t>dyspnea “</a:t>
            </a:r>
          </a:p>
          <a:p>
            <a:pPr marL="514350" indent="-514350">
              <a:buFont typeface="+mj-lt"/>
              <a:buAutoNum type="arabicPeriod"/>
            </a:pPr>
            <a:r>
              <a:rPr lang="en-AU" dirty="0" err="1">
                <a:latin typeface="Comic Sans MS" panose="030F0702030302020204" pitchFamily="66" charset="0"/>
                <a:ea typeface="ＭＳ Ｐゴシック" pitchFamily="34" charset="-128"/>
              </a:rPr>
              <a:t>Myo</a:t>
            </a:r>
            <a:r>
              <a:rPr lang="en-AU" dirty="0">
                <a:latin typeface="Comic Sans MS" panose="030F0702030302020204" pitchFamily="66" charset="0"/>
                <a:ea typeface="ＭＳ Ｐゴシック" pitchFamily="34" charset="-128"/>
              </a:rPr>
              <a:t>/Pericarditis….Pericardial Tamponade</a:t>
            </a:r>
          </a:p>
          <a:p>
            <a:pPr marL="514350" indent="-514350">
              <a:buFont typeface="+mj-lt"/>
              <a:buAutoNum type="arabicPeriod"/>
            </a:pPr>
            <a:r>
              <a:rPr lang="en-AU" dirty="0" err="1">
                <a:latin typeface="Comic Sans MS" panose="030F0702030302020204" pitchFamily="66" charset="0"/>
                <a:ea typeface="ＭＳ Ｐゴシック" pitchFamily="34" charset="-128"/>
              </a:rPr>
              <a:t>Mediastinitis</a:t>
            </a:r>
            <a:r>
              <a:rPr lang="en-AU" dirty="0">
                <a:latin typeface="Comic Sans MS" panose="030F0702030302020204" pitchFamily="66" charset="0"/>
                <a:ea typeface="ＭＳ Ｐゴシック" pitchFamily="34" charset="-128"/>
              </a:rPr>
              <a:t> </a:t>
            </a:r>
            <a:r>
              <a:rPr lang="en-AU" dirty="0" smtClean="0">
                <a:latin typeface="Comic Sans MS" panose="030F0702030302020204" pitchFamily="66" charset="0"/>
                <a:ea typeface="ＭＳ Ｐゴシック" pitchFamily="34" charset="-128"/>
              </a:rPr>
              <a:t>                                                            “</a:t>
            </a:r>
            <a:r>
              <a:rPr lang="en-US" dirty="0" err="1">
                <a:latin typeface="Comic Sans MS" panose="030F0702030302020204" pitchFamily="66" charset="0"/>
              </a:rPr>
              <a:t>Boerhaave</a:t>
            </a:r>
            <a:r>
              <a:rPr lang="en-US" dirty="0">
                <a:latin typeface="Comic Sans MS" panose="030F0702030302020204" pitchFamily="66" charset="0"/>
              </a:rPr>
              <a:t> syndrome: Effort rupture of the esophagus”</a:t>
            </a:r>
            <a:endParaRPr lang="en-AU" dirty="0">
              <a:latin typeface="Comic Sans MS" panose="030F0702030302020204" pitchFamily="66" charset="0"/>
              <a:ea typeface="ＭＳ Ｐゴシック" pitchFamily="34" charset="-128"/>
            </a:endParaRPr>
          </a:p>
          <a:p>
            <a:pPr marL="514350" indent="-514350">
              <a:buFont typeface="+mj-lt"/>
              <a:buAutoNum type="arabicPeriod"/>
            </a:pPr>
            <a:r>
              <a:rPr lang="en-AU" dirty="0">
                <a:latin typeface="Comic Sans MS" panose="030F0702030302020204" pitchFamily="66" charset="0"/>
                <a:ea typeface="ＭＳ Ｐゴシック" pitchFamily="34" charset="-128"/>
              </a:rPr>
              <a:t>Tension Pneumothorax</a:t>
            </a:r>
          </a:p>
          <a:p>
            <a:pPr eaLnBrk="1" hangingPunct="1">
              <a:buNone/>
            </a:pPr>
            <a:endParaRPr lang="en-AU" dirty="0" smtClean="0">
              <a:latin typeface="Comic Sans MS" panose="030F0702030302020204" pitchFamily="66" charset="0"/>
              <a:ea typeface="ＭＳ Ｐゴシック" pitchFamily="34" charset="-128"/>
            </a:endParaRPr>
          </a:p>
        </p:txBody>
      </p:sp>
      <p:sp>
        <p:nvSpPr>
          <p:cNvPr id="2" name="Slide Number Placeholder 1"/>
          <p:cNvSpPr>
            <a:spLocks noGrp="1"/>
          </p:cNvSpPr>
          <p:nvPr>
            <p:ph type="sldNum" sz="quarter" idx="10"/>
          </p:nvPr>
        </p:nvSpPr>
        <p:spPr>
          <a:xfrm>
            <a:off x="10148284" y="6545264"/>
            <a:ext cx="62517" cy="123111"/>
          </a:xfrm>
        </p:spPr>
        <p:txBody>
          <a:bodyPr/>
          <a:lstStyle/>
          <a:p>
            <a:fld id="{757968DD-73BD-465D-98C2-CCFE221630F6}" type="slidenum">
              <a:rPr lang="en-US" altLang="en-US" smtClean="0">
                <a:latin typeface="Comic Sans MS" panose="030F0702030302020204" pitchFamily="66" charset="0"/>
              </a:rPr>
              <a:pPr/>
              <a:t>9</a:t>
            </a:fld>
            <a:endParaRPr lang="en-US" altLang="en-US">
              <a:latin typeface="Comic Sans MS" panose="030F0702030302020204" pitchFamily="66" charset="0"/>
            </a:endParaRPr>
          </a:p>
        </p:txBody>
      </p:sp>
    </p:spTree>
    <p:extLst>
      <p:ext uri="{BB962C8B-B14F-4D97-AF65-F5344CB8AC3E}">
        <p14:creationId xmlns:p14="http://schemas.microsoft.com/office/powerpoint/2010/main" val="103734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333</TotalTime>
  <Words>2770</Words>
  <Application>Microsoft Office PowerPoint</Application>
  <PresentationFormat>Widescreen</PresentationFormat>
  <Paragraphs>657</Paragraphs>
  <Slides>84</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MS PGothic</vt:lpstr>
      <vt:lpstr>MS PGothic</vt:lpstr>
      <vt:lpstr>Arial</vt:lpstr>
      <vt:lpstr>Calibri</vt:lpstr>
      <vt:lpstr>Comic Sans MS</vt:lpstr>
      <vt:lpstr>Garamond</vt:lpstr>
      <vt:lpstr>ＭＳ Ｐ明朝</vt:lpstr>
      <vt:lpstr>Symbol</vt:lpstr>
      <vt:lpstr>Tahoma</vt:lpstr>
      <vt:lpstr>Times New Roman</vt:lpstr>
      <vt:lpstr>Trebuchet MS</vt:lpstr>
      <vt:lpstr>Wingdings</vt:lpstr>
      <vt:lpstr>Organic</vt:lpstr>
      <vt:lpstr>Omar Obeidat, MD, FACC  </vt:lpstr>
      <vt:lpstr>Cardiac Emergencies</vt:lpstr>
      <vt:lpstr>Cardiac Emergencies</vt:lpstr>
      <vt:lpstr>Chest pain Evaluation in the ER</vt:lpstr>
      <vt:lpstr>Causes of Chest Pain</vt:lpstr>
      <vt:lpstr>History</vt:lpstr>
      <vt:lpstr>OPQRST of Pain Symptoms</vt:lpstr>
      <vt:lpstr>OPQRST of Pain Symptoms</vt:lpstr>
      <vt:lpstr> 6 deadly causes of chest pain</vt:lpstr>
      <vt:lpstr>….but luckily some diagnoses are easily recognised: </vt:lpstr>
      <vt:lpstr>Tension Pneumothorax</vt:lpstr>
      <vt:lpstr>45 year old female, smoker with SOB, what is your diagnosis?!</vt:lpstr>
      <vt:lpstr>Pulmonary Embolism</vt:lpstr>
      <vt:lpstr>PowerPoint Presentation</vt:lpstr>
      <vt:lpstr>PE - ECG</vt:lpstr>
      <vt:lpstr>Pulmonary embolism</vt:lpstr>
      <vt:lpstr>Imaging – CT and VQ</vt:lpstr>
      <vt:lpstr>Imaging pregnant patients?!</vt:lpstr>
      <vt:lpstr>50 year old man with sudden onset chest pain,  what is your diagnosis?</vt:lpstr>
      <vt:lpstr>Aortic Dissection</vt:lpstr>
      <vt:lpstr>Aortic Dissection</vt:lpstr>
      <vt:lpstr>Aortic Dissection</vt:lpstr>
      <vt:lpstr>Aortic Dissection Classification</vt:lpstr>
      <vt:lpstr>Diagnostic Imaging - Aortic Dissection</vt:lpstr>
      <vt:lpstr>Diagnostic Imaging - Aortic Dissection</vt:lpstr>
      <vt:lpstr>Spiral CT – Aortic Dissection</vt:lpstr>
      <vt:lpstr>Treatment</vt:lpstr>
      <vt:lpstr>45 year old female with severe chest pain? </vt:lpstr>
      <vt:lpstr>Coronary Artery disease</vt:lpstr>
      <vt:lpstr>Described Triggers of Acute Plaque Rupture</vt:lpstr>
      <vt:lpstr>Locations of Anginal Chest Pain</vt:lpstr>
      <vt:lpstr>Clinical Manifestations of Angina</vt:lpstr>
      <vt:lpstr> Stable Angina Pectoris</vt:lpstr>
      <vt:lpstr>Prinzmetal’s Angina</vt:lpstr>
      <vt:lpstr>Unstable Angina</vt:lpstr>
      <vt:lpstr>Angina history pitfalls</vt:lpstr>
      <vt:lpstr>Angina history pitfalls</vt:lpstr>
      <vt:lpstr>  STEMI                  Non-STEMI/USA</vt:lpstr>
      <vt:lpstr>Acute Myocardial Infarction (AMI)</vt:lpstr>
      <vt:lpstr>Third universal definition of MI released in 2012 by the ESC/ACCF/AHA/WHF</vt:lpstr>
      <vt:lpstr>STEMI:  </vt:lpstr>
      <vt:lpstr>STEMI =ALERT</vt:lpstr>
      <vt:lpstr>STEMI</vt:lpstr>
      <vt:lpstr>ECG to detect AMI</vt:lpstr>
      <vt:lpstr>ECG in AMI</vt:lpstr>
      <vt:lpstr>PowerPoint Presentation</vt:lpstr>
      <vt:lpstr>PowerPoint Presentation</vt:lpstr>
      <vt:lpstr> Acute MI Locator Table</vt:lpstr>
      <vt:lpstr>What vessel is the culprit?!</vt:lpstr>
      <vt:lpstr>What is your diagnosis?</vt:lpstr>
      <vt:lpstr>Timing of Release of Various Biomarkers</vt:lpstr>
      <vt:lpstr>Treatment Goals</vt:lpstr>
      <vt:lpstr> Initial Treatment of ACS</vt:lpstr>
      <vt:lpstr>Therapy of AMI</vt:lpstr>
      <vt:lpstr>AMI Complications</vt:lpstr>
      <vt:lpstr>Complications</vt:lpstr>
      <vt:lpstr>Post MI complications</vt:lpstr>
      <vt:lpstr>Heart Failure</vt:lpstr>
      <vt:lpstr>HF Definition: </vt:lpstr>
      <vt:lpstr>NYHA classification</vt:lpstr>
      <vt:lpstr>HF classification:</vt:lpstr>
      <vt:lpstr>Goals of Therapy: outline</vt:lpstr>
      <vt:lpstr> Why does my doctor have me on so many pills??</vt:lpstr>
      <vt:lpstr>Hypertensive Emergencies</vt:lpstr>
      <vt:lpstr>Hypertensive Urgency</vt:lpstr>
      <vt:lpstr>Hypertensive Emergency</vt:lpstr>
      <vt:lpstr>Distribution of hypertensive emergencies</vt:lpstr>
      <vt:lpstr>Hypertensive Emergency</vt:lpstr>
      <vt:lpstr>Hypertensive Emergency Medications</vt:lpstr>
      <vt:lpstr>Hypertensive Emergency Medications</vt:lpstr>
      <vt:lpstr>Hypertensive Emergency Medications</vt:lpstr>
      <vt:lpstr>Hypertensive Emergency Medications</vt:lpstr>
      <vt:lpstr>Pericardial Emergencies</vt:lpstr>
      <vt:lpstr>Pericardial Tamponade</vt:lpstr>
      <vt:lpstr>Pericardial Effusion</vt:lpstr>
      <vt:lpstr>Acute Limb Ischemia</vt:lpstr>
      <vt:lpstr>Acute Limb Ischemia</vt:lpstr>
      <vt:lpstr>Acute Limb Ischemia</vt:lpstr>
      <vt:lpstr>Common Murmurs and Timing</vt:lpstr>
      <vt:lpstr>Osler Nodes</vt:lpstr>
      <vt:lpstr>PowerPoint Presentation</vt:lpstr>
      <vt:lpstr>Janeway Lesion</vt:lpstr>
      <vt:lpstr>Splinter Hemorrhages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Obeidat</dc:creator>
  <cp:lastModifiedBy>Omar Obeidat</cp:lastModifiedBy>
  <cp:revision>18</cp:revision>
  <dcterms:created xsi:type="dcterms:W3CDTF">2016-08-21T15:45:04Z</dcterms:created>
  <dcterms:modified xsi:type="dcterms:W3CDTF">2016-08-21T21:18:54Z</dcterms:modified>
</cp:coreProperties>
</file>