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1" r:id="rId2"/>
    <p:sldId id="279" r:id="rId3"/>
    <p:sldId id="280" r:id="rId4"/>
    <p:sldId id="281" r:id="rId5"/>
    <p:sldId id="282" r:id="rId6"/>
    <p:sldId id="283" r:id="rId7"/>
    <p:sldId id="284" r:id="rId8"/>
    <p:sldId id="285" r:id="rId9"/>
    <p:sldId id="286" r:id="rId10"/>
    <p:sldId id="287" r:id="rId11"/>
    <p:sldId id="288" r:id="rId12"/>
    <p:sldId id="289"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88"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78107-7F4B-4826-A91D-43CED35B60C5}" type="datetimeFigureOut">
              <a:rPr lang="en-US" smtClean="0"/>
              <a:pPr/>
              <a:t>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AC3E1-82E8-4C49-A9AC-26B58EBDEA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BB845-175A-4B3B-BDAC-AEBA83422E76}" type="slidenum">
              <a:rPr lang="en-US">
                <a:solidFill>
                  <a:prstClr val="black"/>
                </a:solidFill>
              </a:rPr>
              <a:pPr/>
              <a:t>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A258F6-EF34-412F-BE12-B5435AF68D57}"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258F6-EF34-412F-BE12-B5435AF68D57}"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258F6-EF34-412F-BE12-B5435AF68D57}"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A258F6-EF34-412F-BE12-B5435AF68D57}"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258F6-EF34-412F-BE12-B5435AF68D57}"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A258F6-EF34-412F-BE12-B5435AF68D57}"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A258F6-EF34-412F-BE12-B5435AF68D57}" type="datetimeFigureOut">
              <a:rPr lang="en-US" smtClean="0"/>
              <a:pPr/>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A258F6-EF34-412F-BE12-B5435AF68D57}" type="datetimeFigureOut">
              <a:rPr lang="en-US" smtClean="0"/>
              <a:pPr/>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258F6-EF34-412F-BE12-B5435AF68D57}" type="datetimeFigureOut">
              <a:rPr lang="en-US" smtClean="0"/>
              <a:pPr/>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258F6-EF34-412F-BE12-B5435AF68D57}"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A258F6-EF34-412F-BE12-B5435AF68D57}"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7A761-EB02-4F78-9AEC-93AFE7BF7E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258F6-EF34-412F-BE12-B5435AF68D57}" type="datetimeFigureOut">
              <a:rPr lang="en-US" smtClean="0"/>
              <a:pPr/>
              <a:t>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7A761-EB02-4F78-9AEC-93AFE7BF7E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TEMP\Desktop\mss cov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8050" t="2856" r="11116" b="20980"/>
          <a:stretch>
            <a:fillRect/>
          </a:stretch>
        </p:blipFill>
        <p:spPr bwMode="auto">
          <a:xfrm>
            <a:off x="395536" y="188640"/>
            <a:ext cx="8424936" cy="61926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3916" t="2476" r="15841" b="20980"/>
          <a:stretch>
            <a:fillRect/>
          </a:stretch>
        </p:blipFill>
        <p:spPr bwMode="auto">
          <a:xfrm>
            <a:off x="0" y="332656"/>
            <a:ext cx="8892480" cy="58326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6278" t="2476" r="11707" b="19090"/>
          <a:stretch>
            <a:fillRect/>
          </a:stretch>
        </p:blipFill>
        <p:spPr bwMode="auto">
          <a:xfrm>
            <a:off x="251520" y="188640"/>
            <a:ext cx="8712968" cy="66693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5688" t="2476" r="11707" b="15311"/>
          <a:stretch>
            <a:fillRect/>
          </a:stretch>
        </p:blipFill>
        <p:spPr bwMode="auto">
          <a:xfrm>
            <a:off x="179512" y="260648"/>
            <a:ext cx="8784976" cy="6264696"/>
          </a:xfrm>
          <a:prstGeom prst="rect">
            <a:avLst/>
          </a:prstGeom>
          <a:noFill/>
          <a:ln w="9525">
            <a:noFill/>
            <a:miter lim="800000"/>
            <a:headEnd/>
            <a:tailEnd/>
          </a:ln>
        </p:spPr>
      </p:pic>
      <p:sp>
        <p:nvSpPr>
          <p:cNvPr id="3" name="5-Point Star 2"/>
          <p:cNvSpPr/>
          <p:nvPr/>
        </p:nvSpPr>
        <p:spPr>
          <a:xfrm>
            <a:off x="4788024" y="4365104"/>
            <a:ext cx="216024" cy="3383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90600"/>
            <a:ext cx="4572000" cy="14465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l" rtl="0"/>
            <a:r>
              <a:rPr lang="en-US" sz="2800" dirty="0">
                <a:solidFill>
                  <a:srgbClr val="800000"/>
                </a:solidFill>
                <a:latin typeface="Times New Roman" pitchFamily="18" charset="0"/>
                <a:cs typeface="Times New Roman" pitchFamily="18" charset="0"/>
              </a:rPr>
              <a:t>Patella</a:t>
            </a:r>
          </a:p>
          <a:p>
            <a:pPr lvl="1" algn="l" rtl="0"/>
            <a:r>
              <a:rPr lang="en-US" sz="2000" b="1" dirty="0">
                <a:solidFill>
                  <a:srgbClr val="0000CC"/>
                </a:solidFill>
                <a:latin typeface="Times New Roman" pitchFamily="18" charset="0"/>
                <a:cs typeface="Times New Roman" pitchFamily="18" charset="0"/>
              </a:rPr>
              <a:t>Triangular sesamoid bone</a:t>
            </a:r>
            <a:r>
              <a:rPr lang="en-US" sz="2000" dirty="0">
                <a:solidFill>
                  <a:prstClr val="black"/>
                </a:solidFill>
                <a:latin typeface="Times New Roman" pitchFamily="18" charset="0"/>
                <a:cs typeface="Times New Roman" pitchFamily="18" charset="0"/>
              </a:rPr>
              <a:t/>
            </a:r>
            <a:br>
              <a:rPr lang="en-US" sz="2000" dirty="0">
                <a:solidFill>
                  <a:prstClr val="black"/>
                </a:solidFill>
                <a:latin typeface="Times New Roman" pitchFamily="18" charset="0"/>
                <a:cs typeface="Times New Roman" pitchFamily="18" charset="0"/>
              </a:rPr>
            </a:br>
            <a:endParaRPr lang="en-US" sz="2000" dirty="0">
              <a:solidFill>
                <a:prstClr val="black"/>
              </a:solidFill>
              <a:latin typeface="Times New Roman" pitchFamily="18" charset="0"/>
              <a:cs typeface="Times New Roman" pitchFamily="18" charset="0"/>
            </a:endParaRPr>
          </a:p>
          <a:p>
            <a:pPr lvl="1" algn="l" rtl="0"/>
            <a:r>
              <a:rPr lang="en-US" sz="2000" b="1" dirty="0">
                <a:solidFill>
                  <a:srgbClr val="0000CC"/>
                </a:solidFill>
                <a:latin typeface="Times New Roman" pitchFamily="18" charset="0"/>
                <a:cs typeface="Times New Roman" pitchFamily="18" charset="0"/>
              </a:rPr>
              <a:t>Contained within patellar ligament</a:t>
            </a:r>
          </a:p>
        </p:txBody>
      </p:sp>
      <p:pic>
        <p:nvPicPr>
          <p:cNvPr id="2050" name="Picture 2"/>
          <p:cNvPicPr>
            <a:picLocks noChangeAspect="1" noChangeArrowheads="1"/>
          </p:cNvPicPr>
          <p:nvPr/>
        </p:nvPicPr>
        <p:blipFill>
          <a:blip r:embed="rId2" cstate="print"/>
          <a:srcRect/>
          <a:stretch>
            <a:fillRect/>
          </a:stretch>
        </p:blipFill>
        <p:spPr bwMode="auto">
          <a:xfrm>
            <a:off x="5029200" y="457200"/>
            <a:ext cx="3124200" cy="5486400"/>
          </a:xfrm>
          <a:prstGeom prst="rect">
            <a:avLst/>
          </a:prstGeom>
          <a:noFill/>
          <a:ln w="9525">
            <a:noFill/>
            <a:miter lim="800000"/>
            <a:headEnd/>
            <a:tailEnd/>
          </a:ln>
          <a:effectLst/>
        </p:spPr>
      </p:pic>
      <p:cxnSp>
        <p:nvCxnSpPr>
          <p:cNvPr id="7" name="Straight Arrow Connector 6"/>
          <p:cNvCxnSpPr/>
          <p:nvPr/>
        </p:nvCxnSpPr>
        <p:spPr>
          <a:xfrm>
            <a:off x="1524000" y="1295400"/>
            <a:ext cx="4800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5546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143000" y="76200"/>
            <a:ext cx="2286000" cy="6705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638800" y="0"/>
            <a:ext cx="3505200" cy="6858000"/>
          </a:xfrm>
          <a:prstGeom prst="rect">
            <a:avLst/>
          </a:prstGeom>
          <a:noFill/>
          <a:ln w="9525">
            <a:noFill/>
            <a:miter lim="800000"/>
            <a:headEnd/>
            <a:tailEnd/>
          </a:ln>
        </p:spPr>
      </p:pic>
      <p:sp>
        <p:nvSpPr>
          <p:cNvPr id="5" name="TextBox 4"/>
          <p:cNvSpPr txBox="1"/>
          <p:nvPr/>
        </p:nvSpPr>
        <p:spPr>
          <a:xfrm>
            <a:off x="4114800" y="381000"/>
            <a:ext cx="131125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Right Tibia</a:t>
            </a:r>
          </a:p>
        </p:txBody>
      </p:sp>
      <p:cxnSp>
        <p:nvCxnSpPr>
          <p:cNvPr id="7" name="Straight Arrow Connector 6"/>
          <p:cNvCxnSpPr/>
          <p:nvPr/>
        </p:nvCxnSpPr>
        <p:spPr>
          <a:xfrm flipH="1">
            <a:off x="2971800" y="12192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600" y="762000"/>
            <a:ext cx="160396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Anterior view </a:t>
            </a:r>
          </a:p>
        </p:txBody>
      </p:sp>
      <p:sp>
        <p:nvSpPr>
          <p:cNvPr id="9" name="TextBox 8"/>
          <p:cNvSpPr txBox="1"/>
          <p:nvPr/>
        </p:nvSpPr>
        <p:spPr>
          <a:xfrm>
            <a:off x="4953000" y="762000"/>
            <a:ext cx="1597553" cy="369332"/>
          </a:xfrm>
          <a:prstGeom prst="rect">
            <a:avLst/>
          </a:prstGeom>
          <a:noFill/>
        </p:spPr>
        <p:txBody>
          <a:bodyPr wrap="none" rtlCol="0">
            <a:spAutoFit/>
          </a:bodyPr>
          <a:lstStyle/>
          <a:p>
            <a:pPr algn="l" rtl="0"/>
            <a:r>
              <a:rPr lang="en-US" b="1" dirty="0">
                <a:latin typeface="Times New Roman" pitchFamily="18" charset="0"/>
                <a:cs typeface="Times New Roman" pitchFamily="18" charset="0"/>
              </a:rPr>
              <a:t>Posterior view</a:t>
            </a:r>
          </a:p>
        </p:txBody>
      </p:sp>
      <p:cxnSp>
        <p:nvCxnSpPr>
          <p:cNvPr id="11" name="Straight Arrow Connector 10"/>
          <p:cNvCxnSpPr/>
          <p:nvPr/>
        </p:nvCxnSpPr>
        <p:spPr>
          <a:xfrm>
            <a:off x="5029200" y="12192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57200" y="1752600"/>
            <a:ext cx="27432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1828800"/>
            <a:ext cx="122565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Upper end</a:t>
            </a:r>
          </a:p>
        </p:txBody>
      </p:sp>
      <p:sp>
        <p:nvSpPr>
          <p:cNvPr id="17" name="TextBox 16"/>
          <p:cNvSpPr txBox="1"/>
          <p:nvPr/>
        </p:nvSpPr>
        <p:spPr>
          <a:xfrm>
            <a:off x="0" y="0"/>
            <a:ext cx="97334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Lateral </a:t>
            </a:r>
          </a:p>
          <a:p>
            <a:pPr algn="ctr" rtl="0"/>
            <a:r>
              <a:rPr lang="en-US" b="1" dirty="0">
                <a:latin typeface="Times New Roman" pitchFamily="18" charset="0"/>
                <a:cs typeface="Times New Roman" pitchFamily="18" charset="0"/>
              </a:rPr>
              <a:t>condyle</a:t>
            </a:r>
          </a:p>
        </p:txBody>
      </p:sp>
      <p:cxnSp>
        <p:nvCxnSpPr>
          <p:cNvPr id="19" name="Straight Arrow Connector 18"/>
          <p:cNvCxnSpPr/>
          <p:nvPr/>
        </p:nvCxnSpPr>
        <p:spPr>
          <a:xfrm flipV="1">
            <a:off x="762000" y="3810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24200" y="0"/>
            <a:ext cx="973344"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Medial</a:t>
            </a:r>
          </a:p>
          <a:p>
            <a:pPr algn="ctr" rtl="0"/>
            <a:r>
              <a:rPr lang="en-US" b="1" dirty="0">
                <a:latin typeface="Times New Roman" pitchFamily="18" charset="0"/>
                <a:cs typeface="Times New Roman" pitchFamily="18" charset="0"/>
              </a:rPr>
              <a:t>condyle</a:t>
            </a:r>
          </a:p>
        </p:txBody>
      </p:sp>
      <p:cxnSp>
        <p:nvCxnSpPr>
          <p:cNvPr id="22" name="Straight Arrow Connector 21"/>
          <p:cNvCxnSpPr/>
          <p:nvPr/>
        </p:nvCxnSpPr>
        <p:spPr>
          <a:xfrm flipH="1">
            <a:off x="3048000" y="3048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1929619" y="611945"/>
            <a:ext cx="501747" cy="1033975"/>
          </a:xfrm>
          <a:custGeom>
            <a:avLst/>
            <a:gdLst>
              <a:gd name="connsiteX0" fmla="*/ 264941 w 501747"/>
              <a:gd name="connsiteY0" fmla="*/ 21101 h 1033975"/>
              <a:gd name="connsiteX1" fmla="*/ 82061 w 501747"/>
              <a:gd name="connsiteY1" fmla="*/ 147710 h 1033975"/>
              <a:gd name="connsiteX2" fmla="*/ 11723 w 501747"/>
              <a:gd name="connsiteY2" fmla="*/ 302455 h 1033975"/>
              <a:gd name="connsiteX3" fmla="*/ 11723 w 501747"/>
              <a:gd name="connsiteY3" fmla="*/ 499403 h 1033975"/>
              <a:gd name="connsiteX4" fmla="*/ 25790 w 501747"/>
              <a:gd name="connsiteY4" fmla="*/ 696350 h 1033975"/>
              <a:gd name="connsiteX5" fmla="*/ 152399 w 501747"/>
              <a:gd name="connsiteY5" fmla="*/ 921433 h 1033975"/>
              <a:gd name="connsiteX6" fmla="*/ 194603 w 501747"/>
              <a:gd name="connsiteY6" fmla="*/ 1033975 h 1033975"/>
              <a:gd name="connsiteX7" fmla="*/ 279009 w 501747"/>
              <a:gd name="connsiteY7" fmla="*/ 921433 h 1033975"/>
              <a:gd name="connsiteX8" fmla="*/ 405618 w 501747"/>
              <a:gd name="connsiteY8" fmla="*/ 682283 h 1033975"/>
              <a:gd name="connsiteX9" fmla="*/ 490024 w 501747"/>
              <a:gd name="connsiteY9" fmla="*/ 499403 h 1033975"/>
              <a:gd name="connsiteX10" fmla="*/ 475956 w 501747"/>
              <a:gd name="connsiteY10" fmla="*/ 330590 h 1033975"/>
              <a:gd name="connsiteX11" fmla="*/ 475956 w 501747"/>
              <a:gd name="connsiteY11" fmla="*/ 203981 h 1033975"/>
              <a:gd name="connsiteX12" fmla="*/ 405618 w 501747"/>
              <a:gd name="connsiteY12" fmla="*/ 91440 h 1033975"/>
              <a:gd name="connsiteX13" fmla="*/ 321212 w 501747"/>
              <a:gd name="connsiteY13" fmla="*/ 21101 h 1033975"/>
              <a:gd name="connsiteX14" fmla="*/ 264941 w 501747"/>
              <a:gd name="connsiteY14" fmla="*/ 21101 h 103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747" h="1033975">
                <a:moveTo>
                  <a:pt x="264941" y="21101"/>
                </a:moveTo>
                <a:cubicBezTo>
                  <a:pt x="225083" y="42203"/>
                  <a:pt x="124264" y="100818"/>
                  <a:pt x="82061" y="147710"/>
                </a:cubicBezTo>
                <a:cubicBezTo>
                  <a:pt x="39858" y="194602"/>
                  <a:pt x="23446" y="243840"/>
                  <a:pt x="11723" y="302455"/>
                </a:cubicBezTo>
                <a:cubicBezTo>
                  <a:pt x="0" y="361071"/>
                  <a:pt x="9379" y="433754"/>
                  <a:pt x="11723" y="499403"/>
                </a:cubicBezTo>
                <a:cubicBezTo>
                  <a:pt x="14067" y="565052"/>
                  <a:pt x="2344" y="626012"/>
                  <a:pt x="25790" y="696350"/>
                </a:cubicBezTo>
                <a:cubicBezTo>
                  <a:pt x="49236" y="766688"/>
                  <a:pt x="124264" y="865162"/>
                  <a:pt x="152399" y="921433"/>
                </a:cubicBezTo>
                <a:cubicBezTo>
                  <a:pt x="180534" y="977704"/>
                  <a:pt x="173501" y="1033975"/>
                  <a:pt x="194603" y="1033975"/>
                </a:cubicBezTo>
                <a:cubicBezTo>
                  <a:pt x="215705" y="1033975"/>
                  <a:pt x="243840" y="980048"/>
                  <a:pt x="279009" y="921433"/>
                </a:cubicBezTo>
                <a:cubicBezTo>
                  <a:pt x="314178" y="862818"/>
                  <a:pt x="370449" y="752621"/>
                  <a:pt x="405618" y="682283"/>
                </a:cubicBezTo>
                <a:cubicBezTo>
                  <a:pt x="440787" y="611945"/>
                  <a:pt x="478301" y="558019"/>
                  <a:pt x="490024" y="499403"/>
                </a:cubicBezTo>
                <a:cubicBezTo>
                  <a:pt x="501747" y="440788"/>
                  <a:pt x="478301" y="379827"/>
                  <a:pt x="475956" y="330590"/>
                </a:cubicBezTo>
                <a:cubicBezTo>
                  <a:pt x="473611" y="281353"/>
                  <a:pt x="487679" y="243839"/>
                  <a:pt x="475956" y="203981"/>
                </a:cubicBezTo>
                <a:cubicBezTo>
                  <a:pt x="464233" y="164123"/>
                  <a:pt x="431409" y="121920"/>
                  <a:pt x="405618" y="91440"/>
                </a:cubicBezTo>
                <a:cubicBezTo>
                  <a:pt x="379827" y="60960"/>
                  <a:pt x="344658" y="32824"/>
                  <a:pt x="321212" y="21101"/>
                </a:cubicBezTo>
                <a:cubicBezTo>
                  <a:pt x="297766" y="9378"/>
                  <a:pt x="304800" y="0"/>
                  <a:pt x="264941" y="2110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24" name="TextBox 23"/>
          <p:cNvSpPr txBox="1"/>
          <p:nvPr/>
        </p:nvSpPr>
        <p:spPr>
          <a:xfrm>
            <a:off x="0" y="914400"/>
            <a:ext cx="1294265"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Tuberosity </a:t>
            </a:r>
          </a:p>
          <a:p>
            <a:pPr algn="l" rtl="0"/>
            <a:r>
              <a:rPr lang="en-US" b="1" dirty="0">
                <a:latin typeface="Times New Roman" pitchFamily="18" charset="0"/>
                <a:cs typeface="Times New Roman" pitchFamily="18" charset="0"/>
              </a:rPr>
              <a:t>Of Tibia</a:t>
            </a:r>
          </a:p>
        </p:txBody>
      </p:sp>
      <p:cxnSp>
        <p:nvCxnSpPr>
          <p:cNvPr id="26" name="Straight Arrow Connector 25"/>
          <p:cNvCxnSpPr>
            <a:endCxn id="23" idx="3"/>
          </p:cNvCxnSpPr>
          <p:nvPr/>
        </p:nvCxnSpPr>
        <p:spPr>
          <a:xfrm flipV="1">
            <a:off x="990600" y="1111348"/>
            <a:ext cx="950742" cy="107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962400" y="6096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48200" y="6096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90600" y="4572000"/>
            <a:ext cx="27432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209800" y="2362200"/>
            <a:ext cx="1447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133600" y="320040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209800" y="3200400"/>
            <a:ext cx="14478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31014" y="2971800"/>
            <a:ext cx="1777090" cy="738664"/>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Anterior border</a:t>
            </a:r>
          </a:p>
          <a:p>
            <a:pPr algn="ctr" rtl="0"/>
            <a:r>
              <a:rPr lang="en-US" sz="2400" b="1" dirty="0">
                <a:latin typeface="Times New Roman" pitchFamily="18" charset="0"/>
                <a:cs typeface="Times New Roman" pitchFamily="18" charset="0"/>
              </a:rPr>
              <a:t> shin tibia</a:t>
            </a:r>
          </a:p>
        </p:txBody>
      </p:sp>
      <p:cxnSp>
        <p:nvCxnSpPr>
          <p:cNvPr id="54" name="Straight Arrow Connector 53"/>
          <p:cNvCxnSpPr/>
          <p:nvPr/>
        </p:nvCxnSpPr>
        <p:spPr>
          <a:xfrm flipH="1">
            <a:off x="2438400" y="22860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76600" y="2057400"/>
            <a:ext cx="165301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Medial surface</a:t>
            </a:r>
          </a:p>
        </p:txBody>
      </p:sp>
      <p:sp>
        <p:nvSpPr>
          <p:cNvPr id="58" name="TextBox 57"/>
          <p:cNvSpPr txBox="1"/>
          <p:nvPr/>
        </p:nvSpPr>
        <p:spPr>
          <a:xfrm>
            <a:off x="0" y="2743200"/>
            <a:ext cx="169148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Lateral surface</a:t>
            </a:r>
          </a:p>
        </p:txBody>
      </p:sp>
      <p:cxnSp>
        <p:nvCxnSpPr>
          <p:cNvPr id="60" name="Straight Arrow Connector 59"/>
          <p:cNvCxnSpPr/>
          <p:nvPr/>
        </p:nvCxnSpPr>
        <p:spPr>
          <a:xfrm>
            <a:off x="1600200" y="2971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052" y="3371671"/>
            <a:ext cx="1411604"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Interosseous</a:t>
            </a:r>
          </a:p>
          <a:p>
            <a:pPr algn="ctr" rtl="0"/>
            <a:r>
              <a:rPr lang="en-US" b="1" dirty="0">
                <a:latin typeface="Times New Roman" pitchFamily="18" charset="0"/>
                <a:cs typeface="Times New Roman" pitchFamily="18" charset="0"/>
              </a:rPr>
              <a:t> border</a:t>
            </a:r>
          </a:p>
          <a:p>
            <a:pPr algn="ctr" rtl="0"/>
            <a:r>
              <a:rPr lang="en-US" sz="1200" b="1" dirty="0">
                <a:latin typeface="Times New Roman" pitchFamily="18" charset="0"/>
                <a:cs typeface="Times New Roman" pitchFamily="18" charset="0"/>
              </a:rPr>
              <a:t>Directed</a:t>
            </a:r>
          </a:p>
          <a:p>
            <a:pPr algn="ctr" rtl="0"/>
            <a:r>
              <a:rPr lang="en-US" sz="1200" b="1" dirty="0">
                <a:latin typeface="Times New Roman" pitchFamily="18" charset="0"/>
                <a:cs typeface="Times New Roman" pitchFamily="18" charset="0"/>
              </a:rPr>
              <a:t> laterally</a:t>
            </a:r>
          </a:p>
        </p:txBody>
      </p:sp>
      <p:cxnSp>
        <p:nvCxnSpPr>
          <p:cNvPr id="70" name="Straight Arrow Connector 69"/>
          <p:cNvCxnSpPr/>
          <p:nvPr/>
        </p:nvCxnSpPr>
        <p:spPr>
          <a:xfrm>
            <a:off x="914400" y="4191000"/>
            <a:ext cx="106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914400" y="32766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295400" y="6248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4231" y="6031468"/>
            <a:ext cx="153343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Fibular notch</a:t>
            </a:r>
          </a:p>
        </p:txBody>
      </p:sp>
      <p:sp>
        <p:nvSpPr>
          <p:cNvPr id="82" name="TextBox 81"/>
          <p:cNvSpPr txBox="1"/>
          <p:nvPr/>
        </p:nvSpPr>
        <p:spPr>
          <a:xfrm>
            <a:off x="3276600" y="6172200"/>
            <a:ext cx="1871025"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Medial malleolus</a:t>
            </a:r>
          </a:p>
        </p:txBody>
      </p:sp>
      <p:cxnSp>
        <p:nvCxnSpPr>
          <p:cNvPr id="84" name="Straight Arrow Connector 83"/>
          <p:cNvCxnSpPr/>
          <p:nvPr/>
        </p:nvCxnSpPr>
        <p:spPr>
          <a:xfrm flipH="1">
            <a:off x="2971800" y="6400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352800" y="4343400"/>
            <a:ext cx="161454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Medial border</a:t>
            </a:r>
          </a:p>
        </p:txBody>
      </p:sp>
      <p:cxnSp>
        <p:nvCxnSpPr>
          <p:cNvPr id="87" name="Straight Arrow Connector 86"/>
          <p:cNvCxnSpPr>
            <a:stCxn id="85" idx="1"/>
          </p:cNvCxnSpPr>
          <p:nvPr/>
        </p:nvCxnSpPr>
        <p:spPr>
          <a:xfrm flipH="1">
            <a:off x="2514600" y="4528066"/>
            <a:ext cx="8382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37919" y="4800600"/>
            <a:ext cx="12384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Lower end</a:t>
            </a:r>
          </a:p>
        </p:txBody>
      </p:sp>
      <p:sp>
        <p:nvSpPr>
          <p:cNvPr id="89" name="TextBox 88"/>
          <p:cNvSpPr txBox="1"/>
          <p:nvPr/>
        </p:nvSpPr>
        <p:spPr>
          <a:xfrm>
            <a:off x="990600" y="6488668"/>
            <a:ext cx="266419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Inferior articular surface</a:t>
            </a:r>
          </a:p>
        </p:txBody>
      </p:sp>
      <p:cxnSp>
        <p:nvCxnSpPr>
          <p:cNvPr id="91" name="Straight Arrow Connector 90"/>
          <p:cNvCxnSpPr/>
          <p:nvPr/>
        </p:nvCxnSpPr>
        <p:spPr>
          <a:xfrm flipV="1">
            <a:off x="1524000" y="64770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89" idx="0"/>
          </p:cNvCxnSpPr>
          <p:nvPr/>
        </p:nvCxnSpPr>
        <p:spPr>
          <a:xfrm flipH="1" flipV="1">
            <a:off x="2322696" y="6488668"/>
            <a:ext cx="344304" cy="216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791200" y="228600"/>
            <a:ext cx="838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667357" y="-76200"/>
            <a:ext cx="2649059" cy="338554"/>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rtl="0"/>
            <a:r>
              <a:rPr lang="en-US" sz="1600" b="1" dirty="0">
                <a:latin typeface="Times New Roman" pitchFamily="18" charset="0"/>
                <a:cs typeface="Times New Roman" pitchFamily="18" charset="0"/>
              </a:rPr>
              <a:t>Groove for </a:t>
            </a:r>
            <a:r>
              <a:rPr lang="en-US" sz="1400" b="1" dirty="0">
                <a:latin typeface="Times New Roman" pitchFamily="18" charset="0"/>
                <a:cs typeface="Times New Roman" pitchFamily="18" charset="0"/>
              </a:rPr>
              <a:t>Semimembranosus</a:t>
            </a:r>
            <a:endParaRPr lang="en-US" sz="1600" b="1" dirty="0">
              <a:latin typeface="Times New Roman" pitchFamily="18" charset="0"/>
              <a:cs typeface="Times New Roman" pitchFamily="18" charset="0"/>
            </a:endParaRPr>
          </a:p>
        </p:txBody>
      </p:sp>
      <p:sp>
        <p:nvSpPr>
          <p:cNvPr id="102" name="TextBox 101"/>
          <p:cNvSpPr txBox="1"/>
          <p:nvPr/>
        </p:nvSpPr>
        <p:spPr>
          <a:xfrm>
            <a:off x="4853108" y="1371600"/>
            <a:ext cx="1819730"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rtl="0"/>
            <a:r>
              <a:rPr lang="en-US" b="1" dirty="0">
                <a:latin typeface="Times New Roman" pitchFamily="18" charset="0"/>
                <a:cs typeface="Times New Roman" pitchFamily="18" charset="0"/>
              </a:rPr>
              <a:t>Area for </a:t>
            </a:r>
          </a:p>
          <a:p>
            <a:pPr algn="ctr" rtl="0"/>
            <a:r>
              <a:rPr lang="en-US" b="1" dirty="0">
                <a:latin typeface="Times New Roman" pitchFamily="18" charset="0"/>
                <a:cs typeface="Times New Roman" pitchFamily="18" charset="0"/>
              </a:rPr>
              <a:t>popliteus muscle</a:t>
            </a:r>
          </a:p>
        </p:txBody>
      </p:sp>
      <p:cxnSp>
        <p:nvCxnSpPr>
          <p:cNvPr id="107" name="Straight Arrow Connector 106"/>
          <p:cNvCxnSpPr/>
          <p:nvPr/>
        </p:nvCxnSpPr>
        <p:spPr>
          <a:xfrm flipV="1">
            <a:off x="6096000" y="9144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620000" y="2743200"/>
            <a:ext cx="137537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rtl="0"/>
            <a:r>
              <a:rPr lang="en-US" b="1" dirty="0">
                <a:latin typeface="Times New Roman" pitchFamily="18" charset="0"/>
                <a:cs typeface="Times New Roman" pitchFamily="18" charset="0"/>
              </a:rPr>
              <a:t>Vertical line</a:t>
            </a:r>
          </a:p>
        </p:txBody>
      </p:sp>
      <p:cxnSp>
        <p:nvCxnSpPr>
          <p:cNvPr id="110" name="Straight Arrow Connector 109"/>
          <p:cNvCxnSpPr/>
          <p:nvPr/>
        </p:nvCxnSpPr>
        <p:spPr>
          <a:xfrm flipH="1">
            <a:off x="7086600" y="29718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114800" y="4953000"/>
            <a:ext cx="1864613"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Groove for</a:t>
            </a:r>
          </a:p>
          <a:p>
            <a:pPr algn="ctr" rtl="0"/>
            <a:r>
              <a:rPr lang="en-US" b="1" dirty="0">
                <a:latin typeface="Times New Roman" pitchFamily="18" charset="0"/>
                <a:cs typeface="Times New Roman" pitchFamily="18" charset="0"/>
              </a:rPr>
              <a:t> tibialis posterior</a:t>
            </a:r>
          </a:p>
        </p:txBody>
      </p:sp>
      <p:cxnSp>
        <p:nvCxnSpPr>
          <p:cNvPr id="119" name="Straight Arrow Connector 118"/>
          <p:cNvCxnSpPr/>
          <p:nvPr/>
        </p:nvCxnSpPr>
        <p:spPr>
          <a:xfrm>
            <a:off x="5791200" y="54864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499477" y="4420850"/>
            <a:ext cx="748923" cy="1446550"/>
          </a:xfrm>
          <a:prstGeom prst="rect">
            <a:avLst/>
          </a:prstGeom>
          <a:noFill/>
        </p:spPr>
        <p:txBody>
          <a:bodyPr wrap="none" rtlCol="0">
            <a:spAutoFit/>
          </a:bodyPr>
          <a:lstStyle/>
          <a:p>
            <a:pPr algn="l" rtl="0"/>
            <a:r>
              <a:rPr lang="en-US" sz="8800" dirty="0">
                <a:latin typeface="Times New Roman" pitchFamily="18" charset="0"/>
                <a:cs typeface="Times New Roman" pitchFamily="18" charset="0"/>
              </a:rPr>
              <a:t>*</a:t>
            </a:r>
          </a:p>
        </p:txBody>
      </p:sp>
      <p:cxnSp>
        <p:nvCxnSpPr>
          <p:cNvPr id="123" name="Straight Arrow Connector 122"/>
          <p:cNvCxnSpPr/>
          <p:nvPr/>
        </p:nvCxnSpPr>
        <p:spPr>
          <a:xfrm flipH="1" flipV="1">
            <a:off x="7452320" y="6525344"/>
            <a:ext cx="21602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7524328" y="6516052"/>
            <a:ext cx="1533433"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rtl="0"/>
            <a:r>
              <a:rPr lang="en-US" b="1" dirty="0">
                <a:latin typeface="Times New Roman" pitchFamily="18" charset="0"/>
                <a:cs typeface="Times New Roman" pitchFamily="18" charset="0"/>
              </a:rPr>
              <a:t>Fibular notch</a:t>
            </a:r>
          </a:p>
        </p:txBody>
      </p:sp>
      <p:cxnSp>
        <p:nvCxnSpPr>
          <p:cNvPr id="128" name="Straight Arrow Connector 127"/>
          <p:cNvCxnSpPr/>
          <p:nvPr/>
        </p:nvCxnSpPr>
        <p:spPr>
          <a:xfrm flipV="1">
            <a:off x="6096000" y="1219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6096000" y="14478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772400" y="1676400"/>
            <a:ext cx="1191352"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rtl="0"/>
            <a:r>
              <a:rPr lang="en-US" b="1" dirty="0">
                <a:latin typeface="Times New Roman" pitchFamily="18" charset="0"/>
                <a:cs typeface="Times New Roman" pitchFamily="18" charset="0"/>
              </a:rPr>
              <a:t>Soleal line</a:t>
            </a:r>
          </a:p>
        </p:txBody>
      </p:sp>
      <p:cxnSp>
        <p:nvCxnSpPr>
          <p:cNvPr id="135" name="Straight Arrow Connector 134"/>
          <p:cNvCxnSpPr/>
          <p:nvPr/>
        </p:nvCxnSpPr>
        <p:spPr>
          <a:xfrm flipH="1" flipV="1">
            <a:off x="7391400" y="1371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6934200" y="1905000"/>
            <a:ext cx="990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7162800" y="17526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1" name="Freeform 140"/>
          <p:cNvSpPr/>
          <p:nvPr/>
        </p:nvSpPr>
        <p:spPr>
          <a:xfrm>
            <a:off x="7514430" y="685800"/>
            <a:ext cx="181770" cy="221285"/>
          </a:xfrm>
          <a:custGeom>
            <a:avLst/>
            <a:gdLst>
              <a:gd name="connsiteX0" fmla="*/ 59851 w 181770"/>
              <a:gd name="connsiteY0" fmla="*/ 0 h 221285"/>
              <a:gd name="connsiteX1" fmla="*/ 87986 w 181770"/>
              <a:gd name="connsiteY1" fmla="*/ 56270 h 221285"/>
              <a:gd name="connsiteX2" fmla="*/ 116121 w 181770"/>
              <a:gd name="connsiteY2" fmla="*/ 112541 h 221285"/>
              <a:gd name="connsiteX3" fmla="*/ 45783 w 181770"/>
              <a:gd name="connsiteY3" fmla="*/ 70338 h 221285"/>
              <a:gd name="connsiteX4" fmla="*/ 59851 w 181770"/>
              <a:gd name="connsiteY4" fmla="*/ 14067 h 221285"/>
              <a:gd name="connsiteX5" fmla="*/ 116121 w 181770"/>
              <a:gd name="connsiteY5" fmla="*/ 28135 h 221285"/>
              <a:gd name="connsiteX6" fmla="*/ 116121 w 181770"/>
              <a:gd name="connsiteY6" fmla="*/ 140677 h 221285"/>
              <a:gd name="connsiteX7" fmla="*/ 59851 w 181770"/>
              <a:gd name="connsiteY7" fmla="*/ 126609 h 221285"/>
              <a:gd name="connsiteX8" fmla="*/ 17647 w 181770"/>
              <a:gd name="connsiteY8" fmla="*/ 28135 h 221285"/>
              <a:gd name="connsiteX9" fmla="*/ 73918 w 181770"/>
              <a:gd name="connsiteY9" fmla="*/ 56270 h 221285"/>
              <a:gd name="connsiteX10" fmla="*/ 59851 w 181770"/>
              <a:gd name="connsiteY10" fmla="*/ 154744 h 221285"/>
              <a:gd name="connsiteX11" fmla="*/ 31715 w 181770"/>
              <a:gd name="connsiteY11" fmla="*/ 126609 h 221285"/>
              <a:gd name="connsiteX12" fmla="*/ 45783 w 181770"/>
              <a:gd name="connsiteY12" fmla="*/ 56270 h 221285"/>
              <a:gd name="connsiteX13" fmla="*/ 116121 w 181770"/>
              <a:gd name="connsiteY13" fmla="*/ 70338 h 221285"/>
              <a:gd name="connsiteX14" fmla="*/ 45783 w 181770"/>
              <a:gd name="connsiteY14" fmla="*/ 154744 h 221285"/>
              <a:gd name="connsiteX15" fmla="*/ 31715 w 181770"/>
              <a:gd name="connsiteY15" fmla="*/ 112541 h 221285"/>
              <a:gd name="connsiteX16" fmla="*/ 172392 w 181770"/>
              <a:gd name="connsiteY16" fmla="*/ 98474 h 221285"/>
              <a:gd name="connsiteX17" fmla="*/ 158324 w 181770"/>
              <a:gd name="connsiteY17" fmla="*/ 196947 h 221285"/>
              <a:gd name="connsiteX18" fmla="*/ 45783 w 181770"/>
              <a:gd name="connsiteY18" fmla="*/ 154744 h 221285"/>
              <a:gd name="connsiteX19" fmla="*/ 73918 w 181770"/>
              <a:gd name="connsiteY19" fmla="*/ 154744 h 221285"/>
              <a:gd name="connsiteX20" fmla="*/ 102054 w 181770"/>
              <a:gd name="connsiteY20" fmla="*/ 126609 h 221285"/>
              <a:gd name="connsiteX21" fmla="*/ 87986 w 181770"/>
              <a:gd name="connsiteY21" fmla="*/ 168812 h 221285"/>
              <a:gd name="connsiteX22" fmla="*/ 73918 w 181770"/>
              <a:gd name="connsiteY22" fmla="*/ 98474 h 221285"/>
              <a:gd name="connsiteX23" fmla="*/ 102054 w 181770"/>
              <a:gd name="connsiteY23" fmla="*/ 56270 h 221285"/>
              <a:gd name="connsiteX24" fmla="*/ 172392 w 181770"/>
              <a:gd name="connsiteY24" fmla="*/ 126609 h 221285"/>
              <a:gd name="connsiteX25" fmla="*/ 116121 w 181770"/>
              <a:gd name="connsiteY25" fmla="*/ 56270 h 221285"/>
              <a:gd name="connsiteX26" fmla="*/ 59851 w 181770"/>
              <a:gd name="connsiteY26" fmla="*/ 0 h 22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770" h="221285">
                <a:moveTo>
                  <a:pt x="59851" y="0"/>
                </a:moveTo>
                <a:cubicBezTo>
                  <a:pt x="55162" y="0"/>
                  <a:pt x="73158" y="41442"/>
                  <a:pt x="87986" y="56270"/>
                </a:cubicBezTo>
                <a:cubicBezTo>
                  <a:pt x="134878" y="103162"/>
                  <a:pt x="144257" y="28135"/>
                  <a:pt x="116121" y="112541"/>
                </a:cubicBezTo>
                <a:cubicBezTo>
                  <a:pt x="99434" y="106979"/>
                  <a:pt x="50327" y="97601"/>
                  <a:pt x="45783" y="70338"/>
                </a:cubicBezTo>
                <a:cubicBezTo>
                  <a:pt x="42605" y="51267"/>
                  <a:pt x="55162" y="32824"/>
                  <a:pt x="59851" y="14067"/>
                </a:cubicBezTo>
                <a:cubicBezTo>
                  <a:pt x="78608" y="18756"/>
                  <a:pt x="101024" y="16057"/>
                  <a:pt x="116121" y="28135"/>
                </a:cubicBezTo>
                <a:cubicBezTo>
                  <a:pt x="145954" y="52002"/>
                  <a:pt x="119868" y="121940"/>
                  <a:pt x="116121" y="140677"/>
                </a:cubicBezTo>
                <a:cubicBezTo>
                  <a:pt x="97364" y="135988"/>
                  <a:pt x="75938" y="137334"/>
                  <a:pt x="59851" y="126609"/>
                </a:cubicBezTo>
                <a:cubicBezTo>
                  <a:pt x="52310" y="121582"/>
                  <a:pt x="0" y="39900"/>
                  <a:pt x="17647" y="28135"/>
                </a:cubicBezTo>
                <a:cubicBezTo>
                  <a:pt x="35096" y="16502"/>
                  <a:pt x="55161" y="46892"/>
                  <a:pt x="73918" y="56270"/>
                </a:cubicBezTo>
                <a:cubicBezTo>
                  <a:pt x="69229" y="89095"/>
                  <a:pt x="76910" y="126311"/>
                  <a:pt x="59851" y="154744"/>
                </a:cubicBezTo>
                <a:cubicBezTo>
                  <a:pt x="53027" y="166117"/>
                  <a:pt x="33591" y="139739"/>
                  <a:pt x="31715" y="126609"/>
                </a:cubicBezTo>
                <a:cubicBezTo>
                  <a:pt x="28333" y="102939"/>
                  <a:pt x="41094" y="79716"/>
                  <a:pt x="45783" y="56270"/>
                </a:cubicBezTo>
                <a:cubicBezTo>
                  <a:pt x="69229" y="60959"/>
                  <a:pt x="103819" y="49835"/>
                  <a:pt x="116121" y="70338"/>
                </a:cubicBezTo>
                <a:cubicBezTo>
                  <a:pt x="136519" y="104336"/>
                  <a:pt x="60210" y="145126"/>
                  <a:pt x="45783" y="154744"/>
                </a:cubicBezTo>
                <a:cubicBezTo>
                  <a:pt x="41094" y="140676"/>
                  <a:pt x="31715" y="127370"/>
                  <a:pt x="31715" y="112541"/>
                </a:cubicBezTo>
                <a:cubicBezTo>
                  <a:pt x="31715" y="23160"/>
                  <a:pt x="112182" y="85094"/>
                  <a:pt x="172392" y="98474"/>
                </a:cubicBezTo>
                <a:cubicBezTo>
                  <a:pt x="167703" y="131298"/>
                  <a:pt x="181770" y="173501"/>
                  <a:pt x="158324" y="196947"/>
                </a:cubicBezTo>
                <a:cubicBezTo>
                  <a:pt x="133986" y="221285"/>
                  <a:pt x="63630" y="166642"/>
                  <a:pt x="45783" y="154744"/>
                </a:cubicBezTo>
                <a:cubicBezTo>
                  <a:pt x="77939" y="26126"/>
                  <a:pt x="41764" y="133308"/>
                  <a:pt x="73918" y="154744"/>
                </a:cubicBezTo>
                <a:cubicBezTo>
                  <a:pt x="84954" y="162101"/>
                  <a:pt x="92675" y="135987"/>
                  <a:pt x="102054" y="126609"/>
                </a:cubicBezTo>
                <a:cubicBezTo>
                  <a:pt x="97365" y="140677"/>
                  <a:pt x="98472" y="179297"/>
                  <a:pt x="87986" y="168812"/>
                </a:cubicBezTo>
                <a:cubicBezTo>
                  <a:pt x="71079" y="151905"/>
                  <a:pt x="70952" y="122200"/>
                  <a:pt x="73918" y="98474"/>
                </a:cubicBezTo>
                <a:cubicBezTo>
                  <a:pt x="76015" y="81697"/>
                  <a:pt x="92675" y="70338"/>
                  <a:pt x="102054" y="56270"/>
                </a:cubicBezTo>
                <a:cubicBezTo>
                  <a:pt x="125500" y="79716"/>
                  <a:pt x="180434" y="158777"/>
                  <a:pt x="172392" y="126609"/>
                </a:cubicBezTo>
                <a:cubicBezTo>
                  <a:pt x="150968" y="40916"/>
                  <a:pt x="179549" y="87984"/>
                  <a:pt x="116121" y="56270"/>
                </a:cubicBezTo>
                <a:cubicBezTo>
                  <a:pt x="100999" y="48709"/>
                  <a:pt x="64540" y="0"/>
                  <a:pt x="59851"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142" name="TextBox 141"/>
          <p:cNvSpPr txBox="1"/>
          <p:nvPr/>
        </p:nvSpPr>
        <p:spPr>
          <a:xfrm>
            <a:off x="7772400" y="990600"/>
            <a:ext cx="1456489"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rtl="0"/>
            <a:r>
              <a:rPr lang="en-US" b="1" dirty="0">
                <a:latin typeface="Times New Roman" pitchFamily="18" charset="0"/>
                <a:cs typeface="Times New Roman" pitchFamily="18" charset="0"/>
              </a:rPr>
              <a:t>Fibular facet</a:t>
            </a:r>
          </a:p>
        </p:txBody>
      </p:sp>
      <p:cxnSp>
        <p:nvCxnSpPr>
          <p:cNvPr id="144" name="Straight Arrow Connector 143"/>
          <p:cNvCxnSpPr>
            <a:endCxn id="141" idx="21"/>
          </p:cNvCxnSpPr>
          <p:nvPr/>
        </p:nvCxnSpPr>
        <p:spPr>
          <a:xfrm flipH="1" flipV="1">
            <a:off x="7602416" y="854612"/>
            <a:ext cx="474784" cy="21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7353342" y="3284984"/>
            <a:ext cx="1866858"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l" rtl="0"/>
            <a:r>
              <a:rPr lang="en-US" b="1" dirty="0">
                <a:latin typeface="Times New Roman" pitchFamily="18" charset="0"/>
                <a:cs typeface="Times New Roman" pitchFamily="18" charset="0"/>
              </a:rPr>
              <a:t>Posterior surface</a:t>
            </a:r>
          </a:p>
        </p:txBody>
      </p:sp>
      <p:cxnSp>
        <p:nvCxnSpPr>
          <p:cNvPr id="148" name="Straight Arrow Connector 147"/>
          <p:cNvCxnSpPr>
            <a:stCxn id="146" idx="1"/>
          </p:cNvCxnSpPr>
          <p:nvPr/>
        </p:nvCxnSpPr>
        <p:spPr>
          <a:xfrm flipH="1" flipV="1">
            <a:off x="6934200" y="3429000"/>
            <a:ext cx="41914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6" idx="1"/>
          </p:cNvCxnSpPr>
          <p:nvPr/>
        </p:nvCxnSpPr>
        <p:spPr>
          <a:xfrm flipH="1">
            <a:off x="6934200" y="3469650"/>
            <a:ext cx="419142" cy="492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7452320" y="3717032"/>
            <a:ext cx="172819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latin typeface="Times New Roman" pitchFamily="18" charset="0"/>
                <a:cs typeface="Times New Roman" pitchFamily="18" charset="0"/>
              </a:rPr>
              <a:t>The shaft of the tibia is subcutaneous and unprotected </a:t>
            </a:r>
            <a:r>
              <a:rPr lang="en-US" sz="1200" b="1" dirty="0" err="1" smtClean="0">
                <a:latin typeface="Times New Roman" pitchFamily="18" charset="0"/>
                <a:cs typeface="Times New Roman" pitchFamily="18" charset="0"/>
              </a:rPr>
              <a:t>anteromedially</a:t>
            </a:r>
            <a:endParaRPr lang="en-US" sz="1200" b="1" dirty="0" smtClean="0">
              <a:latin typeface="Times New Roman" pitchFamily="18" charset="0"/>
              <a:cs typeface="Times New Roman" pitchFamily="18" charset="0"/>
            </a:endParaRPr>
          </a:p>
          <a:p>
            <a:pPr algn="ctr"/>
            <a:r>
              <a:rPr lang="en-US" sz="1200" b="1" dirty="0" smtClean="0">
                <a:latin typeface="Times New Roman" pitchFamily="18" charset="0"/>
                <a:cs typeface="Times New Roman" pitchFamily="18" charset="0"/>
              </a:rPr>
              <a:t>throughout its course. It is not surprising that the tibia is the commonest long bone to be fractured .The extensive subcutaneous surface of the tibia makes it an accessible donor site for bone-grafts</a:t>
            </a:r>
            <a:endParaRPr lang="en-US" sz="1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79112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43200" y="76200"/>
            <a:ext cx="2438400" cy="6553200"/>
          </a:xfrm>
          <a:prstGeom prst="rect">
            <a:avLst/>
          </a:prstGeom>
          <a:noFill/>
          <a:ln w="9525">
            <a:noFill/>
            <a:miter lim="800000"/>
            <a:headEnd/>
            <a:tailEnd/>
          </a:ln>
        </p:spPr>
      </p:pic>
      <p:sp>
        <p:nvSpPr>
          <p:cNvPr id="72" name="TextBox 71"/>
          <p:cNvSpPr txBox="1"/>
          <p:nvPr/>
        </p:nvSpPr>
        <p:spPr>
          <a:xfrm>
            <a:off x="4343400" y="5304472"/>
            <a:ext cx="48006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b="1" dirty="0">
                <a:solidFill>
                  <a:srgbClr val="00B050"/>
                </a:solidFill>
                <a:latin typeface="Times New Roman" pitchFamily="18" charset="0"/>
                <a:cs typeface="Times New Roman" pitchFamily="18" charset="0"/>
              </a:rPr>
              <a:t>Malleolar fossa,  located on the medial surface </a:t>
            </a:r>
          </a:p>
          <a:p>
            <a:pPr algn="ctr" rtl="0"/>
            <a:r>
              <a:rPr lang="en-US" b="1" dirty="0">
                <a:solidFill>
                  <a:srgbClr val="00B050"/>
                </a:solidFill>
                <a:latin typeface="Times New Roman" pitchFamily="18" charset="0"/>
                <a:cs typeface="Times New Roman" pitchFamily="18" charset="0"/>
              </a:rPr>
              <a:t>of the lateral malleolus</a:t>
            </a:r>
          </a:p>
          <a:p>
            <a:pPr algn="ctr" rtl="0"/>
            <a:r>
              <a:rPr lang="en-US" b="1" dirty="0">
                <a:solidFill>
                  <a:srgbClr val="00B050"/>
                </a:solidFill>
                <a:latin typeface="Times New Roman" pitchFamily="18" charset="0"/>
                <a:cs typeface="Times New Roman" pitchFamily="18" charset="0"/>
              </a:rPr>
              <a:t>Inferior</a:t>
            </a:r>
          </a:p>
          <a:p>
            <a:pPr algn="ctr" rtl="0"/>
            <a:r>
              <a:rPr lang="en-US" b="1" dirty="0">
                <a:solidFill>
                  <a:srgbClr val="00B050"/>
                </a:solidFill>
                <a:latin typeface="Times New Roman" pitchFamily="18" charset="0"/>
                <a:cs typeface="Times New Roman" pitchFamily="18" charset="0"/>
              </a:rPr>
              <a:t>Posterior   </a:t>
            </a:r>
          </a:p>
          <a:p>
            <a:pPr algn="ctr" rtl="0"/>
            <a:r>
              <a:rPr lang="en-US" b="1" dirty="0">
                <a:solidFill>
                  <a:srgbClr val="00B050"/>
                </a:solidFill>
                <a:latin typeface="Times New Roman" pitchFamily="18" charset="0"/>
                <a:cs typeface="Times New Roman" pitchFamily="18" charset="0"/>
              </a:rPr>
              <a:t>medial</a:t>
            </a:r>
          </a:p>
        </p:txBody>
      </p:sp>
      <p:sp>
        <p:nvSpPr>
          <p:cNvPr id="100" name="TextBox 99"/>
          <p:cNvSpPr txBox="1"/>
          <p:nvPr/>
        </p:nvSpPr>
        <p:spPr>
          <a:xfrm>
            <a:off x="5856366" y="2667000"/>
            <a:ext cx="3134641" cy="175432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rtl="0"/>
            <a:r>
              <a:rPr lang="en-US" b="1" dirty="0">
                <a:solidFill>
                  <a:schemeClr val="tx1"/>
                </a:solidFill>
                <a:latin typeface="Times New Roman" pitchFamily="18" charset="0"/>
                <a:cs typeface="Times New Roman" pitchFamily="18" charset="0"/>
              </a:rPr>
              <a:t>3-Posterior surface </a:t>
            </a:r>
          </a:p>
          <a:p>
            <a:pPr algn="ctr" rtl="0"/>
            <a:r>
              <a:rPr lang="en-US" b="1" dirty="0">
                <a:solidFill>
                  <a:prstClr val="black"/>
                </a:solidFill>
                <a:latin typeface="Times New Roman" pitchFamily="18" charset="0"/>
                <a:cs typeface="Times New Roman" pitchFamily="18" charset="0"/>
              </a:rPr>
              <a:t>provides origin to some of</a:t>
            </a:r>
          </a:p>
          <a:p>
            <a:pPr algn="ctr" rtl="0"/>
            <a:r>
              <a:rPr lang="en-US" b="1" dirty="0">
                <a:solidFill>
                  <a:prstClr val="black"/>
                </a:solidFill>
                <a:latin typeface="Times New Roman" pitchFamily="18" charset="0"/>
                <a:cs typeface="Times New Roman" pitchFamily="18" charset="0"/>
              </a:rPr>
              <a:t>the flexor muscles of the leg</a:t>
            </a:r>
          </a:p>
          <a:p>
            <a:pPr algn="ctr" rtl="0"/>
            <a:r>
              <a:rPr lang="en-US" b="1" dirty="0">
                <a:solidFill>
                  <a:prstClr val="black"/>
                </a:solidFill>
                <a:latin typeface="Times New Roman" pitchFamily="18" charset="0"/>
                <a:cs typeface="Times New Roman" pitchFamily="18" charset="0"/>
              </a:rPr>
              <a:t>flexor surface</a:t>
            </a:r>
          </a:p>
          <a:p>
            <a:pPr algn="l" rtl="0"/>
            <a:endParaRPr lang="en-US" b="1" dirty="0">
              <a:solidFill>
                <a:prstClr val="black"/>
              </a:solidFill>
              <a:latin typeface="Times New Roman" pitchFamily="18" charset="0"/>
              <a:cs typeface="Times New Roman" pitchFamily="18" charset="0"/>
            </a:endParaRPr>
          </a:p>
          <a:p>
            <a:pPr algn="l" rtl="0"/>
            <a:r>
              <a:rPr lang="en-US" b="1" dirty="0">
                <a:solidFill>
                  <a:prstClr val="black"/>
                </a:solidFill>
                <a:latin typeface="Times New Roman" pitchFamily="18" charset="0"/>
                <a:cs typeface="Times New Roman" pitchFamily="18" charset="0"/>
              </a:rPr>
              <a:t> </a:t>
            </a:r>
          </a:p>
        </p:txBody>
      </p:sp>
      <p:sp>
        <p:nvSpPr>
          <p:cNvPr id="4" name="TextBox 3"/>
          <p:cNvSpPr txBox="1"/>
          <p:nvPr/>
        </p:nvSpPr>
        <p:spPr>
          <a:xfrm>
            <a:off x="2514600" y="6488668"/>
            <a:ext cx="281583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prstClr val="black"/>
                </a:solidFill>
                <a:latin typeface="Times New Roman" pitchFamily="18" charset="0"/>
                <a:cs typeface="Times New Roman" pitchFamily="18" charset="0"/>
              </a:rPr>
              <a:t>Right fibula- anterior view</a:t>
            </a:r>
          </a:p>
        </p:txBody>
      </p:sp>
      <p:sp>
        <p:nvSpPr>
          <p:cNvPr id="5" name="TextBox 4"/>
          <p:cNvSpPr txBox="1"/>
          <p:nvPr/>
        </p:nvSpPr>
        <p:spPr>
          <a:xfrm>
            <a:off x="1804149" y="381000"/>
            <a:ext cx="71045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srgbClr val="7030A0"/>
                </a:solidFill>
                <a:latin typeface="Times New Roman" pitchFamily="18" charset="0"/>
                <a:cs typeface="Times New Roman" pitchFamily="18" charset="0"/>
              </a:rPr>
              <a:t>Head</a:t>
            </a:r>
          </a:p>
        </p:txBody>
      </p:sp>
      <p:cxnSp>
        <p:nvCxnSpPr>
          <p:cNvPr id="7" name="Straight Arrow Connector 6"/>
          <p:cNvCxnSpPr/>
          <p:nvPr/>
        </p:nvCxnSpPr>
        <p:spPr>
          <a:xfrm>
            <a:off x="2362200" y="6096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9797" y="838200"/>
            <a:ext cx="68480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srgbClr val="7030A0"/>
                </a:solidFill>
                <a:latin typeface="Times New Roman" pitchFamily="18" charset="0"/>
                <a:cs typeface="Times New Roman" pitchFamily="18" charset="0"/>
              </a:rPr>
              <a:t>Neck</a:t>
            </a:r>
          </a:p>
        </p:txBody>
      </p:sp>
      <p:cxnSp>
        <p:nvCxnSpPr>
          <p:cNvPr id="10" name="Straight Arrow Connector 9"/>
          <p:cNvCxnSpPr>
            <a:stCxn id="8" idx="3"/>
          </p:cNvCxnSpPr>
          <p:nvPr/>
        </p:nvCxnSpPr>
        <p:spPr>
          <a:xfrm flipV="1">
            <a:off x="2514600" y="990600"/>
            <a:ext cx="990600"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86191" y="0"/>
            <a:ext cx="166167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srgbClr val="7030A0"/>
                </a:solidFill>
                <a:latin typeface="Times New Roman" pitchFamily="18" charset="0"/>
                <a:cs typeface="Times New Roman" pitchFamily="18" charset="0"/>
              </a:rPr>
              <a:t>Styloid process</a:t>
            </a:r>
          </a:p>
        </p:txBody>
      </p:sp>
      <p:cxnSp>
        <p:nvCxnSpPr>
          <p:cNvPr id="15" name="Straight Arrow Connector 14"/>
          <p:cNvCxnSpPr/>
          <p:nvPr/>
        </p:nvCxnSpPr>
        <p:spPr>
          <a:xfrm>
            <a:off x="2819400" y="2286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86200" y="533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12561" y="392668"/>
            <a:ext cx="278377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srgbClr val="7030A0"/>
                </a:solidFill>
                <a:latin typeface="Times New Roman" pitchFamily="18" charset="0"/>
                <a:cs typeface="Times New Roman" pitchFamily="18" charset="0"/>
              </a:rPr>
              <a:t>Articular facet of the head</a:t>
            </a:r>
          </a:p>
        </p:txBody>
      </p:sp>
      <p:sp>
        <p:nvSpPr>
          <p:cNvPr id="23" name="TextBox 22"/>
          <p:cNvSpPr txBox="1"/>
          <p:nvPr/>
        </p:nvSpPr>
        <p:spPr>
          <a:xfrm>
            <a:off x="381000" y="4495800"/>
            <a:ext cx="174086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Subcutaneous</a:t>
            </a:r>
          </a:p>
          <a:p>
            <a:pPr algn="ctr" rtl="0"/>
            <a:r>
              <a:rPr lang="en-US" b="1" dirty="0">
                <a:latin typeface="Times New Roman" pitchFamily="18" charset="0"/>
                <a:cs typeface="Times New Roman" pitchFamily="18" charset="0"/>
              </a:rPr>
              <a:t> triangular area</a:t>
            </a:r>
          </a:p>
        </p:txBody>
      </p:sp>
      <p:cxnSp>
        <p:nvCxnSpPr>
          <p:cNvPr id="25" name="Straight Arrow Connector 24"/>
          <p:cNvCxnSpPr/>
          <p:nvPr/>
        </p:nvCxnSpPr>
        <p:spPr>
          <a:xfrm>
            <a:off x="1981200" y="5029200"/>
            <a:ext cx="1905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3742006" y="4625927"/>
            <a:ext cx="370449" cy="1254368"/>
          </a:xfrm>
          <a:custGeom>
            <a:avLst/>
            <a:gdLst>
              <a:gd name="connsiteX0" fmla="*/ 0 w 370449"/>
              <a:gd name="connsiteY0" fmla="*/ 1254368 h 1254368"/>
              <a:gd name="connsiteX1" fmla="*/ 70339 w 370449"/>
              <a:gd name="connsiteY1" fmla="*/ 987082 h 1254368"/>
              <a:gd name="connsiteX2" fmla="*/ 112542 w 370449"/>
              <a:gd name="connsiteY2" fmla="*/ 607255 h 1254368"/>
              <a:gd name="connsiteX3" fmla="*/ 70339 w 370449"/>
              <a:gd name="connsiteY3" fmla="*/ 213359 h 1254368"/>
              <a:gd name="connsiteX4" fmla="*/ 98474 w 370449"/>
              <a:gd name="connsiteY4" fmla="*/ 58615 h 1254368"/>
              <a:gd name="connsiteX5" fmla="*/ 140677 w 370449"/>
              <a:gd name="connsiteY5" fmla="*/ 565051 h 1254368"/>
              <a:gd name="connsiteX6" fmla="*/ 295422 w 370449"/>
              <a:gd name="connsiteY6" fmla="*/ 1099624 h 1254368"/>
              <a:gd name="connsiteX7" fmla="*/ 365760 w 370449"/>
              <a:gd name="connsiteY7" fmla="*/ 1212165 h 1254368"/>
              <a:gd name="connsiteX8" fmla="*/ 323557 w 370449"/>
              <a:gd name="connsiteY8" fmla="*/ 1240301 h 125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49" h="1254368">
                <a:moveTo>
                  <a:pt x="0" y="1254368"/>
                </a:moveTo>
                <a:cubicBezTo>
                  <a:pt x="25791" y="1174651"/>
                  <a:pt x="51582" y="1094934"/>
                  <a:pt x="70339" y="987082"/>
                </a:cubicBezTo>
                <a:cubicBezTo>
                  <a:pt x="89096" y="879230"/>
                  <a:pt x="112542" y="736209"/>
                  <a:pt x="112542" y="607255"/>
                </a:cubicBezTo>
                <a:cubicBezTo>
                  <a:pt x="112542" y="478301"/>
                  <a:pt x="72684" y="304799"/>
                  <a:pt x="70339" y="213359"/>
                </a:cubicBezTo>
                <a:cubicBezTo>
                  <a:pt x="67994" y="121919"/>
                  <a:pt x="86751" y="0"/>
                  <a:pt x="98474" y="58615"/>
                </a:cubicBezTo>
                <a:cubicBezTo>
                  <a:pt x="110197" y="117230"/>
                  <a:pt x="107852" y="391550"/>
                  <a:pt x="140677" y="565051"/>
                </a:cubicBezTo>
                <a:cubicBezTo>
                  <a:pt x="173502" y="738553"/>
                  <a:pt x="257908" y="991772"/>
                  <a:pt x="295422" y="1099624"/>
                </a:cubicBezTo>
                <a:cubicBezTo>
                  <a:pt x="332936" y="1207476"/>
                  <a:pt x="361071" y="1188719"/>
                  <a:pt x="365760" y="1212165"/>
                </a:cubicBezTo>
                <a:cubicBezTo>
                  <a:pt x="370449" y="1235611"/>
                  <a:pt x="347003" y="1237956"/>
                  <a:pt x="323557" y="1240301"/>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solidFill>
                <a:prstClr val="black"/>
              </a:solidFill>
            </a:endParaRPr>
          </a:p>
        </p:txBody>
      </p:sp>
      <p:cxnSp>
        <p:nvCxnSpPr>
          <p:cNvPr id="30" name="Straight Arrow Connector 29"/>
          <p:cNvCxnSpPr/>
          <p:nvPr/>
        </p:nvCxnSpPr>
        <p:spPr>
          <a:xfrm>
            <a:off x="2057400" y="3810000"/>
            <a:ext cx="1752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057400" y="373380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057400" y="2971800"/>
            <a:ext cx="1828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133600" y="1981200"/>
            <a:ext cx="1676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7200" y="3581400"/>
            <a:ext cx="177709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srgbClr val="002060"/>
                </a:solidFill>
                <a:latin typeface="Times New Roman" pitchFamily="18" charset="0"/>
                <a:cs typeface="Times New Roman" pitchFamily="18" charset="0"/>
              </a:rPr>
              <a:t>Anterior border</a:t>
            </a:r>
          </a:p>
        </p:txBody>
      </p:sp>
      <p:cxnSp>
        <p:nvCxnSpPr>
          <p:cNvPr id="44" name="Straight Arrow Connector 43"/>
          <p:cNvCxnSpPr/>
          <p:nvPr/>
        </p:nvCxnSpPr>
        <p:spPr>
          <a:xfrm flipH="1">
            <a:off x="3886200" y="2286000"/>
            <a:ext cx="1828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886200" y="2286000"/>
            <a:ext cx="1828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886200" y="2286000"/>
            <a:ext cx="1828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3962400" y="2286000"/>
            <a:ext cx="1752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953000" y="1295400"/>
            <a:ext cx="3162083" cy="120032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2-Anterior surface</a:t>
            </a:r>
          </a:p>
          <a:p>
            <a:pPr algn="ctr" rtl="0"/>
            <a:r>
              <a:rPr lang="en-US" b="1" dirty="0">
                <a:latin typeface="Times New Roman" pitchFamily="18" charset="0"/>
                <a:cs typeface="Times New Roman" pitchFamily="18" charset="0"/>
              </a:rPr>
              <a:t> provides origin to </a:t>
            </a:r>
          </a:p>
          <a:p>
            <a:pPr algn="ctr" rtl="0"/>
            <a:r>
              <a:rPr lang="en-US" b="1" dirty="0">
                <a:latin typeface="Times New Roman" pitchFamily="18" charset="0"/>
                <a:cs typeface="Times New Roman" pitchFamily="18" charset="0"/>
              </a:rPr>
              <a:t>the extensor muscles of the leg</a:t>
            </a:r>
          </a:p>
          <a:p>
            <a:pPr algn="ctr" rtl="0"/>
            <a:r>
              <a:rPr lang="en-US" b="1" dirty="0">
                <a:latin typeface="Times New Roman" pitchFamily="18" charset="0"/>
                <a:cs typeface="Times New Roman" pitchFamily="18" charset="0"/>
              </a:rPr>
              <a:t>Extensor surface</a:t>
            </a:r>
          </a:p>
        </p:txBody>
      </p:sp>
      <p:cxnSp>
        <p:nvCxnSpPr>
          <p:cNvPr id="62" name="Straight Arrow Connector 61"/>
          <p:cNvCxnSpPr/>
          <p:nvPr/>
        </p:nvCxnSpPr>
        <p:spPr>
          <a:xfrm flipH="1" flipV="1">
            <a:off x="4038600" y="3581400"/>
            <a:ext cx="1447800" cy="8382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3962400" y="2895600"/>
            <a:ext cx="1524000" cy="1524000"/>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410200" y="4267200"/>
            <a:ext cx="214898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solidFill>
                  <a:srgbClr val="002060"/>
                </a:solidFill>
                <a:latin typeface="Times New Roman" pitchFamily="18" charset="0"/>
                <a:cs typeface="Times New Roman" pitchFamily="18" charset="0"/>
              </a:rPr>
              <a:t>Interosseous border</a:t>
            </a:r>
          </a:p>
        </p:txBody>
      </p:sp>
      <p:sp>
        <p:nvSpPr>
          <p:cNvPr id="66" name="TextBox 65"/>
          <p:cNvSpPr txBox="1"/>
          <p:nvPr/>
        </p:nvSpPr>
        <p:spPr>
          <a:xfrm>
            <a:off x="1828800" y="4242137"/>
            <a:ext cx="567784" cy="1015663"/>
          </a:xfrm>
          <a:prstGeom prst="rect">
            <a:avLst/>
          </a:prstGeom>
          <a:noFill/>
        </p:spPr>
        <p:txBody>
          <a:bodyPr wrap="none" rtlCol="0">
            <a:spAutoFit/>
          </a:bodyPr>
          <a:lstStyle/>
          <a:p>
            <a:pPr algn="l" rtl="0"/>
            <a:r>
              <a:rPr lang="en-US" sz="6000" dirty="0">
                <a:solidFill>
                  <a:srgbClr val="FF0000"/>
                </a:solidFill>
              </a:rPr>
              <a:t>*</a:t>
            </a:r>
          </a:p>
        </p:txBody>
      </p:sp>
      <p:cxnSp>
        <p:nvCxnSpPr>
          <p:cNvPr id="68" name="Straight Arrow Connector 67"/>
          <p:cNvCxnSpPr/>
          <p:nvPr/>
        </p:nvCxnSpPr>
        <p:spPr>
          <a:xfrm>
            <a:off x="1981200" y="60960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8600" y="5867400"/>
            <a:ext cx="190949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b="1" dirty="0">
                <a:solidFill>
                  <a:srgbClr val="00B050"/>
                </a:solidFill>
                <a:latin typeface="Times New Roman" pitchFamily="18" charset="0"/>
                <a:cs typeface="Times New Roman" pitchFamily="18" charset="0"/>
              </a:rPr>
              <a:t>Lateral malleolus</a:t>
            </a:r>
          </a:p>
        </p:txBody>
      </p:sp>
      <p:cxnSp>
        <p:nvCxnSpPr>
          <p:cNvPr id="71" name="Straight Arrow Connector 70"/>
          <p:cNvCxnSpPr/>
          <p:nvPr/>
        </p:nvCxnSpPr>
        <p:spPr>
          <a:xfrm flipH="1">
            <a:off x="4191000" y="56388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22200" y="5715000"/>
            <a:ext cx="1750400" cy="1200329"/>
          </a:xfrm>
          <a:prstGeom prst="rect">
            <a:avLst/>
          </a:prstGeom>
          <a:noFill/>
        </p:spPr>
        <p:txBody>
          <a:bodyPr wrap="square" rtlCol="0">
            <a:spAutoFit/>
          </a:bodyPr>
          <a:lstStyle/>
          <a:p>
            <a:pPr algn="ctr" rtl="0"/>
            <a:r>
              <a:rPr lang="en-US" b="1" dirty="0">
                <a:solidFill>
                  <a:srgbClr val="7030A0"/>
                </a:solidFill>
                <a:latin typeface="Times New Roman" pitchFamily="18" charset="0"/>
                <a:cs typeface="Times New Roman" pitchFamily="18" charset="0"/>
              </a:rPr>
              <a:t>in position</a:t>
            </a:r>
          </a:p>
          <a:p>
            <a:pPr algn="ctr" rtl="0"/>
            <a:r>
              <a:rPr lang="en-US" b="1" dirty="0">
                <a:solidFill>
                  <a:srgbClr val="7030A0"/>
                </a:solidFill>
                <a:latin typeface="Times New Roman" pitchFamily="18" charset="0"/>
                <a:cs typeface="Times New Roman" pitchFamily="18" charset="0"/>
              </a:rPr>
              <a:t>helps to determine left or right</a:t>
            </a:r>
          </a:p>
        </p:txBody>
      </p:sp>
      <p:cxnSp>
        <p:nvCxnSpPr>
          <p:cNvPr id="77" name="Straight Arrow Connector 76"/>
          <p:cNvCxnSpPr/>
          <p:nvPr/>
        </p:nvCxnSpPr>
        <p:spPr>
          <a:xfrm flipV="1">
            <a:off x="6781800" y="5943600"/>
            <a:ext cx="1143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6781800" y="5943600"/>
            <a:ext cx="1143000" cy="685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6858000" y="5943601"/>
            <a:ext cx="1143000" cy="380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343400" y="4667071"/>
            <a:ext cx="644728" cy="1200329"/>
          </a:xfrm>
          <a:prstGeom prst="rect">
            <a:avLst/>
          </a:prstGeom>
          <a:noFill/>
        </p:spPr>
        <p:txBody>
          <a:bodyPr wrap="none" rtlCol="0">
            <a:spAutoFit/>
          </a:bodyPr>
          <a:lstStyle/>
          <a:p>
            <a:pPr algn="l" rtl="0"/>
            <a:r>
              <a:rPr lang="en-US" sz="7200" dirty="0">
                <a:solidFill>
                  <a:srgbClr val="FF0000"/>
                </a:solidFill>
              </a:rPr>
              <a:t>*</a:t>
            </a:r>
          </a:p>
        </p:txBody>
      </p:sp>
      <p:cxnSp>
        <p:nvCxnSpPr>
          <p:cNvPr id="94" name="Straight Arrow Connector 93"/>
          <p:cNvCxnSpPr/>
          <p:nvPr/>
        </p:nvCxnSpPr>
        <p:spPr>
          <a:xfrm flipH="1" flipV="1">
            <a:off x="4114800" y="3505200"/>
            <a:ext cx="2286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248400" y="3886200"/>
            <a:ext cx="152060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solidFill>
                  <a:srgbClr val="002060"/>
                </a:solidFill>
                <a:latin typeface="Times New Roman" pitchFamily="18" charset="0"/>
                <a:cs typeface="Times New Roman" pitchFamily="18" charset="0"/>
              </a:rPr>
              <a:t>Medial creast</a:t>
            </a:r>
          </a:p>
        </p:txBody>
      </p:sp>
      <p:cxnSp>
        <p:nvCxnSpPr>
          <p:cNvPr id="98" name="Straight Arrow Connector 97"/>
          <p:cNvCxnSpPr/>
          <p:nvPr/>
        </p:nvCxnSpPr>
        <p:spPr>
          <a:xfrm flipH="1" flipV="1">
            <a:off x="4038600" y="3352800"/>
            <a:ext cx="2743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81000" y="1447800"/>
            <a:ext cx="188384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solidFill>
                  <a:srgbClr val="FF0000"/>
                </a:solidFill>
                <a:latin typeface="Times New Roman" pitchFamily="18" charset="0"/>
                <a:cs typeface="Times New Roman" pitchFamily="18" charset="0"/>
              </a:rPr>
              <a:t>1-Lateral surface</a:t>
            </a:r>
          </a:p>
        </p:txBody>
      </p:sp>
      <p:cxnSp>
        <p:nvCxnSpPr>
          <p:cNvPr id="108" name="Straight Arrow Connector 107"/>
          <p:cNvCxnSpPr/>
          <p:nvPr/>
        </p:nvCxnSpPr>
        <p:spPr>
          <a:xfrm>
            <a:off x="1905000" y="1676400"/>
            <a:ext cx="1828800" cy="1524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1905000" y="1676400"/>
            <a:ext cx="1905000" cy="10668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905000" y="1676400"/>
            <a:ext cx="1905000" cy="1752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 y="1844824"/>
            <a:ext cx="205172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b="1" dirty="0">
                <a:solidFill>
                  <a:prstClr val="black"/>
                </a:solidFill>
                <a:latin typeface="Times New Roman" pitchFamily="18" charset="0"/>
                <a:cs typeface="Times New Roman" pitchFamily="18" charset="0"/>
              </a:rPr>
              <a:t>Provides origin to </a:t>
            </a:r>
          </a:p>
          <a:p>
            <a:pPr algn="ctr" rtl="0"/>
            <a:r>
              <a:rPr lang="en-US" b="1" dirty="0">
                <a:solidFill>
                  <a:prstClr val="black"/>
                </a:solidFill>
                <a:latin typeface="Times New Roman" pitchFamily="18" charset="0"/>
                <a:cs typeface="Times New Roman" pitchFamily="18" charset="0"/>
              </a:rPr>
              <a:t>The muscles in the lateral</a:t>
            </a:r>
          </a:p>
          <a:p>
            <a:pPr algn="ctr" rtl="0"/>
            <a:r>
              <a:rPr lang="en-US" b="1" dirty="0">
                <a:solidFill>
                  <a:prstClr val="black"/>
                </a:solidFill>
                <a:latin typeface="Times New Roman" pitchFamily="18" charset="0"/>
                <a:cs typeface="Times New Roman" pitchFamily="18" charset="0"/>
              </a:rPr>
              <a:t> compartment of the leg </a:t>
            </a:r>
          </a:p>
        </p:txBody>
      </p:sp>
      <p:sp>
        <p:nvSpPr>
          <p:cNvPr id="47" name="5-Point Star 46"/>
          <p:cNvSpPr/>
          <p:nvPr/>
        </p:nvSpPr>
        <p:spPr>
          <a:xfrm>
            <a:off x="3491880" y="836712"/>
            <a:ext cx="432048"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1547664" y="908720"/>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75405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0"/>
            <a:ext cx="7272808" cy="6525343"/>
          </a:xfrm>
          <a:prstGeom prst="rect">
            <a:avLst/>
          </a:prstGeom>
          <a:noFill/>
          <a:ln w="9525">
            <a:noFill/>
            <a:miter lim="800000"/>
            <a:headEnd/>
            <a:tailEnd/>
          </a:ln>
        </p:spPr>
      </p:pic>
      <p:sp>
        <p:nvSpPr>
          <p:cNvPr id="3" name="TextBox 2"/>
          <p:cNvSpPr txBox="1"/>
          <p:nvPr/>
        </p:nvSpPr>
        <p:spPr>
          <a:xfrm>
            <a:off x="0" y="98629"/>
            <a:ext cx="385192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The common peroneal nerve is related to the neck of fibula</a:t>
            </a:r>
            <a:endParaRPr lang="en-US" sz="2400" b="1" dirty="0">
              <a:latin typeface="Times New Roman" pitchFamily="18" charset="0"/>
              <a:cs typeface="Times New Roman" pitchFamily="18" charset="0"/>
            </a:endParaRPr>
          </a:p>
        </p:txBody>
      </p:sp>
      <p:sp>
        <p:nvSpPr>
          <p:cNvPr id="4" name="TextBox 3"/>
          <p:cNvSpPr txBox="1"/>
          <p:nvPr/>
        </p:nvSpPr>
        <p:spPr>
          <a:xfrm>
            <a:off x="0" y="1768748"/>
            <a:ext cx="1835696"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latin typeface="Times New Roman" pitchFamily="18" charset="0"/>
                <a:cs typeface="Times New Roman" pitchFamily="18" charset="0"/>
              </a:rPr>
              <a:t>The common peroneal nerve in this area is covered by skin and fascia only therefore it is exposed to injuries</a:t>
            </a:r>
            <a:endParaRPr lang="en-US" b="1" dirty="0">
              <a:latin typeface="Times New Roman" pitchFamily="18" charset="0"/>
              <a:cs typeface="Times New Roman" pitchFamily="18" charset="0"/>
            </a:endParaRPr>
          </a:p>
        </p:txBody>
      </p:sp>
      <p:sp>
        <p:nvSpPr>
          <p:cNvPr id="6" name="TextBox 5"/>
          <p:cNvSpPr txBox="1"/>
          <p:nvPr/>
        </p:nvSpPr>
        <p:spPr>
          <a:xfrm>
            <a:off x="179512" y="4725144"/>
            <a:ext cx="179562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b="1" dirty="0" smtClean="0">
                <a:latin typeface="Times New Roman" pitchFamily="18" charset="0"/>
                <a:cs typeface="Times New Roman" pitchFamily="18" charset="0"/>
              </a:rPr>
              <a:t>Foot drop </a:t>
            </a:r>
            <a:endParaRPr lang="en-US" sz="2800" b="1" dirty="0">
              <a:latin typeface="Times New Roman" pitchFamily="18" charset="0"/>
              <a:cs typeface="Times New Roman" pitchFamily="18" charset="0"/>
            </a:endParaRPr>
          </a:p>
        </p:txBody>
      </p:sp>
      <p:sp>
        <p:nvSpPr>
          <p:cNvPr id="7" name="Down Arrow 6"/>
          <p:cNvSpPr/>
          <p:nvPr/>
        </p:nvSpPr>
        <p:spPr>
          <a:xfrm>
            <a:off x="683568" y="4149080"/>
            <a:ext cx="484632" cy="5040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Down Arrow 7"/>
          <p:cNvSpPr/>
          <p:nvPr/>
        </p:nvSpPr>
        <p:spPr>
          <a:xfrm>
            <a:off x="683568" y="1340768"/>
            <a:ext cx="484632" cy="50405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847975" y="0"/>
            <a:ext cx="3448050" cy="6877050"/>
          </a:xfrm>
          <a:prstGeom prst="rect">
            <a:avLst/>
          </a:prstGeom>
          <a:noFill/>
          <a:ln w="9525">
            <a:noFill/>
            <a:miter lim="800000"/>
            <a:headEnd/>
            <a:tailEnd/>
          </a:ln>
        </p:spPr>
      </p:pic>
      <p:cxnSp>
        <p:nvCxnSpPr>
          <p:cNvPr id="8" name="Straight Arrow Connector 7"/>
          <p:cNvCxnSpPr/>
          <p:nvPr/>
        </p:nvCxnSpPr>
        <p:spPr>
          <a:xfrm flipH="1">
            <a:off x="5486400" y="61722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9400" y="5943600"/>
            <a:ext cx="245291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sz="2800" b="1" spc="600" dirty="0">
                <a:latin typeface="Times New Roman" pitchFamily="18" charset="0"/>
                <a:cs typeface="Times New Roman" pitchFamily="18" charset="0"/>
              </a:rPr>
              <a:t>Calcaneus</a:t>
            </a:r>
          </a:p>
        </p:txBody>
      </p:sp>
      <p:cxnSp>
        <p:nvCxnSpPr>
          <p:cNvPr id="13" name="Straight Connector 12"/>
          <p:cNvCxnSpPr/>
          <p:nvPr/>
        </p:nvCxnSpPr>
        <p:spPr>
          <a:xfrm flipH="1">
            <a:off x="1676400" y="5486400"/>
            <a:ext cx="21336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637" y="5181600"/>
            <a:ext cx="1838067"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rtl="0"/>
            <a:r>
              <a:rPr lang="en-US" sz="2800" b="1" dirty="0">
                <a:latin typeface="Times New Roman" pitchFamily="18" charset="0"/>
                <a:cs typeface="Times New Roman" pitchFamily="18" charset="0"/>
              </a:rPr>
              <a:t>Talus bone</a:t>
            </a:r>
          </a:p>
        </p:txBody>
      </p:sp>
      <p:cxnSp>
        <p:nvCxnSpPr>
          <p:cNvPr id="18" name="Straight Connector 17"/>
          <p:cNvCxnSpPr>
            <a:endCxn id="20" idx="3"/>
          </p:cNvCxnSpPr>
          <p:nvPr/>
        </p:nvCxnSpPr>
        <p:spPr>
          <a:xfrm flipH="1">
            <a:off x="2750381" y="4495801"/>
            <a:ext cx="831023" cy="33009"/>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600" y="4267200"/>
            <a:ext cx="2521781"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rtl="0"/>
            <a:r>
              <a:rPr lang="en-US" sz="2800" b="1" dirty="0">
                <a:latin typeface="Times New Roman" pitchFamily="18" charset="0"/>
                <a:cs typeface="Times New Roman" pitchFamily="18" charset="0"/>
              </a:rPr>
              <a:t>Navicular bone</a:t>
            </a:r>
          </a:p>
        </p:txBody>
      </p:sp>
      <p:sp>
        <p:nvSpPr>
          <p:cNvPr id="22" name="TextBox 21"/>
          <p:cNvSpPr txBox="1"/>
          <p:nvPr/>
        </p:nvSpPr>
        <p:spPr>
          <a:xfrm>
            <a:off x="7010400" y="4495800"/>
            <a:ext cx="215315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sz="2800" b="1" dirty="0">
                <a:latin typeface="Times New Roman" pitchFamily="18" charset="0"/>
                <a:cs typeface="Times New Roman" pitchFamily="18" charset="0"/>
              </a:rPr>
              <a:t>Cuboid bone</a:t>
            </a:r>
          </a:p>
        </p:txBody>
      </p:sp>
      <p:cxnSp>
        <p:nvCxnSpPr>
          <p:cNvPr id="24" name="Straight Connector 23"/>
          <p:cNvCxnSpPr>
            <a:stCxn id="22" idx="1"/>
          </p:cNvCxnSpPr>
          <p:nvPr/>
        </p:nvCxnSpPr>
        <p:spPr>
          <a:xfrm flipH="1" flipV="1">
            <a:off x="5562600" y="4419600"/>
            <a:ext cx="1447800" cy="33781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00" y="2373868"/>
            <a:ext cx="248016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Medial cuneiform bone</a:t>
            </a:r>
          </a:p>
        </p:txBody>
      </p:sp>
      <p:sp>
        <p:nvSpPr>
          <p:cNvPr id="39" name="Freeform 38"/>
          <p:cNvSpPr/>
          <p:nvPr/>
        </p:nvSpPr>
        <p:spPr>
          <a:xfrm>
            <a:off x="1955409" y="3362178"/>
            <a:ext cx="1645920" cy="478302"/>
          </a:xfrm>
          <a:custGeom>
            <a:avLst/>
            <a:gdLst>
              <a:gd name="connsiteX0" fmla="*/ 1645920 w 1645920"/>
              <a:gd name="connsiteY0" fmla="*/ 478302 h 478302"/>
              <a:gd name="connsiteX1" fmla="*/ 1181686 w 1645920"/>
              <a:gd name="connsiteY1" fmla="*/ 365760 h 478302"/>
              <a:gd name="connsiteX2" fmla="*/ 534573 w 1645920"/>
              <a:gd name="connsiteY2" fmla="*/ 168813 h 478302"/>
              <a:gd name="connsiteX3" fmla="*/ 0 w 1645920"/>
              <a:gd name="connsiteY3" fmla="*/ 0 h 478302"/>
              <a:gd name="connsiteX4" fmla="*/ 0 w 1645920"/>
              <a:gd name="connsiteY4" fmla="*/ 0 h 478302"/>
              <a:gd name="connsiteX5" fmla="*/ 0 w 1645920"/>
              <a:gd name="connsiteY5" fmla="*/ 0 h 4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478302">
                <a:moveTo>
                  <a:pt x="1645920" y="478302"/>
                </a:moveTo>
                <a:cubicBezTo>
                  <a:pt x="1506415" y="447822"/>
                  <a:pt x="1366911" y="417342"/>
                  <a:pt x="1181686" y="365760"/>
                </a:cubicBezTo>
                <a:cubicBezTo>
                  <a:pt x="996461" y="314178"/>
                  <a:pt x="534573" y="168813"/>
                  <a:pt x="534573" y="168813"/>
                </a:cubicBezTo>
                <a:lnTo>
                  <a:pt x="0" y="0"/>
                </a:lnTo>
                <a:lnTo>
                  <a:pt x="0" y="0"/>
                </a:lnTo>
                <a:lnTo>
                  <a:pt x="0" y="0"/>
                </a:ln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40" name="TextBox 39"/>
          <p:cNvSpPr txBox="1"/>
          <p:nvPr/>
        </p:nvSpPr>
        <p:spPr>
          <a:xfrm>
            <a:off x="61769" y="3048000"/>
            <a:ext cx="307007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Intermediate cuneiform bone</a:t>
            </a:r>
          </a:p>
        </p:txBody>
      </p:sp>
      <p:sp>
        <p:nvSpPr>
          <p:cNvPr id="41" name="TextBox 40"/>
          <p:cNvSpPr txBox="1"/>
          <p:nvPr/>
        </p:nvSpPr>
        <p:spPr>
          <a:xfrm>
            <a:off x="37138" y="3581400"/>
            <a:ext cx="251863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Lateral cuneiform bone</a:t>
            </a:r>
          </a:p>
        </p:txBody>
      </p:sp>
      <p:sp>
        <p:nvSpPr>
          <p:cNvPr id="42" name="Freeform 41"/>
          <p:cNvSpPr/>
          <p:nvPr/>
        </p:nvSpPr>
        <p:spPr>
          <a:xfrm>
            <a:off x="2229729" y="3831102"/>
            <a:ext cx="1371600" cy="164123"/>
          </a:xfrm>
          <a:custGeom>
            <a:avLst/>
            <a:gdLst>
              <a:gd name="connsiteX0" fmla="*/ 1371600 w 1371600"/>
              <a:gd name="connsiteY0" fmla="*/ 164123 h 164123"/>
              <a:gd name="connsiteX1" fmla="*/ 710419 w 1371600"/>
              <a:gd name="connsiteY1" fmla="*/ 150055 h 164123"/>
              <a:gd name="connsiteX2" fmla="*/ 91440 w 1371600"/>
              <a:gd name="connsiteY2" fmla="*/ 23446 h 164123"/>
              <a:gd name="connsiteX3" fmla="*/ 161779 w 1371600"/>
              <a:gd name="connsiteY3" fmla="*/ 9378 h 164123"/>
            </a:gdLst>
            <a:ahLst/>
            <a:cxnLst>
              <a:cxn ang="0">
                <a:pos x="connsiteX0" y="connsiteY0"/>
              </a:cxn>
              <a:cxn ang="0">
                <a:pos x="connsiteX1" y="connsiteY1"/>
              </a:cxn>
              <a:cxn ang="0">
                <a:pos x="connsiteX2" y="connsiteY2"/>
              </a:cxn>
              <a:cxn ang="0">
                <a:pos x="connsiteX3" y="connsiteY3"/>
              </a:cxn>
            </a:cxnLst>
            <a:rect l="l" t="t" r="r" b="b"/>
            <a:pathLst>
              <a:path w="1371600" h="164123">
                <a:moveTo>
                  <a:pt x="1371600" y="164123"/>
                </a:moveTo>
                <a:lnTo>
                  <a:pt x="710419" y="150055"/>
                </a:lnTo>
                <a:cubicBezTo>
                  <a:pt x="497059" y="126609"/>
                  <a:pt x="182880" y="46892"/>
                  <a:pt x="91440" y="23446"/>
                </a:cubicBezTo>
                <a:cubicBezTo>
                  <a:pt x="0" y="0"/>
                  <a:pt x="80889" y="4689"/>
                  <a:pt x="161779" y="9378"/>
                </a:cubicBez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43" name="Freeform 42"/>
          <p:cNvSpPr/>
          <p:nvPr/>
        </p:nvSpPr>
        <p:spPr>
          <a:xfrm>
            <a:off x="2475914" y="2658794"/>
            <a:ext cx="1237957" cy="970671"/>
          </a:xfrm>
          <a:custGeom>
            <a:avLst/>
            <a:gdLst>
              <a:gd name="connsiteX0" fmla="*/ 1237957 w 1237957"/>
              <a:gd name="connsiteY0" fmla="*/ 970671 h 970671"/>
              <a:gd name="connsiteX1" fmla="*/ 900332 w 1237957"/>
              <a:gd name="connsiteY1" fmla="*/ 829994 h 970671"/>
              <a:gd name="connsiteX2" fmla="*/ 422031 w 1237957"/>
              <a:gd name="connsiteY2" fmla="*/ 436098 h 970671"/>
              <a:gd name="connsiteX3" fmla="*/ 0 w 1237957"/>
              <a:gd name="connsiteY3" fmla="*/ 0 h 970671"/>
            </a:gdLst>
            <a:ahLst/>
            <a:cxnLst>
              <a:cxn ang="0">
                <a:pos x="connsiteX0" y="connsiteY0"/>
              </a:cxn>
              <a:cxn ang="0">
                <a:pos x="connsiteX1" y="connsiteY1"/>
              </a:cxn>
              <a:cxn ang="0">
                <a:pos x="connsiteX2" y="connsiteY2"/>
              </a:cxn>
              <a:cxn ang="0">
                <a:pos x="connsiteX3" y="connsiteY3"/>
              </a:cxn>
            </a:cxnLst>
            <a:rect l="l" t="t" r="r" b="b"/>
            <a:pathLst>
              <a:path w="1237957" h="970671">
                <a:moveTo>
                  <a:pt x="1237957" y="970671"/>
                </a:moveTo>
                <a:cubicBezTo>
                  <a:pt x="1137138" y="944880"/>
                  <a:pt x="1036320" y="919089"/>
                  <a:pt x="900332" y="829994"/>
                </a:cubicBezTo>
                <a:cubicBezTo>
                  <a:pt x="764344" y="740899"/>
                  <a:pt x="572086" y="574430"/>
                  <a:pt x="422031" y="436098"/>
                </a:cubicBezTo>
                <a:cubicBezTo>
                  <a:pt x="271976" y="297766"/>
                  <a:pt x="0" y="0"/>
                  <a:pt x="0" y="0"/>
                </a:cubicBez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44" name="Freeform 43"/>
          <p:cNvSpPr/>
          <p:nvPr/>
        </p:nvSpPr>
        <p:spPr>
          <a:xfrm>
            <a:off x="1871003" y="1385668"/>
            <a:ext cx="1547446" cy="879230"/>
          </a:xfrm>
          <a:custGeom>
            <a:avLst/>
            <a:gdLst>
              <a:gd name="connsiteX0" fmla="*/ 1547446 w 1547446"/>
              <a:gd name="connsiteY0" fmla="*/ 879230 h 879230"/>
              <a:gd name="connsiteX1" fmla="*/ 815926 w 1547446"/>
              <a:gd name="connsiteY1" fmla="*/ 499403 h 879230"/>
              <a:gd name="connsiteX2" fmla="*/ 393895 w 1547446"/>
              <a:gd name="connsiteY2" fmla="*/ 77372 h 879230"/>
              <a:gd name="connsiteX3" fmla="*/ 0 w 1547446"/>
              <a:gd name="connsiteY3" fmla="*/ 35169 h 879230"/>
            </a:gdLst>
            <a:ahLst/>
            <a:cxnLst>
              <a:cxn ang="0">
                <a:pos x="connsiteX0" y="connsiteY0"/>
              </a:cxn>
              <a:cxn ang="0">
                <a:pos x="connsiteX1" y="connsiteY1"/>
              </a:cxn>
              <a:cxn ang="0">
                <a:pos x="connsiteX2" y="connsiteY2"/>
              </a:cxn>
              <a:cxn ang="0">
                <a:pos x="connsiteX3" y="connsiteY3"/>
              </a:cxn>
            </a:cxnLst>
            <a:rect l="l" t="t" r="r" b="b"/>
            <a:pathLst>
              <a:path w="1547446" h="879230">
                <a:moveTo>
                  <a:pt x="1547446" y="879230"/>
                </a:moveTo>
                <a:cubicBezTo>
                  <a:pt x="1277815" y="756138"/>
                  <a:pt x="1008184" y="633046"/>
                  <a:pt x="815926" y="499403"/>
                </a:cubicBezTo>
                <a:cubicBezTo>
                  <a:pt x="623668" y="365760"/>
                  <a:pt x="529883" y="154744"/>
                  <a:pt x="393895" y="77372"/>
                </a:cubicBezTo>
                <a:cubicBezTo>
                  <a:pt x="257907" y="0"/>
                  <a:pt x="128953" y="17584"/>
                  <a:pt x="0" y="35169"/>
                </a:cubicBez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45" name="TextBox 44"/>
          <p:cNvSpPr txBox="1"/>
          <p:nvPr/>
        </p:nvSpPr>
        <p:spPr>
          <a:xfrm>
            <a:off x="228600" y="1066800"/>
            <a:ext cx="182614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First metatarsal </a:t>
            </a:r>
          </a:p>
          <a:p>
            <a:pPr algn="ctr" rtl="0"/>
            <a:r>
              <a:rPr lang="en-US" b="1" dirty="0">
                <a:latin typeface="Times New Roman" pitchFamily="18" charset="0"/>
                <a:cs typeface="Times New Roman" pitchFamily="18" charset="0"/>
              </a:rPr>
              <a:t>bone</a:t>
            </a:r>
          </a:p>
        </p:txBody>
      </p:sp>
      <p:sp>
        <p:nvSpPr>
          <p:cNvPr id="46" name="TextBox 45"/>
          <p:cNvSpPr txBox="1"/>
          <p:nvPr/>
        </p:nvSpPr>
        <p:spPr>
          <a:xfrm>
            <a:off x="7305035" y="2057400"/>
            <a:ext cx="1838965"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rtl="0"/>
            <a:r>
              <a:rPr lang="en-US" b="1" dirty="0">
                <a:latin typeface="Times New Roman" pitchFamily="18" charset="0"/>
                <a:cs typeface="Times New Roman" pitchFamily="18" charset="0"/>
              </a:rPr>
              <a:t>Fifth metatarsal </a:t>
            </a:r>
          </a:p>
          <a:p>
            <a:pPr algn="ctr" rtl="0"/>
            <a:r>
              <a:rPr lang="en-US" b="1" dirty="0">
                <a:latin typeface="Times New Roman" pitchFamily="18" charset="0"/>
                <a:cs typeface="Times New Roman" pitchFamily="18" charset="0"/>
              </a:rPr>
              <a:t>bone</a:t>
            </a:r>
          </a:p>
        </p:txBody>
      </p:sp>
      <p:sp>
        <p:nvSpPr>
          <p:cNvPr id="47" name="Freeform 46"/>
          <p:cNvSpPr/>
          <p:nvPr/>
        </p:nvSpPr>
        <p:spPr>
          <a:xfrm>
            <a:off x="5852160" y="2335237"/>
            <a:ext cx="1631852" cy="776068"/>
          </a:xfrm>
          <a:custGeom>
            <a:avLst/>
            <a:gdLst>
              <a:gd name="connsiteX0" fmla="*/ 0 w 1631852"/>
              <a:gd name="connsiteY0" fmla="*/ 773723 h 776068"/>
              <a:gd name="connsiteX1" fmla="*/ 787791 w 1631852"/>
              <a:gd name="connsiteY1" fmla="*/ 731520 h 776068"/>
              <a:gd name="connsiteX2" fmla="*/ 1237957 w 1631852"/>
              <a:gd name="connsiteY2" fmla="*/ 506437 h 776068"/>
              <a:gd name="connsiteX3" fmla="*/ 1252025 w 1631852"/>
              <a:gd name="connsiteY3" fmla="*/ 140677 h 776068"/>
              <a:gd name="connsiteX4" fmla="*/ 1631852 w 1631852"/>
              <a:gd name="connsiteY4" fmla="*/ 0 h 77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852" h="776068">
                <a:moveTo>
                  <a:pt x="0" y="773723"/>
                </a:moveTo>
                <a:cubicBezTo>
                  <a:pt x="290732" y="774895"/>
                  <a:pt x="581465" y="776068"/>
                  <a:pt x="787791" y="731520"/>
                </a:cubicBezTo>
                <a:cubicBezTo>
                  <a:pt x="994117" y="686972"/>
                  <a:pt x="1160585" y="604911"/>
                  <a:pt x="1237957" y="506437"/>
                </a:cubicBezTo>
                <a:cubicBezTo>
                  <a:pt x="1315329" y="407963"/>
                  <a:pt x="1186376" y="225083"/>
                  <a:pt x="1252025" y="140677"/>
                </a:cubicBezTo>
                <a:cubicBezTo>
                  <a:pt x="1317674" y="56271"/>
                  <a:pt x="1474763" y="28135"/>
                  <a:pt x="1631852" y="0"/>
                </a:cubicBez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48" name="TextBox 47"/>
          <p:cNvSpPr txBox="1"/>
          <p:nvPr/>
        </p:nvSpPr>
        <p:spPr>
          <a:xfrm>
            <a:off x="6324600" y="1676400"/>
            <a:ext cx="194380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rtl="0"/>
            <a:r>
              <a:rPr lang="en-US" b="1" dirty="0">
                <a:latin typeface="Times New Roman" pitchFamily="18" charset="0"/>
                <a:cs typeface="Times New Roman" pitchFamily="18" charset="0"/>
              </a:rPr>
              <a:t>Proximal phalanx</a:t>
            </a:r>
          </a:p>
        </p:txBody>
      </p:sp>
      <p:sp>
        <p:nvSpPr>
          <p:cNvPr id="50" name="Rectangle 49"/>
          <p:cNvSpPr/>
          <p:nvPr/>
        </p:nvSpPr>
        <p:spPr>
          <a:xfrm>
            <a:off x="6248400" y="685800"/>
            <a:ext cx="161454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l" rtl="0"/>
            <a:r>
              <a:rPr lang="en-US" b="1" dirty="0">
                <a:latin typeface="Times New Roman" pitchFamily="18" charset="0"/>
                <a:cs typeface="Times New Roman" pitchFamily="18" charset="0"/>
              </a:rPr>
              <a:t>Distal phalanx</a:t>
            </a:r>
          </a:p>
        </p:txBody>
      </p:sp>
      <p:sp>
        <p:nvSpPr>
          <p:cNvPr id="51" name="Rectangle 50"/>
          <p:cNvSpPr/>
          <p:nvPr/>
        </p:nvSpPr>
        <p:spPr>
          <a:xfrm>
            <a:off x="6248400" y="1219200"/>
            <a:ext cx="174278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l" rtl="0"/>
            <a:r>
              <a:rPr lang="en-US" b="1" dirty="0">
                <a:latin typeface="Times New Roman" pitchFamily="18" charset="0"/>
                <a:cs typeface="Times New Roman" pitchFamily="18" charset="0"/>
              </a:rPr>
              <a:t>Middle phalanx</a:t>
            </a:r>
          </a:p>
        </p:txBody>
      </p:sp>
      <p:cxnSp>
        <p:nvCxnSpPr>
          <p:cNvPr id="55" name="Straight Arrow Connector 54"/>
          <p:cNvCxnSpPr>
            <a:endCxn id="48" idx="1"/>
          </p:cNvCxnSpPr>
          <p:nvPr/>
        </p:nvCxnSpPr>
        <p:spPr>
          <a:xfrm>
            <a:off x="5715000" y="1752600"/>
            <a:ext cx="609600" cy="108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791200" y="13716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0" idx="1"/>
          </p:cNvCxnSpPr>
          <p:nvPr/>
        </p:nvCxnSpPr>
        <p:spPr>
          <a:xfrm flipV="1">
            <a:off x="5638800" y="870466"/>
            <a:ext cx="609600" cy="272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042026" y="6412468"/>
            <a:ext cx="2377574"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l" rtl="0"/>
            <a:r>
              <a:rPr lang="en-US" b="1" dirty="0">
                <a:latin typeface="Times New Roman" pitchFamily="18" charset="0"/>
                <a:cs typeface="Times New Roman" pitchFamily="18" charset="0"/>
              </a:rPr>
              <a:t>Bones of the right foot</a:t>
            </a:r>
          </a:p>
        </p:txBody>
      </p:sp>
    </p:spTree>
    <p:extLst>
      <p:ext uri="{BB962C8B-B14F-4D97-AF65-F5344CB8AC3E}">
        <p14:creationId xmlns="" xmlns:p14="http://schemas.microsoft.com/office/powerpoint/2010/main" val="96007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1364" t="13636" r="22159" b="36728"/>
          <a:stretch/>
        </p:blipFill>
        <p:spPr bwMode="auto">
          <a:xfrm>
            <a:off x="0" y="0"/>
            <a:ext cx="9143999"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5-Point Star 2"/>
          <p:cNvSpPr/>
          <p:nvPr/>
        </p:nvSpPr>
        <p:spPr>
          <a:xfrm>
            <a:off x="1403648" y="3429000"/>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5292080" y="5898976"/>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563888" y="5466928"/>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899592" y="4098776"/>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27584" y="4653136"/>
            <a:ext cx="20882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79912" y="5949280"/>
            <a:ext cx="20882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56176" y="6381328"/>
            <a:ext cx="20882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79712" y="3933056"/>
            <a:ext cx="122413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3808" y="764704"/>
            <a:ext cx="300082" cy="2616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050" dirty="0" smtClean="0"/>
              <a:t>1-</a:t>
            </a:r>
            <a:endParaRPr lang="en-US" sz="1050" dirty="0"/>
          </a:p>
        </p:txBody>
      </p:sp>
      <p:sp>
        <p:nvSpPr>
          <p:cNvPr id="15" name="TextBox 14"/>
          <p:cNvSpPr txBox="1"/>
          <p:nvPr/>
        </p:nvSpPr>
        <p:spPr>
          <a:xfrm>
            <a:off x="3491880" y="476672"/>
            <a:ext cx="309700"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t>2-</a:t>
            </a:r>
            <a:endParaRPr lang="en-US" dirty="0"/>
          </a:p>
        </p:txBody>
      </p:sp>
      <p:sp>
        <p:nvSpPr>
          <p:cNvPr id="16" name="TextBox 15"/>
          <p:cNvSpPr txBox="1"/>
          <p:nvPr/>
        </p:nvSpPr>
        <p:spPr>
          <a:xfrm>
            <a:off x="4211960" y="188640"/>
            <a:ext cx="309700"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200" dirty="0" smtClean="0"/>
              <a:t>3-</a:t>
            </a:r>
            <a:endParaRPr lang="en-US" dirty="0"/>
          </a:p>
        </p:txBody>
      </p:sp>
      <p:sp>
        <p:nvSpPr>
          <p:cNvPr id="17" name="TextBox 16"/>
          <p:cNvSpPr txBox="1"/>
          <p:nvPr/>
        </p:nvSpPr>
        <p:spPr>
          <a:xfrm>
            <a:off x="2915816" y="15007"/>
            <a:ext cx="373820" cy="338554"/>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1600" b="1" dirty="0" smtClean="0"/>
              <a:t>A)</a:t>
            </a:r>
            <a:endParaRPr lang="en-US" sz="1600" b="1" dirty="0"/>
          </a:p>
        </p:txBody>
      </p:sp>
      <p:sp>
        <p:nvSpPr>
          <p:cNvPr id="18" name="TextBox 17"/>
          <p:cNvSpPr txBox="1"/>
          <p:nvPr/>
        </p:nvSpPr>
        <p:spPr>
          <a:xfrm>
            <a:off x="904274" y="1628800"/>
            <a:ext cx="415498"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b="1" dirty="0" smtClean="0">
                <a:latin typeface="Times New Roman" pitchFamily="18" charset="0"/>
                <a:cs typeface="Times New Roman" pitchFamily="18" charset="0"/>
              </a:rPr>
              <a:t>B)</a:t>
            </a:r>
            <a:endParaRPr lang="en-US" b="1" dirty="0">
              <a:latin typeface="Times New Roman" pitchFamily="18" charset="0"/>
              <a:cs typeface="Times New Roman" pitchFamily="18" charset="0"/>
            </a:endParaRPr>
          </a:p>
        </p:txBody>
      </p:sp>
      <p:sp>
        <p:nvSpPr>
          <p:cNvPr id="19" name="TextBox 18"/>
          <p:cNvSpPr txBox="1"/>
          <p:nvPr/>
        </p:nvSpPr>
        <p:spPr>
          <a:xfrm>
            <a:off x="7696755" y="3645024"/>
            <a:ext cx="378630"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b="1" dirty="0" smtClean="0"/>
              <a:t>C)</a:t>
            </a:r>
            <a:endParaRPr lang="en-US" b="1" dirty="0"/>
          </a:p>
        </p:txBody>
      </p:sp>
      <p:sp>
        <p:nvSpPr>
          <p:cNvPr id="20" name="Rectangle 19"/>
          <p:cNvSpPr/>
          <p:nvPr/>
        </p:nvSpPr>
        <p:spPr>
          <a:xfrm>
            <a:off x="-36512" y="4797152"/>
            <a:ext cx="3563888"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sulcus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tali</a:t>
            </a:r>
            <a:r>
              <a:rPr lang="en-US" b="1" dirty="0" smtClean="0">
                <a:latin typeface="Times New Roman" pitchFamily="18" charset="0"/>
                <a:cs typeface="Times New Roman" pitchFamily="18" charset="0"/>
              </a:rPr>
              <a:t> and the </a:t>
            </a:r>
            <a:r>
              <a:rPr lang="en-US" b="1" dirty="0" err="1" smtClean="0">
                <a:latin typeface="Times New Roman" pitchFamily="18" charset="0"/>
                <a:cs typeface="Times New Roman" pitchFamily="18" charset="0"/>
              </a:rPr>
              <a:t>sulcus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calcanei</a:t>
            </a:r>
            <a:r>
              <a:rPr lang="en-US" b="1" dirty="0" smtClean="0">
                <a:latin typeface="Times New Roman" pitchFamily="18" charset="0"/>
                <a:cs typeface="Times New Roman" pitchFamily="18" charset="0"/>
              </a:rPr>
              <a:t> in the articulated foot form a tunnel, </a:t>
            </a:r>
            <a:r>
              <a:rPr lang="en-US" sz="2400" b="1" dirty="0" smtClean="0">
                <a:latin typeface="Times New Roman" pitchFamily="18" charset="0"/>
                <a:cs typeface="Times New Roman" pitchFamily="18" charset="0"/>
              </a:rPr>
              <a:t>the sinus tarsi</a:t>
            </a:r>
            <a:r>
              <a:rPr lang="en-US" b="1" dirty="0" smtClean="0">
                <a:latin typeface="Times New Roman" pitchFamily="18" charset="0"/>
                <a:cs typeface="Times New Roman" pitchFamily="18" charset="0"/>
              </a:rPr>
              <a:t>, which is occupied by the strong </a:t>
            </a:r>
            <a:r>
              <a:rPr lang="en-US" sz="2400" b="1" dirty="0" smtClean="0">
                <a:latin typeface="Times New Roman" pitchFamily="18" charset="0"/>
                <a:cs typeface="Times New Roman" pitchFamily="18" charset="0"/>
              </a:rPr>
              <a:t>interosseous </a:t>
            </a:r>
            <a:r>
              <a:rPr lang="en-US" sz="2400" b="1" dirty="0" err="1" smtClean="0">
                <a:latin typeface="Times New Roman" pitchFamily="18" charset="0"/>
                <a:cs typeface="Times New Roman" pitchFamily="18" charset="0"/>
              </a:rPr>
              <a:t>talocalcaneal</a:t>
            </a:r>
            <a:r>
              <a:rPr lang="en-US" sz="2400" b="1" dirty="0" smtClean="0">
                <a:latin typeface="Times New Roman" pitchFamily="18" charset="0"/>
                <a:cs typeface="Times New Roman" pitchFamily="18" charset="0"/>
              </a:rPr>
              <a:t> ligament</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21" name="Down Arrow 20"/>
          <p:cNvSpPr/>
          <p:nvPr/>
        </p:nvSpPr>
        <p:spPr>
          <a:xfrm>
            <a:off x="251520" y="32849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115616" y="3356992"/>
            <a:ext cx="20882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5-Point Star 22"/>
          <p:cNvSpPr/>
          <p:nvPr/>
        </p:nvSpPr>
        <p:spPr>
          <a:xfrm>
            <a:off x="1187624" y="2852936"/>
            <a:ext cx="432048" cy="2663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9920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1137" t="28764" r="22046" b="25091"/>
          <a:stretch/>
        </p:blipFill>
        <p:spPr bwMode="auto">
          <a:xfrm>
            <a:off x="0" y="0"/>
            <a:ext cx="9144000" cy="6741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724128" y="5805264"/>
            <a:ext cx="288032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47864" y="6237312"/>
            <a:ext cx="288032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7504" y="3717032"/>
            <a:ext cx="13681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600" y="6669360"/>
            <a:ext cx="288032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107504" y="2874640"/>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115616" y="5898976"/>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419872" y="5538936"/>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436096" y="5034880"/>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6140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6869" t="2476" r="23519" b="6806"/>
          <a:stretch>
            <a:fillRect/>
          </a:stretch>
        </p:blipFill>
        <p:spPr bwMode="auto">
          <a:xfrm>
            <a:off x="1331640" y="-27384"/>
            <a:ext cx="6624736" cy="6912768"/>
          </a:xfrm>
          <a:prstGeom prst="rect">
            <a:avLst/>
          </a:prstGeom>
          <a:noFill/>
          <a:ln w="9525">
            <a:noFill/>
            <a:miter lim="800000"/>
            <a:headEnd/>
            <a:tailEnd/>
          </a:ln>
        </p:spPr>
      </p:pic>
      <p:cxnSp>
        <p:nvCxnSpPr>
          <p:cNvPr id="3" name="Straight Connector 2"/>
          <p:cNvCxnSpPr/>
          <p:nvPr/>
        </p:nvCxnSpPr>
        <p:spPr>
          <a:xfrm>
            <a:off x="1115616" y="3212976"/>
            <a:ext cx="20882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5-Point Star 3"/>
          <p:cNvSpPr/>
          <p:nvPr/>
        </p:nvSpPr>
        <p:spPr>
          <a:xfrm>
            <a:off x="899592" y="2442592"/>
            <a:ext cx="504056" cy="4103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409" y="3429000"/>
            <a:ext cx="367728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Insertion of peroneus brevis muscle</a:t>
            </a:r>
            <a:endParaRPr lang="en-US" b="1" dirty="0">
              <a:latin typeface="Times New Roman" pitchFamily="18" charset="0"/>
              <a:cs typeface="Times New Roman" pitchFamily="18" charset="0"/>
            </a:endParaRPr>
          </a:p>
        </p:txBody>
      </p:sp>
      <p:sp>
        <p:nvSpPr>
          <p:cNvPr id="6" name="Right Arrow 5"/>
          <p:cNvSpPr/>
          <p:nvPr/>
        </p:nvSpPr>
        <p:spPr>
          <a:xfrm rot="16032775">
            <a:off x="2188439" y="3104326"/>
            <a:ext cx="38824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318</Words>
  <Application>Microsoft Office PowerPoint</Application>
  <PresentationFormat>On-screen Show (4:3)</PresentationFormat>
  <Paragraphs>100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Hasan</cp:lastModifiedBy>
  <cp:revision>3</cp:revision>
  <dcterms:created xsi:type="dcterms:W3CDTF">2014-02-25T21:02:28Z</dcterms:created>
  <dcterms:modified xsi:type="dcterms:W3CDTF">2015-02-15T16:07:09Z</dcterms:modified>
</cp:coreProperties>
</file>