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6" r:id="rId2"/>
  </p:sldMasterIdLst>
  <p:sldIdLst>
    <p:sldId id="256" r:id="rId3"/>
    <p:sldId id="257" r:id="rId4"/>
    <p:sldId id="258" r:id="rId5"/>
    <p:sldId id="261" r:id="rId6"/>
    <p:sldId id="260" r:id="rId7"/>
    <p:sldId id="264" r:id="rId8"/>
    <p:sldId id="266" r:id="rId9"/>
    <p:sldId id="269" r:id="rId10"/>
    <p:sldId id="271" r:id="rId11"/>
    <p:sldId id="274" r:id="rId12"/>
    <p:sldId id="275" r:id="rId13"/>
    <p:sldId id="276" r:id="rId14"/>
    <p:sldId id="316" r:id="rId15"/>
    <p:sldId id="272" r:id="rId16"/>
    <p:sldId id="273" r:id="rId17"/>
    <p:sldId id="297" r:id="rId18"/>
    <p:sldId id="298" r:id="rId19"/>
    <p:sldId id="300" r:id="rId20"/>
    <p:sldId id="302" r:id="rId21"/>
    <p:sldId id="306" r:id="rId22"/>
    <p:sldId id="307" r:id="rId23"/>
    <p:sldId id="309" r:id="rId24"/>
    <p:sldId id="314" r:id="rId25"/>
    <p:sldId id="31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7" autoAdjust="0"/>
  </p:normalViewPr>
  <p:slideViewPr>
    <p:cSldViewPr snapToGrid="0">
      <p:cViewPr varScale="1">
        <p:scale>
          <a:sx n="77" d="100"/>
          <a:sy n="77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963" y="830263"/>
            <a:ext cx="13128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26017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595366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68E43-3516-481D-80D7-7D9C8263FA83}" type="datetimeFigureOut">
              <a:rPr lang="en-US"/>
              <a:pPr>
                <a:defRPr/>
              </a:pPr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9E05-5129-4521-8E86-44DE38C7B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8263"/>
            <a:ext cx="46831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8263"/>
            <a:ext cx="46831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8263"/>
            <a:ext cx="46831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8263"/>
            <a:ext cx="46831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8263"/>
            <a:ext cx="46831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31222"/>
            <a:ext cx="4114800" cy="346249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1978927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31222"/>
            <a:ext cx="4117019" cy="346249"/>
          </a:xfrm>
        </p:spPr>
        <p:txBody>
          <a:bodyPr anchor="b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78927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8263"/>
            <a:ext cx="46831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8263"/>
            <a:ext cx="46831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68263"/>
            <a:ext cx="468313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66675"/>
            <a:ext cx="7848600" cy="6651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12" r:id="rId12"/>
    <p:sldLayoutId id="2147483825" r:id="rId13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0E233B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kern="1200">
          <a:solidFill>
            <a:srgbClr val="3F6617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http://www.ncbi.nlm.nih.gov/books/bookres.fcgi/mboc4/ch19f46.gi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ncbi.nlm.nih.gov/books/bookres.fcgi/mboc4/ch19f52.gi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bio.mtu.edu/campbell/401l9f14.g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ncbi.nlm.nih.gov/books/bookres.fcgi/mboc4/ch19f45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0250" y="2601913"/>
            <a:ext cx="7681913" cy="1524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Structure-function relationship:</a:t>
            </a:r>
            <a:br>
              <a:rPr lang="en-US" sz="4800" dirty="0" smtClean="0"/>
            </a:br>
            <a:r>
              <a:rPr sz="4800" dirty="0" smtClean="0"/>
              <a:t>Fibrous proteins</a:t>
            </a:r>
            <a:r>
              <a:rPr sz="4800" dirty="0"/>
              <a:t/>
            </a:r>
            <a:br>
              <a:rPr sz="4800" dirty="0"/>
            </a:br>
            <a:endParaRPr sz="4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0250" y="4595813"/>
            <a:ext cx="7681913" cy="1163395"/>
          </a:xfr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Lecture </a:t>
            </a:r>
            <a:r>
              <a:rPr lang="en-US" dirty="0" smtClean="0">
                <a:cs typeface="Times New Roman" pitchFamily="18" charset="0"/>
              </a:rPr>
              <a:t>4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Dr. Mamoun Ahram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Summer, 2014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err="1" smtClean="0">
                <a:cs typeface="Times New Roman" pitchFamily="-110" charset="0"/>
              </a:rPr>
              <a:t>Hydroxylysine</a:t>
            </a:r>
            <a:r>
              <a:rPr dirty="0" smtClean="0">
                <a:cs typeface="Times New Roman" pitchFamily="-110" charset="0"/>
              </a:rPr>
              <a:t> </a:t>
            </a:r>
            <a:endParaRPr dirty="0" smtClean="0">
              <a:cs typeface="Tahoma" pitchFamily="34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288"/>
            <a:ext cx="4114800" cy="2025170"/>
          </a:xfrm>
        </p:spPr>
        <p:txBody>
          <a:bodyPr/>
          <a:lstStyle/>
          <a:p>
            <a:pPr marL="339725" indent="-339725" eaLnBrk="1" hangingPunct="1"/>
            <a:r>
              <a:rPr lang="en-US" dirty="0" err="1" smtClean="0">
                <a:cs typeface="Times New Roman" pitchFamily="-110" charset="0"/>
              </a:rPr>
              <a:t>Hydroxylysine</a:t>
            </a:r>
            <a:r>
              <a:rPr lang="en-US" dirty="0" smtClean="0">
                <a:cs typeface="Times New Roman" pitchFamily="-110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serves as attachment sites of polysaccharides making collagen a glycoprotein </a:t>
            </a:r>
          </a:p>
          <a:p>
            <a:pPr marL="339725" indent="-339725" eaLnBrk="1" hangingPunct="1"/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21810" y="2107769"/>
            <a:ext cx="4458610" cy="402144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cs typeface="Tahoma" pitchFamily="34" charset="0"/>
              </a:rPr>
              <a:t>Oxidation of lysine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4206" y="1101811"/>
            <a:ext cx="4151870" cy="3188565"/>
          </a:xfrm>
        </p:spPr>
        <p:txBody>
          <a:bodyPr/>
          <a:lstStyle/>
          <a:p>
            <a:pPr marL="339725" indent="-339725" eaLnBrk="1" hangingPunct="1"/>
            <a:r>
              <a:rPr lang="en-US" dirty="0" smtClean="0">
                <a:cs typeface="Times New Roman" pitchFamily="18" charset="0"/>
              </a:rPr>
              <a:t>Some of the lysine side chains are oxidized to </a:t>
            </a:r>
            <a:r>
              <a:rPr lang="en-US" dirty="0" err="1" smtClean="0">
                <a:cs typeface="Times New Roman" pitchFamily="18" charset="0"/>
              </a:rPr>
              <a:t>aldehyde</a:t>
            </a:r>
            <a:r>
              <a:rPr lang="en-US" dirty="0" smtClean="0">
                <a:cs typeface="Times New Roman" pitchFamily="18" charset="0"/>
              </a:rPr>
              <a:t> derivatives.</a:t>
            </a:r>
          </a:p>
          <a:p>
            <a:pPr marL="339725" indent="-339725" eaLnBrk="1" hangingPunct="1"/>
            <a:r>
              <a:rPr lang="en-US" dirty="0" smtClean="0">
                <a:cs typeface="Times New Roman" pitchFamily="18" charset="0"/>
              </a:rPr>
              <a:t>Covalent </a:t>
            </a:r>
            <a:r>
              <a:rPr lang="en-US" dirty="0" err="1" smtClean="0">
                <a:cs typeface="Times New Roman" pitchFamily="18" charset="0"/>
              </a:rPr>
              <a:t>aldol</a:t>
            </a:r>
            <a:r>
              <a:rPr lang="en-US" dirty="0" smtClean="0">
                <a:cs typeface="Times New Roman" pitchFamily="18" charset="0"/>
              </a:rPr>
              <a:t> cross-links form between </a:t>
            </a:r>
            <a:r>
              <a:rPr lang="en-US" dirty="0" err="1" smtClean="0">
                <a:cs typeface="Times New Roman" pitchFamily="18" charset="0"/>
              </a:rPr>
              <a:t>hydroxylysine</a:t>
            </a:r>
            <a:r>
              <a:rPr lang="en-US" dirty="0" smtClean="0">
                <a:cs typeface="Times New Roman" pitchFamily="18" charset="0"/>
              </a:rPr>
              <a:t> residues and lysine or another oxidized lysine.</a:t>
            </a:r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2259" y="1015872"/>
            <a:ext cx="3292658" cy="3414797"/>
          </a:xfrm>
          <a:noFill/>
        </p:spPr>
      </p:pic>
      <p:pic>
        <p:nvPicPr>
          <p:cNvPr id="5" name="Picture 4" descr="http://www.ncbi.nlm.nih.gov/books/bookres.fcgi/mboc4/ch19f46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4718479"/>
            <a:ext cx="8382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cs typeface="Tahoma" pitchFamily="34" charset="0"/>
              </a:rPr>
              <a:t>Function of cross-linking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3662541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These cross-links stabilize the side-by-side packing of collagen molecules and generate a strong fibril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If cross-linking is inhibited, the tensile strength of the fibrils is drastically reduced; </a:t>
            </a:r>
            <a:r>
              <a:rPr lang="en-US" dirty="0" err="1" smtClean="0">
                <a:cs typeface="Times New Roman" pitchFamily="18" charset="0"/>
              </a:rPr>
              <a:t>collagenous</a:t>
            </a:r>
            <a:r>
              <a:rPr lang="en-US" dirty="0" smtClean="0">
                <a:cs typeface="Times New Roman" pitchFamily="18" charset="0"/>
              </a:rPr>
              <a:t> tissues become fragile, and structures such as skin, tendons, and blood vessels tend to tear.</a:t>
            </a:r>
          </a:p>
          <a:p>
            <a:pPr eaLnBrk="1" hangingPunct="1"/>
            <a:r>
              <a:rPr lang="en-US" dirty="0" smtClean="0"/>
              <a:t>The amount of cross-linking in a tissue increases with age. That is why meat from older animals is tougher than meat from younger animals.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collagen fibers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412875"/>
            <a:ext cx="8127569" cy="4136517"/>
          </a:xfrm>
        </p:spPr>
        <p:txBody>
          <a:bodyPr/>
          <a:lstStyle/>
          <a:p>
            <a:r>
              <a:rPr lang="en-US" sz="2400" dirty="0" smtClean="0">
                <a:cs typeface="Times New Roman" pitchFamily="-110" charset="0"/>
              </a:rPr>
              <a:t>Following cellular release of </a:t>
            </a:r>
            <a:r>
              <a:rPr lang="en-US" sz="2400" dirty="0" err="1" smtClean="0">
                <a:cs typeface="Times New Roman" pitchFamily="-110" charset="0"/>
              </a:rPr>
              <a:t>protocollagen</a:t>
            </a:r>
            <a:r>
              <a:rPr lang="en-US" sz="2400" dirty="0" smtClean="0">
                <a:cs typeface="Times New Roman" pitchFamily="-110" charset="0"/>
              </a:rPr>
              <a:t>, 5 of them polymerize into a </a:t>
            </a:r>
            <a:r>
              <a:rPr lang="en-US" sz="2400" dirty="0" err="1" smtClean="0">
                <a:cs typeface="Times New Roman" pitchFamily="-110" charset="0"/>
              </a:rPr>
              <a:t>microfibril</a:t>
            </a:r>
            <a:r>
              <a:rPr lang="en-US" sz="2400" dirty="0" smtClean="0">
                <a:cs typeface="Times New Roman" pitchFamily="-110" charset="0"/>
              </a:rPr>
              <a:t>, which are connected with each other via </a:t>
            </a:r>
            <a:r>
              <a:rPr lang="en-US" sz="2400" dirty="0" err="1" smtClean="0">
                <a:cs typeface="Times New Roman" pitchFamily="-110" charset="0"/>
              </a:rPr>
              <a:t>aldehyde</a:t>
            </a:r>
            <a:r>
              <a:rPr lang="en-US" sz="2400" dirty="0" smtClean="0">
                <a:cs typeface="Times New Roman" pitchFamily="-110" charset="0"/>
              </a:rPr>
              <a:t> links.</a:t>
            </a:r>
          </a:p>
          <a:p>
            <a:r>
              <a:rPr lang="en-US" sz="2400" dirty="0" err="1" smtClean="0">
                <a:cs typeface="Times New Roman" pitchFamily="-110" charset="0"/>
              </a:rPr>
              <a:t>Microfibrils</a:t>
            </a:r>
            <a:r>
              <a:rPr lang="en-US" sz="2400" dirty="0" smtClean="0">
                <a:cs typeface="Times New Roman" pitchFamily="-110" charset="0"/>
              </a:rPr>
              <a:t> align with each other forming larger collagen fibrils, which are strengthened by the formation of covalent cross-links between lysine residues.</a:t>
            </a:r>
          </a:p>
          <a:p>
            <a:r>
              <a:rPr lang="en-US" sz="2400" dirty="0" err="1" smtClean="0">
                <a:cs typeface="Times New Roman" pitchFamily="-110" charset="0"/>
              </a:rPr>
              <a:t>Microfibrils</a:t>
            </a:r>
            <a:r>
              <a:rPr lang="en-US" sz="2400" dirty="0" smtClean="0">
                <a:cs typeface="Times New Roman" pitchFamily="-110" charset="0"/>
              </a:rPr>
              <a:t> assemble into collagen fibers.</a:t>
            </a:r>
          </a:p>
        </p:txBody>
      </p:sp>
      <p:pic>
        <p:nvPicPr>
          <p:cNvPr id="1026" name="Picture 2" descr="http://enbac10.vcmedia.vn/i:up_new/2013/03/21/item/328163/20130321155945/Vien-Nhai-Collagen-Tri-Nam-Tan-Nhang-Royal-Collagen.jpg"/>
          <p:cNvPicPr>
            <a:picLocks noChangeAspect="1" noChangeArrowheads="1"/>
          </p:cNvPicPr>
          <p:nvPr/>
        </p:nvPicPr>
        <p:blipFill>
          <a:blip r:embed="rId2" cstate="print"/>
          <a:srcRect l="12950" r="13939" b="52190"/>
          <a:stretch>
            <a:fillRect/>
          </a:stretch>
        </p:blipFill>
        <p:spPr bwMode="auto">
          <a:xfrm>
            <a:off x="2293749" y="4010102"/>
            <a:ext cx="4308529" cy="2553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hydroxyproline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76770"/>
            <a:ext cx="8108092" cy="1403461"/>
          </a:xfrm>
        </p:spPr>
        <p:txBody>
          <a:bodyPr/>
          <a:lstStyle/>
          <a:p>
            <a:r>
              <a:rPr lang="en-US" sz="2400" dirty="0" smtClean="0"/>
              <a:t>Normal collagen is stable even at 40 °C.</a:t>
            </a:r>
          </a:p>
          <a:p>
            <a:r>
              <a:rPr lang="en-US" sz="2400" dirty="0" smtClean="0"/>
              <a:t>Without hydrogen bonds between </a:t>
            </a:r>
            <a:r>
              <a:rPr lang="en-US" sz="2400" dirty="0" err="1" smtClean="0"/>
              <a:t>hydroxyproline</a:t>
            </a:r>
            <a:r>
              <a:rPr lang="en-US" sz="2400" dirty="0" smtClean="0"/>
              <a:t> residues, the collagen helix is unstable and loses most of its helical content at temperatures above 20 °C</a:t>
            </a: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80" y="2997158"/>
            <a:ext cx="5804843" cy="352554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Scurvy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859518"/>
          </a:xfrm>
        </p:spPr>
        <p:txBody>
          <a:bodyPr/>
          <a:lstStyle/>
          <a:p>
            <a:r>
              <a:rPr lang="en-US" sz="2200" dirty="0" smtClean="0"/>
              <a:t>Scurvy is a disease is caused by a dietary deficiency of ascorbic acid (vitamin C).</a:t>
            </a:r>
          </a:p>
          <a:p>
            <a:r>
              <a:rPr lang="en-US" sz="2200" dirty="0" smtClean="0"/>
              <a:t>Deficiency of vitamin C prevents </a:t>
            </a:r>
            <a:r>
              <a:rPr lang="en-US" sz="2200" dirty="0" err="1" smtClean="0"/>
              <a:t>proline</a:t>
            </a:r>
            <a:r>
              <a:rPr lang="en-US" sz="2200" dirty="0" smtClean="0"/>
              <a:t> hydroxylation.</a:t>
            </a:r>
          </a:p>
          <a:p>
            <a:r>
              <a:rPr lang="en-US" sz="2200" dirty="0" smtClean="0"/>
              <a:t>The defective pro-α chains fail to form a stable triple helix and are immediately degraded within the cell.</a:t>
            </a:r>
          </a:p>
          <a:p>
            <a:r>
              <a:rPr lang="en-US" sz="2200" dirty="0" smtClean="0"/>
              <a:t>Blood vessels become extremely fragile and teeth become loose in their sockets.</a:t>
            </a:r>
          </a:p>
        </p:txBody>
      </p:sp>
      <p:pic>
        <p:nvPicPr>
          <p:cNvPr id="8" name="Picture 5" descr="http://www.vitaminsestore.com/wp-content/uploads/2012/05/Scurv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432" y="1436002"/>
            <a:ext cx="4150865" cy="359314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ctrTitle"/>
          </p:nvPr>
        </p:nvSpPr>
        <p:spPr>
          <a:xfrm>
            <a:off x="1370013" y="649288"/>
            <a:ext cx="7042150" cy="1524000"/>
          </a:xfrm>
        </p:spPr>
        <p:txBody>
          <a:bodyPr/>
          <a:lstStyle/>
          <a:p>
            <a:pPr eaLnBrk="1" hangingPunct="1">
              <a:defRPr/>
            </a:pPr>
            <a:endParaRPr dirty="0" smtClean="0">
              <a:cs typeface="Tahoma" pitchFamily="34" charset="0"/>
            </a:endParaRPr>
          </a:p>
        </p:txBody>
      </p:sp>
      <p:sp>
        <p:nvSpPr>
          <p:cNvPr id="33795" name="Subtitle 3"/>
          <p:cNvSpPr>
            <a:spLocks noGrp="1"/>
          </p:cNvSpPr>
          <p:nvPr>
            <p:ph type="subTitle" idx="1"/>
          </p:nvPr>
        </p:nvSpPr>
        <p:spPr>
          <a:xfrm>
            <a:off x="1368425" y="4344988"/>
            <a:ext cx="7043738" cy="461962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>
                <a:cs typeface="Tahoma" pitchFamily="34" charset="0"/>
              </a:rPr>
              <a:t>Elastins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Resilience vs. flexibility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4810932" cy="4601260"/>
          </a:xfrm>
        </p:spPr>
        <p:txBody>
          <a:bodyPr/>
          <a:lstStyle/>
          <a:p>
            <a:pPr eaLnBrk="1" hangingPunct="1"/>
            <a:r>
              <a:rPr lang="en-US" sz="2300" dirty="0" smtClean="0"/>
              <a:t>Many tissues, such as skin, blood vessels, and lungs, need to be both strong and elastic in order to function.</a:t>
            </a:r>
          </a:p>
          <a:p>
            <a:pPr eaLnBrk="1" hangingPunct="1"/>
            <a:r>
              <a:rPr lang="en-US" sz="2300" dirty="0" smtClean="0"/>
              <a:t>A network of elastic fibers in the extracellular matrix of these tissues gives them the required resilience so that they can recoil after transient stretch.</a:t>
            </a:r>
          </a:p>
          <a:p>
            <a:pPr eaLnBrk="1" hangingPunct="1"/>
            <a:r>
              <a:rPr lang="en-US" sz="2300" dirty="0" smtClean="0"/>
              <a:t>Long, inelastic collagen fibrils are interwoven with the elastic fibers to limit the extent of stretching and prevent the tissue from tearing</a:t>
            </a:r>
          </a:p>
        </p:txBody>
      </p:sp>
      <p:pic>
        <p:nvPicPr>
          <p:cNvPr id="10242" name="Picture 2" descr="http://cnx.org/content/m47417/latest/Figure_33_02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3409" y="3995852"/>
            <a:ext cx="3068665" cy="2544273"/>
          </a:xfrm>
          <a:prstGeom prst="rect">
            <a:avLst/>
          </a:prstGeom>
          <a:noFill/>
        </p:spPr>
      </p:pic>
      <p:pic>
        <p:nvPicPr>
          <p:cNvPr id="5" name="Picture 4" descr="http://www.ncbi.nlm.nih.gov/books/bookres.fcgi/mboc4/ch19f52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22686" y="898900"/>
            <a:ext cx="3394736" cy="295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Elastin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1553"/>
            <a:ext cx="4114800" cy="454278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main component of elastic fibers is </a:t>
            </a:r>
            <a:r>
              <a:rPr lang="en-US" sz="2400" dirty="0" err="1" smtClean="0"/>
              <a:t>elastin</a:t>
            </a:r>
            <a:r>
              <a:rPr lang="en-US" sz="2400" dirty="0" smtClean="0"/>
              <a:t>, which is a highly hydrophobic protein and is rich in </a:t>
            </a:r>
            <a:r>
              <a:rPr lang="en-US" sz="2400" dirty="0" err="1" smtClean="0"/>
              <a:t>proline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glycine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It contains some </a:t>
            </a:r>
            <a:r>
              <a:rPr lang="en-US" sz="2400" dirty="0" err="1" smtClean="0"/>
              <a:t>hydroxyproline</a:t>
            </a:r>
            <a:r>
              <a:rPr lang="en-US" sz="2400" dirty="0" smtClean="0"/>
              <a:t> but no </a:t>
            </a:r>
            <a:r>
              <a:rPr lang="en-US" sz="2400" dirty="0" err="1" smtClean="0"/>
              <a:t>hydroxylysine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It is not </a:t>
            </a:r>
            <a:r>
              <a:rPr lang="en-US" sz="2400" dirty="0" err="1" smtClean="0"/>
              <a:t>glycosylated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smtClean="0"/>
              <a:t>The primary component, </a:t>
            </a:r>
            <a:r>
              <a:rPr lang="en-US" sz="2400" dirty="0" err="1" smtClean="0"/>
              <a:t>tropoelastin</a:t>
            </a:r>
            <a:r>
              <a:rPr lang="en-US" sz="2400" dirty="0" smtClean="0"/>
              <a:t> molecules, is cross-linked between </a:t>
            </a:r>
            <a:r>
              <a:rPr lang="en-US" sz="2400" dirty="0" err="1" smtClean="0"/>
              <a:t>lysines</a:t>
            </a:r>
            <a:r>
              <a:rPr lang="en-US" sz="2400" dirty="0" smtClean="0"/>
              <a:t> to one another.</a:t>
            </a:r>
          </a:p>
        </p:txBody>
      </p:sp>
      <p:pic>
        <p:nvPicPr>
          <p:cNvPr id="7" name="Picture 7" descr="http://classconnection.s3.amazonaws.com/744/flashcards/1742744/png/elastin135529055591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740" y="1436002"/>
            <a:ext cx="4521480" cy="36549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Elastin structure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763834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err="1" smtClean="0"/>
              <a:t>elastin</a:t>
            </a:r>
            <a:r>
              <a:rPr lang="en-US" dirty="0" smtClean="0"/>
              <a:t> protein is composed largely of two types of short segments that alternate along the polypeptide chain: </a:t>
            </a:r>
          </a:p>
          <a:p>
            <a:pPr lvl="1" eaLnBrk="1" hangingPunct="1"/>
            <a:r>
              <a:rPr lang="en-US" dirty="0" smtClean="0"/>
              <a:t>hydrophobic segments, which are responsible for the elastic properties of the molecule; and </a:t>
            </a:r>
          </a:p>
          <a:p>
            <a:pPr lvl="1" eaLnBrk="1" hangingPunct="1"/>
            <a:r>
              <a:rPr lang="en-US" dirty="0" smtClean="0"/>
              <a:t>alanine- and lysine-rich 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-helical segments, which form cross-links between adjacent molecules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Biological Functions of Proteins</a:t>
            </a:r>
            <a:endParaRPr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211388"/>
          </a:xfrm>
        </p:spPr>
        <p:txBody>
          <a:bodyPr/>
          <a:lstStyle/>
          <a:p>
            <a:pPr eaLnBrk="1" hangingPunct="1"/>
            <a:r>
              <a:rPr lang="en-US" smtClean="0"/>
              <a:t>Enzymes--catalysts for reactions </a:t>
            </a:r>
          </a:p>
          <a:p>
            <a:pPr eaLnBrk="1" hangingPunct="1"/>
            <a:r>
              <a:rPr lang="en-US" smtClean="0"/>
              <a:t>Transport molecules--hemoglobin; lipoproteins, channel proteins</a:t>
            </a:r>
          </a:p>
          <a:p>
            <a:pPr eaLnBrk="1" hangingPunct="1"/>
            <a:r>
              <a:rPr lang="en-US" smtClean="0"/>
              <a:t>Contractile/motion--myosin; actin </a:t>
            </a:r>
          </a:p>
          <a:p>
            <a:pPr eaLnBrk="1" hangingPunct="1"/>
            <a:r>
              <a:rPr lang="en-US" smtClean="0"/>
              <a:t>Structural--collagen; keratin, actin</a:t>
            </a:r>
          </a:p>
          <a:p>
            <a:pPr eaLnBrk="1" hangingPunct="1"/>
            <a:r>
              <a:rPr lang="en-US" smtClean="0"/>
              <a:t>Defense--antibodies </a:t>
            </a:r>
          </a:p>
          <a:p>
            <a:pPr eaLnBrk="1" hangingPunct="1"/>
            <a:r>
              <a:rPr lang="en-US" smtClean="0"/>
              <a:t>Signaling—hormones, receptors</a:t>
            </a:r>
          </a:p>
          <a:p>
            <a:pPr eaLnBrk="1" hangingPunct="1"/>
            <a:r>
              <a:rPr lang="en-US" smtClean="0"/>
              <a:t>Toxins--diphtheria; enterotoxins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>
          <a:xfrm>
            <a:off x="1370013" y="649288"/>
            <a:ext cx="7042150" cy="1524000"/>
          </a:xfrm>
        </p:spPr>
        <p:txBody>
          <a:bodyPr/>
          <a:lstStyle/>
          <a:p>
            <a:pPr eaLnBrk="1" hangingPunct="1">
              <a:defRPr/>
            </a:pPr>
            <a:endParaRPr dirty="0" smtClean="0">
              <a:cs typeface="Tahoma" pitchFamily="34" charset="0"/>
            </a:endParaRPr>
          </a:p>
        </p:txBody>
      </p:sp>
      <p:sp>
        <p:nvSpPr>
          <p:cNvPr id="43011" name="Subtitle 3"/>
          <p:cNvSpPr>
            <a:spLocks noGrp="1"/>
          </p:cNvSpPr>
          <p:nvPr>
            <p:ph type="subTitle" idx="1"/>
          </p:nvPr>
        </p:nvSpPr>
        <p:spPr>
          <a:xfrm>
            <a:off x="1368425" y="4344988"/>
            <a:ext cx="7043738" cy="461962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>
                <a:cs typeface="Tahoma" pitchFamily="34" charset="0"/>
              </a:rPr>
              <a:t>Keratins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Keratins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3360920"/>
          </a:xfrm>
        </p:spPr>
        <p:txBody>
          <a:bodyPr/>
          <a:lstStyle/>
          <a:p>
            <a:pPr eaLnBrk="1" hangingPunct="1"/>
            <a:r>
              <a:rPr lang="en-US" dirty="0" smtClean="0"/>
              <a:t>Two important classes of proteins that have similar amino acid sequences and biological function are called 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-and </a:t>
            </a:r>
            <a:r>
              <a:rPr lang="en-US" dirty="0" smtClean="0">
                <a:sym typeface="Symbol" pitchFamily="18" charset="2"/>
              </a:rPr>
              <a:t></a:t>
            </a:r>
            <a:r>
              <a:rPr lang="en-US" dirty="0" smtClean="0"/>
              <a:t>-keratins, which as members of a broad group of intermediate filament proteins.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-keratin is the major proteins of hair and fingernails as well as animal skin.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-keratin has an unusually high content of </a:t>
            </a:r>
            <a:r>
              <a:rPr lang="en-US" dirty="0" err="1" smtClean="0"/>
              <a:t>cysteine</a:t>
            </a:r>
            <a:r>
              <a:rPr lang="en-US" dirty="0" smtClean="0"/>
              <a:t>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"/>
            <a:ext cx="7848600" cy="553998"/>
          </a:xfrm>
        </p:spPr>
        <p:txBody>
          <a:bodyPr/>
          <a:lstStyle/>
          <a:p>
            <a:r>
              <a:rPr lang="en-US" sz="4000" dirty="0" smtClean="0">
                <a:sym typeface="Symbol" pitchFamily="18" charset="2"/>
              </a:rPr>
              <a:t></a:t>
            </a:r>
            <a:r>
              <a:rPr lang="en-US" sz="4000" dirty="0" smtClean="0"/>
              <a:t>-keratins structure (hair vs. fingernails)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7800" y="1006475"/>
            <a:ext cx="8311292" cy="2099036"/>
          </a:xfrm>
        </p:spPr>
        <p:txBody>
          <a:bodyPr/>
          <a:lstStyle/>
          <a:p>
            <a:r>
              <a:rPr lang="en-US" sz="2200" dirty="0" smtClean="0"/>
              <a:t>Two helical </a:t>
            </a:r>
            <a:r>
              <a:rPr lang="en-US" sz="2200" dirty="0" smtClean="0">
                <a:sym typeface="Symbol" pitchFamily="18" charset="2"/>
              </a:rPr>
              <a:t></a:t>
            </a:r>
            <a:r>
              <a:rPr lang="en-US" sz="2200" dirty="0" smtClean="0"/>
              <a:t>-keratin molecules </a:t>
            </a:r>
            <a:r>
              <a:rPr lang="en-US" sz="2200" dirty="0" err="1" smtClean="0"/>
              <a:t>interwine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Two </a:t>
            </a:r>
            <a:r>
              <a:rPr lang="en-US" sz="2200" dirty="0" err="1" smtClean="0"/>
              <a:t>dimers</a:t>
            </a:r>
            <a:r>
              <a:rPr lang="en-US" sz="2200" dirty="0" smtClean="0"/>
              <a:t> twist together to form a 4-molecule </a:t>
            </a:r>
            <a:r>
              <a:rPr lang="en-US" sz="2200" dirty="0" err="1" smtClean="0"/>
              <a:t>protofibril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Eight </a:t>
            </a:r>
            <a:r>
              <a:rPr lang="en-US" sz="2200" dirty="0" err="1" smtClean="0"/>
              <a:t>protofibrils</a:t>
            </a:r>
            <a:r>
              <a:rPr lang="en-US" sz="2200" dirty="0" smtClean="0"/>
              <a:t> combine to make the </a:t>
            </a:r>
            <a:r>
              <a:rPr lang="en-US" sz="2200" dirty="0" err="1" smtClean="0"/>
              <a:t>microfibril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Hundreds of </a:t>
            </a:r>
            <a:r>
              <a:rPr lang="en-US" sz="2200" dirty="0" err="1" smtClean="0"/>
              <a:t>microfibrils</a:t>
            </a:r>
            <a:r>
              <a:rPr lang="en-US" sz="2200" dirty="0" smtClean="0"/>
              <a:t> are cemented into a </a:t>
            </a:r>
            <a:r>
              <a:rPr lang="en-US" sz="2200" dirty="0" err="1" smtClean="0"/>
              <a:t>macrofibril</a:t>
            </a:r>
            <a:r>
              <a:rPr lang="en-US" sz="2200" dirty="0" smtClean="0"/>
              <a:t>.</a:t>
            </a:r>
          </a:p>
          <a:p>
            <a:r>
              <a:rPr lang="en-US" sz="2200" dirty="0" smtClean="0">
                <a:sym typeface="Symbol" pitchFamily="18" charset="2"/>
              </a:rPr>
              <a:t></a:t>
            </a:r>
            <a:r>
              <a:rPr lang="en-US" sz="2200" dirty="0" smtClean="0"/>
              <a:t>-keratin is hardened by the introduction of disulfide cross-links (fingernails).</a:t>
            </a:r>
          </a:p>
        </p:txBody>
      </p:sp>
      <p:pic>
        <p:nvPicPr>
          <p:cNvPr id="3074" name="Picture 2" descr="http://www.bioinfo.org.cn/book/biochemistry/chapt07/172-1.jpg"/>
          <p:cNvPicPr>
            <a:picLocks noChangeAspect="1" noChangeArrowheads="1"/>
          </p:cNvPicPr>
          <p:nvPr/>
        </p:nvPicPr>
        <p:blipFill>
          <a:blip r:embed="rId2" cstate="print"/>
          <a:srcRect b="18002"/>
          <a:stretch>
            <a:fillRect/>
          </a:stretch>
        </p:blipFill>
        <p:spPr bwMode="auto">
          <a:xfrm>
            <a:off x="1708942" y="3323968"/>
            <a:ext cx="6261166" cy="32048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/>
              <a:t>Looking beautiful?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22694"/>
          <a:stretch>
            <a:fillRect/>
          </a:stretch>
        </p:blipFill>
        <p:spPr>
          <a:xfrm>
            <a:off x="2262752" y="963613"/>
            <a:ext cx="3857625" cy="56070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>
                <a:cs typeface="Tahoma" pitchFamily="34" charset="0"/>
              </a:rPr>
              <a:t>How is a perm done?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963613" y="1316038"/>
            <a:ext cx="7461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Perpetua" pitchFamily="18" charset="0"/>
              </a:rPr>
              <a:t>A basic reducing substance (usually ammonium thioglycolate) is added to reduce and rupture some of the disulfide cross-links</a:t>
            </a:r>
          </a:p>
        </p:txBody>
      </p:sp>
      <p:cxnSp>
        <p:nvCxnSpPr>
          <p:cNvPr id="7" name="Straight Arrow Connector 6"/>
          <p:cNvCxnSpPr>
            <a:stCxn id="52227" idx="2"/>
            <a:endCxn id="52230" idx="0"/>
          </p:cNvCxnSpPr>
          <p:nvPr/>
        </p:nvCxnSpPr>
        <p:spPr>
          <a:xfrm rot="5400000">
            <a:off x="3012282" y="1420019"/>
            <a:ext cx="954087" cy="2409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52231" idx="0"/>
          </p:cNvCxnSpPr>
          <p:nvPr/>
        </p:nvCxnSpPr>
        <p:spPr>
          <a:xfrm>
            <a:off x="4694238" y="2147888"/>
            <a:ext cx="2025650" cy="954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TextBox 11"/>
          <p:cNvSpPr txBox="1">
            <a:spLocks noChangeArrowheads="1"/>
          </p:cNvSpPr>
          <p:nvPr/>
        </p:nvSpPr>
        <p:spPr bwMode="auto">
          <a:xfrm flipH="1">
            <a:off x="212725" y="3101975"/>
            <a:ext cx="41449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Perpetua" pitchFamily="18" charset="0"/>
              </a:rPr>
              <a:t>When the hair gets wet, water molecules intrude into the keratin strands disrupting some of the hydrogen bonds, which help to keep the alpha-helices aligned. When hair is dried up, the hair strands are able for a short time to maintain the new curl in the hair.</a:t>
            </a:r>
          </a:p>
          <a:p>
            <a:pPr algn="ctr"/>
            <a:endParaRPr lang="en-US" sz="2400">
              <a:latin typeface="Perpetua" pitchFamily="18" charset="0"/>
            </a:endParaRPr>
          </a:p>
        </p:txBody>
      </p:sp>
      <p:sp>
        <p:nvSpPr>
          <p:cNvPr id="52231" name="TextBox 12"/>
          <p:cNvSpPr txBox="1">
            <a:spLocks noChangeArrowheads="1"/>
          </p:cNvSpPr>
          <p:nvPr/>
        </p:nvSpPr>
        <p:spPr bwMode="auto">
          <a:xfrm>
            <a:off x="4538663" y="3101975"/>
            <a:ext cx="43608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Perpetua" pitchFamily="18" charset="0"/>
              </a:rPr>
              <a:t>The hair is put on rollers or curlers. The alpha-helices can shift positions. An oxidizing agent, usually a dilute solution of hydrogen peroxide, is added to reform the disulfide bonds in their new positions. The permanent will hold these new disulfide bond positions until the hair grows out.</a:t>
            </a:r>
          </a:p>
        </p:txBody>
      </p:sp>
      <p:sp>
        <p:nvSpPr>
          <p:cNvPr id="52232" name="TextBox 13"/>
          <p:cNvSpPr txBox="1">
            <a:spLocks noChangeArrowheads="1"/>
          </p:cNvSpPr>
          <p:nvPr/>
        </p:nvSpPr>
        <p:spPr bwMode="auto">
          <a:xfrm>
            <a:off x="5978525" y="2278063"/>
            <a:ext cx="2017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Perpetua" pitchFamily="18" charset="0"/>
              </a:rPr>
              <a:t>Permanent wave</a:t>
            </a:r>
          </a:p>
        </p:txBody>
      </p:sp>
      <p:sp>
        <p:nvSpPr>
          <p:cNvPr id="52233" name="TextBox 14"/>
          <p:cNvSpPr txBox="1">
            <a:spLocks noChangeArrowheads="1"/>
          </p:cNvSpPr>
          <p:nvPr/>
        </p:nvSpPr>
        <p:spPr bwMode="auto">
          <a:xfrm>
            <a:off x="1187450" y="2278063"/>
            <a:ext cx="2357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Perpetua" pitchFamily="18" charset="0"/>
              </a:rPr>
              <a:t>Temporary Wave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cs typeface="Tahoma" pitchFamily="34" charset="0"/>
              </a:rPr>
              <a:t>Types of proteins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28700"/>
            <a:ext cx="8382000" cy="1477963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Proteins can be divided into two groups according to structure: </a:t>
            </a:r>
          </a:p>
          <a:p>
            <a:pPr lvl="1" eaLnBrk="1" hangingPunct="1"/>
            <a:r>
              <a:rPr lang="en-US" sz="2400" smtClean="0">
                <a:solidFill>
                  <a:srgbClr val="CC0000"/>
                </a:solidFill>
                <a:cs typeface="Times New Roman" pitchFamily="18" charset="0"/>
              </a:rPr>
              <a:t>fibrous (fiber-like with a uniform secondary-structure only)</a:t>
            </a:r>
          </a:p>
          <a:p>
            <a:pPr lvl="1" eaLnBrk="1" hangingPunct="1"/>
            <a:r>
              <a:rPr lang="en-US" sz="2400" smtClean="0">
                <a:solidFill>
                  <a:srgbClr val="CC0000"/>
                </a:solidFill>
                <a:cs typeface="Times New Roman" pitchFamily="18" charset="0"/>
              </a:rPr>
              <a:t>globular (globe-like with three-dimensional compact structures)</a:t>
            </a:r>
          </a:p>
        </p:txBody>
      </p:sp>
      <p:pic>
        <p:nvPicPr>
          <p:cNvPr id="17412" name="Picture 5" descr="http://3.bp.blogspot.com/-tbjkosaksBY/USmcgDd3kII/AAAAAAAAEZI/iaKcQXUYiBE/s1600/globular+and+fibrous+proteins.gif"/>
          <p:cNvPicPr>
            <a:picLocks noChangeAspect="1" noChangeArrowheads="1"/>
          </p:cNvPicPr>
          <p:nvPr/>
        </p:nvPicPr>
        <p:blipFill>
          <a:blip r:embed="rId2" cstate="print"/>
          <a:srcRect l="7301" r="9589" b="10794"/>
          <a:stretch>
            <a:fillRect/>
          </a:stretch>
        </p:blipFill>
        <p:spPr bwMode="auto">
          <a:xfrm>
            <a:off x="3186113" y="2352675"/>
            <a:ext cx="582453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3335" y="2997934"/>
            <a:ext cx="3125788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7475" indent="-117475" algn="ctr">
              <a:defRPr/>
            </a:pPr>
            <a:r>
              <a:rPr lang="en-US" sz="2200" u="sng" dirty="0">
                <a:cs typeface="Times New Roman" pitchFamily="-110" charset="0"/>
              </a:rPr>
              <a:t>Examples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2200" dirty="0">
                <a:cs typeface="Times New Roman" pitchFamily="-110" charset="0"/>
              </a:rPr>
              <a:t>Fibrous proteins: collagens, </a:t>
            </a:r>
            <a:r>
              <a:rPr lang="en-US" sz="2200" dirty="0" err="1">
                <a:cs typeface="Times New Roman" pitchFamily="-110" charset="0"/>
              </a:rPr>
              <a:t>elastins</a:t>
            </a:r>
            <a:r>
              <a:rPr lang="en-US" sz="2200" dirty="0">
                <a:cs typeface="Times New Roman" pitchFamily="-110" charset="0"/>
              </a:rPr>
              <a:t>, and keratins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endParaRPr lang="en-US" sz="2200" dirty="0" smtClean="0">
              <a:cs typeface="Times New Roman" pitchFamily="-110" charset="0"/>
            </a:endParaRP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US" sz="2200" dirty="0" smtClean="0">
                <a:cs typeface="Times New Roman" pitchFamily="-110" charset="0"/>
              </a:rPr>
              <a:t>Globular </a:t>
            </a:r>
            <a:r>
              <a:rPr lang="en-US" sz="2200" dirty="0">
                <a:cs typeface="Times New Roman" pitchFamily="-110" charset="0"/>
              </a:rPr>
              <a:t>proteins: myoglobin, hemoglobin, and immunoglobulin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mtClean="0">
                <a:cs typeface="Tahoma" pitchFamily="34" charset="0"/>
              </a:rPr>
              <a:t>The extracellular matrix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381000" y="1014413"/>
            <a:ext cx="8382000" cy="1550987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The extracellular space is largely filled by an intricate network of macromolecules including proteins and polysaccharides that assemble into an organized meshwork in close association with cell surface.</a:t>
            </a:r>
          </a:p>
        </p:txBody>
      </p:sp>
      <p:pic>
        <p:nvPicPr>
          <p:cNvPr id="18436" name="Picture 5" descr="http://jonlieffmd.com/wp-content/uploads/2013/11/ECM-INTEGRIN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63" y="2870200"/>
            <a:ext cx="3895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0013" y="649288"/>
            <a:ext cx="7042150" cy="1524000"/>
          </a:xfrm>
        </p:spPr>
        <p:txBody>
          <a:bodyPr/>
          <a:lstStyle/>
          <a:p>
            <a:pPr eaLnBrk="1" hangingPunct="1">
              <a:defRPr/>
            </a:pPr>
            <a:endParaRPr dirty="0" smtClean="0">
              <a:cs typeface="Tahoma" pitchFamily="34" charset="0"/>
            </a:endParaRPr>
          </a:p>
        </p:txBody>
      </p:sp>
      <p:sp>
        <p:nvSpPr>
          <p:cNvPr id="19459" name="Subtitle 3"/>
          <p:cNvSpPr>
            <a:spLocks noGrp="1"/>
          </p:cNvSpPr>
          <p:nvPr>
            <p:ph type="subTitle" idx="1"/>
          </p:nvPr>
        </p:nvSpPr>
        <p:spPr>
          <a:xfrm>
            <a:off x="1368425" y="4344988"/>
            <a:ext cx="7043738" cy="461962"/>
          </a:xfrm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>
                <a:cs typeface="Tahoma" pitchFamily="34" charset="0"/>
              </a:rPr>
              <a:t>Collagens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 smtClean="0">
                <a:cs typeface="Tahoma" pitchFamily="34" charset="0"/>
              </a:rPr>
              <a:t>Collagens and their properties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4610493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The collagens are a family of fibrous proteins with 25 different types found in all </a:t>
            </a:r>
            <a:r>
              <a:rPr lang="en-US" dirty="0" err="1" smtClean="0">
                <a:cs typeface="Times New Roman" pitchFamily="18" charset="0"/>
              </a:rPr>
              <a:t>multicellular</a:t>
            </a:r>
            <a:r>
              <a:rPr lang="en-US" dirty="0" smtClean="0">
                <a:cs typeface="Times New Roman" pitchFamily="18" charset="0"/>
              </a:rPr>
              <a:t> animals.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They are the most abundant proteins in mammals, constituting 25% of the total protein mass in these animals.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Collagen molecules are named as type I collagen, type II collagen, type III collagen, and so on.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The main function of collagen molecules is to provide structural support to tissues.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Hence, the primary feature of a typical collagen molecule is its </a:t>
            </a:r>
            <a:r>
              <a:rPr lang="en-US" u="sng" dirty="0" smtClean="0">
                <a:cs typeface="Times New Roman" pitchFamily="18" charset="0"/>
              </a:rPr>
              <a:t>stiffness</a:t>
            </a:r>
            <a:r>
              <a:rPr lang="en-US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</a:t>
            </a:r>
            <a:r>
              <a:rPr dirty="0" smtClean="0"/>
              <a:t>tructure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288"/>
            <a:ext cx="6108700" cy="4050340"/>
          </a:xfrm>
        </p:spPr>
        <p:txBody>
          <a:bodyPr/>
          <a:lstStyle/>
          <a:p>
            <a:pPr marL="339725" indent="-339725" eaLnBrk="1" hangingPunct="1"/>
            <a:r>
              <a:rPr lang="en-US" dirty="0" smtClean="0"/>
              <a:t>It is a left-handed, triple-stranded, helical protein, in which three collagen polypeptide chains, called 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 chains, are wound around one another in a ropelike </a:t>
            </a:r>
            <a:r>
              <a:rPr lang="en-US" dirty="0" err="1" smtClean="0"/>
              <a:t>superhelix</a:t>
            </a:r>
            <a:r>
              <a:rPr lang="en-US" dirty="0" smtClean="0"/>
              <a:t>.</a:t>
            </a:r>
          </a:p>
          <a:p>
            <a:pPr marL="339725" indent="-339725" eaLnBrk="1" hangingPunct="1"/>
            <a:r>
              <a:rPr lang="en-US" dirty="0" smtClean="0"/>
              <a:t>This basic unit of collagen is called </a:t>
            </a:r>
            <a:r>
              <a:rPr lang="en-US" dirty="0" err="1" smtClean="0"/>
              <a:t>tropocollagen</a:t>
            </a:r>
            <a:r>
              <a:rPr lang="en-US" dirty="0" smtClean="0"/>
              <a:t>.</a:t>
            </a:r>
          </a:p>
          <a:p>
            <a:pPr marL="339725" indent="-339725" eaLnBrk="1" hangingPunct="1"/>
            <a:r>
              <a:rPr lang="en-US" dirty="0" smtClean="0">
                <a:cs typeface="Times New Roman" pitchFamily="18" charset="0"/>
              </a:rPr>
              <a:t>Compared to the a-helix, the collagen helix is much more extended with 3.3 residues per turn</a:t>
            </a:r>
            <a:r>
              <a:rPr lang="en-US" dirty="0" smtClean="0"/>
              <a:t>.</a:t>
            </a:r>
            <a:endParaRPr lang="en-US" dirty="0" smtClean="0">
              <a:cs typeface="Times New Roman" pitchFamily="18" charset="0"/>
            </a:endParaRPr>
          </a:p>
        </p:txBody>
      </p:sp>
      <p:pic>
        <p:nvPicPr>
          <p:cNvPr id="22532" name="Picture 4" descr="http://www.bio.mtu.edu/campbell/401l9f1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6815138" y="1116013"/>
            <a:ext cx="1724025" cy="5068887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"/>
            <a:ext cx="7848600" cy="664797"/>
          </a:xfrm>
        </p:spPr>
        <p:txBody>
          <a:bodyPr vert="horz" wrap="square" lIns="0" tIns="0" rIns="0" bIns="0" rtlCol="0" anchor="t">
            <a:spAutoFit/>
          </a:bodyPr>
          <a:lstStyle/>
          <a:p>
            <a:pPr eaLnBrk="1" hangingPunct="1">
              <a:defRPr/>
            </a:pPr>
            <a:r>
              <a:rPr lang="en-US" dirty="0" smtClean="0">
                <a:cs typeface="Times New Roman" pitchFamily="-110" charset="0"/>
              </a:rPr>
              <a:t>Composition of collagens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0641" y="1112008"/>
            <a:ext cx="4114800" cy="4690515"/>
          </a:xfrm>
        </p:spPr>
        <p:txBody>
          <a:bodyPr/>
          <a:lstStyle/>
          <a:p>
            <a:r>
              <a:rPr lang="en-US" sz="2400" dirty="0" smtClean="0"/>
              <a:t>Collagens are rich in </a:t>
            </a:r>
            <a:r>
              <a:rPr lang="en-US" sz="2400" dirty="0" err="1" smtClean="0"/>
              <a:t>glycine</a:t>
            </a:r>
            <a:r>
              <a:rPr lang="en-US" sz="2400" dirty="0" smtClean="0"/>
              <a:t> (33%) and </a:t>
            </a:r>
            <a:r>
              <a:rPr lang="en-US" sz="2400" dirty="0" err="1" smtClean="0"/>
              <a:t>proline</a:t>
            </a:r>
            <a:r>
              <a:rPr lang="en-US" sz="2400" dirty="0" smtClean="0"/>
              <a:t> (13%).</a:t>
            </a:r>
          </a:p>
          <a:p>
            <a:r>
              <a:rPr lang="en-US" sz="2400" dirty="0" smtClean="0"/>
              <a:t>It is also unusual in containing 4-hydroxyproline (9%) and </a:t>
            </a:r>
            <a:r>
              <a:rPr lang="en-US" sz="2400" dirty="0" err="1" smtClean="0"/>
              <a:t>hydroxylysine</a:t>
            </a:r>
            <a:endParaRPr lang="en-US" sz="2400" dirty="0" smtClean="0"/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Every third residue is </a:t>
            </a:r>
            <a:r>
              <a:rPr lang="en-US" sz="2400" dirty="0" err="1" smtClean="0">
                <a:cs typeface="Times New Roman" pitchFamily="18" charset="0"/>
              </a:rPr>
              <a:t>glycine</a:t>
            </a:r>
            <a:r>
              <a:rPr lang="en-US" sz="2400" dirty="0" smtClean="0">
                <a:cs typeface="Times New Roman" pitchFamily="18" charset="0"/>
              </a:rPr>
              <a:t>, which, with the preceding residue being </a:t>
            </a:r>
            <a:r>
              <a:rPr lang="en-US" sz="2400" dirty="0" err="1" smtClean="0">
                <a:cs typeface="Times New Roman" pitchFamily="18" charset="0"/>
              </a:rPr>
              <a:t>proline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err="1" smtClean="0">
                <a:cs typeface="Times New Roman" pitchFamily="18" charset="0"/>
              </a:rPr>
              <a:t>hydroxyproline</a:t>
            </a:r>
            <a:r>
              <a:rPr lang="en-US" sz="2400" dirty="0" smtClean="0">
                <a:cs typeface="Times New Roman" pitchFamily="18" charset="0"/>
              </a:rPr>
              <a:t> in a repetitive fashion as follows: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Gly-pro-Y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Gly-X-</a:t>
            </a:r>
            <a:r>
              <a:rPr lang="en-US" dirty="0" err="1" smtClean="0">
                <a:cs typeface="Times New Roman" pitchFamily="18" charset="0"/>
              </a:rPr>
              <a:t>hydroxyproline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endParaRPr lang="en-US" sz="2400" dirty="0" smtClean="0"/>
          </a:p>
        </p:txBody>
      </p:sp>
      <p:pic>
        <p:nvPicPr>
          <p:cNvPr id="24580" name="Picture 4" descr="http://www.ncbi.nlm.nih.gov/books/bookres.fcgi/mboc4/ch19f4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4725430" y="1747323"/>
            <a:ext cx="3965751" cy="376379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sz="3600" smtClean="0">
                <a:cs typeface="Tahoma" pitchFamily="34" charset="0"/>
              </a:rPr>
              <a:t>Functional purpose of amino acids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0999" y="1411288"/>
            <a:ext cx="8112071" cy="1403461"/>
          </a:xfrm>
        </p:spPr>
        <p:txBody>
          <a:bodyPr/>
          <a:lstStyle/>
          <a:p>
            <a:pPr marL="339725" indent="-339725" eaLnBrk="1" hangingPunct="1"/>
            <a:r>
              <a:rPr lang="en-US" sz="2400" dirty="0" err="1" smtClean="0">
                <a:cs typeface="Times New Roman" pitchFamily="18" charset="0"/>
              </a:rPr>
              <a:t>Glycine</a:t>
            </a:r>
            <a:r>
              <a:rPr lang="en-US" sz="2400" dirty="0" smtClean="0">
                <a:cs typeface="Times New Roman" pitchFamily="18" charset="0"/>
              </a:rPr>
              <a:t> allows the three helical a chains to pack tightly together to form the final collagen </a:t>
            </a:r>
            <a:r>
              <a:rPr lang="en-US" sz="2400" dirty="0" err="1" smtClean="0">
                <a:cs typeface="Times New Roman" pitchFamily="18" charset="0"/>
              </a:rPr>
              <a:t>superhelix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marL="339725" indent="-339725" eaLnBrk="1" hangingPunct="1"/>
            <a:r>
              <a:rPr lang="en-US" sz="2400" dirty="0" err="1" smtClean="0">
                <a:cs typeface="Times New Roman" pitchFamily="18" charset="0"/>
              </a:rPr>
              <a:t>Proline</a:t>
            </a:r>
            <a:r>
              <a:rPr lang="en-US" sz="2400" dirty="0" smtClean="0">
                <a:cs typeface="Times New Roman" pitchFamily="18" charset="0"/>
              </a:rPr>
              <a:t> creates the kinks and stabilizes the helical conformation in each a chain.</a:t>
            </a:r>
          </a:p>
        </p:txBody>
      </p:sp>
      <p:pic>
        <p:nvPicPr>
          <p:cNvPr id="17410" name="Picture 2" descr="http://www.rcsb.org/pdb/education_discussion/molecule_of_the_month/images/1cag_bon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71" y="2844032"/>
            <a:ext cx="4664995" cy="387448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6465"/>
          <a:stretch>
            <a:fillRect/>
          </a:stretch>
        </p:blipFill>
        <p:spPr bwMode="auto">
          <a:xfrm>
            <a:off x="5439897" y="2650909"/>
            <a:ext cx="3502617" cy="40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template 3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4</Template>
  <TotalTime>730</TotalTime>
  <Words>1092</Words>
  <Application>Microsoft Office PowerPoint</Application>
  <PresentationFormat>On-screen Show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Green template 3</vt:lpstr>
      <vt:lpstr>White with Courier font for code slides</vt:lpstr>
      <vt:lpstr>Structure-function relationship: Fibrous proteins </vt:lpstr>
      <vt:lpstr>Biological Functions of Proteins</vt:lpstr>
      <vt:lpstr>Types of proteins</vt:lpstr>
      <vt:lpstr>The extracellular matrix</vt:lpstr>
      <vt:lpstr>Slide 5</vt:lpstr>
      <vt:lpstr>Collagens and their properties</vt:lpstr>
      <vt:lpstr>Structure</vt:lpstr>
      <vt:lpstr>Composition of collagens</vt:lpstr>
      <vt:lpstr>Functional purpose of amino acids</vt:lpstr>
      <vt:lpstr>Hydroxylysine </vt:lpstr>
      <vt:lpstr>Oxidation of lysine</vt:lpstr>
      <vt:lpstr>Function of cross-linking</vt:lpstr>
      <vt:lpstr>Formation of collagen fibers</vt:lpstr>
      <vt:lpstr>Purpose of hydroxyproline</vt:lpstr>
      <vt:lpstr>Scurvy</vt:lpstr>
      <vt:lpstr>Slide 16</vt:lpstr>
      <vt:lpstr>Resilience vs. flexibility</vt:lpstr>
      <vt:lpstr>Elastin</vt:lpstr>
      <vt:lpstr>Elastin structure</vt:lpstr>
      <vt:lpstr>Slide 20</vt:lpstr>
      <vt:lpstr>Keratins </vt:lpstr>
      <vt:lpstr>-keratins structure (hair vs. fingernails)</vt:lpstr>
      <vt:lpstr>Looking beautiful?</vt:lpstr>
      <vt:lpstr>How is a perm done?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Fibrous and globular proteins Structure-function relationship</dc:title>
  <dc:creator>Ahram</dc:creator>
  <cp:lastModifiedBy>Ahram</cp:lastModifiedBy>
  <cp:revision>22</cp:revision>
  <dcterms:created xsi:type="dcterms:W3CDTF">2011-10-18T08:00:34Z</dcterms:created>
  <dcterms:modified xsi:type="dcterms:W3CDTF">2014-06-29T11:55:05Z</dcterms:modified>
</cp:coreProperties>
</file>