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5"/>
  </p:notesMasterIdLst>
  <p:sldIdLst>
    <p:sldId id="256" r:id="rId3"/>
    <p:sldId id="263" r:id="rId4"/>
    <p:sldId id="262" r:id="rId5"/>
    <p:sldId id="261" r:id="rId6"/>
    <p:sldId id="260" r:id="rId7"/>
    <p:sldId id="270" r:id="rId8"/>
    <p:sldId id="259" r:id="rId9"/>
    <p:sldId id="258" r:id="rId10"/>
    <p:sldId id="257" r:id="rId11"/>
    <p:sldId id="268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5AC5E-1923-4A23-AC25-90136FC6112C}" type="datetimeFigureOut">
              <a:rPr lang="en-US" smtClean="0"/>
              <a:t>10/08/2015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65D0E2-1D7B-42BD-BA90-54E4B43B8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83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ECA48C-9599-4555-B8EA-2A350A9187FF}" type="slidenum">
              <a:rPr lang="ar-SA" smtClean="0">
                <a:solidFill>
                  <a:prstClr val="black"/>
                </a:solidFill>
              </a:rPr>
              <a:pPr/>
              <a:t>35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75DF4B-6EE6-4E94-AE4C-F60192B20926}" type="slidenum">
              <a:rPr lang="ar-SA" smtClean="0">
                <a:solidFill>
                  <a:prstClr val="black"/>
                </a:solidFill>
              </a:rPr>
              <a:pPr/>
              <a:t>37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10/08/2015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0A3A-DDFB-449B-A66F-8AB05E2C46C6}" type="datetime6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August 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Munir Gharaibeh, MD, PhD, MHPE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082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A0194-75BA-49FE-8EFE-C300A2DA253E}" type="datetime6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August 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Munir Gharaibeh, MD, PhD, MHPE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716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C034-352B-4A62-90A6-3DE89FD55EB5}" type="datetime6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August 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Munir Gharaibeh, MD, PhD, MHPE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0532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3974-5A56-4FBD-B3E8-8B9D3A1479CF}" type="datetime6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August 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Munir Gharaibeh, MD, PhD, MHPE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8043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223D1-9977-4603-8702-3771F11A9833}" type="datetime6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August 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Munir Gharaibeh, MD, PhD, MHPE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149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0CA6-127D-4717-9BD9-F97FD99529BD}" type="datetime6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August 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Munir Gharaibeh, MD, PhD, MHPE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4536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B28E-C3E5-404A-9D68-3EF9EC57B2EA}" type="datetime6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August 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Munir Gharaibeh, MD, PhD, MHPE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5886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1FED-60AC-48EE-9093-ABF4E0978322}" type="datetime6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August 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Munir Gharaibeh, MD, PhD, MHPE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674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B7B22-A27B-470B-B7A7-B609CF4A280F}" type="datetime6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August 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Munir Gharaibeh, MD, PhD, MHPE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066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D0D8C-35A5-43C1-A30C-224C5A7D12F6}" type="datetime6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August 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Munir Gharaibeh, MD, PhD, MHPE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042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A39B-FA44-40C4-8A97-AA11A62EBCAC}" type="datetime6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August 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Munir Gharaibeh, MD, PhD, MHPE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226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10/08/2015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10/08/2015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10/08/2015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10/08/2015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10/08/2015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10/08/2015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10/08/2015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7FBCD-FE89-41C0-A6EC-A3FCF4C58B6B}" type="datetime6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August 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Munir Gharaibeh, MD, PhD, MHPE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8035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8001000" cy="1981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Autacoids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Munir Gharaibeh, MD, PhD, MHPE</a:t>
            </a:r>
          </a:p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Faculty of Medicine,</a:t>
            </a:r>
          </a:p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 The University of Jordan</a:t>
            </a:r>
          </a:p>
          <a:p>
            <a:pPr algn="ctr"/>
            <a:r>
              <a:rPr lang="en-US" sz="3200" b="1" smtClean="0">
                <a:solidFill>
                  <a:srgbClr val="FFFF00"/>
                </a:solidFill>
              </a:rPr>
              <a:t>August, 2015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H1 Receptor Antagonists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First Generation:</a:t>
            </a:r>
          </a:p>
          <a:p>
            <a:pPr lvl="1"/>
            <a:r>
              <a:rPr lang="en-US" sz="4000" b="1" dirty="0" smtClean="0"/>
              <a:t>Strong sedatives because they can cross BBB. Dangers???.</a:t>
            </a:r>
          </a:p>
          <a:p>
            <a:pPr lvl="1"/>
            <a:r>
              <a:rPr lang="en-US" sz="4000" b="1" dirty="0" smtClean="0"/>
              <a:t>Examples: Diphenhydramine, </a:t>
            </a:r>
            <a:r>
              <a:rPr lang="en-US" sz="4000" b="1" dirty="0" err="1" smtClean="0"/>
              <a:t>Chlorpheneramine</a:t>
            </a:r>
            <a:endParaRPr lang="en-US" sz="4000" b="1" dirty="0" smtClean="0"/>
          </a:p>
          <a:p>
            <a:pPr lvl="1"/>
            <a:r>
              <a:rPr lang="en-US" sz="4000" b="1" dirty="0" smtClean="0"/>
              <a:t>Have autonomic blocking effects</a:t>
            </a:r>
          </a:p>
          <a:p>
            <a:r>
              <a:rPr lang="en-US" sz="4000" b="1" dirty="0" smtClean="0">
                <a:solidFill>
                  <a:srgbClr val="FFFF00"/>
                </a:solidFill>
              </a:rPr>
              <a:t>Second Generation</a:t>
            </a:r>
            <a:r>
              <a:rPr lang="en-US" sz="4000" b="1" dirty="0" smtClean="0"/>
              <a:t>:</a:t>
            </a:r>
          </a:p>
          <a:p>
            <a:pPr lvl="1"/>
            <a:r>
              <a:rPr lang="en-US" sz="4000" b="1" dirty="0" smtClean="0"/>
              <a:t>Less lipid soluble, so no sedative activity.</a:t>
            </a:r>
          </a:p>
          <a:p>
            <a:pPr lvl="1"/>
            <a:r>
              <a:rPr lang="en-US" sz="4000" b="1" dirty="0" smtClean="0"/>
              <a:t>Examples: Fexofenadine, </a:t>
            </a:r>
            <a:r>
              <a:rPr lang="en-US" sz="4000" b="1" dirty="0" err="1" smtClean="0"/>
              <a:t>Loratidine</a:t>
            </a:r>
            <a:r>
              <a:rPr lang="en-US" sz="4000" b="1" dirty="0" smtClean="0"/>
              <a:t>, </a:t>
            </a:r>
            <a:r>
              <a:rPr lang="en-US" sz="4000" b="1" dirty="0" err="1" smtClean="0"/>
              <a:t>Cetrizine</a:t>
            </a:r>
            <a:endParaRPr lang="en-US" sz="4000" b="1" dirty="0" smtClean="0"/>
          </a:p>
          <a:p>
            <a:pPr lvl="1"/>
            <a:endParaRPr lang="en-US" b="1" dirty="0" smtClean="0"/>
          </a:p>
          <a:p>
            <a:pPr lvl="1"/>
            <a:endParaRPr lang="en-US" b="1" dirty="0" smtClean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err="1" smtClean="0">
                <a:solidFill>
                  <a:srgbClr val="FFFF00"/>
                </a:solidFill>
              </a:rPr>
              <a:t>Pharmacodynamics</a:t>
            </a:r>
            <a:r>
              <a:rPr lang="en-US" sz="3200" b="1" dirty="0" smtClean="0">
                <a:solidFill>
                  <a:srgbClr val="FFFF00"/>
                </a:solidFill>
              </a:rPr>
              <a:t> of H1  Antagonists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067800" cy="5288760"/>
          </a:xfrm>
        </p:spPr>
        <p:txBody>
          <a:bodyPr>
            <a:noAutofit/>
          </a:bodyPr>
          <a:lstStyle/>
          <a:p>
            <a:pPr lvl="1"/>
            <a:r>
              <a:rPr lang="en-US" sz="2800" b="1" dirty="0" smtClean="0">
                <a:solidFill>
                  <a:srgbClr val="FFFF00"/>
                </a:solidFill>
              </a:rPr>
              <a:t>Sedation:</a:t>
            </a:r>
          </a:p>
          <a:p>
            <a:pPr lvl="2"/>
            <a:r>
              <a:rPr lang="en-US" sz="2800" b="1" dirty="0" smtClean="0"/>
              <a:t>Very common with first generation agents.</a:t>
            </a:r>
          </a:p>
          <a:p>
            <a:pPr lvl="2"/>
            <a:r>
              <a:rPr lang="en-US" sz="2800" b="1" dirty="0" smtClean="0"/>
              <a:t>Varies among agents and patients.</a:t>
            </a:r>
          </a:p>
          <a:p>
            <a:pPr lvl="2"/>
            <a:r>
              <a:rPr lang="en-US" sz="2800" b="1" dirty="0" smtClean="0"/>
              <a:t>No abuse potential.</a:t>
            </a:r>
          </a:p>
          <a:p>
            <a:pPr lvl="2"/>
            <a:r>
              <a:rPr lang="en-US" sz="2800" b="1" dirty="0" smtClean="0"/>
              <a:t>Cause stimulation and  convulsions at high doses.</a:t>
            </a:r>
          </a:p>
          <a:p>
            <a:pPr lvl="1"/>
            <a:r>
              <a:rPr lang="en-US" sz="2800" b="1" dirty="0" err="1" smtClean="0">
                <a:solidFill>
                  <a:srgbClr val="FFFF00"/>
                </a:solidFill>
              </a:rPr>
              <a:t>Antinausea</a:t>
            </a:r>
            <a:r>
              <a:rPr lang="en-US" sz="2800" b="1" dirty="0" smtClean="0">
                <a:solidFill>
                  <a:srgbClr val="FFFF00"/>
                </a:solidFill>
              </a:rPr>
              <a:t> and antiemetic.</a:t>
            </a:r>
          </a:p>
          <a:p>
            <a:pPr lvl="1"/>
            <a:r>
              <a:rPr lang="en-US" sz="2800" b="1" dirty="0" err="1" smtClean="0">
                <a:solidFill>
                  <a:srgbClr val="FFFF00"/>
                </a:solidFill>
              </a:rPr>
              <a:t>Antiparkinsonism</a:t>
            </a:r>
            <a:r>
              <a:rPr lang="en-US" sz="2800" b="1" dirty="0">
                <a:solidFill>
                  <a:srgbClr val="FFFF00"/>
                </a:solidFill>
              </a:rPr>
              <a:t>.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lvl="1"/>
            <a:r>
              <a:rPr lang="en-US" sz="2800" b="1" dirty="0" smtClean="0">
                <a:solidFill>
                  <a:srgbClr val="FFFF00"/>
                </a:solidFill>
              </a:rPr>
              <a:t>Anticholinergic.</a:t>
            </a:r>
          </a:p>
          <a:p>
            <a:pPr lvl="1"/>
            <a:r>
              <a:rPr lang="en-US" sz="2800" b="1" dirty="0" smtClean="0">
                <a:solidFill>
                  <a:srgbClr val="FFFF00"/>
                </a:solidFill>
              </a:rPr>
              <a:t>Alpha blocking.</a:t>
            </a:r>
          </a:p>
          <a:p>
            <a:pPr lvl="1"/>
            <a:r>
              <a:rPr lang="en-US" sz="2800" b="1" dirty="0" smtClean="0">
                <a:solidFill>
                  <a:srgbClr val="FFFF00"/>
                </a:solidFill>
              </a:rPr>
              <a:t>Serotonin blocking.</a:t>
            </a:r>
          </a:p>
          <a:p>
            <a:pPr lvl="1"/>
            <a:r>
              <a:rPr lang="en-US" sz="2800" b="1" dirty="0" smtClean="0">
                <a:solidFill>
                  <a:srgbClr val="FFFF00"/>
                </a:solidFill>
              </a:rPr>
              <a:t>Local anesthesia</a:t>
            </a:r>
          </a:p>
          <a:p>
            <a:pPr lvl="1"/>
            <a:endParaRPr lang="en-US" sz="2800" b="1" dirty="0" smtClean="0">
              <a:solidFill>
                <a:srgbClr val="FFFF00"/>
              </a:solidFill>
            </a:endParaRP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839199" cy="662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Clinical uses of H1 Antagonists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85000" lnSpcReduction="10000"/>
          </a:bodyPr>
          <a:lstStyle/>
          <a:p>
            <a:r>
              <a:rPr lang="en-US" sz="3800" b="1" dirty="0" smtClean="0"/>
              <a:t>Allergic reactions:</a:t>
            </a:r>
          </a:p>
          <a:p>
            <a:pPr lvl="1"/>
            <a:r>
              <a:rPr lang="en-US" sz="3800" b="1" dirty="0" smtClean="0"/>
              <a:t>More effective when given before exposure.</a:t>
            </a:r>
          </a:p>
          <a:p>
            <a:pPr lvl="1"/>
            <a:r>
              <a:rPr lang="en-US" sz="3800" b="1" dirty="0" smtClean="0"/>
              <a:t>Sedative effect reduces awareness of itching.</a:t>
            </a:r>
          </a:p>
          <a:p>
            <a:pPr lvl="1"/>
            <a:r>
              <a:rPr lang="en-US" sz="3800" b="1" dirty="0" smtClean="0"/>
              <a:t>Local application may induce allergy by itself.</a:t>
            </a:r>
          </a:p>
          <a:p>
            <a:r>
              <a:rPr lang="en-US" sz="3800" b="1" dirty="0" smtClean="0"/>
              <a:t>Motion Sickness and Vestibular Disturbances: </a:t>
            </a:r>
            <a:r>
              <a:rPr lang="en-US" sz="3800" b="1" i="1" dirty="0" err="1" smtClean="0">
                <a:solidFill>
                  <a:srgbClr val="FFFF00"/>
                </a:solidFill>
              </a:rPr>
              <a:t>Menier’s</a:t>
            </a:r>
            <a:r>
              <a:rPr lang="en-US" sz="3800" b="1" i="1" dirty="0" smtClean="0">
                <a:solidFill>
                  <a:srgbClr val="FFFF00"/>
                </a:solidFill>
              </a:rPr>
              <a:t> Syndrome</a:t>
            </a:r>
            <a:r>
              <a:rPr lang="en-US" sz="3800" b="1" dirty="0" smtClean="0"/>
              <a:t>.</a:t>
            </a:r>
          </a:p>
          <a:p>
            <a:r>
              <a:rPr lang="en-US" sz="3800" b="1" dirty="0" smtClean="0"/>
              <a:t>Nausea and vomiting of Pregnancy (</a:t>
            </a:r>
            <a:r>
              <a:rPr lang="en-US" sz="3800" b="1" i="1" dirty="0" smtClean="0">
                <a:solidFill>
                  <a:srgbClr val="FFFF00"/>
                </a:solidFill>
              </a:rPr>
              <a:t>Morning Sickness</a:t>
            </a:r>
            <a:r>
              <a:rPr lang="en-US" sz="3800" b="1" dirty="0" smtClean="0"/>
              <a:t>): </a:t>
            </a:r>
          </a:p>
          <a:p>
            <a:pPr lvl="1"/>
            <a:r>
              <a:rPr lang="en-US" sz="3800" b="1" dirty="0" smtClean="0"/>
              <a:t>Teratogenic in rodents.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H2 Antagonists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562600"/>
          </a:xfrm>
        </p:spPr>
        <p:txBody>
          <a:bodyPr>
            <a:normAutofit/>
          </a:bodyPr>
          <a:lstStyle/>
          <a:p>
            <a:r>
              <a:rPr lang="en-US" b="1" dirty="0" smtClean="0"/>
              <a:t>Breakthrough treatment for peptic ulcer disease(1972).</a:t>
            </a:r>
          </a:p>
          <a:p>
            <a:r>
              <a:rPr lang="en-US" b="1" dirty="0" smtClean="0"/>
              <a:t>Do not completely abolish acid secretion(40-60%).</a:t>
            </a:r>
          </a:p>
          <a:p>
            <a:r>
              <a:rPr lang="en-US" b="1" dirty="0" smtClean="0"/>
              <a:t>Replaced by proton pump inhibitors(100% inhibition).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Cimetidine.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Ranitidine.</a:t>
            </a:r>
          </a:p>
          <a:p>
            <a:r>
              <a:rPr lang="en-US" b="1" dirty="0" err="1" smtClean="0">
                <a:solidFill>
                  <a:srgbClr val="FFFF00"/>
                </a:solidFill>
              </a:rPr>
              <a:t>Famotidine</a:t>
            </a:r>
            <a:r>
              <a:rPr lang="en-US" b="1" dirty="0" smtClean="0">
                <a:solidFill>
                  <a:srgbClr val="FFFF00"/>
                </a:solidFill>
              </a:rPr>
              <a:t>. </a:t>
            </a:r>
          </a:p>
          <a:p>
            <a:r>
              <a:rPr lang="en-US" b="1" dirty="0" err="1" smtClean="0">
                <a:solidFill>
                  <a:srgbClr val="FFFF00"/>
                </a:solidFill>
              </a:rPr>
              <a:t>Naziditine</a:t>
            </a:r>
            <a:r>
              <a:rPr lang="en-US" b="1" dirty="0" smtClean="0">
                <a:solidFill>
                  <a:srgbClr val="FFFF00"/>
                </a:solidFill>
              </a:rPr>
              <a:t>.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839200" cy="8382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Serotonin and 5-Hydroxytryptamine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85800"/>
            <a:ext cx="7772400" cy="59436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Serotonin</a:t>
            </a:r>
            <a:r>
              <a:rPr lang="en-US" sz="4000" b="1" dirty="0" smtClean="0"/>
              <a:t>: a </a:t>
            </a:r>
            <a:r>
              <a:rPr lang="en-US" sz="4000" b="1" dirty="0" err="1" smtClean="0"/>
              <a:t>vsoconstrictor</a:t>
            </a:r>
            <a:r>
              <a:rPr lang="en-US" sz="4000" b="1" dirty="0" smtClean="0"/>
              <a:t> released from the blood clot.</a:t>
            </a:r>
          </a:p>
          <a:p>
            <a:r>
              <a:rPr lang="en-US" sz="4000" b="1" dirty="0" err="1" smtClean="0">
                <a:solidFill>
                  <a:srgbClr val="FFFF00"/>
                </a:solidFill>
              </a:rPr>
              <a:t>Enteramine</a:t>
            </a:r>
            <a:r>
              <a:rPr lang="en-US" sz="4000" b="1" dirty="0" smtClean="0"/>
              <a:t>: a smooth muscle stimulant found in intestinal mucosa.</a:t>
            </a:r>
          </a:p>
          <a:p>
            <a:r>
              <a:rPr lang="en-US" sz="4000" b="1" dirty="0" smtClean="0">
                <a:solidFill>
                  <a:srgbClr val="FFFF00"/>
                </a:solidFill>
              </a:rPr>
              <a:t>5-Hydroxytryptamine</a:t>
            </a:r>
            <a:r>
              <a:rPr lang="en-US" sz="4000" b="1" dirty="0" smtClean="0"/>
              <a:t>( synthesized in 1951)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Serotonin and 5-Hydroxytryptamine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r>
              <a:rPr lang="en-US" b="1" dirty="0" smtClean="0"/>
              <a:t>Widely distributed in nature, found in plant</a:t>
            </a:r>
          </a:p>
          <a:p>
            <a:pPr>
              <a:buNone/>
            </a:pPr>
            <a:r>
              <a:rPr lang="en-US" b="1" dirty="0" smtClean="0"/>
              <a:t>( (Banana) and animal tissues, venoms, and stings.</a:t>
            </a:r>
          </a:p>
          <a:p>
            <a:r>
              <a:rPr lang="en-US" b="1" dirty="0" smtClean="0"/>
              <a:t>Synthesized from L-tryptophan.</a:t>
            </a:r>
          </a:p>
          <a:p>
            <a:r>
              <a:rPr lang="en-US" b="1" dirty="0" smtClean="0"/>
              <a:t>Stored or  rapidly inactivated by MAO.</a:t>
            </a:r>
          </a:p>
          <a:p>
            <a:r>
              <a:rPr lang="en-US" b="1" dirty="0" smtClean="0"/>
              <a:t>90% is found in the </a:t>
            </a:r>
            <a:r>
              <a:rPr lang="en-US" b="1" dirty="0" err="1" smtClean="0"/>
              <a:t>enterochromaffin</a:t>
            </a:r>
            <a:r>
              <a:rPr lang="en-US" b="1" dirty="0" smtClean="0"/>
              <a:t> cells of the GIT.</a:t>
            </a:r>
          </a:p>
          <a:p>
            <a:r>
              <a:rPr lang="en-US" b="1" dirty="0" smtClean="0"/>
              <a:t>Also found in platelets, enteric nervous  system, nerve endings, and brain.</a:t>
            </a:r>
          </a:p>
          <a:p>
            <a:r>
              <a:rPr lang="en-US" b="1" dirty="0" smtClean="0"/>
              <a:t>Involved in mood, sleep, appetite, temperature control, and pain perception.</a:t>
            </a:r>
          </a:p>
          <a:p>
            <a:r>
              <a:rPr lang="en-US" b="1" dirty="0" smtClean="0"/>
              <a:t>Involved in depression, anxiety, migraine, </a:t>
            </a:r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Pharmacologic Effects of Serotonin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Nervous System:</a:t>
            </a:r>
          </a:p>
          <a:p>
            <a:pPr lvl="1"/>
            <a:r>
              <a:rPr lang="en-US" b="1" dirty="0" smtClean="0"/>
              <a:t>Melatonin</a:t>
            </a:r>
          </a:p>
          <a:p>
            <a:pPr lvl="1"/>
            <a:r>
              <a:rPr lang="en-US" b="1" dirty="0" smtClean="0"/>
              <a:t>Chemoreceptor Reflex( </a:t>
            </a:r>
            <a:r>
              <a:rPr lang="en-US" b="1" i="1" dirty="0" err="1" smtClean="0">
                <a:solidFill>
                  <a:srgbClr val="FFFF00"/>
                </a:solidFill>
              </a:rPr>
              <a:t>Bezold-Jarish</a:t>
            </a:r>
            <a:r>
              <a:rPr lang="en-US" b="1" i="1" dirty="0" smtClean="0">
                <a:solidFill>
                  <a:srgbClr val="FFFF00"/>
                </a:solidFill>
              </a:rPr>
              <a:t> Reflex</a:t>
            </a:r>
            <a:r>
              <a:rPr lang="en-US" b="1" dirty="0" smtClean="0"/>
              <a:t>): activation of 5-HT3 receptors in coronary arteries, leads to hypotension and bradycardia.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Respiratory System:</a:t>
            </a:r>
          </a:p>
          <a:p>
            <a:pPr lvl="1"/>
            <a:r>
              <a:rPr lang="en-US" b="1" dirty="0" err="1" smtClean="0"/>
              <a:t>Bronchoconstriction</a:t>
            </a:r>
            <a:r>
              <a:rPr lang="en-US" b="1" dirty="0" smtClean="0"/>
              <a:t> and hyperventilation.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Cardiovascular System:</a:t>
            </a:r>
          </a:p>
          <a:p>
            <a:pPr lvl="1"/>
            <a:r>
              <a:rPr lang="en-US" b="1" dirty="0" smtClean="0"/>
              <a:t>Vasoconstriction.</a:t>
            </a:r>
          </a:p>
          <a:p>
            <a:pPr lvl="1"/>
            <a:r>
              <a:rPr lang="en-US" b="1" dirty="0" smtClean="0"/>
              <a:t>Vasodilation  in skeletal muscles and coronary arteries. Intact  endothelium  is required</a:t>
            </a:r>
          </a:p>
          <a:p>
            <a:pPr lvl="1"/>
            <a:r>
              <a:rPr lang="en-US" b="1" dirty="0" smtClean="0"/>
              <a:t>Platelets aggregation.</a:t>
            </a:r>
          </a:p>
          <a:p>
            <a:pPr lvl="2"/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8001000" cy="1981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Autacoids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Endogenous  substances with complex physiologic and </a:t>
            </a:r>
            <a:r>
              <a:rPr lang="en-US" sz="3600" b="1" dirty="0" err="1" smtClean="0"/>
              <a:t>pathphysiologic</a:t>
            </a:r>
            <a:r>
              <a:rPr lang="en-US" sz="3600" b="1" dirty="0" smtClean="0"/>
              <a:t> functions; commonly  understood to include histamine, serotonin, prostaglandins, and </a:t>
            </a:r>
            <a:r>
              <a:rPr lang="en-US" sz="3600" b="1" dirty="0" err="1" smtClean="0"/>
              <a:t>vasoactive</a:t>
            </a:r>
            <a:r>
              <a:rPr lang="en-US" sz="3600" b="1" dirty="0" smtClean="0"/>
              <a:t> peptides.</a:t>
            </a:r>
            <a:endParaRPr lang="en-US" sz="36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Pharmacologic Effects of Serotonin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GIT:</a:t>
            </a:r>
          </a:p>
          <a:p>
            <a:pPr lvl="1"/>
            <a:r>
              <a:rPr lang="en-US" b="1" dirty="0" smtClean="0"/>
              <a:t>Stimulation and diarrhea.</a:t>
            </a:r>
          </a:p>
          <a:p>
            <a:pPr lvl="1"/>
            <a:r>
              <a:rPr lang="en-US" b="1" i="1" dirty="0" err="1" smtClean="0">
                <a:solidFill>
                  <a:srgbClr val="FFFF00"/>
                </a:solidFill>
              </a:rPr>
              <a:t>Carcinoid</a:t>
            </a:r>
            <a:r>
              <a:rPr lang="en-US" b="1" i="1" dirty="0" smtClean="0">
                <a:solidFill>
                  <a:srgbClr val="FFFF00"/>
                </a:solidFill>
              </a:rPr>
              <a:t> Syndrome</a:t>
            </a:r>
            <a:r>
              <a:rPr lang="en-US" b="1" dirty="0" smtClean="0"/>
              <a:t>: due to a tumor of the </a:t>
            </a:r>
            <a:r>
              <a:rPr lang="en-US" b="1" dirty="0" err="1" smtClean="0"/>
              <a:t>enterochromaffin</a:t>
            </a:r>
            <a:r>
              <a:rPr lang="en-US" b="1" dirty="0" smtClean="0"/>
              <a:t> cells.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Skeletal Muscle:</a:t>
            </a:r>
          </a:p>
          <a:p>
            <a:pPr lvl="1"/>
            <a:r>
              <a:rPr lang="en-US" b="1" i="1" dirty="0" smtClean="0">
                <a:solidFill>
                  <a:srgbClr val="FFFF00"/>
                </a:solidFill>
              </a:rPr>
              <a:t>Serotonin Syndrome: </a:t>
            </a:r>
          </a:p>
          <a:p>
            <a:pPr lvl="2">
              <a:buClr>
                <a:srgbClr val="EA157A"/>
              </a:buClr>
            </a:pPr>
            <a:r>
              <a:rPr lang="en-US" b="1" dirty="0">
                <a:solidFill>
                  <a:prstClr val="white"/>
                </a:solidFill>
              </a:rPr>
              <a:t>Due to  excess </a:t>
            </a:r>
            <a:r>
              <a:rPr lang="en-US" b="1" dirty="0" err="1">
                <a:solidFill>
                  <a:prstClr val="white"/>
                </a:solidFill>
              </a:rPr>
              <a:t>serotnergic</a:t>
            </a:r>
            <a:r>
              <a:rPr lang="en-US" b="1" dirty="0">
                <a:solidFill>
                  <a:prstClr val="white"/>
                </a:solidFill>
              </a:rPr>
              <a:t> activity.</a:t>
            </a:r>
          </a:p>
          <a:p>
            <a:pPr lvl="2"/>
            <a:r>
              <a:rPr lang="en-US" b="1" dirty="0" smtClean="0"/>
              <a:t>Potentially  fatal .</a:t>
            </a:r>
          </a:p>
          <a:p>
            <a:pPr lvl="2"/>
            <a:r>
              <a:rPr lang="en-US" b="1" dirty="0" smtClean="0"/>
              <a:t>Skeletal muscle contraction and hyperthermia</a:t>
            </a:r>
          </a:p>
          <a:p>
            <a:pPr lvl="2"/>
            <a:r>
              <a:rPr lang="en-US" b="1" dirty="0" smtClean="0"/>
              <a:t>Predictable, not idiosyncratic.</a:t>
            </a:r>
          </a:p>
          <a:p>
            <a:pPr lvl="2"/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Clinical Uses of Serotonin Agonists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Serotonin: </a:t>
            </a:r>
          </a:p>
          <a:p>
            <a:pPr lvl="1"/>
            <a:r>
              <a:rPr lang="en-US" b="1" dirty="0" smtClean="0"/>
              <a:t>Has no clinical application.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Buspirone:</a:t>
            </a:r>
          </a:p>
          <a:p>
            <a:pPr lvl="1"/>
            <a:r>
              <a:rPr lang="en-US" b="1" dirty="0" smtClean="0"/>
              <a:t>5HT1A agonist, </a:t>
            </a:r>
            <a:r>
              <a:rPr lang="en-US" b="1" dirty="0" err="1" smtClean="0"/>
              <a:t>anxiolytic</a:t>
            </a:r>
            <a:r>
              <a:rPr lang="en-US" b="1" dirty="0" smtClean="0"/>
              <a:t>, </a:t>
            </a:r>
            <a:r>
              <a:rPr lang="en-US" b="1" dirty="0" err="1" smtClean="0"/>
              <a:t>nonsedating</a:t>
            </a:r>
            <a:r>
              <a:rPr lang="en-US" b="1" dirty="0" smtClean="0"/>
              <a:t>.</a:t>
            </a:r>
          </a:p>
          <a:p>
            <a:r>
              <a:rPr lang="en-US" b="1" dirty="0" err="1" smtClean="0">
                <a:solidFill>
                  <a:srgbClr val="FFFF00"/>
                </a:solidFill>
              </a:rPr>
              <a:t>Triptans</a:t>
            </a:r>
            <a:r>
              <a:rPr lang="en-US" b="1" dirty="0" smtClean="0">
                <a:solidFill>
                  <a:srgbClr val="FFFF00"/>
                </a:solidFill>
              </a:rPr>
              <a:t>: e.g. </a:t>
            </a:r>
            <a:r>
              <a:rPr lang="en-US" b="1" dirty="0" err="1" smtClean="0">
                <a:solidFill>
                  <a:srgbClr val="FFFF00"/>
                </a:solidFill>
              </a:rPr>
              <a:t>Sumatryptan</a:t>
            </a:r>
            <a:endParaRPr lang="en-US" b="1" dirty="0" smtClean="0">
              <a:solidFill>
                <a:srgbClr val="FFFF00"/>
              </a:solidFill>
            </a:endParaRPr>
          </a:p>
          <a:p>
            <a:pPr lvl="1"/>
            <a:r>
              <a:rPr lang="en-US" b="1" dirty="0" smtClean="0"/>
              <a:t>5HT1D/1B agonists</a:t>
            </a:r>
          </a:p>
          <a:p>
            <a:pPr lvl="1"/>
            <a:r>
              <a:rPr lang="en-US" b="1" dirty="0" smtClean="0"/>
              <a:t>First line drugs for  migraine headache.</a:t>
            </a:r>
          </a:p>
          <a:p>
            <a:r>
              <a:rPr lang="en-US" b="1" dirty="0" err="1" smtClean="0">
                <a:solidFill>
                  <a:srgbClr val="FFFF00"/>
                </a:solidFill>
              </a:rPr>
              <a:t>Cisapride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</a:p>
          <a:p>
            <a:pPr lvl="1"/>
            <a:r>
              <a:rPr lang="en-US" b="1" dirty="0" smtClean="0"/>
              <a:t>5HT4 agonist used only in </a:t>
            </a:r>
            <a:r>
              <a:rPr lang="en-US" b="1" dirty="0" err="1" smtClean="0"/>
              <a:t>gastroesophageal</a:t>
            </a:r>
            <a:r>
              <a:rPr lang="en-US" b="1" dirty="0" smtClean="0"/>
              <a:t> reflux.</a:t>
            </a:r>
          </a:p>
          <a:p>
            <a:r>
              <a:rPr lang="en-US" b="1" dirty="0" err="1" smtClean="0">
                <a:solidFill>
                  <a:srgbClr val="FFFF00"/>
                </a:solidFill>
              </a:rPr>
              <a:t>Tagaserod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</a:p>
          <a:p>
            <a:pPr lvl="1"/>
            <a:r>
              <a:rPr lang="en-US" b="1" dirty="0" smtClean="0"/>
              <a:t>5HT4  agonist</a:t>
            </a:r>
          </a:p>
          <a:p>
            <a:r>
              <a:rPr lang="en-US" b="1" dirty="0" err="1" smtClean="0">
                <a:solidFill>
                  <a:srgbClr val="FFFF00"/>
                </a:solidFill>
              </a:rPr>
              <a:t>Fluoxetine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</a:p>
          <a:p>
            <a:pPr lvl="1"/>
            <a:r>
              <a:rPr lang="en-US" b="1" dirty="0" smtClean="0"/>
              <a:t>SSRI, widely used in depression.</a:t>
            </a:r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Serotonin Antagonists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Phenoxybenzamine:</a:t>
            </a:r>
          </a:p>
          <a:p>
            <a:pPr lvl="1"/>
            <a:r>
              <a:rPr lang="en-US" b="1" dirty="0" smtClean="0"/>
              <a:t>An alpha blocker</a:t>
            </a:r>
          </a:p>
          <a:p>
            <a:r>
              <a:rPr lang="en-US" b="1" dirty="0" err="1" smtClean="0">
                <a:solidFill>
                  <a:srgbClr val="FFFF00"/>
                </a:solidFill>
              </a:rPr>
              <a:t>Cyproheptadine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</a:p>
          <a:p>
            <a:pPr lvl="1"/>
            <a:r>
              <a:rPr lang="en-US" b="1" dirty="0" smtClean="0"/>
              <a:t>5HT2 and H1 blocker.</a:t>
            </a:r>
          </a:p>
          <a:p>
            <a:pPr lvl="1"/>
            <a:r>
              <a:rPr lang="en-US" b="1" dirty="0" smtClean="0"/>
              <a:t>Useful in carcinoid and serotonin syndrome.</a:t>
            </a:r>
          </a:p>
          <a:p>
            <a:r>
              <a:rPr lang="en-US" b="1" dirty="0" err="1" smtClean="0">
                <a:solidFill>
                  <a:srgbClr val="FFFF00"/>
                </a:solidFill>
              </a:rPr>
              <a:t>Ketanserine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</a:p>
          <a:p>
            <a:pPr lvl="1"/>
            <a:r>
              <a:rPr lang="en-US" b="1" dirty="0" smtClean="0"/>
              <a:t>5HT2 blocker, antihypertensive agent.</a:t>
            </a:r>
          </a:p>
          <a:p>
            <a:r>
              <a:rPr lang="en-US" b="1" dirty="0" err="1" smtClean="0">
                <a:solidFill>
                  <a:srgbClr val="FFFF00"/>
                </a:solidFill>
              </a:rPr>
              <a:t>Ritanserine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</a:p>
          <a:p>
            <a:pPr lvl="1"/>
            <a:r>
              <a:rPr lang="en-US" b="1" dirty="0" smtClean="0"/>
              <a:t>5HT2 blocker, prevents platelets </a:t>
            </a:r>
            <a:r>
              <a:rPr lang="en-US" b="1" dirty="0" err="1" smtClean="0"/>
              <a:t>sggregation</a:t>
            </a:r>
            <a:r>
              <a:rPr lang="en-US" b="1" dirty="0" smtClean="0"/>
              <a:t>.</a:t>
            </a:r>
          </a:p>
          <a:p>
            <a:r>
              <a:rPr lang="en-US" b="1" dirty="0" err="1" smtClean="0">
                <a:solidFill>
                  <a:srgbClr val="FFFF00"/>
                </a:solidFill>
              </a:rPr>
              <a:t>Ondansetron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</a:p>
          <a:p>
            <a:pPr lvl="1"/>
            <a:r>
              <a:rPr lang="en-US" b="1" dirty="0" smtClean="0"/>
              <a:t>5HT3 blocker, used to prevent nausea and vomiting of cancer chemotherapy.</a:t>
            </a:r>
            <a:endParaRPr lang="en-US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</a:rPr>
              <a:t>Ecosanoids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Prostaglandins.</a:t>
            </a:r>
          </a:p>
          <a:p>
            <a:r>
              <a:rPr lang="en-US" b="1" dirty="0" err="1" smtClean="0"/>
              <a:t>Thromboxanes</a:t>
            </a:r>
            <a:r>
              <a:rPr lang="en-US" b="1" dirty="0" smtClean="0"/>
              <a:t>.</a:t>
            </a:r>
          </a:p>
          <a:p>
            <a:r>
              <a:rPr lang="en-US" b="1" dirty="0" err="1" smtClean="0"/>
              <a:t>Leukotrienes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2BC8A-43FC-42E4-93C0-BBA08CD7223D}" type="datetime6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August 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Munir Gharaibeh, MD, PhD, MHPE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58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F6AE3-D036-43C0-840E-E060365C0E56}" type="datetime6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August 15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>
                    <a:tint val="75000"/>
                  </a:prstClr>
                </a:solidFill>
              </a:rPr>
              <a:t>Munir Gharaibeh, MD, PhD, MHPE</a:t>
            </a:r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F32B-4ADD-48CF-A265-540BE96A39BC}" type="slidenum">
              <a:rPr lang="ar-SA" smtClean="0">
                <a:solidFill>
                  <a:prstClr val="white">
                    <a:tint val="75000"/>
                  </a:prstClr>
                </a:solidFill>
              </a:rPr>
              <a:pPr/>
              <a:t>24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02"/>
            <a:ext cx="9144000" cy="6838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877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914400"/>
            <a:ext cx="5867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4FCD-B062-4340-AAB7-80D5EC669908}" type="datetime6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August 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Munir Gharaibeh, MD, PhD, MHPE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37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685800"/>
            <a:ext cx="5105400" cy="533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6926-B1B5-434E-B5A6-CBE73FED099F}" type="datetime6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August 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Munir Gharaibeh, MD, PhD, MHPE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86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6118-F439-4811-9852-7B76604492CF}" type="datetime6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August 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Munir Gharaibeh, MD, PhD, MHPE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81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</a:rPr>
              <a:t>Vasoactive</a:t>
            </a:r>
            <a:r>
              <a:rPr lang="en-US" b="1" dirty="0" smtClean="0">
                <a:solidFill>
                  <a:srgbClr val="FFFF00"/>
                </a:solidFill>
              </a:rPr>
              <a:t> Peptides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638800"/>
          </a:xfrm>
        </p:spPr>
        <p:txBody>
          <a:bodyPr>
            <a:normAutofit fontScale="62500" lnSpcReduction="20000"/>
          </a:bodyPr>
          <a:lstStyle/>
          <a:p>
            <a:r>
              <a:rPr lang="en-US" sz="4600" b="1" dirty="0" err="1" smtClean="0"/>
              <a:t>Renin-Angiotensin</a:t>
            </a:r>
            <a:r>
              <a:rPr lang="en-US" sz="4600" b="1" dirty="0" smtClean="0"/>
              <a:t>- </a:t>
            </a:r>
            <a:r>
              <a:rPr lang="en-US" sz="4600" b="1" dirty="0" err="1" smtClean="0"/>
              <a:t>Aldosterone</a:t>
            </a:r>
            <a:r>
              <a:rPr lang="en-US" sz="4600" b="1" dirty="0" smtClean="0"/>
              <a:t> System(RAAS).</a:t>
            </a:r>
          </a:p>
          <a:p>
            <a:r>
              <a:rPr lang="en-US" sz="4600" b="1" dirty="0" err="1" smtClean="0"/>
              <a:t>Kinins</a:t>
            </a:r>
            <a:r>
              <a:rPr lang="en-US" sz="4600" b="1" dirty="0" smtClean="0"/>
              <a:t>.</a:t>
            </a:r>
          </a:p>
          <a:p>
            <a:r>
              <a:rPr lang="en-US" sz="4600" b="1" dirty="0" smtClean="0"/>
              <a:t>Vasopressin.</a:t>
            </a:r>
          </a:p>
          <a:p>
            <a:r>
              <a:rPr lang="en-US" sz="4600" b="1" dirty="0" err="1" smtClean="0"/>
              <a:t>Natriuretic</a:t>
            </a:r>
            <a:r>
              <a:rPr lang="en-US" sz="4600" b="1" dirty="0" smtClean="0"/>
              <a:t> Peptides.</a:t>
            </a:r>
          </a:p>
          <a:p>
            <a:r>
              <a:rPr lang="en-US" sz="4600" b="1" dirty="0" err="1" smtClean="0"/>
              <a:t>Endothelins</a:t>
            </a:r>
            <a:r>
              <a:rPr lang="en-US" sz="4600" b="1" dirty="0" smtClean="0"/>
              <a:t>.</a:t>
            </a:r>
          </a:p>
          <a:p>
            <a:r>
              <a:rPr lang="en-US" sz="4600" b="1" dirty="0" err="1" smtClean="0"/>
              <a:t>Vasoactive</a:t>
            </a:r>
            <a:r>
              <a:rPr lang="en-US" sz="4600" b="1" dirty="0" smtClean="0"/>
              <a:t> Intestinal Peptide.</a:t>
            </a:r>
          </a:p>
          <a:p>
            <a:r>
              <a:rPr lang="en-US" sz="4600" b="1" dirty="0" err="1" smtClean="0"/>
              <a:t>Subtance</a:t>
            </a:r>
            <a:r>
              <a:rPr lang="en-US" sz="4600" b="1" dirty="0" smtClean="0"/>
              <a:t> P.</a:t>
            </a:r>
          </a:p>
          <a:p>
            <a:r>
              <a:rPr lang="en-US" sz="4600" b="1" dirty="0" err="1" smtClean="0"/>
              <a:t>Neurotensin</a:t>
            </a:r>
            <a:r>
              <a:rPr lang="en-US" sz="4600" b="1" dirty="0" smtClean="0"/>
              <a:t>.</a:t>
            </a:r>
          </a:p>
          <a:p>
            <a:r>
              <a:rPr lang="en-US" sz="4600" b="1" dirty="0" err="1" smtClean="0"/>
              <a:t>Calctonin</a:t>
            </a:r>
            <a:r>
              <a:rPr lang="en-US" sz="4600" b="1" dirty="0" smtClean="0"/>
              <a:t> Gene-Related Peptide.</a:t>
            </a:r>
          </a:p>
          <a:p>
            <a:r>
              <a:rPr lang="en-US" sz="4600" b="1" dirty="0" err="1" smtClean="0"/>
              <a:t>Adrenomedullin</a:t>
            </a:r>
            <a:r>
              <a:rPr lang="en-US" sz="4600" b="1" dirty="0" smtClean="0"/>
              <a:t>.</a:t>
            </a:r>
          </a:p>
          <a:p>
            <a:r>
              <a:rPr lang="en-US" sz="4600" b="1" dirty="0" err="1" smtClean="0"/>
              <a:t>Neuropeptide</a:t>
            </a:r>
            <a:r>
              <a:rPr lang="en-US" sz="4600" b="1" dirty="0" smtClean="0"/>
              <a:t> Y</a:t>
            </a:r>
          </a:p>
          <a:p>
            <a:r>
              <a:rPr lang="en-US" sz="4600" b="1" dirty="0" err="1" smtClean="0"/>
              <a:t>Urotensin</a:t>
            </a:r>
            <a:r>
              <a:rPr lang="en-US" sz="4600" b="1" dirty="0" smtClean="0"/>
              <a:t>.</a:t>
            </a:r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3F8A-EF86-41D4-B78D-965754CF3666}" type="datetime6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August 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Munir Gharaibeh, MD, PhD, MHPE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66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FF00"/>
                </a:solidFill>
              </a:rPr>
              <a:t>What is RAAS?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915400" cy="4721292"/>
          </a:xfrm>
          <a:noFill/>
        </p:spPr>
        <p:txBody>
          <a:bodyPr>
            <a:spAutoFit/>
          </a:bodyPr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FFFF00"/>
                </a:solidFill>
              </a:rPr>
              <a:t>RAAS </a:t>
            </a:r>
            <a:r>
              <a:rPr lang="en-US" dirty="0" smtClean="0"/>
              <a:t>is a hormonal cascade that functions to control arterial pressure, tissue perfusion, and extracellular volume.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 Pathophysiologic processes might occur when components of the RAAS are </a:t>
            </a:r>
            <a:r>
              <a:rPr lang="en-US" b="1" dirty="0" smtClean="0"/>
              <a:t>overexpressed or inhibited</a:t>
            </a:r>
            <a:r>
              <a:rPr lang="en-US" dirty="0" smtClean="0"/>
              <a:t>, thus disturbing the balance of this regulatory system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dirty="0" err="1" smtClean="0"/>
              <a:t>Dysregulation</a:t>
            </a:r>
            <a:r>
              <a:rPr lang="en-US" dirty="0" smtClean="0"/>
              <a:t> of the RAAS plays an important role in the pathogenesis of cardiovascular and renal disorders.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EFA6-9105-4B7A-B32D-171AEDC4F8C8}" type="datetime6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August 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Munir Gharaibeh, MD, PhD, MHPE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56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Histamine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56388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Occurs in plants, animals, venoms, and stinging secretions.</a:t>
            </a:r>
          </a:p>
          <a:p>
            <a:r>
              <a:rPr lang="en-US" sz="3600" b="1" dirty="0" smtClean="0"/>
              <a:t>Formed from l-</a:t>
            </a:r>
            <a:r>
              <a:rPr lang="en-US" sz="3600" b="1" dirty="0" err="1" smtClean="0"/>
              <a:t>histidine</a:t>
            </a:r>
            <a:r>
              <a:rPr lang="en-US" sz="3600" b="1" dirty="0" smtClean="0"/>
              <a:t>.</a:t>
            </a:r>
          </a:p>
          <a:p>
            <a:r>
              <a:rPr lang="en-US" sz="3600" b="1" dirty="0" smtClean="0"/>
              <a:t>Mediator of immediate allergic , and inflammatory reactions.</a:t>
            </a:r>
          </a:p>
          <a:p>
            <a:r>
              <a:rPr lang="en-US" sz="3600" b="1" dirty="0" smtClean="0"/>
              <a:t>Plays only a modest role in anaphylaxis.</a:t>
            </a:r>
          </a:p>
          <a:p>
            <a:r>
              <a:rPr lang="en-US" sz="3600" b="1" dirty="0" smtClean="0"/>
              <a:t>Gastric acid secretion.</a:t>
            </a:r>
          </a:p>
          <a:p>
            <a:r>
              <a:rPr lang="en-US" sz="3600" b="1" dirty="0" smtClean="0"/>
              <a:t>Neurotransmission.</a:t>
            </a:r>
            <a:endParaRPr lang="en-US" sz="3600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5" descr="loadBina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46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 txBox="1">
            <a:spLocks noGrp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fld id="{F2D7C6B5-DE77-4D5D-B807-D006C52C68B8}" type="datetime7">
              <a:rPr lang="en-US" sz="120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pPr>
                <a:defRPr/>
              </a:pPr>
              <a:t>Aug-15</a:t>
            </a:fld>
            <a:endParaRPr lang="en-US" sz="120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fld id="{12A52AB8-2A73-468A-84DA-DA71AD9D1D17}" type="slidenum">
              <a:rPr lang="ar-SA" sz="120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pPr>
                <a:defRPr/>
              </a:pPr>
              <a:t>30</a:t>
            </a:fld>
            <a:endParaRPr lang="en-US" sz="120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Footer Placeholder 6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sz="120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Munir Gharaibeh, MD, PhD, MHPE</a:t>
            </a:r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533400" y="1752600"/>
            <a:ext cx="838200" cy="1447800"/>
          </a:xfrm>
          <a:prstGeom prst="curvedRightArrow">
            <a:avLst>
              <a:gd name="adj1" fmla="val 34545"/>
              <a:gd name="adj2" fmla="val 69091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>
              <a:solidFill>
                <a:prstClr val="white"/>
              </a:solidFill>
            </a:endParaRPr>
          </a:p>
        </p:txBody>
      </p:sp>
      <p:sp>
        <p:nvSpPr>
          <p:cNvPr id="23560" name="WordArt 8"/>
          <p:cNvSpPr>
            <a:spLocks noChangeArrowheads="1" noChangeShapeType="1" noTextEdit="1"/>
          </p:cNvSpPr>
          <p:nvPr/>
        </p:nvSpPr>
        <p:spPr bwMode="auto">
          <a:xfrm>
            <a:off x="228600" y="2057400"/>
            <a:ext cx="1581150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prstClr val="white"/>
                </a:solidFill>
                <a:latin typeface="Times New Roman"/>
                <a:cs typeface="Times New Roman"/>
              </a:rPr>
              <a:t>CHYMASE </a:t>
            </a:r>
            <a:endParaRPr lang="en-US" sz="28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prstClr val="white"/>
              </a:solidFill>
              <a:latin typeface="Times New Roman"/>
              <a:cs typeface="Times New Roman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9D197-AD75-456D-B71B-E0715C757598}" type="datetime6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August 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Munir Gharaibeh, MD, PhD, MHPE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09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00" name="Picture 4" descr="Formation and effects of renin, angiotensin and aldosterone on kidney, heart and vascular func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84582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D95E3-4DB2-4B70-8D2B-EFA82EE71779}" type="datetime6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August 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Munir Gharaibeh, MD, PhD, MHPE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81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FFFF00"/>
                </a:solidFill>
              </a:rPr>
              <a:t>Local </a:t>
            </a:r>
            <a:r>
              <a:rPr lang="en-US" sz="4000" b="1" dirty="0" err="1" smtClean="0">
                <a:solidFill>
                  <a:srgbClr val="FFFF00"/>
                </a:solidFill>
              </a:rPr>
              <a:t>Renin-angiotensin</a:t>
            </a:r>
            <a:r>
              <a:rPr lang="en-US" sz="4000" b="1" dirty="0" smtClean="0">
                <a:solidFill>
                  <a:srgbClr val="FFFF00"/>
                </a:solidFill>
              </a:rPr>
              <a:t> Systems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55626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 </a:t>
            </a:r>
            <a:r>
              <a:rPr lang="en-US" b="1" dirty="0" smtClean="0"/>
              <a:t>The </a:t>
            </a:r>
            <a:r>
              <a:rPr lang="en-US" b="1" dirty="0" err="1" smtClean="0"/>
              <a:t>renin-angiotensin</a:t>
            </a:r>
            <a:r>
              <a:rPr lang="en-US" b="1" dirty="0" smtClean="0"/>
              <a:t> system is a classic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endocrine system.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 </a:t>
            </a:r>
            <a:r>
              <a:rPr lang="en-US" b="1" dirty="0" smtClean="0"/>
              <a:t>There are complete local </a:t>
            </a:r>
            <a:r>
              <a:rPr lang="en-US" b="1" dirty="0" err="1" smtClean="0"/>
              <a:t>renin-angiotensin</a:t>
            </a:r>
            <a:r>
              <a:rPr lang="en-US" b="1" dirty="0" smtClean="0"/>
              <a:t> systems existing entirely within organs and tissues 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	e.g. in the vascular endothelium, volume depletion increases </a:t>
            </a:r>
            <a:r>
              <a:rPr lang="en-US" b="1" dirty="0" err="1" smtClean="0"/>
              <a:t>angiotensinogen</a:t>
            </a:r>
            <a:r>
              <a:rPr lang="en-US" b="1" dirty="0" smtClean="0"/>
              <a:t> levels in aortic smooth muscle.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-Then either locally produced or systemic </a:t>
            </a:r>
            <a:r>
              <a:rPr lang="en-US" b="1" dirty="0" err="1" smtClean="0"/>
              <a:t>renin</a:t>
            </a:r>
            <a:r>
              <a:rPr lang="en-US" b="1" dirty="0" smtClean="0"/>
              <a:t> could initiate the sequential formation of </a:t>
            </a:r>
            <a:r>
              <a:rPr lang="en-US" b="1" dirty="0" err="1" smtClean="0"/>
              <a:t>angiotensin</a:t>
            </a:r>
            <a:r>
              <a:rPr lang="en-US" b="1" dirty="0" smtClean="0"/>
              <a:t> I and II.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0B1A-8502-4BB3-9C2C-EFC2087E36C1}" type="datetime6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August 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Munir Gharaibeh, MD, PhD, MHPE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85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FFFF00"/>
                </a:solidFill>
              </a:rPr>
              <a:t>The Cardiac </a:t>
            </a:r>
            <a:r>
              <a:rPr lang="en-US" sz="4000" b="1" dirty="0" err="1" smtClean="0">
                <a:solidFill>
                  <a:srgbClr val="FFFF00"/>
                </a:solidFill>
              </a:rPr>
              <a:t>Renin-Angiotensin</a:t>
            </a:r>
            <a:r>
              <a:rPr lang="en-US" sz="4000" b="1" dirty="0" smtClean="0">
                <a:solidFill>
                  <a:srgbClr val="FFFF00"/>
                </a:solidFill>
              </a:rPr>
              <a:t> System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610600" cy="4754563"/>
          </a:xfrm>
        </p:spPr>
        <p:txBody>
          <a:bodyPr>
            <a:normAutofit lnSpcReduction="10000"/>
          </a:bodyPr>
          <a:lstStyle/>
          <a:p>
            <a:pPr algn="l" rtl="0" eaLnBrk="1" hangingPunct="1">
              <a:buFontTx/>
              <a:buNone/>
            </a:pPr>
            <a:r>
              <a:rPr lang="en-US" sz="3600" b="1" dirty="0" smtClean="0"/>
              <a:t>-Stretch directly increases:</a:t>
            </a:r>
          </a:p>
          <a:p>
            <a:pPr algn="l" rtl="0" eaLnBrk="1" hangingPunct="1">
              <a:buFontTx/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Release of </a:t>
            </a:r>
            <a:r>
              <a:rPr lang="en-US" sz="3600" b="1" dirty="0" err="1" smtClean="0"/>
              <a:t>angiotensin</a:t>
            </a:r>
            <a:r>
              <a:rPr lang="en-US" sz="3600" b="1" dirty="0" smtClean="0"/>
              <a:t> II from cardiac </a:t>
            </a:r>
            <a:r>
              <a:rPr lang="en-US" sz="3600" b="1" dirty="0" err="1" smtClean="0"/>
              <a:t>myocytes</a:t>
            </a:r>
            <a:r>
              <a:rPr lang="en-US" sz="3600" b="1" dirty="0" smtClean="0"/>
              <a:t>.</a:t>
            </a:r>
          </a:p>
          <a:p>
            <a:pPr algn="l" rtl="0" eaLnBrk="1" hangingPunct="1">
              <a:buFontTx/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Expression of the </a:t>
            </a:r>
            <a:r>
              <a:rPr lang="en-US" sz="3600" b="1" dirty="0" err="1" smtClean="0"/>
              <a:t>angiotensinogen</a:t>
            </a:r>
            <a:r>
              <a:rPr lang="en-US" sz="3600" b="1" dirty="0" smtClean="0"/>
              <a:t> gene on the long-term.</a:t>
            </a:r>
          </a:p>
          <a:p>
            <a:pPr algn="l" rtl="0" eaLnBrk="1" hangingPunct="1">
              <a:buFontTx/>
              <a:buNone/>
            </a:pPr>
            <a:r>
              <a:rPr lang="en-US" sz="3600" b="1" dirty="0" smtClean="0"/>
              <a:t>-The apparent function of the cardiac RAAS is to maintain cellular balance of inhibition and cellular growth 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5A2F0-2E5F-4C19-BB0C-870C15C7E11E}" type="datetime6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August 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Munir Gharaibeh, MD, PhD, MHPE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01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 eaLnBrk="1" hangingPunct="1"/>
            <a:r>
              <a:rPr lang="en-US" sz="4000" b="1" dirty="0" smtClean="0">
                <a:solidFill>
                  <a:srgbClr val="FFFF00"/>
                </a:solidFill>
              </a:rPr>
              <a:t>Effects of the Angiotensin II on the Heart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1- </a:t>
            </a:r>
            <a:r>
              <a:rPr lang="en-US" b="1" dirty="0" err="1" smtClean="0"/>
              <a:t>Inotropy</a:t>
            </a:r>
            <a:r>
              <a:rPr lang="en-US" b="1" dirty="0" smtClean="0"/>
              <a:t> 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2- Hypertrophy.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3- Ventricular remodeling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4- Electrical remodeling.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5- Pathogenesis of atherosclerosis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4962-00D8-4E9F-BD3A-8E1FA2983C5C}" type="datetime6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August 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Munir Gharaibeh, MD, PhD, MHPE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3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reeform 2"/>
          <p:cNvSpPr>
            <a:spLocks/>
          </p:cNvSpPr>
          <p:nvPr/>
        </p:nvSpPr>
        <p:spPr bwMode="auto">
          <a:xfrm>
            <a:off x="3635375" y="942975"/>
            <a:ext cx="1093788" cy="552450"/>
          </a:xfrm>
          <a:custGeom>
            <a:avLst/>
            <a:gdLst>
              <a:gd name="T0" fmla="*/ 0 w 576"/>
              <a:gd name="T1" fmla="*/ 0 h 375"/>
              <a:gd name="T2" fmla="*/ 0 w 576"/>
              <a:gd name="T3" fmla="*/ 813869443 h 375"/>
              <a:gd name="T4" fmla="*/ 2077035119 w 576"/>
              <a:gd name="T5" fmla="*/ 807357901 h 375"/>
              <a:gd name="T6" fmla="*/ 2066216877 w 576"/>
              <a:gd name="T7" fmla="*/ 13021616 h 375"/>
              <a:gd name="T8" fmla="*/ 1016881075 w 576"/>
              <a:gd name="T9" fmla="*/ 319036180 h 375"/>
              <a:gd name="T10" fmla="*/ 0 w 576"/>
              <a:gd name="T11" fmla="*/ 0 h 37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6"/>
              <a:gd name="T19" fmla="*/ 0 h 375"/>
              <a:gd name="T20" fmla="*/ 576 w 576"/>
              <a:gd name="T21" fmla="*/ 375 h 37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6" h="375">
                <a:moveTo>
                  <a:pt x="0" y="0"/>
                </a:moveTo>
                <a:lnTo>
                  <a:pt x="0" y="375"/>
                </a:lnTo>
                <a:lnTo>
                  <a:pt x="576" y="372"/>
                </a:lnTo>
                <a:lnTo>
                  <a:pt x="573" y="6"/>
                </a:lnTo>
                <a:lnTo>
                  <a:pt x="282" y="14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1778000" y="1481138"/>
            <a:ext cx="4724400" cy="15144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JO">
              <a:solidFill>
                <a:prstClr val="white"/>
              </a:solidFill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863600" y="3373438"/>
            <a:ext cx="1411288" cy="469900"/>
          </a:xfrm>
          <a:prstGeom prst="rect">
            <a:avLst/>
          </a:prstGeom>
          <a:solidFill>
            <a:srgbClr val="FFFF00"/>
          </a:solidFill>
          <a:ln w="38100">
            <a:noFill/>
            <a:miter lim="800000"/>
            <a:headEnd/>
            <a:tailEnd/>
          </a:ln>
          <a:effectLst>
            <a:prstShdw prst="shdw17" dist="17961" dir="2700000">
              <a:srgbClr val="999900"/>
            </a:prstShdw>
          </a:effectLst>
        </p:spPr>
        <p:txBody>
          <a:bodyPr/>
          <a:lstStyle/>
          <a:p>
            <a:pPr marL="342900" indent="-342900" algn="ctr"/>
            <a:r>
              <a:rPr lang="en-US" altLang="en-US" sz="2400" b="1" dirty="0">
                <a:solidFill>
                  <a:prstClr val="black"/>
                </a:solidFill>
                <a:sym typeface="Wingdings" pitchFamily="2" charset="2"/>
              </a:rPr>
              <a:t></a:t>
            </a:r>
            <a:r>
              <a:rPr lang="en-US" altLang="en-US" sz="2400" b="1" dirty="0">
                <a:solidFill>
                  <a:prstClr val="black"/>
                </a:solidFill>
              </a:rPr>
              <a:t> BP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619750" y="3373438"/>
            <a:ext cx="2709863" cy="509587"/>
          </a:xfrm>
          <a:prstGeom prst="rect">
            <a:avLst/>
          </a:prstGeom>
          <a:solidFill>
            <a:srgbClr val="FFFF00"/>
          </a:solidFill>
          <a:ln w="38100">
            <a:noFill/>
            <a:miter lim="800000"/>
            <a:headEnd/>
            <a:tailEnd/>
          </a:ln>
          <a:effectLst>
            <a:prstShdw prst="shdw17" dist="17961" dir="2700000">
              <a:srgbClr val="999900"/>
            </a:prstShdw>
          </a:effectLst>
        </p:spPr>
        <p:txBody>
          <a:bodyPr/>
          <a:lstStyle/>
          <a:p>
            <a:pPr marL="342900" indent="-342900" algn="ctr"/>
            <a:r>
              <a:rPr lang="en-US" altLang="en-US" sz="2400" b="1" dirty="0">
                <a:solidFill>
                  <a:prstClr val="black"/>
                </a:solidFill>
                <a:sym typeface="Wingdings" pitchFamily="2" charset="2"/>
              </a:rPr>
              <a:t>Atherosclerosis</a:t>
            </a:r>
            <a:endParaRPr lang="en-US" altLang="en-US" sz="2400" b="1" dirty="0">
              <a:solidFill>
                <a:prstClr val="black"/>
              </a:solidFill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097213" y="3373438"/>
            <a:ext cx="2016125" cy="479425"/>
          </a:xfrm>
          <a:prstGeom prst="rect">
            <a:avLst/>
          </a:prstGeom>
          <a:solidFill>
            <a:srgbClr val="FFFF00"/>
          </a:solidFill>
          <a:ln w="38100">
            <a:noFill/>
            <a:miter lim="800000"/>
            <a:headEnd/>
            <a:tailEnd/>
          </a:ln>
          <a:effectLst>
            <a:prstShdw prst="shdw17" dist="17961" dir="2700000">
              <a:srgbClr val="999900"/>
            </a:prstShdw>
          </a:effectLst>
        </p:spPr>
        <p:txBody>
          <a:bodyPr/>
          <a:lstStyle/>
          <a:p>
            <a:pPr marL="342900" indent="-342900" algn="ctr"/>
            <a:r>
              <a:rPr lang="en-US" altLang="en-US" sz="2400" b="1" dirty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⇧</a:t>
            </a:r>
            <a:r>
              <a:rPr lang="en-US" altLang="en-US" sz="2400" b="1" dirty="0">
                <a:solidFill>
                  <a:prstClr val="black"/>
                </a:solidFill>
              </a:rPr>
              <a:t>Glucose 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2157413" y="1547813"/>
            <a:ext cx="401955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altLang="en-US" sz="2000" b="1" dirty="0">
                <a:solidFill>
                  <a:prstClr val="white"/>
                </a:solidFill>
              </a:rPr>
              <a:t>Superoxide</a:t>
            </a:r>
          </a:p>
          <a:p>
            <a:pPr marL="342900" indent="-342900" algn="ctr"/>
            <a:r>
              <a:rPr lang="en-US" altLang="en-US" sz="2000" b="1" dirty="0">
                <a:solidFill>
                  <a:prstClr val="white"/>
                </a:solidFill>
              </a:rPr>
              <a:t>Inflammation</a:t>
            </a:r>
          </a:p>
          <a:p>
            <a:pPr marL="342900" indent="-342900" algn="ctr"/>
            <a:r>
              <a:rPr lang="en-US" altLang="en-US" sz="2000" b="1" dirty="0">
                <a:solidFill>
                  <a:prstClr val="white"/>
                </a:solidFill>
              </a:rPr>
              <a:t>Cell Growth, Fibrosis</a:t>
            </a:r>
          </a:p>
          <a:p>
            <a:pPr marL="342900" indent="-342900" algn="ctr"/>
            <a:r>
              <a:rPr lang="en-US" altLang="en-US" sz="2000" b="1" dirty="0">
                <a:solidFill>
                  <a:prstClr val="white"/>
                </a:solidFill>
              </a:rPr>
              <a:t>Aldosterone, NE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046413" y="254000"/>
            <a:ext cx="2195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1">
                <a:solidFill>
                  <a:prstClr val="white"/>
                </a:solidFill>
              </a:rPr>
              <a:t>Angiotensin II</a:t>
            </a:r>
          </a:p>
        </p:txBody>
      </p:sp>
      <p:sp>
        <p:nvSpPr>
          <p:cNvPr id="19465" name="AutoShape 9"/>
          <p:cNvSpPr>
            <a:spLocks noChangeArrowheads="1"/>
          </p:cNvSpPr>
          <p:nvPr/>
        </p:nvSpPr>
        <p:spPr bwMode="auto">
          <a:xfrm>
            <a:off x="3992563" y="793750"/>
            <a:ext cx="341312" cy="25876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>
              <a:solidFill>
                <a:prstClr val="white"/>
              </a:solidFill>
            </a:endParaRP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665538" y="1082675"/>
            <a:ext cx="120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AT</a:t>
            </a:r>
            <a:r>
              <a:rPr lang="en-US" sz="2400" b="1" baseline="-25000" dirty="0">
                <a:solidFill>
                  <a:prstClr val="black"/>
                </a:solidFill>
              </a:rPr>
              <a:t>1</a:t>
            </a:r>
            <a:r>
              <a:rPr lang="en-US" sz="2400" b="1" dirty="0">
                <a:solidFill>
                  <a:prstClr val="black"/>
                </a:solidFill>
              </a:rPr>
              <a:t>R</a:t>
            </a:r>
          </a:p>
        </p:txBody>
      </p:sp>
      <p:sp>
        <p:nvSpPr>
          <p:cNvPr id="19467" name="AutoShape 11"/>
          <p:cNvSpPr>
            <a:spLocks noChangeArrowheads="1"/>
          </p:cNvSpPr>
          <p:nvPr/>
        </p:nvSpPr>
        <p:spPr bwMode="auto">
          <a:xfrm>
            <a:off x="1196975" y="2278063"/>
            <a:ext cx="457200" cy="777875"/>
          </a:xfrm>
          <a:prstGeom prst="curvedRightArrow">
            <a:avLst>
              <a:gd name="adj1" fmla="val 34028"/>
              <a:gd name="adj2" fmla="val 68056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>
              <a:solidFill>
                <a:prstClr val="white"/>
              </a:solidFill>
            </a:endParaRPr>
          </a:p>
        </p:txBody>
      </p:sp>
      <p:sp>
        <p:nvSpPr>
          <p:cNvPr id="19468" name="AutoShape 12"/>
          <p:cNvSpPr>
            <a:spLocks noChangeArrowheads="1"/>
          </p:cNvSpPr>
          <p:nvPr/>
        </p:nvSpPr>
        <p:spPr bwMode="auto">
          <a:xfrm>
            <a:off x="6583363" y="2278063"/>
            <a:ext cx="533400" cy="777875"/>
          </a:xfrm>
          <a:prstGeom prst="curvedLeftArrow">
            <a:avLst>
              <a:gd name="adj1" fmla="val 29167"/>
              <a:gd name="adj2" fmla="val 58333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469" name="AutoShape 13"/>
          <p:cNvSpPr>
            <a:spLocks noChangeArrowheads="1"/>
          </p:cNvSpPr>
          <p:nvPr/>
        </p:nvSpPr>
        <p:spPr bwMode="auto">
          <a:xfrm>
            <a:off x="4002088" y="3011488"/>
            <a:ext cx="352425" cy="3206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>
              <a:solidFill>
                <a:prstClr val="white"/>
              </a:solidFill>
            </a:endParaRPr>
          </a:p>
        </p:txBody>
      </p:sp>
      <p:sp>
        <p:nvSpPr>
          <p:cNvPr id="19470" name="AutoShape 14"/>
          <p:cNvSpPr>
            <a:spLocks noChangeArrowheads="1"/>
          </p:cNvSpPr>
          <p:nvPr/>
        </p:nvSpPr>
        <p:spPr bwMode="auto">
          <a:xfrm rot="2632602">
            <a:off x="1557338" y="4075113"/>
            <a:ext cx="511175" cy="176212"/>
          </a:xfrm>
          <a:prstGeom prst="rightArrow">
            <a:avLst>
              <a:gd name="adj1" fmla="val 50000"/>
              <a:gd name="adj2" fmla="val 7252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>
              <a:solidFill>
                <a:prstClr val="white"/>
              </a:solidFill>
            </a:endParaRPr>
          </a:p>
        </p:txBody>
      </p:sp>
      <p:sp>
        <p:nvSpPr>
          <p:cNvPr id="19471" name="AutoShape 15"/>
          <p:cNvSpPr>
            <a:spLocks noChangeArrowheads="1"/>
          </p:cNvSpPr>
          <p:nvPr/>
        </p:nvSpPr>
        <p:spPr bwMode="auto">
          <a:xfrm rot="8137358">
            <a:off x="6580188" y="4149725"/>
            <a:ext cx="601662" cy="184150"/>
          </a:xfrm>
          <a:prstGeom prst="rightArrow">
            <a:avLst>
              <a:gd name="adj1" fmla="val 50000"/>
              <a:gd name="adj2" fmla="val 8168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>
              <a:solidFill>
                <a:prstClr val="white"/>
              </a:solidFill>
            </a:endParaRPr>
          </a:p>
        </p:txBody>
      </p:sp>
      <p:sp>
        <p:nvSpPr>
          <p:cNvPr id="19472" name="AutoShape 16"/>
          <p:cNvSpPr>
            <a:spLocks noChangeArrowheads="1"/>
          </p:cNvSpPr>
          <p:nvPr/>
        </p:nvSpPr>
        <p:spPr bwMode="auto">
          <a:xfrm rot="8177772">
            <a:off x="3443288" y="4219575"/>
            <a:ext cx="515937" cy="188913"/>
          </a:xfrm>
          <a:prstGeom prst="rightArrow">
            <a:avLst>
              <a:gd name="adj1" fmla="val 50000"/>
              <a:gd name="adj2" fmla="val 6827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>
              <a:solidFill>
                <a:prstClr val="white"/>
              </a:solidFill>
            </a:endParaRPr>
          </a:p>
        </p:txBody>
      </p:sp>
      <p:sp>
        <p:nvSpPr>
          <p:cNvPr id="19473" name="AutoShape 17"/>
          <p:cNvSpPr>
            <a:spLocks noChangeArrowheads="1"/>
          </p:cNvSpPr>
          <p:nvPr/>
        </p:nvSpPr>
        <p:spPr bwMode="auto">
          <a:xfrm rot="2632602">
            <a:off x="4510088" y="4210050"/>
            <a:ext cx="544512" cy="230188"/>
          </a:xfrm>
          <a:prstGeom prst="rightArrow">
            <a:avLst>
              <a:gd name="adj1" fmla="val 50000"/>
              <a:gd name="adj2" fmla="val 5913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>
              <a:solidFill>
                <a:prstClr val="white"/>
              </a:solidFill>
            </a:endParaRPr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4637088" y="4440238"/>
            <a:ext cx="35052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altLang="en-US" sz="2400">
                <a:solidFill>
                  <a:prstClr val="white"/>
                </a:solidFill>
              </a:rPr>
              <a:t>Plaque </a:t>
            </a:r>
          </a:p>
          <a:p>
            <a:pPr marL="342900" indent="-342900" algn="ctr"/>
            <a:r>
              <a:rPr lang="en-US" altLang="en-US" sz="2400">
                <a:solidFill>
                  <a:prstClr val="white"/>
                </a:solidFill>
              </a:rPr>
              <a:t>Progression</a:t>
            </a:r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822325" y="4392613"/>
            <a:ext cx="2824163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2400">
                <a:solidFill>
                  <a:prstClr val="white"/>
                </a:solidFill>
              </a:rPr>
              <a:t>Remodeling of</a:t>
            </a:r>
          </a:p>
          <a:p>
            <a:pPr algn="ctr"/>
            <a:r>
              <a:rPr lang="en-US" altLang="en-US" sz="2400">
                <a:solidFill>
                  <a:prstClr val="white"/>
                </a:solidFill>
              </a:rPr>
              <a:t>Heart &amp; Vessels</a:t>
            </a:r>
          </a:p>
        </p:txBody>
      </p:sp>
      <p:sp>
        <p:nvSpPr>
          <p:cNvPr id="76820" name="Rectangle 20"/>
          <p:cNvSpPr>
            <a:spLocks noChangeArrowheads="1"/>
          </p:cNvSpPr>
          <p:nvPr/>
        </p:nvSpPr>
        <p:spPr bwMode="auto">
          <a:xfrm>
            <a:off x="3321050" y="5400675"/>
            <a:ext cx="1971675" cy="515938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 marL="342900" indent="-342900" algn="ctr">
              <a:defRPr/>
            </a:pPr>
            <a:r>
              <a:rPr lang="en-US" altLang="en-US" sz="2400" b="1">
                <a:solidFill>
                  <a:prstClr val="white"/>
                </a:solidFill>
              </a:rPr>
              <a:t>MI &amp; Stroke </a:t>
            </a:r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3479800" y="6424613"/>
            <a:ext cx="1749425" cy="433387"/>
          </a:xfrm>
          <a:prstGeom prst="rect">
            <a:avLst/>
          </a:prstGeom>
          <a:solidFill>
            <a:srgbClr val="FFFF00"/>
          </a:solidFill>
          <a:ln w="38100">
            <a:noFill/>
            <a:miter lim="800000"/>
            <a:headEnd/>
            <a:tailEnd/>
          </a:ln>
          <a:effectLst>
            <a:prstShdw prst="shdw17" dist="17961" dir="2700000">
              <a:srgbClr val="999900"/>
            </a:prstShdw>
          </a:effectLst>
        </p:spPr>
        <p:txBody>
          <a:bodyPr anchor="ctr"/>
          <a:lstStyle/>
          <a:p>
            <a:pPr marL="342900" indent="-342900" algn="ctr"/>
            <a:r>
              <a:rPr lang="en-US" altLang="en-US" sz="2400" b="1" dirty="0">
                <a:solidFill>
                  <a:prstClr val="black"/>
                </a:solidFill>
              </a:rPr>
              <a:t>Death</a:t>
            </a:r>
          </a:p>
        </p:txBody>
      </p:sp>
      <p:sp>
        <p:nvSpPr>
          <p:cNvPr id="19478" name="AutoShape 22"/>
          <p:cNvSpPr>
            <a:spLocks noChangeArrowheads="1"/>
          </p:cNvSpPr>
          <p:nvPr/>
        </p:nvSpPr>
        <p:spPr bwMode="auto">
          <a:xfrm rot="5400000">
            <a:off x="4143375" y="5997576"/>
            <a:ext cx="363537" cy="322262"/>
          </a:xfrm>
          <a:prstGeom prst="rightArrow">
            <a:avLst>
              <a:gd name="adj1" fmla="val 50000"/>
              <a:gd name="adj2" fmla="val 2820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479" name="AutoShape 23"/>
          <p:cNvSpPr>
            <a:spLocks noChangeArrowheads="1"/>
          </p:cNvSpPr>
          <p:nvPr/>
        </p:nvSpPr>
        <p:spPr bwMode="auto">
          <a:xfrm rot="2632602">
            <a:off x="2722563" y="5345113"/>
            <a:ext cx="511175" cy="176212"/>
          </a:xfrm>
          <a:prstGeom prst="rightArrow">
            <a:avLst>
              <a:gd name="adj1" fmla="val 50000"/>
              <a:gd name="adj2" fmla="val 7252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>
              <a:solidFill>
                <a:prstClr val="white"/>
              </a:solidFill>
            </a:endParaRPr>
          </a:p>
        </p:txBody>
      </p:sp>
      <p:sp>
        <p:nvSpPr>
          <p:cNvPr id="19480" name="AutoShape 24"/>
          <p:cNvSpPr>
            <a:spLocks noChangeArrowheads="1"/>
          </p:cNvSpPr>
          <p:nvPr/>
        </p:nvSpPr>
        <p:spPr bwMode="auto">
          <a:xfrm rot="8137358">
            <a:off x="5359400" y="5387975"/>
            <a:ext cx="601663" cy="184150"/>
          </a:xfrm>
          <a:prstGeom prst="rightArrow">
            <a:avLst>
              <a:gd name="adj1" fmla="val 50000"/>
              <a:gd name="adj2" fmla="val 8168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>
              <a:solidFill>
                <a:prstClr val="white"/>
              </a:solidFill>
            </a:endParaRP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26D8C-F419-42CF-820D-EA15A4675BF7}" type="datetime6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August 15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prstClr val="white">
                    <a:tint val="75000"/>
                  </a:prstClr>
                </a:solidFill>
              </a:rPr>
              <a:t>Munir</a:t>
            </a:r>
            <a:r>
              <a:rPr lang="en-US" dirty="0" smtClean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white">
                    <a:tint val="75000"/>
                  </a:prstClr>
                </a:solidFill>
              </a:rPr>
              <a:t>Gharaibeh</a:t>
            </a:r>
            <a:r>
              <a:rPr lang="en-US" dirty="0" smtClean="0">
                <a:solidFill>
                  <a:prstClr val="white">
                    <a:tint val="75000"/>
                  </a:prstClr>
                </a:solidFill>
              </a:rPr>
              <a:t>, MD, PhD, MHPE</a:t>
            </a:r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08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FFFF00"/>
                </a:solidFill>
              </a:rPr>
              <a:t>Alternative Pathways Of The Renin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Alternative enzymatic pathways, not involving ACE, contribute to angiotensin II production.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4000" b="1" dirty="0" smtClean="0"/>
              <a:t>Human heart </a:t>
            </a:r>
            <a:r>
              <a:rPr lang="en-US" sz="4000" b="1" dirty="0" err="1" smtClean="0"/>
              <a:t>chymase</a:t>
            </a:r>
            <a:r>
              <a:rPr lang="en-US" dirty="0" smtClean="0"/>
              <a:t> appears to be the most important of these pathways, particularly in the ventricles 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The physiologic importance of </a:t>
            </a:r>
            <a:r>
              <a:rPr lang="en-US" dirty="0" err="1" smtClean="0"/>
              <a:t>chymase</a:t>
            </a:r>
            <a:r>
              <a:rPr lang="en-US" dirty="0" smtClean="0"/>
              <a:t> is uncertain because of the presence of natural protease inhibitors in the interstitial fluid which inhibit </a:t>
            </a:r>
            <a:r>
              <a:rPr lang="en-US" dirty="0" err="1" smtClean="0"/>
              <a:t>chymase</a:t>
            </a:r>
            <a:r>
              <a:rPr lang="en-US" dirty="0" smtClean="0"/>
              <a:t>-induced angiotensin II production.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C745-616A-454F-83D8-F69286F21BE5}" type="datetime6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August 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Munir Gharaibeh, MD, PhD, MHPE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24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627563" y="3662363"/>
            <a:ext cx="102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1">
                <a:solidFill>
                  <a:prstClr val="white"/>
                </a:solidFill>
                <a:sym typeface="Wingdings" pitchFamily="2" charset="2"/>
              </a:rPr>
              <a:t> </a:t>
            </a:r>
            <a:r>
              <a:rPr lang="en-US" altLang="en-US" sz="2400" b="1">
                <a:solidFill>
                  <a:prstClr val="white"/>
                </a:solidFill>
              </a:rPr>
              <a:t>Ang I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811588" y="2533650"/>
            <a:ext cx="2670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1">
                <a:solidFill>
                  <a:prstClr val="white"/>
                </a:solidFill>
              </a:rPr>
              <a:t>Angiotensinogen</a:t>
            </a: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4954588" y="5668963"/>
            <a:ext cx="382587" cy="506412"/>
          </a:xfrm>
          <a:prstGeom prst="downArrow">
            <a:avLst>
              <a:gd name="adj1" fmla="val 50000"/>
              <a:gd name="adj2" fmla="val 33091"/>
            </a:avLst>
          </a:prstGeom>
          <a:solidFill>
            <a:schemeClr val="tx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665663" y="6108700"/>
            <a:ext cx="1003300" cy="661988"/>
            <a:chOff x="2724" y="3191"/>
            <a:chExt cx="631" cy="439"/>
          </a:xfrm>
        </p:grpSpPr>
        <p:sp>
          <p:nvSpPr>
            <p:cNvPr id="22578" name="Text Box 6"/>
            <p:cNvSpPr txBox="1">
              <a:spLocks noChangeArrowheads="1"/>
            </p:cNvSpPr>
            <p:nvPr/>
          </p:nvSpPr>
          <p:spPr bwMode="auto">
            <a:xfrm>
              <a:off x="2774" y="3357"/>
              <a:ext cx="503" cy="263"/>
            </a:xfrm>
            <a:prstGeom prst="rect">
              <a:avLst/>
            </a:prstGeom>
            <a:noFill/>
            <a:ln w="635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prstClr val="white"/>
                  </a:solidFill>
                </a:rPr>
                <a:t>AT</a:t>
              </a:r>
              <a:r>
                <a:rPr lang="en-US" sz="2000" b="1" baseline="-25000">
                  <a:solidFill>
                    <a:prstClr val="white"/>
                  </a:solidFill>
                </a:rPr>
                <a:t>1</a:t>
              </a:r>
              <a:r>
                <a:rPr lang="en-US" sz="2000" b="1">
                  <a:solidFill>
                    <a:prstClr val="white"/>
                  </a:solidFill>
                </a:rPr>
                <a:t>R</a:t>
              </a:r>
            </a:p>
          </p:txBody>
        </p:sp>
        <p:sp>
          <p:nvSpPr>
            <p:cNvPr id="22579" name="Freeform 7"/>
            <p:cNvSpPr>
              <a:spLocks/>
            </p:cNvSpPr>
            <p:nvPr/>
          </p:nvSpPr>
          <p:spPr bwMode="auto">
            <a:xfrm>
              <a:off x="2724" y="3191"/>
              <a:ext cx="631" cy="439"/>
            </a:xfrm>
            <a:custGeom>
              <a:avLst/>
              <a:gdLst>
                <a:gd name="T0" fmla="*/ 0 w 576"/>
                <a:gd name="T1" fmla="*/ 0 h 375"/>
                <a:gd name="T2" fmla="*/ 0 w 576"/>
                <a:gd name="T3" fmla="*/ 514 h 375"/>
                <a:gd name="T4" fmla="*/ 691 w 576"/>
                <a:gd name="T5" fmla="*/ 509 h 375"/>
                <a:gd name="T6" fmla="*/ 688 w 576"/>
                <a:gd name="T7" fmla="*/ 8 h 375"/>
                <a:gd name="T8" fmla="*/ 339 w 576"/>
                <a:gd name="T9" fmla="*/ 201 h 375"/>
                <a:gd name="T10" fmla="*/ 0 w 576"/>
                <a:gd name="T11" fmla="*/ 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6"/>
                <a:gd name="T19" fmla="*/ 0 h 375"/>
                <a:gd name="T20" fmla="*/ 576 w 576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6" h="375">
                  <a:moveTo>
                    <a:pt x="0" y="0"/>
                  </a:moveTo>
                  <a:lnTo>
                    <a:pt x="0" y="375"/>
                  </a:lnTo>
                  <a:lnTo>
                    <a:pt x="576" y="372"/>
                  </a:lnTo>
                  <a:lnTo>
                    <a:pt x="573" y="6"/>
                  </a:lnTo>
                  <a:lnTo>
                    <a:pt x="282" y="14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2534" name="AutoShape 8"/>
          <p:cNvSpPr>
            <a:spLocks noChangeArrowheads="1"/>
          </p:cNvSpPr>
          <p:nvPr/>
        </p:nvSpPr>
        <p:spPr bwMode="auto">
          <a:xfrm rot="16200000" flipH="1">
            <a:off x="800100" y="1843088"/>
            <a:ext cx="403225" cy="40005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>
              <a:solidFill>
                <a:prstClr val="white"/>
              </a:solidFill>
            </a:endParaRPr>
          </a:p>
        </p:txBody>
      </p:sp>
      <p:sp>
        <p:nvSpPr>
          <p:cNvPr id="22535" name="AutoShape 9"/>
          <p:cNvSpPr>
            <a:spLocks noChangeArrowheads="1"/>
          </p:cNvSpPr>
          <p:nvPr/>
        </p:nvSpPr>
        <p:spPr bwMode="auto">
          <a:xfrm>
            <a:off x="4937125" y="3003550"/>
            <a:ext cx="382588" cy="506413"/>
          </a:xfrm>
          <a:prstGeom prst="downArrow">
            <a:avLst>
              <a:gd name="adj1" fmla="val 50000"/>
              <a:gd name="adj2" fmla="val 33091"/>
            </a:avLst>
          </a:prstGeom>
          <a:solidFill>
            <a:schemeClr val="tx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>
              <a:solidFill>
                <a:prstClr val="white"/>
              </a:solidFill>
            </a:endParaRPr>
          </a:p>
        </p:txBody>
      </p:sp>
      <p:sp>
        <p:nvSpPr>
          <p:cNvPr id="22536" name="AutoShape 10"/>
          <p:cNvSpPr>
            <a:spLocks noChangeArrowheads="1"/>
          </p:cNvSpPr>
          <p:nvPr/>
        </p:nvSpPr>
        <p:spPr bwMode="auto">
          <a:xfrm>
            <a:off x="3525838" y="2243138"/>
            <a:ext cx="885825" cy="303212"/>
          </a:xfrm>
          <a:prstGeom prst="lightningBol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>
              <a:solidFill>
                <a:prstClr val="white"/>
              </a:solidFill>
            </a:endParaRPr>
          </a:p>
        </p:txBody>
      </p:sp>
      <p:sp>
        <p:nvSpPr>
          <p:cNvPr id="22537" name="AutoShape 11"/>
          <p:cNvSpPr>
            <a:spLocks noChangeArrowheads="1"/>
          </p:cNvSpPr>
          <p:nvPr/>
        </p:nvSpPr>
        <p:spPr bwMode="auto">
          <a:xfrm>
            <a:off x="4975225" y="4276725"/>
            <a:ext cx="382588" cy="506413"/>
          </a:xfrm>
          <a:prstGeom prst="downArrow">
            <a:avLst>
              <a:gd name="adj1" fmla="val 50000"/>
              <a:gd name="adj2" fmla="val 33091"/>
            </a:avLst>
          </a:prstGeom>
          <a:solidFill>
            <a:schemeClr val="tx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>
              <a:solidFill>
                <a:prstClr val="white"/>
              </a:solidFill>
            </a:endParaRPr>
          </a:p>
        </p:txBody>
      </p:sp>
      <p:sp>
        <p:nvSpPr>
          <p:cNvPr id="22538" name="Text Box 12"/>
          <p:cNvSpPr txBox="1">
            <a:spLocks noChangeArrowheads="1"/>
          </p:cNvSpPr>
          <p:nvPr/>
        </p:nvSpPr>
        <p:spPr bwMode="auto">
          <a:xfrm>
            <a:off x="4070350" y="2025650"/>
            <a:ext cx="828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prstClr val="black"/>
                </a:solidFill>
              </a:rPr>
              <a:t>PRA</a:t>
            </a:r>
          </a:p>
        </p:txBody>
      </p:sp>
      <p:sp>
        <p:nvSpPr>
          <p:cNvPr id="22539" name="Rectangle 13"/>
          <p:cNvSpPr>
            <a:spLocks noChangeArrowheads="1"/>
          </p:cNvSpPr>
          <p:nvPr/>
        </p:nvSpPr>
        <p:spPr bwMode="auto">
          <a:xfrm>
            <a:off x="6267450" y="3067050"/>
            <a:ext cx="1017588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en-US" sz="2400" b="1" i="1">
                <a:solidFill>
                  <a:prstClr val="white"/>
                </a:solidFill>
              </a:rPr>
              <a:t>ACE</a:t>
            </a:r>
          </a:p>
        </p:txBody>
      </p:sp>
      <p:sp>
        <p:nvSpPr>
          <p:cNvPr id="22540" name="AutoShape 14"/>
          <p:cNvSpPr>
            <a:spLocks noChangeArrowheads="1"/>
          </p:cNvSpPr>
          <p:nvPr/>
        </p:nvSpPr>
        <p:spPr bwMode="auto">
          <a:xfrm flipH="1">
            <a:off x="5695950" y="3484563"/>
            <a:ext cx="885825" cy="303212"/>
          </a:xfrm>
          <a:prstGeom prst="lightningBol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>
              <a:solidFill>
                <a:prstClr val="white"/>
              </a:solidFill>
            </a:endParaRPr>
          </a:p>
        </p:txBody>
      </p:sp>
      <p:sp>
        <p:nvSpPr>
          <p:cNvPr id="22541" name="Rectangle 15"/>
          <p:cNvSpPr>
            <a:spLocks noChangeArrowheads="1"/>
          </p:cNvSpPr>
          <p:nvPr/>
        </p:nvSpPr>
        <p:spPr bwMode="auto">
          <a:xfrm>
            <a:off x="3236913" y="5607050"/>
            <a:ext cx="922337" cy="461963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en-US" sz="2400" b="1">
                <a:solidFill>
                  <a:prstClr val="white"/>
                </a:solidFill>
              </a:rPr>
              <a:t>ARB</a:t>
            </a:r>
          </a:p>
        </p:txBody>
      </p:sp>
      <p:sp>
        <p:nvSpPr>
          <p:cNvPr id="22542" name="Line 16"/>
          <p:cNvSpPr>
            <a:spLocks noChangeShapeType="1"/>
          </p:cNvSpPr>
          <p:nvPr/>
        </p:nvSpPr>
        <p:spPr bwMode="auto">
          <a:xfrm>
            <a:off x="4883150" y="5716588"/>
            <a:ext cx="0" cy="29051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2543" name="Text Box 17"/>
          <p:cNvSpPr txBox="1">
            <a:spLocks noChangeArrowheads="1"/>
          </p:cNvSpPr>
          <p:nvPr/>
        </p:nvSpPr>
        <p:spPr bwMode="auto">
          <a:xfrm>
            <a:off x="4583113" y="4910138"/>
            <a:ext cx="1112837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1">
                <a:solidFill>
                  <a:prstClr val="white"/>
                </a:solidFill>
                <a:sym typeface="Wingdings" pitchFamily="2" charset="2"/>
              </a:rPr>
              <a:t> </a:t>
            </a:r>
            <a:r>
              <a:rPr lang="en-US" altLang="en-US" sz="2400" b="1">
                <a:solidFill>
                  <a:prstClr val="white"/>
                </a:solidFill>
              </a:rPr>
              <a:t>Ang II</a:t>
            </a:r>
          </a:p>
        </p:txBody>
      </p:sp>
      <p:sp>
        <p:nvSpPr>
          <p:cNvPr id="22544" name="Line 18"/>
          <p:cNvSpPr>
            <a:spLocks noChangeShapeType="1"/>
          </p:cNvSpPr>
          <p:nvPr/>
        </p:nvSpPr>
        <p:spPr bwMode="auto">
          <a:xfrm>
            <a:off x="7231063" y="3130550"/>
            <a:ext cx="0" cy="290513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2545" name="AutoShape 19"/>
          <p:cNvSpPr>
            <a:spLocks noChangeArrowheads="1"/>
          </p:cNvSpPr>
          <p:nvPr/>
        </p:nvSpPr>
        <p:spPr bwMode="auto">
          <a:xfrm rot="-5400000">
            <a:off x="5806282" y="4876006"/>
            <a:ext cx="361950" cy="534987"/>
          </a:xfrm>
          <a:prstGeom prst="downArrow">
            <a:avLst>
              <a:gd name="adj1" fmla="val 50000"/>
              <a:gd name="adj2" fmla="val 36952"/>
            </a:avLst>
          </a:prstGeom>
          <a:solidFill>
            <a:schemeClr val="tx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>
              <a:solidFill>
                <a:prstClr val="white"/>
              </a:solidFill>
            </a:endParaRPr>
          </a:p>
        </p:txBody>
      </p:sp>
      <p:sp>
        <p:nvSpPr>
          <p:cNvPr id="22546" name="Text Box 20"/>
          <p:cNvSpPr txBox="1">
            <a:spLocks noChangeArrowheads="1"/>
          </p:cNvSpPr>
          <p:nvPr/>
        </p:nvSpPr>
        <p:spPr bwMode="auto">
          <a:xfrm>
            <a:off x="7943850" y="4910138"/>
            <a:ext cx="1147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1">
                <a:solidFill>
                  <a:prstClr val="white"/>
                </a:solidFill>
              </a:rPr>
              <a:t>Ang IV</a:t>
            </a: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8027988" y="6108700"/>
            <a:ext cx="1003300" cy="661988"/>
            <a:chOff x="4420" y="3191"/>
            <a:chExt cx="631" cy="439"/>
          </a:xfrm>
        </p:grpSpPr>
        <p:sp>
          <p:nvSpPr>
            <p:cNvPr id="22576" name="Text Box 22"/>
            <p:cNvSpPr txBox="1">
              <a:spLocks noChangeArrowheads="1"/>
            </p:cNvSpPr>
            <p:nvPr/>
          </p:nvSpPr>
          <p:spPr bwMode="auto">
            <a:xfrm>
              <a:off x="4470" y="3357"/>
              <a:ext cx="503" cy="263"/>
            </a:xfrm>
            <a:prstGeom prst="rect">
              <a:avLst/>
            </a:prstGeom>
            <a:noFill/>
            <a:ln w="635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prstClr val="white"/>
                  </a:solidFill>
                </a:rPr>
                <a:t>AT</a:t>
              </a:r>
              <a:r>
                <a:rPr lang="en-US" sz="2000" b="1" baseline="-25000">
                  <a:solidFill>
                    <a:prstClr val="white"/>
                  </a:solidFill>
                </a:rPr>
                <a:t>4</a:t>
              </a:r>
              <a:r>
                <a:rPr lang="en-US" sz="2000" b="1">
                  <a:solidFill>
                    <a:prstClr val="white"/>
                  </a:solidFill>
                </a:rPr>
                <a:t>R</a:t>
              </a:r>
            </a:p>
          </p:txBody>
        </p:sp>
        <p:sp>
          <p:nvSpPr>
            <p:cNvPr id="22577" name="Freeform 23"/>
            <p:cNvSpPr>
              <a:spLocks/>
            </p:cNvSpPr>
            <p:nvPr/>
          </p:nvSpPr>
          <p:spPr bwMode="auto">
            <a:xfrm>
              <a:off x="4420" y="3191"/>
              <a:ext cx="631" cy="439"/>
            </a:xfrm>
            <a:custGeom>
              <a:avLst/>
              <a:gdLst>
                <a:gd name="T0" fmla="*/ 0 w 576"/>
                <a:gd name="T1" fmla="*/ 0 h 375"/>
                <a:gd name="T2" fmla="*/ 0 w 576"/>
                <a:gd name="T3" fmla="*/ 514 h 375"/>
                <a:gd name="T4" fmla="*/ 691 w 576"/>
                <a:gd name="T5" fmla="*/ 509 h 375"/>
                <a:gd name="T6" fmla="*/ 688 w 576"/>
                <a:gd name="T7" fmla="*/ 8 h 375"/>
                <a:gd name="T8" fmla="*/ 339 w 576"/>
                <a:gd name="T9" fmla="*/ 201 h 375"/>
                <a:gd name="T10" fmla="*/ 0 w 576"/>
                <a:gd name="T11" fmla="*/ 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6"/>
                <a:gd name="T19" fmla="*/ 0 h 375"/>
                <a:gd name="T20" fmla="*/ 576 w 576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6" h="375">
                  <a:moveTo>
                    <a:pt x="0" y="0"/>
                  </a:moveTo>
                  <a:lnTo>
                    <a:pt x="0" y="375"/>
                  </a:lnTo>
                  <a:lnTo>
                    <a:pt x="576" y="372"/>
                  </a:lnTo>
                  <a:lnTo>
                    <a:pt x="573" y="6"/>
                  </a:lnTo>
                  <a:lnTo>
                    <a:pt x="282" y="14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2548" name="AutoShape 24"/>
          <p:cNvSpPr>
            <a:spLocks noChangeArrowheads="1"/>
          </p:cNvSpPr>
          <p:nvPr/>
        </p:nvSpPr>
        <p:spPr bwMode="auto">
          <a:xfrm>
            <a:off x="8277225" y="5595938"/>
            <a:ext cx="382588" cy="504825"/>
          </a:xfrm>
          <a:prstGeom prst="downArrow">
            <a:avLst>
              <a:gd name="adj1" fmla="val 50000"/>
              <a:gd name="adj2" fmla="val 32988"/>
            </a:avLst>
          </a:prstGeom>
          <a:solidFill>
            <a:schemeClr val="tx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>
              <a:solidFill>
                <a:prstClr val="white"/>
              </a:solidFill>
            </a:endParaRP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5883275" y="6108700"/>
            <a:ext cx="1004888" cy="661988"/>
            <a:chOff x="2724" y="3191"/>
            <a:chExt cx="631" cy="439"/>
          </a:xfrm>
        </p:grpSpPr>
        <p:sp>
          <p:nvSpPr>
            <p:cNvPr id="22574" name="Text Box 26"/>
            <p:cNvSpPr txBox="1">
              <a:spLocks noChangeArrowheads="1"/>
            </p:cNvSpPr>
            <p:nvPr/>
          </p:nvSpPr>
          <p:spPr bwMode="auto">
            <a:xfrm>
              <a:off x="2774" y="3357"/>
              <a:ext cx="503" cy="263"/>
            </a:xfrm>
            <a:prstGeom prst="rect">
              <a:avLst/>
            </a:prstGeom>
            <a:noFill/>
            <a:ln w="635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prstClr val="white"/>
                  </a:solidFill>
                </a:rPr>
                <a:t>AT</a:t>
              </a:r>
              <a:r>
                <a:rPr lang="en-US" sz="2000" b="1" baseline="-25000">
                  <a:solidFill>
                    <a:prstClr val="white"/>
                  </a:solidFill>
                </a:rPr>
                <a:t>2</a:t>
              </a:r>
              <a:r>
                <a:rPr lang="en-US" sz="2000" b="1">
                  <a:solidFill>
                    <a:prstClr val="white"/>
                  </a:solidFill>
                </a:rPr>
                <a:t>R</a:t>
              </a:r>
            </a:p>
          </p:txBody>
        </p:sp>
        <p:sp>
          <p:nvSpPr>
            <p:cNvPr id="22575" name="Freeform 27"/>
            <p:cNvSpPr>
              <a:spLocks/>
            </p:cNvSpPr>
            <p:nvPr/>
          </p:nvSpPr>
          <p:spPr bwMode="auto">
            <a:xfrm>
              <a:off x="2724" y="3191"/>
              <a:ext cx="631" cy="439"/>
            </a:xfrm>
            <a:custGeom>
              <a:avLst/>
              <a:gdLst>
                <a:gd name="T0" fmla="*/ 0 w 576"/>
                <a:gd name="T1" fmla="*/ 0 h 375"/>
                <a:gd name="T2" fmla="*/ 0 w 576"/>
                <a:gd name="T3" fmla="*/ 514 h 375"/>
                <a:gd name="T4" fmla="*/ 691 w 576"/>
                <a:gd name="T5" fmla="*/ 509 h 375"/>
                <a:gd name="T6" fmla="*/ 688 w 576"/>
                <a:gd name="T7" fmla="*/ 8 h 375"/>
                <a:gd name="T8" fmla="*/ 339 w 576"/>
                <a:gd name="T9" fmla="*/ 201 h 375"/>
                <a:gd name="T10" fmla="*/ 0 w 576"/>
                <a:gd name="T11" fmla="*/ 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6"/>
                <a:gd name="T19" fmla="*/ 0 h 375"/>
                <a:gd name="T20" fmla="*/ 576 w 576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6" h="375">
                  <a:moveTo>
                    <a:pt x="0" y="0"/>
                  </a:moveTo>
                  <a:lnTo>
                    <a:pt x="0" y="375"/>
                  </a:lnTo>
                  <a:lnTo>
                    <a:pt x="576" y="372"/>
                  </a:lnTo>
                  <a:lnTo>
                    <a:pt x="573" y="6"/>
                  </a:lnTo>
                  <a:lnTo>
                    <a:pt x="282" y="14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2550" name="AutoShape 28"/>
          <p:cNvSpPr>
            <a:spLocks noChangeArrowheads="1"/>
          </p:cNvSpPr>
          <p:nvPr/>
        </p:nvSpPr>
        <p:spPr bwMode="auto">
          <a:xfrm rot="-2568054">
            <a:off x="5741988" y="5541963"/>
            <a:ext cx="382587" cy="506412"/>
          </a:xfrm>
          <a:prstGeom prst="downArrow">
            <a:avLst>
              <a:gd name="adj1" fmla="val 50000"/>
              <a:gd name="adj2" fmla="val 33091"/>
            </a:avLst>
          </a:prstGeom>
          <a:solidFill>
            <a:schemeClr val="tx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>
              <a:solidFill>
                <a:prstClr val="white"/>
              </a:solidFill>
            </a:endParaRPr>
          </a:p>
        </p:txBody>
      </p:sp>
      <p:sp>
        <p:nvSpPr>
          <p:cNvPr id="22551" name="Line 29"/>
          <p:cNvSpPr>
            <a:spLocks noChangeShapeType="1"/>
          </p:cNvSpPr>
          <p:nvPr/>
        </p:nvSpPr>
        <p:spPr bwMode="auto">
          <a:xfrm>
            <a:off x="4151313" y="5848350"/>
            <a:ext cx="714375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2552" name="Rectangle 30"/>
          <p:cNvSpPr>
            <a:spLocks noChangeArrowheads="1"/>
          </p:cNvSpPr>
          <p:nvPr/>
        </p:nvSpPr>
        <p:spPr bwMode="auto">
          <a:xfrm>
            <a:off x="7961313" y="3035300"/>
            <a:ext cx="1098550" cy="460375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en-US" sz="2400" b="1">
                <a:solidFill>
                  <a:prstClr val="white"/>
                </a:solidFill>
              </a:rPr>
              <a:t>ACE-I</a:t>
            </a:r>
          </a:p>
        </p:txBody>
      </p:sp>
      <p:sp>
        <p:nvSpPr>
          <p:cNvPr id="22553" name="Line 31"/>
          <p:cNvSpPr>
            <a:spLocks noChangeShapeType="1"/>
          </p:cNvSpPr>
          <p:nvPr/>
        </p:nvSpPr>
        <p:spPr bwMode="auto">
          <a:xfrm>
            <a:off x="7258050" y="3273425"/>
            <a:ext cx="715963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2554" name="Text Box 32"/>
          <p:cNvSpPr txBox="1">
            <a:spLocks noChangeArrowheads="1"/>
          </p:cNvSpPr>
          <p:nvPr/>
        </p:nvSpPr>
        <p:spPr bwMode="auto">
          <a:xfrm>
            <a:off x="6183313" y="4906963"/>
            <a:ext cx="1196975" cy="4556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1">
                <a:solidFill>
                  <a:prstClr val="white"/>
                </a:solidFill>
                <a:sym typeface="Wingdings" pitchFamily="2" charset="2"/>
              </a:rPr>
              <a:t> </a:t>
            </a:r>
            <a:r>
              <a:rPr lang="en-US" altLang="en-US" sz="2400" b="1">
                <a:solidFill>
                  <a:prstClr val="white"/>
                </a:solidFill>
              </a:rPr>
              <a:t>Ang III</a:t>
            </a:r>
          </a:p>
        </p:txBody>
      </p:sp>
      <p:sp>
        <p:nvSpPr>
          <p:cNvPr id="22555" name="AutoShape 33"/>
          <p:cNvSpPr>
            <a:spLocks noChangeArrowheads="1"/>
          </p:cNvSpPr>
          <p:nvPr/>
        </p:nvSpPr>
        <p:spPr bwMode="auto">
          <a:xfrm rot="-5400000">
            <a:off x="7498557" y="4874419"/>
            <a:ext cx="361950" cy="534987"/>
          </a:xfrm>
          <a:prstGeom prst="downArrow">
            <a:avLst>
              <a:gd name="adj1" fmla="val 50000"/>
              <a:gd name="adj2" fmla="val 36952"/>
            </a:avLst>
          </a:prstGeom>
          <a:solidFill>
            <a:schemeClr val="tx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>
              <a:solidFill>
                <a:prstClr val="white"/>
              </a:solidFill>
            </a:endParaRPr>
          </a:p>
        </p:txBody>
      </p:sp>
      <p:sp>
        <p:nvSpPr>
          <p:cNvPr id="22556" name="AutoShape 34"/>
          <p:cNvSpPr>
            <a:spLocks noChangeArrowheads="1"/>
          </p:cNvSpPr>
          <p:nvPr/>
        </p:nvSpPr>
        <p:spPr bwMode="auto">
          <a:xfrm rot="2568054" flipH="1">
            <a:off x="6432550" y="5549900"/>
            <a:ext cx="381000" cy="506413"/>
          </a:xfrm>
          <a:prstGeom prst="downArrow">
            <a:avLst>
              <a:gd name="adj1" fmla="val 50000"/>
              <a:gd name="adj2" fmla="val 33229"/>
            </a:avLst>
          </a:prstGeom>
          <a:solidFill>
            <a:schemeClr val="tx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>
              <a:solidFill>
                <a:prstClr val="white"/>
              </a:solidFill>
            </a:endParaRPr>
          </a:p>
        </p:txBody>
      </p:sp>
      <p:sp>
        <p:nvSpPr>
          <p:cNvPr id="22557" name="Arc 35"/>
          <p:cNvSpPr>
            <a:spLocks/>
          </p:cNvSpPr>
          <p:nvPr/>
        </p:nvSpPr>
        <p:spPr bwMode="auto">
          <a:xfrm flipH="1">
            <a:off x="4641850" y="1512888"/>
            <a:ext cx="654050" cy="344487"/>
          </a:xfrm>
          <a:custGeom>
            <a:avLst/>
            <a:gdLst>
              <a:gd name="T0" fmla="*/ 0 w 21600"/>
              <a:gd name="T1" fmla="*/ 0 h 21600"/>
              <a:gd name="T2" fmla="*/ 599687812 w 21600"/>
              <a:gd name="T3" fmla="*/ 87621545 h 21600"/>
              <a:gd name="T4" fmla="*/ 0 w 21600"/>
              <a:gd name="T5" fmla="*/ 8762154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2558" name="Text Box 36"/>
          <p:cNvSpPr txBox="1">
            <a:spLocks noChangeArrowheads="1"/>
          </p:cNvSpPr>
          <p:nvPr/>
        </p:nvSpPr>
        <p:spPr bwMode="auto">
          <a:xfrm>
            <a:off x="5310188" y="1257300"/>
            <a:ext cx="439544" cy="461665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RI</a:t>
            </a:r>
          </a:p>
        </p:txBody>
      </p:sp>
      <p:sp>
        <p:nvSpPr>
          <p:cNvPr id="22559" name="Line 37"/>
          <p:cNvSpPr>
            <a:spLocks noChangeShapeType="1"/>
          </p:cNvSpPr>
          <p:nvPr/>
        </p:nvSpPr>
        <p:spPr bwMode="auto">
          <a:xfrm>
            <a:off x="4438650" y="1803400"/>
            <a:ext cx="406400" cy="136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2560" name="AutoShape 38"/>
          <p:cNvSpPr>
            <a:spLocks noChangeArrowheads="1"/>
          </p:cNvSpPr>
          <p:nvPr/>
        </p:nvSpPr>
        <p:spPr bwMode="auto">
          <a:xfrm rot="5353945" flipV="1">
            <a:off x="2361406" y="615157"/>
            <a:ext cx="560387" cy="831850"/>
          </a:xfrm>
          <a:prstGeom prst="moon">
            <a:avLst>
              <a:gd name="adj" fmla="val 50000"/>
            </a:avLst>
          </a:prstGeom>
          <a:noFill/>
          <a:ln w="635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>
              <a:solidFill>
                <a:prstClr val="white"/>
              </a:solidFill>
            </a:endParaRPr>
          </a:p>
        </p:txBody>
      </p:sp>
      <p:sp>
        <p:nvSpPr>
          <p:cNvPr id="22561" name="Text Box 39"/>
          <p:cNvSpPr txBox="1">
            <a:spLocks noChangeArrowheads="1"/>
          </p:cNvSpPr>
          <p:nvPr/>
        </p:nvSpPr>
        <p:spPr bwMode="auto">
          <a:xfrm>
            <a:off x="1077913" y="1833563"/>
            <a:ext cx="1520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1">
                <a:solidFill>
                  <a:prstClr val="white"/>
                </a:solidFill>
                <a:sym typeface="Wingdings" pitchFamily="2" charset="2"/>
              </a:rPr>
              <a:t> </a:t>
            </a:r>
            <a:r>
              <a:rPr lang="en-US" altLang="en-US" sz="2400" b="1">
                <a:solidFill>
                  <a:prstClr val="white"/>
                </a:solidFill>
              </a:rPr>
              <a:t>Prorenin</a:t>
            </a:r>
          </a:p>
        </p:txBody>
      </p:sp>
      <p:sp>
        <p:nvSpPr>
          <p:cNvPr id="22562" name="Text Box 40"/>
          <p:cNvSpPr txBox="1">
            <a:spLocks noChangeArrowheads="1"/>
          </p:cNvSpPr>
          <p:nvPr/>
        </p:nvSpPr>
        <p:spPr bwMode="auto">
          <a:xfrm>
            <a:off x="2776538" y="1828800"/>
            <a:ext cx="111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1">
                <a:solidFill>
                  <a:prstClr val="white"/>
                </a:solidFill>
                <a:sym typeface="Wingdings" pitchFamily="2" charset="2"/>
              </a:rPr>
              <a:t> </a:t>
            </a:r>
            <a:r>
              <a:rPr lang="en-US" altLang="en-US" sz="2400" b="1">
                <a:solidFill>
                  <a:prstClr val="white"/>
                </a:solidFill>
              </a:rPr>
              <a:t>Renin</a:t>
            </a:r>
          </a:p>
        </p:txBody>
      </p:sp>
      <p:sp>
        <p:nvSpPr>
          <p:cNvPr id="22563" name="AutoShape 41"/>
          <p:cNvSpPr>
            <a:spLocks noChangeArrowheads="1"/>
          </p:cNvSpPr>
          <p:nvPr/>
        </p:nvSpPr>
        <p:spPr bwMode="auto">
          <a:xfrm rot="16200000" flipH="1">
            <a:off x="2524919" y="1897857"/>
            <a:ext cx="403225" cy="28098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>
              <a:solidFill>
                <a:prstClr val="white"/>
              </a:solidFill>
            </a:endParaRPr>
          </a:p>
        </p:txBody>
      </p:sp>
      <p:sp>
        <p:nvSpPr>
          <p:cNvPr id="22564" name="AutoShape 42"/>
          <p:cNvSpPr>
            <a:spLocks noChangeArrowheads="1"/>
          </p:cNvSpPr>
          <p:nvPr/>
        </p:nvSpPr>
        <p:spPr bwMode="auto">
          <a:xfrm rot="2568054" flipV="1">
            <a:off x="2106613" y="1425575"/>
            <a:ext cx="382587" cy="506413"/>
          </a:xfrm>
          <a:prstGeom prst="downArrow">
            <a:avLst>
              <a:gd name="adj1" fmla="val 50000"/>
              <a:gd name="adj2" fmla="val 33091"/>
            </a:avLst>
          </a:prstGeom>
          <a:solidFill>
            <a:schemeClr val="tx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>
              <a:solidFill>
                <a:prstClr val="white"/>
              </a:solidFill>
            </a:endParaRPr>
          </a:p>
        </p:txBody>
      </p:sp>
      <p:sp>
        <p:nvSpPr>
          <p:cNvPr id="22565" name="AutoShape 43"/>
          <p:cNvSpPr>
            <a:spLocks noChangeArrowheads="1"/>
          </p:cNvSpPr>
          <p:nvPr/>
        </p:nvSpPr>
        <p:spPr bwMode="auto">
          <a:xfrm rot="-2568054" flipH="1" flipV="1">
            <a:off x="2897188" y="1404938"/>
            <a:ext cx="382587" cy="506412"/>
          </a:xfrm>
          <a:prstGeom prst="downArrow">
            <a:avLst>
              <a:gd name="adj1" fmla="val 50000"/>
              <a:gd name="adj2" fmla="val 33091"/>
            </a:avLst>
          </a:prstGeom>
          <a:solidFill>
            <a:schemeClr val="tx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>
              <a:solidFill>
                <a:prstClr val="white"/>
              </a:solidFill>
            </a:endParaRPr>
          </a:p>
        </p:txBody>
      </p:sp>
      <p:sp>
        <p:nvSpPr>
          <p:cNvPr id="22566" name="Text Box 44"/>
          <p:cNvSpPr txBox="1">
            <a:spLocks noChangeArrowheads="1"/>
          </p:cNvSpPr>
          <p:nvPr/>
        </p:nvSpPr>
        <p:spPr bwMode="auto">
          <a:xfrm>
            <a:off x="1414463" y="344488"/>
            <a:ext cx="2481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b="1">
                <a:solidFill>
                  <a:prstClr val="white"/>
                </a:solidFill>
              </a:rPr>
              <a:t>(Pro)renin receptor</a:t>
            </a:r>
          </a:p>
        </p:txBody>
      </p:sp>
      <p:sp>
        <p:nvSpPr>
          <p:cNvPr id="22567" name="AutoShape 45"/>
          <p:cNvSpPr>
            <a:spLocks noChangeArrowheads="1"/>
          </p:cNvSpPr>
          <p:nvPr/>
        </p:nvSpPr>
        <p:spPr bwMode="auto">
          <a:xfrm>
            <a:off x="4102100" y="3843338"/>
            <a:ext cx="538163" cy="1404937"/>
          </a:xfrm>
          <a:prstGeom prst="curvedRightArrow">
            <a:avLst>
              <a:gd name="adj1" fmla="val 52212"/>
              <a:gd name="adj2" fmla="val 104425"/>
              <a:gd name="adj3" fmla="val 33333"/>
            </a:avLst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>
              <a:solidFill>
                <a:prstClr val="white"/>
              </a:solidFill>
            </a:endParaRPr>
          </a:p>
        </p:txBody>
      </p:sp>
      <p:sp>
        <p:nvSpPr>
          <p:cNvPr id="22568" name="Text Box 46"/>
          <p:cNvSpPr txBox="1">
            <a:spLocks noChangeArrowheads="1"/>
          </p:cNvSpPr>
          <p:nvPr/>
        </p:nvSpPr>
        <p:spPr bwMode="auto">
          <a:xfrm>
            <a:off x="2955925" y="4230688"/>
            <a:ext cx="1130300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solidFill>
                  <a:prstClr val="white"/>
                </a:solidFill>
              </a:rPr>
              <a:t>Non-ACE </a:t>
            </a:r>
          </a:p>
          <a:p>
            <a:pPr algn="ctr"/>
            <a:r>
              <a:rPr lang="en-US" sz="1600" b="1">
                <a:solidFill>
                  <a:prstClr val="white"/>
                </a:solidFill>
              </a:rPr>
              <a:t>pathway</a:t>
            </a:r>
          </a:p>
        </p:txBody>
      </p:sp>
      <p:sp>
        <p:nvSpPr>
          <p:cNvPr id="86063" name="Rectangle 47"/>
          <p:cNvSpPr>
            <a:spLocks noChangeArrowheads="1"/>
          </p:cNvSpPr>
          <p:nvPr/>
        </p:nvSpPr>
        <p:spPr bwMode="invGray">
          <a:xfrm>
            <a:off x="136525" y="6473825"/>
            <a:ext cx="3754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b">
            <a:spAutoFit/>
          </a:bodyPr>
          <a:lstStyle/>
          <a:p>
            <a:pPr>
              <a:defRPr/>
            </a:pPr>
            <a:r>
              <a:rPr lang="en-US" sz="160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Victor , J Clin Hypertens, 2007 in press.</a:t>
            </a:r>
          </a:p>
        </p:txBody>
      </p:sp>
      <p:pic>
        <p:nvPicPr>
          <p:cNvPr id="22570" name="Picture 4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123825" y="1547813"/>
            <a:ext cx="744538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71" name="Rectangle 49"/>
          <p:cNvSpPr>
            <a:spLocks noChangeArrowheads="1"/>
          </p:cNvSpPr>
          <p:nvPr/>
        </p:nvSpPr>
        <p:spPr bwMode="auto">
          <a:xfrm>
            <a:off x="1143000" y="3136900"/>
            <a:ext cx="1828800" cy="461963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en-US" sz="2400" b="1" dirty="0">
                <a:solidFill>
                  <a:prstClr val="white"/>
                </a:solidFill>
              </a:rPr>
              <a:t>B-blocker</a:t>
            </a:r>
          </a:p>
        </p:txBody>
      </p:sp>
      <p:sp>
        <p:nvSpPr>
          <p:cNvPr id="22572" name="Line 50"/>
          <p:cNvSpPr>
            <a:spLocks noChangeShapeType="1"/>
          </p:cNvSpPr>
          <p:nvPr/>
        </p:nvSpPr>
        <p:spPr bwMode="auto">
          <a:xfrm>
            <a:off x="1035050" y="2449513"/>
            <a:ext cx="0" cy="65563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2573" name="Line 51"/>
          <p:cNvSpPr>
            <a:spLocks noChangeShapeType="1"/>
          </p:cNvSpPr>
          <p:nvPr/>
        </p:nvSpPr>
        <p:spPr bwMode="auto">
          <a:xfrm>
            <a:off x="896938" y="2449513"/>
            <a:ext cx="293687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2" name="Date Placeholder 5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CBB8-7D62-444A-AEEE-DC92B8CB67A3}" type="datetime6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August 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3" name="Slide Number Placeholder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4" name="Footer Placeholder 5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Munir Gharaibeh, MD, PhD, MHPE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85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5" descr="loadBina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46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 txBox="1">
            <a:spLocks noGrp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fld id="{F2D7C6B5-DE77-4D5D-B807-D006C52C68B8}" type="datetime7">
              <a:rPr lang="en-US" sz="120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pPr>
                <a:defRPr/>
              </a:pPr>
              <a:t>Aug-15</a:t>
            </a:fld>
            <a:endParaRPr lang="en-US" sz="120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fld id="{12A52AB8-2A73-468A-84DA-DA71AD9D1D17}" type="slidenum">
              <a:rPr lang="ar-SA" sz="120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pPr>
                <a:defRPr/>
              </a:pPr>
              <a:t>38</a:t>
            </a:fld>
            <a:endParaRPr lang="en-US" sz="120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Footer Placeholder 6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sz="120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Munir Gharaibeh, MD, PhD, MHPE</a:t>
            </a:r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533400" y="1752600"/>
            <a:ext cx="838200" cy="1447800"/>
          </a:xfrm>
          <a:prstGeom prst="curvedRightArrow">
            <a:avLst>
              <a:gd name="adj1" fmla="val 34545"/>
              <a:gd name="adj2" fmla="val 69091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>
              <a:solidFill>
                <a:prstClr val="white"/>
              </a:solidFill>
            </a:endParaRPr>
          </a:p>
        </p:txBody>
      </p:sp>
      <p:sp>
        <p:nvSpPr>
          <p:cNvPr id="23560" name="WordArt 8"/>
          <p:cNvSpPr>
            <a:spLocks noChangeArrowheads="1" noChangeShapeType="1" noTextEdit="1"/>
          </p:cNvSpPr>
          <p:nvPr/>
        </p:nvSpPr>
        <p:spPr bwMode="auto">
          <a:xfrm>
            <a:off x="228600" y="2057400"/>
            <a:ext cx="1581150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prstClr val="white"/>
                </a:solidFill>
                <a:latin typeface="Times New Roman"/>
                <a:cs typeface="Times New Roman"/>
              </a:rPr>
              <a:t>CHYMASE </a:t>
            </a:r>
            <a:endParaRPr lang="en-US" sz="28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prstClr val="white"/>
              </a:solidFill>
              <a:latin typeface="Times New Roman"/>
              <a:cs typeface="Times New Roman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29504-5156-4B1B-9596-12E4AC1E0874}" type="datetime6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August 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Munir Gharaibeh, MD, PhD, MHPE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37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FF00"/>
                </a:solidFill>
              </a:rPr>
              <a:t>Direct </a:t>
            </a:r>
            <a:r>
              <a:rPr lang="en-US" b="1" dirty="0" err="1" smtClean="0">
                <a:solidFill>
                  <a:srgbClr val="FFFF00"/>
                </a:solidFill>
              </a:rPr>
              <a:t>Renin</a:t>
            </a:r>
            <a:r>
              <a:rPr lang="en-US" b="1" dirty="0" smtClean="0">
                <a:solidFill>
                  <a:srgbClr val="FFFF00"/>
                </a:solidFill>
              </a:rPr>
              <a:t> Inhibitors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534400" cy="54102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The most recent class of agents that block the RAAS, are the direct </a:t>
            </a:r>
            <a:r>
              <a:rPr lang="en-US" dirty="0" err="1" smtClean="0"/>
              <a:t>renin</a:t>
            </a:r>
            <a:r>
              <a:rPr lang="en-US" dirty="0" smtClean="0"/>
              <a:t> inhibitors represented by </a:t>
            </a:r>
            <a:r>
              <a:rPr lang="en-US" b="1" dirty="0" err="1" smtClean="0">
                <a:solidFill>
                  <a:srgbClr val="FFFF00"/>
                </a:solidFill>
              </a:rPr>
              <a:t>aliskiren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Recently approved for treatment of hypertension.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This compound differs from the ACEIs and ARBs in that, by blocking the catalytic activity of </a:t>
            </a:r>
            <a:r>
              <a:rPr lang="en-US" dirty="0" err="1" smtClean="0"/>
              <a:t>renin</a:t>
            </a:r>
            <a:r>
              <a:rPr lang="en-US" dirty="0" smtClean="0"/>
              <a:t> at the point of activation of the RAAS, it blocks the synthesis of all </a:t>
            </a:r>
            <a:r>
              <a:rPr lang="en-US" dirty="0" err="1" smtClean="0"/>
              <a:t>angiotensin</a:t>
            </a:r>
            <a:r>
              <a:rPr lang="en-US" dirty="0" smtClean="0"/>
              <a:t> peptides and prevents the compensatory increase in </a:t>
            </a:r>
            <a:r>
              <a:rPr lang="en-US" dirty="0" err="1" smtClean="0"/>
              <a:t>renin</a:t>
            </a:r>
            <a:r>
              <a:rPr lang="en-US" dirty="0" smtClean="0"/>
              <a:t> activity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837CE-EEF8-4610-8D08-87688188C54F}" type="datetime6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August 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Munir Gharaibeh, MD, PhD, MHPE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69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Histamine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Stored in granules in mast cells and basophils, and inactivated. Two types of release:</a:t>
            </a:r>
          </a:p>
          <a:p>
            <a:r>
              <a:rPr lang="en-US" sz="3200" b="1" dirty="0" smtClean="0">
                <a:solidFill>
                  <a:srgbClr val="FFFF00"/>
                </a:solidFill>
              </a:rPr>
              <a:t>Immunologic Release:</a:t>
            </a:r>
          </a:p>
          <a:p>
            <a:pPr lvl="1"/>
            <a:r>
              <a:rPr lang="en-US" sz="3200" b="1" dirty="0" err="1" smtClean="0"/>
              <a:t>IgE</a:t>
            </a:r>
            <a:r>
              <a:rPr lang="en-US" sz="3200" b="1" dirty="0" smtClean="0"/>
              <a:t>  and antigen interaction causes explosive </a:t>
            </a:r>
            <a:r>
              <a:rPr lang="en-US" sz="3200" b="1" dirty="0" err="1" smtClean="0"/>
              <a:t>degranulation</a:t>
            </a:r>
            <a:r>
              <a:rPr lang="en-US" sz="3200" b="1" dirty="0" smtClean="0"/>
              <a:t> and release  of histamine, ATP, and other mediators.</a:t>
            </a:r>
          </a:p>
          <a:p>
            <a:r>
              <a:rPr lang="en-US" sz="3200" b="1" dirty="0" smtClean="0">
                <a:solidFill>
                  <a:srgbClr val="FFFF00"/>
                </a:solidFill>
              </a:rPr>
              <a:t>Chemical and Mechanical Release:</a:t>
            </a:r>
          </a:p>
          <a:p>
            <a:pPr lvl="1"/>
            <a:r>
              <a:rPr lang="en-US" sz="3200" b="1" dirty="0" smtClean="0"/>
              <a:t>Drugs like morphine and tubocurarine.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i="1" dirty="0" err="1" smtClean="0">
                <a:solidFill>
                  <a:srgbClr val="FFFF00"/>
                </a:solidFill>
              </a:rPr>
              <a:t>Angiotensin</a:t>
            </a:r>
            <a:r>
              <a:rPr lang="en-US" sz="4000" b="1" i="1" dirty="0" smtClean="0">
                <a:solidFill>
                  <a:srgbClr val="FFFF00"/>
                </a:solidFill>
              </a:rPr>
              <a:t>-converting enzyme inhibitors (ACEI)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29600" cy="4983163"/>
          </a:xfrm>
        </p:spPr>
        <p:txBody>
          <a:bodyPr/>
          <a:lstStyle/>
          <a:p>
            <a:pPr algn="l" rtl="0" eaLnBrk="1" hangingPunct="1"/>
            <a:r>
              <a:rPr lang="en-US" b="1" dirty="0" smtClean="0"/>
              <a:t>ACEI  lower systemic vascular resistance and venous pressure, and reduce levels of circulating catecholamines, thus improving myocardial performance.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676A1-439F-4353-8C7D-F066D16C2B0E}" type="datetime6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August 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Munir Gharaibeh, MD, PhD, MHPE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21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i="1" dirty="0" err="1" smtClean="0">
                <a:solidFill>
                  <a:srgbClr val="FFFF00"/>
                </a:solidFill>
              </a:rPr>
              <a:t>Angiotensin</a:t>
            </a:r>
            <a:r>
              <a:rPr lang="en-US" sz="3600" b="1" i="1" dirty="0" smtClean="0">
                <a:solidFill>
                  <a:srgbClr val="FFFF00"/>
                </a:solidFill>
              </a:rPr>
              <a:t>-converting enzyme inhibitors ACEI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600" b="1" dirty="0" err="1" smtClean="0">
                <a:solidFill>
                  <a:srgbClr val="FFFF00"/>
                </a:solidFill>
              </a:rPr>
              <a:t>Captopril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sz="3600" b="1" dirty="0" err="1" smtClean="0">
                <a:solidFill>
                  <a:srgbClr val="FFFF00"/>
                </a:solidFill>
              </a:rPr>
              <a:t>Benazepril</a:t>
            </a:r>
            <a:endParaRPr lang="ar-SA" sz="3600" dirty="0" smtClean="0">
              <a:solidFill>
                <a:srgbClr val="FFFF00"/>
              </a:solidFill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sz="3600" b="1" dirty="0" err="1" smtClean="0">
                <a:solidFill>
                  <a:srgbClr val="FFFF00"/>
                </a:solidFill>
              </a:rPr>
              <a:t>Enalapril</a:t>
            </a:r>
            <a:endParaRPr lang="ar-SA" sz="3600" dirty="0" smtClean="0">
              <a:solidFill>
                <a:srgbClr val="FFFF00"/>
              </a:solidFill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sz="3600" b="1" dirty="0" err="1" smtClean="0">
                <a:solidFill>
                  <a:srgbClr val="FFFF00"/>
                </a:solidFill>
              </a:rPr>
              <a:t>Fosinopril</a:t>
            </a:r>
            <a:endParaRPr lang="ar-SA" sz="3600" dirty="0" smtClean="0">
              <a:solidFill>
                <a:srgbClr val="FFFF00"/>
              </a:solidFill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sz="3600" b="1" dirty="0" err="1" smtClean="0">
                <a:solidFill>
                  <a:srgbClr val="FFFF00"/>
                </a:solidFill>
              </a:rPr>
              <a:t>Lisinopril</a:t>
            </a:r>
            <a:endParaRPr lang="ar-SA" sz="3600" dirty="0" smtClean="0">
              <a:solidFill>
                <a:srgbClr val="FFFF00"/>
              </a:solidFill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sz="3600" b="1" dirty="0" err="1" smtClean="0">
                <a:solidFill>
                  <a:srgbClr val="FFFF00"/>
                </a:solidFill>
              </a:rPr>
              <a:t>Moexipril</a:t>
            </a:r>
            <a:endParaRPr lang="ar-SA" sz="3600" dirty="0" smtClean="0">
              <a:solidFill>
                <a:srgbClr val="FFFF00"/>
              </a:solidFill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sz="3600" b="1" dirty="0" err="1" smtClean="0">
                <a:solidFill>
                  <a:srgbClr val="FFFF00"/>
                </a:solidFill>
              </a:rPr>
              <a:t>Quinapril</a:t>
            </a:r>
            <a:endParaRPr lang="ar-SA" sz="3600" dirty="0" smtClean="0">
              <a:solidFill>
                <a:srgbClr val="FFFF00"/>
              </a:solidFill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sz="3600" b="1" dirty="0" err="1" smtClean="0">
                <a:solidFill>
                  <a:srgbClr val="FFFF00"/>
                </a:solidFill>
              </a:rPr>
              <a:t>Ramipril</a:t>
            </a:r>
            <a:endParaRPr lang="ar-SA" sz="3600" dirty="0" smtClean="0">
              <a:solidFill>
                <a:srgbClr val="FFFF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CC83-A190-4AB4-BE95-87E4DE31DB82}" type="datetime6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August 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Munir Gharaibeh, MD, PhD, MHPE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20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err="1" smtClean="0">
                <a:solidFill>
                  <a:srgbClr val="FFFF00"/>
                </a:solidFill>
              </a:rPr>
              <a:t>Cardiorenal</a:t>
            </a:r>
            <a:r>
              <a:rPr lang="en-US" sz="4000" b="1" dirty="0" smtClean="0">
                <a:solidFill>
                  <a:srgbClr val="FFFF00"/>
                </a:solidFill>
              </a:rPr>
              <a:t> Effects of ACE Inhibitors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dirty="0" smtClean="0"/>
              <a:t>Vasodilation (arterial &amp; venous):</a:t>
            </a:r>
            <a:br>
              <a:rPr lang="en-US" dirty="0" smtClean="0"/>
            </a:br>
            <a:r>
              <a:rPr lang="en-US" dirty="0" smtClean="0"/>
              <a:t>- reduce arterial &amp; venous pressure.</a:t>
            </a:r>
            <a:br>
              <a:rPr lang="en-US" dirty="0" smtClean="0"/>
            </a:br>
            <a:r>
              <a:rPr lang="en-US" dirty="0" smtClean="0"/>
              <a:t>- reduce ventricular afterload and preload.</a:t>
            </a:r>
          </a:p>
          <a:p>
            <a:pPr algn="l" rtl="0" eaLnBrk="1" hangingPunct="1"/>
            <a:r>
              <a:rPr lang="en-US" dirty="0" smtClean="0"/>
              <a:t>Decrease blood volume:</a:t>
            </a:r>
            <a:br>
              <a:rPr lang="en-US" dirty="0" smtClean="0"/>
            </a:br>
            <a:r>
              <a:rPr lang="en-US" dirty="0" smtClean="0"/>
              <a:t>- natriuretic.</a:t>
            </a:r>
            <a:br>
              <a:rPr lang="en-US" dirty="0" smtClean="0"/>
            </a:br>
            <a:r>
              <a:rPr lang="en-US" dirty="0" smtClean="0"/>
              <a:t>- diuretic.</a:t>
            </a:r>
          </a:p>
          <a:p>
            <a:pPr algn="l" rtl="0" eaLnBrk="1" hangingPunct="1"/>
            <a:r>
              <a:rPr lang="en-US" dirty="0" smtClean="0"/>
              <a:t>Depress sympathetic activity.</a:t>
            </a:r>
          </a:p>
          <a:p>
            <a:pPr algn="l" rtl="0" eaLnBrk="1" hangingPunct="1"/>
            <a:r>
              <a:rPr lang="en-US" dirty="0" smtClean="0"/>
              <a:t>Inhibit cardiac and vascular hypertrophy.</a:t>
            </a:r>
          </a:p>
          <a:p>
            <a:pPr algn="l" rtl="0" eaLnBrk="1" hangingPunct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C33FB-D67E-4B2D-B07E-C6DF78E57EC5}" type="datetime6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August 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Munir Gharaibeh, MD, PhD, MHPE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8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Angiotensin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- Converting Enzyme Inhibitors</a:t>
            </a:r>
            <a:b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(ACEI)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Therapeutic Benefits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en-US" dirty="0" smtClean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High-rennin hypertension ( present in 20% of cases).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HF and Ischemic Heart Disease.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Do not increase HR.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Diabetic Nephropathy, dilate efferent arterioles which  	will reduce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intraglomerular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pressure and 	consequently protects against progressive 	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glomerulosclerosis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No need for a diuretic but can be added.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Can be combined with CCBs.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Should not be combined with Beta blockers, except in    	HF. 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No metabolic effects(DM, Lipids, Uric Acid).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4" name="Date Placeholder 3"/>
          <p:cNvSpPr txBox="1">
            <a:spLocks noGrp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fld id="{8C864F3F-7663-4D0C-8964-3DFE8BEC1BCA}" type="datetime7">
              <a:rPr lang="en-US" sz="120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pPr>
                <a:defRPr/>
              </a:pPr>
              <a:t>Aug-15</a:t>
            </a:fld>
            <a:endParaRPr lang="en-US" sz="120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fld id="{E02F21C2-416D-41BC-9F29-DA6B864E938B}" type="slidenum">
              <a:rPr lang="ar-SA" sz="120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pPr>
                <a:defRPr/>
              </a:pPr>
              <a:t>43</a:t>
            </a:fld>
            <a:endParaRPr lang="en-US" sz="120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7EA9-7440-412E-AD22-F376E44B8C6E}" type="datetime6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August 15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81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941387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Angiotensin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- Converting Enzyme Inhibitors</a:t>
            </a:r>
            <a:b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(ACEI)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Side Effects: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Captopril is SH containing drug, so very toxic( bone marrow suppression, </a:t>
            </a:r>
            <a:r>
              <a:rPr lang="en-US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disguesia</a:t>
            </a:r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proteinuria, allergic skin rash, fever) 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Hypotension</a:t>
            </a: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 </a:t>
            </a:r>
            <a:r>
              <a:rPr lang="en-US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First Dose Phenomena</a:t>
            </a: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especially with </a:t>
            </a:r>
            <a:r>
              <a:rPr lang="en-US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renovascular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hypertension.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K+  retention, especially in the presence of renal dysfunction or when combined with K+ sparing diuretics or ARBs. 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Cough(10% of patients).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Angioedema.</a:t>
            </a:r>
          </a:p>
        </p:txBody>
      </p:sp>
      <p:sp>
        <p:nvSpPr>
          <p:cNvPr id="4" name="Date Placeholder 3"/>
          <p:cNvSpPr txBox="1">
            <a:spLocks noGrp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fld id="{2D3AB9E2-9D82-4B9F-AEB9-60CF64AFFBD5}" type="datetime7">
              <a:rPr lang="en-US" sz="120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pPr>
                <a:defRPr/>
              </a:pPr>
              <a:t>Aug-15</a:t>
            </a:fld>
            <a:endParaRPr lang="en-US" sz="120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fld id="{53FBD7BA-ABA6-4952-918E-4182FBF076AB}" type="slidenum">
              <a:rPr lang="ar-SA" sz="120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pPr>
                <a:defRPr/>
              </a:pPr>
              <a:t>44</a:t>
            </a:fld>
            <a:endParaRPr lang="en-US" sz="120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Footer Placeholder 5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sz="120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Munir Gharaibeh, MD, PhD, MHPE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AC2C-7526-4114-89E7-E66FCDFA03F8}" type="datetime6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August 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Munir Gharaibeh, MD, PhD, MHPE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50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28600"/>
            <a:ext cx="8991600" cy="6477000"/>
          </a:xfrm>
        </p:spPr>
        <p:txBody>
          <a:bodyPr>
            <a:normAutofit fontScale="92500" lnSpcReduction="10000"/>
          </a:bodyPr>
          <a:lstStyle/>
          <a:p>
            <a:pPr marL="609600" indent="-609600" algn="ctr" rtl="0" eaLnBrk="1" hangingPunct="1">
              <a:buFontTx/>
              <a:buNone/>
            </a:pPr>
            <a:r>
              <a:rPr lang="en-US" sz="3600" b="1" i="1" dirty="0" smtClean="0">
                <a:solidFill>
                  <a:srgbClr val="FFFF00"/>
                </a:solidFill>
              </a:rPr>
              <a:t>Angiotensin Receptor Antagonists(ARBs)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</a:p>
          <a:p>
            <a:pPr marL="609600" indent="-609600" algn="l" rtl="0" eaLnBrk="1" hangingPunct="1">
              <a:buFontTx/>
              <a:buNone/>
            </a:pPr>
            <a:r>
              <a:rPr lang="en-US" dirty="0" smtClean="0"/>
              <a:t>	</a:t>
            </a:r>
          </a:p>
          <a:p>
            <a:pPr marL="609600" indent="-609600" algn="l" rtl="0" eaLnBrk="1" hangingPunct="1">
              <a:buFontTx/>
              <a:buNone/>
            </a:pPr>
            <a:r>
              <a:rPr lang="en-US" b="1" dirty="0" err="1" smtClean="0">
                <a:solidFill>
                  <a:srgbClr val="FFFF00"/>
                </a:solidFill>
              </a:rPr>
              <a:t>Losartan</a:t>
            </a:r>
            <a:r>
              <a:rPr lang="en-US" b="1" dirty="0" smtClean="0">
                <a:solidFill>
                  <a:srgbClr val="FFFF00"/>
                </a:solidFill>
              </a:rPr>
              <a:t>.</a:t>
            </a:r>
          </a:p>
          <a:p>
            <a:pPr marL="609600" indent="-609600" algn="l" rtl="0" eaLnBrk="1" hangingPunct="1">
              <a:buFontTx/>
              <a:buNone/>
            </a:pPr>
            <a:r>
              <a:rPr lang="en-US" b="1" dirty="0" err="1" smtClean="0">
                <a:solidFill>
                  <a:srgbClr val="FFFF00"/>
                </a:solidFill>
              </a:rPr>
              <a:t>Irbersartan</a:t>
            </a:r>
            <a:r>
              <a:rPr lang="en-US" b="1" dirty="0" smtClean="0">
                <a:solidFill>
                  <a:srgbClr val="FFFF00"/>
                </a:solidFill>
              </a:rPr>
              <a:t>. </a:t>
            </a:r>
          </a:p>
          <a:p>
            <a:pPr marL="609600" indent="-609600" algn="l" rtl="0" eaLnBrk="1" hangingPunct="1">
              <a:buFontTx/>
              <a:buNone/>
            </a:pPr>
            <a:r>
              <a:rPr lang="en-US" b="1" dirty="0" err="1" smtClean="0">
                <a:solidFill>
                  <a:srgbClr val="FFFF00"/>
                </a:solidFill>
              </a:rPr>
              <a:t>Candesartan</a:t>
            </a:r>
            <a:r>
              <a:rPr lang="en-US" b="1" dirty="0" smtClean="0">
                <a:solidFill>
                  <a:srgbClr val="FFFF00"/>
                </a:solidFill>
              </a:rPr>
              <a:t>.</a:t>
            </a:r>
          </a:p>
          <a:p>
            <a:pPr marL="609600" indent="-609600" algn="l" rtl="0" eaLnBrk="1" hangingPunct="1">
              <a:buFontTx/>
              <a:buNone/>
            </a:pPr>
            <a:r>
              <a:rPr lang="en-US" b="1" dirty="0" err="1" smtClean="0">
                <a:solidFill>
                  <a:srgbClr val="FFFF00"/>
                </a:solidFill>
              </a:rPr>
              <a:t>Valsartan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609600" indent="-609600" algn="l" rtl="0" eaLnBrk="1" hangingPunct="1">
              <a:buFontTx/>
              <a:buNone/>
            </a:pPr>
            <a:endParaRPr lang="en-US" b="1" dirty="0" smtClean="0"/>
          </a:p>
          <a:p>
            <a:pPr marL="609600" indent="-609600" algn="l" rtl="0" eaLnBrk="1" hangingPunct="1">
              <a:buFontTx/>
              <a:buNone/>
            </a:pPr>
            <a:r>
              <a:rPr lang="en-US" b="1" dirty="0" smtClean="0"/>
              <a:t>Have similar </a:t>
            </a:r>
            <a:r>
              <a:rPr lang="en-US" b="1" dirty="0" err="1" smtClean="0"/>
              <a:t>haemodynamic</a:t>
            </a:r>
            <a:r>
              <a:rPr lang="en-US" b="1" dirty="0" smtClean="0"/>
              <a:t> effects to ACEI    </a:t>
            </a:r>
          </a:p>
          <a:p>
            <a:pPr marL="609600" indent="-609600" algn="l" rtl="0" eaLnBrk="1" hangingPunct="1">
              <a:buFontTx/>
              <a:buNone/>
            </a:pPr>
            <a:r>
              <a:rPr lang="en-US" b="1" dirty="0" smtClean="0"/>
              <a:t>Do not affect </a:t>
            </a:r>
            <a:r>
              <a:rPr lang="en-US" b="1" dirty="0" err="1" smtClean="0"/>
              <a:t>bradykinin</a:t>
            </a:r>
            <a:r>
              <a:rPr lang="en-US" b="1" dirty="0" smtClean="0"/>
              <a:t> metabolism.</a:t>
            </a:r>
          </a:p>
          <a:p>
            <a:pPr marL="609600" indent="-609600" algn="l" rtl="0" eaLnBrk="1" hangingPunct="1">
              <a:buFontTx/>
              <a:buNone/>
            </a:pPr>
            <a:r>
              <a:rPr lang="en-US" b="1" dirty="0" smtClean="0"/>
              <a:t>Do not cause cough. </a:t>
            </a:r>
          </a:p>
          <a:p>
            <a:pPr marL="609600" indent="-609600" algn="l" rtl="0" eaLnBrk="1" hangingPunct="1">
              <a:buFontTx/>
              <a:buNone/>
            </a:pPr>
            <a:r>
              <a:rPr lang="en-US" b="1" dirty="0" smtClean="0"/>
              <a:t>Block the effects of Angiotensin II generated from both pathways (</a:t>
            </a:r>
            <a:r>
              <a:rPr lang="en-US" b="1" dirty="0" err="1" smtClean="0"/>
              <a:t>chymase</a:t>
            </a:r>
            <a:r>
              <a:rPr lang="en-US" b="1" dirty="0" smtClean="0"/>
              <a:t> &amp;ACE)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0108-18AC-44A7-9FA2-79A1B1C87F8A}" type="datetime6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August 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Munir Gharaibeh, MD, PhD, MHPE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78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7990659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371600"/>
            <a:ext cx="5943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6E92-D9C2-43C3-9224-DB3D9811FF40}" type="datetime6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August 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Munir Gharaibeh, MD, PhD, MHPE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27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</a:rPr>
              <a:t>Actions of </a:t>
            </a:r>
            <a:r>
              <a:rPr lang="en-US" b="1" dirty="0" err="1" smtClean="0">
                <a:solidFill>
                  <a:srgbClr val="FFFF00"/>
                </a:solidFill>
              </a:rPr>
              <a:t>Kinins</a:t>
            </a:r>
            <a:endParaRPr lang="en-US" b="1" dirty="0" smtClean="0">
              <a:solidFill>
                <a:srgbClr val="FFFF00"/>
              </a:solidFill>
            </a:endParaRP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0" y="762000"/>
            <a:ext cx="9144000" cy="661719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</a:rPr>
              <a:t>Cardiovascular System: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prstClr val="white"/>
                </a:solidFill>
                <a:latin typeface="Times New Roman" pitchFamily="18" charset="0"/>
              </a:rPr>
              <a:t> </a:t>
            </a:r>
            <a:r>
              <a:rPr lang="en-US" sz="3200" dirty="0" smtClean="0">
                <a:solidFill>
                  <a:prstClr val="white"/>
                </a:solidFill>
                <a:latin typeface="Times New Roman" pitchFamily="18" charset="0"/>
              </a:rPr>
              <a:t>Arteriolar vasodilation</a:t>
            </a:r>
            <a:r>
              <a:rPr lang="en-US" sz="3200" dirty="0">
                <a:solidFill>
                  <a:prstClr val="white"/>
                </a:solidFill>
                <a:latin typeface="Times New Roman" pitchFamily="18" charset="0"/>
              </a:rPr>
              <a:t>: direct &amp; endothelium-dependent via the </a:t>
            </a:r>
            <a:r>
              <a:rPr lang="en-US" sz="3200" dirty="0" smtClean="0">
                <a:solidFill>
                  <a:prstClr val="white"/>
                </a:solidFill>
                <a:latin typeface="Times New Roman" pitchFamily="18" charset="0"/>
              </a:rPr>
              <a:t>release of </a:t>
            </a:r>
            <a:r>
              <a:rPr lang="en-US" sz="3200" dirty="0">
                <a:solidFill>
                  <a:prstClr val="white"/>
                </a:solidFill>
                <a:latin typeface="Times New Roman" pitchFamily="18" charset="0"/>
              </a:rPr>
              <a:t>NO and PGI</a:t>
            </a:r>
            <a:r>
              <a:rPr lang="en-US" sz="3200" baseline="-25000" dirty="0">
                <a:solidFill>
                  <a:prstClr val="white"/>
                </a:solidFill>
                <a:latin typeface="Times New Roman" pitchFamily="18" charset="0"/>
              </a:rPr>
              <a:t>2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baseline="-25000" dirty="0">
                <a:solidFill>
                  <a:prstClr val="white"/>
                </a:solidFill>
                <a:latin typeface="Times New Roman" pitchFamily="18" charset="0"/>
              </a:rPr>
              <a:t> </a:t>
            </a:r>
            <a:r>
              <a:rPr lang="en-US" sz="3200" dirty="0" smtClean="0">
                <a:solidFill>
                  <a:prstClr val="white"/>
                </a:solidFill>
                <a:latin typeface="Times New Roman" pitchFamily="18" charset="0"/>
              </a:rPr>
              <a:t>Venous </a:t>
            </a:r>
            <a:r>
              <a:rPr lang="en-US" sz="3200" dirty="0">
                <a:solidFill>
                  <a:prstClr val="white"/>
                </a:solidFill>
                <a:latin typeface="Times New Roman" pitchFamily="18" charset="0"/>
              </a:rPr>
              <a:t>constriction: direct and via PGF</a:t>
            </a:r>
            <a:r>
              <a:rPr lang="en-US" sz="3200" baseline="-25000" dirty="0">
                <a:solidFill>
                  <a:prstClr val="white"/>
                </a:solidFill>
                <a:latin typeface="Times New Roman" pitchFamily="18" charset="0"/>
              </a:rPr>
              <a:t>2</a:t>
            </a:r>
            <a:r>
              <a:rPr lang="el-GR" sz="3200" baseline="-25000" dirty="0">
                <a:solidFill>
                  <a:prstClr val="white"/>
                </a:solidFill>
                <a:latin typeface="Times New Roman" pitchFamily="18" charset="0"/>
              </a:rPr>
              <a:t>α</a:t>
            </a:r>
            <a:endParaRPr lang="en-US" sz="3200" baseline="-25000" dirty="0">
              <a:solidFill>
                <a:prstClr val="white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>
                <a:solidFill>
                  <a:prstClr val="white"/>
                </a:solidFill>
                <a:latin typeface="Times New Roman" pitchFamily="18" charset="0"/>
              </a:rPr>
              <a:t> </a:t>
            </a:r>
            <a:r>
              <a:rPr lang="en-US" sz="3200" dirty="0" smtClean="0">
                <a:solidFill>
                  <a:prstClr val="white"/>
                </a:solidFill>
                <a:latin typeface="Times New Roman" pitchFamily="18" charset="0"/>
              </a:rPr>
              <a:t>Increased </a:t>
            </a:r>
            <a:r>
              <a:rPr lang="en-US" sz="3200" dirty="0">
                <a:solidFill>
                  <a:prstClr val="white"/>
                </a:solidFill>
                <a:latin typeface="Times New Roman" pitchFamily="18" charset="0"/>
              </a:rPr>
              <a:t>capillary permeability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>
                <a:solidFill>
                  <a:prstClr val="white"/>
                </a:solidFill>
                <a:latin typeface="Times New Roman" pitchFamily="18" charset="0"/>
              </a:rPr>
              <a:t> </a:t>
            </a:r>
            <a:r>
              <a:rPr lang="en-US" sz="3200" dirty="0" smtClean="0">
                <a:solidFill>
                  <a:prstClr val="white"/>
                </a:solidFill>
                <a:latin typeface="Times New Roman" pitchFamily="18" charset="0"/>
              </a:rPr>
              <a:t>Response </a:t>
            </a:r>
            <a:r>
              <a:rPr lang="en-US" sz="3200" dirty="0">
                <a:solidFill>
                  <a:prstClr val="white"/>
                </a:solidFill>
                <a:latin typeface="Times New Roman" pitchFamily="18" charset="0"/>
              </a:rPr>
              <a:t>to iv </a:t>
            </a:r>
            <a:r>
              <a:rPr lang="en-US" sz="3200" dirty="0" err="1">
                <a:solidFill>
                  <a:prstClr val="white"/>
                </a:solidFill>
                <a:latin typeface="Times New Roman" pitchFamily="18" charset="0"/>
              </a:rPr>
              <a:t>bradykinin</a:t>
            </a:r>
            <a:r>
              <a:rPr lang="en-US" sz="3200" dirty="0">
                <a:solidFill>
                  <a:prstClr val="white"/>
                </a:solidFill>
                <a:latin typeface="Times New Roman" pitchFamily="18" charset="0"/>
              </a:rPr>
              <a:t>: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3200" dirty="0">
                <a:solidFill>
                  <a:prstClr val="white"/>
                </a:solidFill>
                <a:latin typeface="Times New Roman" pitchFamily="18" charset="0"/>
              </a:rPr>
              <a:t> </a:t>
            </a:r>
            <a:r>
              <a:rPr lang="en-US" sz="3200" dirty="0" smtClean="0">
                <a:solidFill>
                  <a:prstClr val="white"/>
                </a:solidFill>
                <a:latin typeface="Times New Roman" pitchFamily="18" charset="0"/>
              </a:rPr>
              <a:t>Transient </a:t>
            </a:r>
            <a:r>
              <a:rPr lang="en-US" sz="3200" dirty="0">
                <a:solidFill>
                  <a:prstClr val="white"/>
                </a:solidFill>
                <a:latin typeface="Times New Roman" pitchFamily="18" charset="0"/>
              </a:rPr>
              <a:t>decrease in BP: direct arteriolar dilation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3200" dirty="0">
                <a:solidFill>
                  <a:prstClr val="white"/>
                </a:solidFill>
                <a:latin typeface="Times New Roman" pitchFamily="18" charset="0"/>
              </a:rPr>
              <a:t> </a:t>
            </a:r>
            <a:r>
              <a:rPr lang="en-US" sz="3200" dirty="0" smtClean="0">
                <a:solidFill>
                  <a:prstClr val="white"/>
                </a:solidFill>
                <a:latin typeface="Times New Roman" pitchFamily="18" charset="0"/>
              </a:rPr>
              <a:t>Restoration </a:t>
            </a:r>
            <a:r>
              <a:rPr lang="en-US" sz="3200" dirty="0">
                <a:solidFill>
                  <a:prstClr val="white"/>
                </a:solidFill>
                <a:latin typeface="Times New Roman" pitchFamily="18" charset="0"/>
              </a:rPr>
              <a:t>of normal BP: reflex sympathetic discharge</a:t>
            </a:r>
          </a:p>
          <a:p>
            <a:pPr>
              <a:spcBef>
                <a:spcPct val="50000"/>
              </a:spcBef>
            </a:pPr>
            <a:endParaRPr lang="en-US" sz="2400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245-AB28-4131-A430-0B835D231EF6}" type="datetime6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August 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Munir Gharaibeh, MD, PhD, MHPE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16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</a:rPr>
              <a:t>Actions of </a:t>
            </a:r>
            <a:r>
              <a:rPr lang="en-US" b="1" dirty="0" err="1" smtClean="0">
                <a:solidFill>
                  <a:srgbClr val="FFFF00"/>
                </a:solidFill>
              </a:rPr>
              <a:t>Kinin</a:t>
            </a:r>
            <a:r>
              <a:rPr lang="en-US" b="1" dirty="0" err="1">
                <a:solidFill>
                  <a:srgbClr val="FFFF00"/>
                </a:solidFill>
              </a:rPr>
              <a:t>s</a:t>
            </a:r>
            <a:endParaRPr lang="en-US" b="1" dirty="0" smtClean="0">
              <a:solidFill>
                <a:srgbClr val="FFFF00"/>
              </a:solidFill>
            </a:endParaRP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569386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</a:rPr>
              <a:t>Other Effects: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</a:endParaRPr>
          </a:p>
          <a:p>
            <a:pPr lvl="3">
              <a:spcBef>
                <a:spcPct val="50000"/>
              </a:spcBef>
              <a:buFontTx/>
              <a:buChar char="•"/>
            </a:pPr>
            <a:r>
              <a:rPr lang="en-US" sz="2800" dirty="0">
                <a:solidFill>
                  <a:prstClr val="white"/>
                </a:solidFill>
                <a:latin typeface="Times New Roman" pitchFamily="18" charset="0"/>
              </a:rPr>
              <a:t> Pro-inflammatory </a:t>
            </a:r>
          </a:p>
          <a:p>
            <a:pPr lvl="3">
              <a:spcBef>
                <a:spcPct val="50000"/>
              </a:spcBef>
              <a:buFontTx/>
              <a:buChar char="•"/>
            </a:pPr>
            <a:r>
              <a:rPr lang="en-US" sz="2800" dirty="0">
                <a:solidFill>
                  <a:prstClr val="white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Times New Roman" pitchFamily="18" charset="0"/>
              </a:rPr>
              <a:t>Algesic</a:t>
            </a:r>
            <a:r>
              <a:rPr lang="en-US" sz="2800" dirty="0">
                <a:solidFill>
                  <a:prstClr val="white"/>
                </a:solidFill>
                <a:latin typeface="Times New Roman" pitchFamily="18" charset="0"/>
              </a:rPr>
              <a:t>: via PGE</a:t>
            </a:r>
            <a:r>
              <a:rPr lang="en-US" sz="2800" baseline="-25000" dirty="0">
                <a:solidFill>
                  <a:prstClr val="white"/>
                </a:solidFill>
                <a:latin typeface="Times New Roman" pitchFamily="18" charset="0"/>
              </a:rPr>
              <a:t>2</a:t>
            </a:r>
            <a:endParaRPr lang="en-US" sz="2800" dirty="0">
              <a:solidFill>
                <a:prstClr val="white"/>
              </a:solidFill>
              <a:latin typeface="Times New Roman" pitchFamily="18" charset="0"/>
            </a:endParaRPr>
          </a:p>
          <a:p>
            <a:pPr lvl="3">
              <a:spcBef>
                <a:spcPct val="50000"/>
              </a:spcBef>
              <a:buFontTx/>
              <a:buChar char="•"/>
            </a:pPr>
            <a:r>
              <a:rPr lang="en-US" sz="2800" dirty="0">
                <a:solidFill>
                  <a:prstClr val="white"/>
                </a:solidFill>
                <a:latin typeface="Times New Roman" pitchFamily="18" charset="0"/>
              </a:rPr>
              <a:t> Constrict visceral smooth muscle</a:t>
            </a:r>
          </a:p>
          <a:p>
            <a:pPr lvl="3">
              <a:spcBef>
                <a:spcPct val="50000"/>
              </a:spcBef>
            </a:pPr>
            <a:endParaRPr lang="en-US" sz="2800" dirty="0">
              <a:solidFill>
                <a:prstClr val="white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Putative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</a:rPr>
              <a:t>Effects: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</a:endParaRPr>
          </a:p>
          <a:p>
            <a:pPr lvl="3">
              <a:spcBef>
                <a:spcPct val="50000"/>
              </a:spcBef>
              <a:buFontTx/>
              <a:buChar char="•"/>
            </a:pPr>
            <a:r>
              <a:rPr lang="en-US" sz="2800" dirty="0">
                <a:solidFill>
                  <a:prstClr val="white"/>
                </a:solidFill>
                <a:latin typeface="Times New Roman" pitchFamily="18" charset="0"/>
              </a:rPr>
              <a:t> Local modulators of blood flow </a:t>
            </a:r>
          </a:p>
          <a:p>
            <a:pPr lvl="3">
              <a:spcBef>
                <a:spcPct val="50000"/>
              </a:spcBef>
              <a:buFontTx/>
              <a:buChar char="•"/>
            </a:pPr>
            <a:r>
              <a:rPr lang="en-US" sz="2800" dirty="0">
                <a:solidFill>
                  <a:prstClr val="white"/>
                </a:solidFill>
                <a:latin typeface="Times New Roman" pitchFamily="18" charset="0"/>
              </a:rPr>
              <a:t> Modulate tone of salivary and pancreatic ducts</a:t>
            </a:r>
          </a:p>
          <a:p>
            <a:pPr lvl="3">
              <a:spcBef>
                <a:spcPct val="50000"/>
              </a:spcBef>
              <a:buFontTx/>
              <a:buChar char="•"/>
            </a:pPr>
            <a:r>
              <a:rPr lang="en-US" sz="2800" dirty="0">
                <a:solidFill>
                  <a:prstClr val="white"/>
                </a:solidFill>
                <a:latin typeface="Times New Roman" pitchFamily="18" charset="0"/>
              </a:rPr>
              <a:t> Regulate transport of H</a:t>
            </a:r>
            <a:r>
              <a:rPr lang="en-US" sz="2800" baseline="-25000" dirty="0">
                <a:solidFill>
                  <a:prstClr val="white"/>
                </a:solidFill>
                <a:latin typeface="Times New Roman" pitchFamily="18" charset="0"/>
              </a:rPr>
              <a:t>2</a:t>
            </a:r>
            <a:r>
              <a:rPr lang="en-US" sz="2800" dirty="0">
                <a:solidFill>
                  <a:prstClr val="white"/>
                </a:solidFill>
                <a:latin typeface="Times New Roman" pitchFamily="18" charset="0"/>
              </a:rPr>
              <a:t>O, electrolytes, </a:t>
            </a:r>
            <a:r>
              <a:rPr lang="en-US" sz="2800" dirty="0" err="1">
                <a:solidFill>
                  <a:prstClr val="white"/>
                </a:solidFill>
                <a:latin typeface="Times New Roman" pitchFamily="18" charset="0"/>
              </a:rPr>
              <a:t>aa</a:t>
            </a:r>
            <a:r>
              <a:rPr lang="en-US" sz="2800" dirty="0">
                <a:solidFill>
                  <a:prstClr val="white"/>
                </a:solidFill>
                <a:latin typeface="Times New Roman" pitchFamily="18" charset="0"/>
              </a:rPr>
              <a:t> in GIT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A3BEA-2985-4299-96E5-7D00D05C8F01}" type="datetime6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August 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Munir Gharaibeh, MD, PhD, MHPE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20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Molecular Actions of Histamine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686800" cy="56388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G Protein Coupled Receptors:</a:t>
            </a:r>
          </a:p>
          <a:p>
            <a:r>
              <a:rPr lang="en-US" sz="3600" b="1" dirty="0" smtClean="0"/>
              <a:t>H 1, H2, H3, H4 types, no subfamilies.</a:t>
            </a:r>
          </a:p>
          <a:p>
            <a:r>
              <a:rPr lang="en-US" sz="3600" b="1" dirty="0" smtClean="0"/>
              <a:t>Activation of H1 receptors (in endothelium, smooth muscle cells, and nerve endings), elicits </a:t>
            </a:r>
            <a:r>
              <a:rPr lang="en-US" sz="3600" b="1" dirty="0" err="1" smtClean="0"/>
              <a:t>inositol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triphosphate</a:t>
            </a:r>
            <a:r>
              <a:rPr lang="en-US" sz="3600" b="1" dirty="0" smtClean="0"/>
              <a:t>(IP3).</a:t>
            </a:r>
          </a:p>
          <a:p>
            <a:r>
              <a:rPr lang="en-US" sz="3600" b="1" dirty="0" smtClean="0"/>
              <a:t>Activation of H2 receptors(in gastric mucosa, cardiac muscle, and some immune cells), increases </a:t>
            </a:r>
            <a:r>
              <a:rPr lang="en-US" sz="3600" b="1" dirty="0" err="1" smtClean="0"/>
              <a:t>cAMP</a:t>
            </a:r>
            <a:r>
              <a:rPr lang="en-US" sz="3600" b="1" dirty="0" smtClean="0"/>
              <a:t> </a:t>
            </a:r>
            <a:endParaRPr lang="en-US" sz="3600" b="1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FFFF00"/>
                </a:solidFill>
              </a:rPr>
              <a:t>Kinin</a:t>
            </a:r>
            <a:r>
              <a:rPr lang="en-US" b="1" dirty="0" smtClean="0">
                <a:solidFill>
                  <a:srgbClr val="FFFF00"/>
                </a:solidFill>
              </a:rPr>
              <a:t> Receptors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76200" y="1219200"/>
            <a:ext cx="9067800" cy="52625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</a:rPr>
              <a:t>B</a:t>
            </a:r>
            <a:r>
              <a:rPr lang="en-US" sz="2400" baseline="-25000" dirty="0">
                <a:solidFill>
                  <a:srgbClr val="FFFF00"/>
                </a:solidFill>
                <a:latin typeface="Times New Roman" pitchFamily="18" charset="0"/>
              </a:rPr>
              <a:t>1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</a:rPr>
              <a:t>:	</a:t>
            </a:r>
            <a:endParaRPr lang="en-US" sz="2400" b="1" dirty="0">
              <a:solidFill>
                <a:srgbClr val="FFFF00"/>
              </a:solidFill>
              <a:latin typeface="Times New Roman" pitchFamily="18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400" b="1" dirty="0" smtClean="0">
                <a:solidFill>
                  <a:prstClr val="white"/>
                </a:solidFill>
                <a:latin typeface="Times New Roman" pitchFamily="18" charset="0"/>
              </a:rPr>
              <a:t> Sensitive </a:t>
            </a:r>
            <a:r>
              <a:rPr lang="en-US" sz="2400" b="1" dirty="0">
                <a:solidFill>
                  <a:prstClr val="white"/>
                </a:solidFill>
                <a:latin typeface="Times New Roman" pitchFamily="18" charset="0"/>
              </a:rPr>
              <a:t>to des-</a:t>
            </a:r>
            <a:r>
              <a:rPr lang="en-US" sz="2400" b="1" dirty="0" err="1">
                <a:solidFill>
                  <a:prstClr val="white"/>
                </a:solidFill>
                <a:latin typeface="Times New Roman" pitchFamily="18" charset="0"/>
              </a:rPr>
              <a:t>Arg</a:t>
            </a:r>
            <a:r>
              <a:rPr lang="en-US" sz="2400" b="1" dirty="0">
                <a:solidFill>
                  <a:prstClr val="white"/>
                </a:solidFill>
                <a:latin typeface="Times New Roman" pitchFamily="18" charset="0"/>
              </a:rPr>
              <a:t> metabolites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 smtClean="0">
                <a:solidFill>
                  <a:prstClr val="white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prstClr val="white"/>
                </a:solidFill>
                <a:latin typeface="Times New Roman" pitchFamily="18" charset="0"/>
              </a:rPr>
              <a:t>Kallidin</a:t>
            </a:r>
            <a:r>
              <a:rPr lang="en-US" sz="2400" b="1" dirty="0" smtClean="0">
                <a:solidFill>
                  <a:prstClr val="white"/>
                </a:solidFill>
                <a:latin typeface="Times New Roman" pitchFamily="18" charset="0"/>
              </a:rPr>
              <a:t> </a:t>
            </a:r>
            <a:r>
              <a:rPr lang="en-US" sz="2400" b="1" dirty="0">
                <a:solidFill>
                  <a:prstClr val="white"/>
                </a:solidFill>
                <a:latin typeface="Times New Roman" pitchFamily="18" charset="0"/>
              </a:rPr>
              <a:t>is 10x more potent than BK	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 smtClean="0">
                <a:solidFill>
                  <a:prstClr val="white"/>
                </a:solidFill>
                <a:latin typeface="Times New Roman" pitchFamily="18" charset="0"/>
              </a:rPr>
              <a:t> limited </a:t>
            </a:r>
            <a:r>
              <a:rPr lang="en-US" sz="2400" b="1" dirty="0">
                <a:solidFill>
                  <a:prstClr val="white"/>
                </a:solidFill>
                <a:latin typeface="Times New Roman" pitchFamily="18" charset="0"/>
              </a:rPr>
              <a:t>tissue distribution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 smtClean="0">
                <a:solidFill>
                  <a:prstClr val="white"/>
                </a:solidFill>
                <a:latin typeface="Times New Roman" pitchFamily="18" charset="0"/>
              </a:rPr>
              <a:t> VSM </a:t>
            </a:r>
            <a:r>
              <a:rPr lang="en-US" sz="2400" b="1" dirty="0">
                <a:solidFill>
                  <a:prstClr val="white"/>
                </a:solidFill>
                <a:latin typeface="Times New Roman" pitchFamily="18" charset="0"/>
              </a:rPr>
              <a:t>contraction, proliferation,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 smtClean="0">
                <a:solidFill>
                  <a:prstClr val="white"/>
                </a:solidFill>
                <a:latin typeface="Times New Roman" pitchFamily="18" charset="0"/>
              </a:rPr>
              <a:t> Collagen </a:t>
            </a:r>
            <a:r>
              <a:rPr lang="en-US" sz="2400" b="1" dirty="0">
                <a:solidFill>
                  <a:prstClr val="white"/>
                </a:solidFill>
                <a:latin typeface="Times New Roman" pitchFamily="18" charset="0"/>
              </a:rPr>
              <a:t>synthesis, inflammation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 smtClean="0">
                <a:solidFill>
                  <a:prstClr val="white"/>
                </a:solidFill>
                <a:latin typeface="Times New Roman" pitchFamily="18" charset="0"/>
              </a:rPr>
              <a:t> Induced </a:t>
            </a:r>
            <a:r>
              <a:rPr lang="en-US" sz="2400" b="1" dirty="0">
                <a:solidFill>
                  <a:prstClr val="white"/>
                </a:solidFill>
                <a:latin typeface="Times New Roman" pitchFamily="18" charset="0"/>
              </a:rPr>
              <a:t>by trauma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</a:rPr>
              <a:t>B</a:t>
            </a:r>
            <a:r>
              <a:rPr lang="en-US" sz="2400" b="1" baseline="-25000" dirty="0">
                <a:solidFill>
                  <a:srgbClr val="FFFF00"/>
                </a:solidFill>
                <a:latin typeface="Times New Roman" pitchFamily="18" charset="0"/>
              </a:rPr>
              <a:t>2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</a:rPr>
              <a:t> (B</a:t>
            </a:r>
            <a:r>
              <a:rPr lang="en-US" sz="2400" b="1" baseline="-25000" dirty="0">
                <a:solidFill>
                  <a:srgbClr val="FFFF00"/>
                </a:solidFill>
                <a:latin typeface="Times New Roman" pitchFamily="18" charset="0"/>
              </a:rPr>
              <a:t>2A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</a:rPr>
              <a:t>, B</a:t>
            </a:r>
            <a:r>
              <a:rPr lang="en-US" sz="2400" b="1" baseline="-25000" dirty="0">
                <a:solidFill>
                  <a:srgbClr val="FFFF00"/>
                </a:solidFill>
                <a:latin typeface="Times New Roman" pitchFamily="18" charset="0"/>
              </a:rPr>
              <a:t>2B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</a:rPr>
              <a:t>):	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 smtClean="0">
                <a:solidFill>
                  <a:prstClr val="white"/>
                </a:solidFill>
                <a:latin typeface="Times New Roman" pitchFamily="18" charset="0"/>
              </a:rPr>
              <a:t> Sensitive </a:t>
            </a:r>
            <a:r>
              <a:rPr lang="en-US" sz="2400" b="1" dirty="0">
                <a:solidFill>
                  <a:prstClr val="white"/>
                </a:solidFill>
                <a:latin typeface="Times New Roman" pitchFamily="18" charset="0"/>
              </a:rPr>
              <a:t>to intact peptides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 smtClean="0">
                <a:solidFill>
                  <a:prstClr val="white"/>
                </a:solidFill>
                <a:latin typeface="Times New Roman" pitchFamily="18" charset="0"/>
              </a:rPr>
              <a:t> GPCR</a:t>
            </a:r>
            <a:r>
              <a:rPr lang="en-US" sz="2400" b="1" dirty="0">
                <a:solidFill>
                  <a:prstClr val="white"/>
                </a:solidFill>
                <a:latin typeface="Times New Roman" pitchFamily="18" charset="0"/>
              </a:rPr>
              <a:t>; wide tissue distribution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 smtClean="0">
                <a:solidFill>
                  <a:prstClr val="white"/>
                </a:solidFill>
                <a:latin typeface="Times New Roman" pitchFamily="18" charset="0"/>
              </a:rPr>
              <a:t> Vasodilation</a:t>
            </a:r>
            <a:r>
              <a:rPr lang="en-US" sz="2400" b="1" dirty="0">
                <a:solidFill>
                  <a:prstClr val="white"/>
                </a:solidFill>
                <a:latin typeface="Times New Roman" pitchFamily="18" charset="0"/>
              </a:rPr>
              <a:t>, permeability, </a:t>
            </a:r>
            <a:r>
              <a:rPr lang="en-US" sz="2400" b="1" dirty="0" smtClean="0">
                <a:solidFill>
                  <a:prstClr val="white"/>
                </a:solidFill>
                <a:latin typeface="Times New Roman" pitchFamily="18" charset="0"/>
              </a:rPr>
              <a:t>pain.</a:t>
            </a:r>
            <a:endParaRPr lang="en-US" sz="2400" b="1" dirty="0">
              <a:solidFill>
                <a:prstClr val="white"/>
              </a:solidFill>
              <a:latin typeface="Times New Roman" pitchFamily="18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400" b="1" dirty="0" smtClean="0">
                <a:solidFill>
                  <a:prstClr val="white"/>
                </a:solidFill>
                <a:latin typeface="Times New Roman" pitchFamily="18" charset="0"/>
              </a:rPr>
              <a:t> Ca</a:t>
            </a:r>
            <a:r>
              <a:rPr lang="en-US" sz="2400" b="1" baseline="30000" dirty="0">
                <a:solidFill>
                  <a:prstClr val="white"/>
                </a:solidFill>
                <a:latin typeface="Times New Roman" pitchFamily="18" charset="0"/>
              </a:rPr>
              <a:t>++</a:t>
            </a:r>
            <a:r>
              <a:rPr lang="en-US" sz="2400" b="1" dirty="0">
                <a:solidFill>
                  <a:prstClr val="white"/>
                </a:solidFill>
                <a:latin typeface="Times New Roman" pitchFamily="18" charset="0"/>
              </a:rPr>
              <a:t> mobilization, Cl</a:t>
            </a:r>
            <a:r>
              <a:rPr lang="en-US" sz="2400" b="1" baseline="30000" dirty="0">
                <a:solidFill>
                  <a:prstClr val="white"/>
                </a:solidFill>
                <a:latin typeface="Times New Roman" pitchFamily="18" charset="0"/>
              </a:rPr>
              <a:t>-</a:t>
            </a:r>
            <a:r>
              <a:rPr lang="en-US" sz="2400" b="1" dirty="0">
                <a:solidFill>
                  <a:prstClr val="white"/>
                </a:solidFill>
                <a:latin typeface="Times New Roman" pitchFamily="18" charset="0"/>
              </a:rPr>
              <a:t> transport, NO, PLC, PLA</a:t>
            </a:r>
            <a:r>
              <a:rPr lang="en-US" sz="2400" b="1" baseline="-25000" dirty="0">
                <a:solidFill>
                  <a:prstClr val="white"/>
                </a:solidFill>
                <a:latin typeface="Times New Roman" pitchFamily="18" charset="0"/>
              </a:rPr>
              <a:t>2</a:t>
            </a:r>
            <a:r>
              <a:rPr lang="en-US" sz="2400" b="1" dirty="0">
                <a:solidFill>
                  <a:prstClr val="white"/>
                </a:solidFill>
                <a:latin typeface="Times New Roman" pitchFamily="18" charset="0"/>
              </a:rPr>
              <a:t>, AC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</a:rPr>
              <a:t>B</a:t>
            </a:r>
            <a:r>
              <a:rPr lang="en-US" sz="2400" b="1" baseline="-25000" dirty="0">
                <a:solidFill>
                  <a:srgbClr val="FFFF00"/>
                </a:solidFill>
                <a:latin typeface="Times New Roman" pitchFamily="18" charset="0"/>
              </a:rPr>
              <a:t>3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</a:rPr>
              <a:t>:</a:t>
            </a:r>
            <a:r>
              <a:rPr lang="en-US" sz="2400" b="1" dirty="0">
                <a:solidFill>
                  <a:prstClr val="white"/>
                </a:solidFill>
                <a:latin typeface="Times New Roman" pitchFamily="18" charset="0"/>
              </a:rPr>
              <a:t>	Unknown function</a:t>
            </a:r>
            <a:r>
              <a:rPr lang="en-US" sz="2400" b="1" dirty="0">
                <a:solidFill>
                  <a:prstClr val="white"/>
                </a:solidFill>
              </a:rPr>
              <a:t> </a:t>
            </a:r>
            <a:r>
              <a:rPr lang="en-US" sz="2400" b="1" dirty="0">
                <a:solidFill>
                  <a:prstClr val="white"/>
                </a:solidFill>
                <a:latin typeface="Times New Roman" pitchFamily="18" charset="0"/>
              </a:rPr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6885-3E69-4B3E-BEAA-E95D9063FB4B}" type="datetime6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August 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Munir Gharaibeh, MD, PhD, MHPE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30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err="1" smtClean="0">
                <a:solidFill>
                  <a:srgbClr val="FFFF00"/>
                </a:solidFill>
              </a:rPr>
              <a:t>Kinins</a:t>
            </a:r>
            <a:endParaRPr lang="en-US" b="1" dirty="0" smtClean="0">
              <a:solidFill>
                <a:srgbClr val="FFFF00"/>
              </a:solidFill>
            </a:endParaRPr>
          </a:p>
        </p:txBody>
      </p:sp>
      <p:pic>
        <p:nvPicPr>
          <p:cNvPr id="70659" name="Picture 4" descr="TABLE2~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749D-0508-4262-8F1F-147EA25F0590}" type="datetime6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August 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Munir Gharaibeh, MD, PhD, MHPE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34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err="1" smtClean="0">
                <a:solidFill>
                  <a:srgbClr val="FFFF00"/>
                </a:solidFill>
              </a:rPr>
              <a:t>Kinins</a:t>
            </a:r>
            <a:endParaRPr lang="en-US" b="1" dirty="0" smtClean="0">
              <a:solidFill>
                <a:srgbClr val="FFFF00"/>
              </a:solidFill>
            </a:endParaRP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313932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</a:rPr>
              <a:t>Potential Clinical Uses of KKS 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</a:rPr>
              <a:t>Antagonists</a:t>
            </a:r>
            <a:r>
              <a:rPr lang="en-US" sz="3600" b="1" dirty="0" smtClean="0">
                <a:solidFill>
                  <a:srgbClr val="0F6FC6">
                    <a:lumMod val="75000"/>
                  </a:srgbClr>
                </a:solidFill>
                <a:latin typeface="Times New Roman" pitchFamily="18" charset="0"/>
              </a:rPr>
              <a:t>: 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600" dirty="0">
                <a:solidFill>
                  <a:prstClr val="white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prstClr val="white"/>
                </a:solidFill>
                <a:latin typeface="Times New Roman" pitchFamily="18" charset="0"/>
              </a:rPr>
              <a:t>Allergic </a:t>
            </a:r>
            <a:r>
              <a:rPr lang="en-US" sz="3600" dirty="0">
                <a:solidFill>
                  <a:prstClr val="white"/>
                </a:solidFill>
                <a:latin typeface="Times New Roman" pitchFamily="18" charset="0"/>
              </a:rPr>
              <a:t>conditions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600" dirty="0">
                <a:solidFill>
                  <a:prstClr val="white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prstClr val="white"/>
                </a:solidFill>
                <a:latin typeface="Times New Roman" pitchFamily="18" charset="0"/>
              </a:rPr>
              <a:t>Anti-inflammatory</a:t>
            </a:r>
            <a:endParaRPr lang="en-US" sz="3600" dirty="0">
              <a:solidFill>
                <a:prstClr val="white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600" dirty="0">
                <a:solidFill>
                  <a:prstClr val="white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prstClr val="white"/>
                </a:solidFill>
                <a:latin typeface="Times New Roman" pitchFamily="18" charset="0"/>
              </a:rPr>
              <a:t>Anti-</a:t>
            </a:r>
            <a:r>
              <a:rPr lang="en-US" sz="3600" dirty="0" err="1" smtClean="0">
                <a:solidFill>
                  <a:prstClr val="white"/>
                </a:solidFill>
                <a:latin typeface="Times New Roman" pitchFamily="18" charset="0"/>
              </a:rPr>
              <a:t>nociceptive</a:t>
            </a:r>
            <a:endParaRPr lang="en-US" sz="3600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E094-38F4-4487-8ECD-8E6FD805BB39}" type="datetime6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August 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Munir Gharaibeh, MD, PhD, MHPE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92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Pharmacologic Effects of Histamine 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90600"/>
            <a:ext cx="7772400" cy="536496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Satiety effect</a:t>
            </a:r>
          </a:p>
          <a:p>
            <a:r>
              <a:rPr lang="en-US" sz="3600" b="1" dirty="0" smtClean="0"/>
              <a:t>Decrease BP and increase HR.</a:t>
            </a:r>
          </a:p>
          <a:p>
            <a:r>
              <a:rPr lang="en-US" sz="3600" b="1" dirty="0" smtClean="0"/>
              <a:t>Constricts bronchial muscle.</a:t>
            </a:r>
          </a:p>
          <a:p>
            <a:r>
              <a:rPr lang="en-US" sz="3600" b="1" dirty="0" smtClean="0"/>
              <a:t>Stimulates GI smooth muscle.</a:t>
            </a:r>
          </a:p>
          <a:p>
            <a:r>
              <a:rPr lang="en-US" sz="3600" b="1" dirty="0" smtClean="0"/>
              <a:t>Stimulates gastric acid secretion.</a:t>
            </a:r>
          </a:p>
          <a:p>
            <a:r>
              <a:rPr lang="en-US" sz="3600" b="1" i="1" dirty="0" smtClean="0"/>
              <a:t>Triple Response: </a:t>
            </a:r>
            <a:r>
              <a:rPr lang="en-US" sz="3600" b="1" i="1" dirty="0" err="1" smtClean="0"/>
              <a:t>intradermal</a:t>
            </a:r>
            <a:r>
              <a:rPr lang="en-US" sz="3600" b="1" i="1" dirty="0" smtClean="0"/>
              <a:t> injection causes red spot, edema, and flare response.</a:t>
            </a:r>
          </a:p>
          <a:p>
            <a:r>
              <a:rPr lang="en-US" sz="3600" b="1" dirty="0" smtClean="0"/>
              <a:t>Pain sensation.</a:t>
            </a:r>
            <a:endParaRPr lang="en-US" sz="3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Histamine Antagonists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772400" cy="521256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Physiologic Antagonists:</a:t>
            </a:r>
          </a:p>
          <a:p>
            <a:pPr lvl="1"/>
            <a:r>
              <a:rPr lang="en-US" sz="3600" b="1" dirty="0" err="1" smtClean="0"/>
              <a:t>Epinehrine</a:t>
            </a:r>
            <a:endParaRPr lang="en-US" sz="3600" b="1" dirty="0" smtClean="0"/>
          </a:p>
          <a:p>
            <a:r>
              <a:rPr lang="en-US" sz="3600" b="1" dirty="0" smtClean="0">
                <a:solidFill>
                  <a:srgbClr val="FFFF00"/>
                </a:solidFill>
              </a:rPr>
              <a:t>Release Inhibitors:</a:t>
            </a:r>
          </a:p>
          <a:p>
            <a:pPr lvl="1"/>
            <a:r>
              <a:rPr lang="en-US" sz="3600" b="1" dirty="0" err="1" smtClean="0">
                <a:solidFill>
                  <a:srgbClr val="FFFF00"/>
                </a:solidFill>
              </a:rPr>
              <a:t>Cromolyn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pPr lvl="1"/>
            <a:r>
              <a:rPr lang="en-US" sz="3600" b="1" dirty="0" err="1" smtClean="0">
                <a:solidFill>
                  <a:srgbClr val="FFFF00"/>
                </a:solidFill>
              </a:rPr>
              <a:t>Nedocromil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r>
              <a:rPr lang="en-US" sz="3600" b="1" dirty="0" smtClean="0">
                <a:solidFill>
                  <a:srgbClr val="FFFF00"/>
                </a:solidFill>
              </a:rPr>
              <a:t>Receptor Antagonists:</a:t>
            </a:r>
          </a:p>
          <a:p>
            <a:pPr lvl="1"/>
            <a:r>
              <a:rPr lang="en-US" sz="3600" b="1" dirty="0" smtClean="0"/>
              <a:t>H1 antagonists</a:t>
            </a:r>
          </a:p>
          <a:p>
            <a:pPr lvl="1"/>
            <a:r>
              <a:rPr lang="en-US" sz="3600" b="1" dirty="0" smtClean="0"/>
              <a:t>H2 antagonists</a:t>
            </a:r>
            <a:endParaRPr lang="en-US" sz="3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H1 Receptor Antagonists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5562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Reversible competitive binding to H1 receptors.</a:t>
            </a:r>
          </a:p>
          <a:p>
            <a:r>
              <a:rPr lang="en-US" sz="4000" b="1" dirty="0" smtClean="0"/>
              <a:t>Known long time ago, 60 years.</a:t>
            </a:r>
          </a:p>
          <a:p>
            <a:r>
              <a:rPr lang="en-US" sz="4000" b="1" dirty="0" smtClean="0"/>
              <a:t>Used in the treatment of allergy.</a:t>
            </a:r>
          </a:p>
          <a:p>
            <a:r>
              <a:rPr lang="en-US" sz="4000" b="1" dirty="0" smtClean="0"/>
              <a:t>Available without a prescription(OTC), both alone, or in combination as ‘cold preparations” and ‘sleep aids”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441</TotalTime>
  <Words>1749</Words>
  <Application>Microsoft Office PowerPoint</Application>
  <PresentationFormat>On-screen Show (4:3)</PresentationFormat>
  <Paragraphs>407</Paragraphs>
  <Slides>52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52</vt:i4>
      </vt:variant>
    </vt:vector>
  </HeadingPairs>
  <TitlesOfParts>
    <vt:vector size="54" baseType="lpstr">
      <vt:lpstr>Metro</vt:lpstr>
      <vt:lpstr>Office Theme</vt:lpstr>
      <vt:lpstr>Autacoids</vt:lpstr>
      <vt:lpstr>Autacoids</vt:lpstr>
      <vt:lpstr>Histamine</vt:lpstr>
      <vt:lpstr>Histamine</vt:lpstr>
      <vt:lpstr>Molecular Actions of Histamine</vt:lpstr>
      <vt:lpstr>PowerPoint Presentation</vt:lpstr>
      <vt:lpstr>Pharmacologic Effects of Histamine </vt:lpstr>
      <vt:lpstr>Histamine Antagonists</vt:lpstr>
      <vt:lpstr>H1 Receptor Antagonists</vt:lpstr>
      <vt:lpstr>H1 Receptor Antagonists</vt:lpstr>
      <vt:lpstr>Pharmacodynamics of H1  Antagonists</vt:lpstr>
      <vt:lpstr>PowerPoint Presentation</vt:lpstr>
      <vt:lpstr>Clinical uses of H1 Antagonists</vt:lpstr>
      <vt:lpstr>H2 Antagonists</vt:lpstr>
      <vt:lpstr>Serotonin and 5-Hydroxytryptamine</vt:lpstr>
      <vt:lpstr>Serotonin and 5-Hydroxytryptamine</vt:lpstr>
      <vt:lpstr>PowerPoint Presentation</vt:lpstr>
      <vt:lpstr>PowerPoint Presentation</vt:lpstr>
      <vt:lpstr>Pharmacologic Effects of Serotonin</vt:lpstr>
      <vt:lpstr>Pharmacologic Effects of Serotonin</vt:lpstr>
      <vt:lpstr>Clinical Uses of Serotonin Agonists</vt:lpstr>
      <vt:lpstr>Serotonin Antagonists</vt:lpstr>
      <vt:lpstr>Ecosanoids</vt:lpstr>
      <vt:lpstr>PowerPoint Presentation</vt:lpstr>
      <vt:lpstr>PowerPoint Presentation</vt:lpstr>
      <vt:lpstr>PowerPoint Presentation</vt:lpstr>
      <vt:lpstr>PowerPoint Presentation</vt:lpstr>
      <vt:lpstr>Vasoactive Peptides</vt:lpstr>
      <vt:lpstr>What is RAAS?</vt:lpstr>
      <vt:lpstr>PowerPoint Presentation</vt:lpstr>
      <vt:lpstr>PowerPoint Presentation</vt:lpstr>
      <vt:lpstr>Local Renin-angiotensin Systems</vt:lpstr>
      <vt:lpstr>The Cardiac Renin-Angiotensin System</vt:lpstr>
      <vt:lpstr>Effects of the Angiotensin II on the Heart </vt:lpstr>
      <vt:lpstr>PowerPoint Presentation</vt:lpstr>
      <vt:lpstr>Alternative Pathways Of The Renin</vt:lpstr>
      <vt:lpstr>PowerPoint Presentation</vt:lpstr>
      <vt:lpstr>PowerPoint Presentation</vt:lpstr>
      <vt:lpstr>Direct Renin Inhibitors</vt:lpstr>
      <vt:lpstr>Angiotensin-converting enzyme inhibitors (ACEI)  </vt:lpstr>
      <vt:lpstr>Angiotensin-converting enzyme inhibitors ACEI </vt:lpstr>
      <vt:lpstr>Cardiorenal Effects of ACE Inhibitors</vt:lpstr>
      <vt:lpstr>Angiotensin - Converting Enzyme Inhibitors (ACEI)</vt:lpstr>
      <vt:lpstr>Angiotensin - Converting Enzyme Inhibitors (ACEI)</vt:lpstr>
      <vt:lpstr>PowerPoint Presentation</vt:lpstr>
      <vt:lpstr>PowerPoint Presentation</vt:lpstr>
      <vt:lpstr>PowerPoint Presentation</vt:lpstr>
      <vt:lpstr>Actions of Kinins</vt:lpstr>
      <vt:lpstr>Actions of Kinins</vt:lpstr>
      <vt:lpstr>Kinin Receptors</vt:lpstr>
      <vt:lpstr>Kinins</vt:lpstr>
      <vt:lpstr>Kinins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Gharaibeh</dc:creator>
  <cp:lastModifiedBy>HP1</cp:lastModifiedBy>
  <cp:revision>37</cp:revision>
  <dcterms:created xsi:type="dcterms:W3CDTF">2006-08-16T00:00:00Z</dcterms:created>
  <dcterms:modified xsi:type="dcterms:W3CDTF">2015-08-10T15:33:39Z</dcterms:modified>
</cp:coreProperties>
</file>