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24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42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0" r:id="rId3"/>
    <p:sldId id="291" r:id="rId4"/>
    <p:sldId id="258" r:id="rId5"/>
    <p:sldId id="294" r:id="rId6"/>
    <p:sldId id="293" r:id="rId7"/>
    <p:sldId id="262" r:id="rId8"/>
    <p:sldId id="292" r:id="rId9"/>
    <p:sldId id="296" r:id="rId10"/>
    <p:sldId id="263" r:id="rId11"/>
    <p:sldId id="264" r:id="rId12"/>
    <p:sldId id="265" r:id="rId13"/>
    <p:sldId id="266" r:id="rId14"/>
    <p:sldId id="267" r:id="rId15"/>
    <p:sldId id="302" r:id="rId16"/>
    <p:sldId id="297" r:id="rId17"/>
    <p:sldId id="298" r:id="rId18"/>
    <p:sldId id="300" r:id="rId19"/>
    <p:sldId id="299" r:id="rId20"/>
    <p:sldId id="301" r:id="rId21"/>
    <p:sldId id="304" r:id="rId22"/>
    <p:sldId id="270" r:id="rId23"/>
    <p:sldId id="306" r:id="rId24"/>
    <p:sldId id="305" r:id="rId25"/>
    <p:sldId id="272" r:id="rId26"/>
    <p:sldId id="307" r:id="rId27"/>
    <p:sldId id="274" r:id="rId28"/>
    <p:sldId id="308" r:id="rId29"/>
    <p:sldId id="309" r:id="rId30"/>
    <p:sldId id="275" r:id="rId31"/>
    <p:sldId id="277" r:id="rId32"/>
    <p:sldId id="278" r:id="rId33"/>
    <p:sldId id="310" r:id="rId34"/>
    <p:sldId id="279" r:id="rId35"/>
    <p:sldId id="280" r:id="rId36"/>
    <p:sldId id="311" r:id="rId37"/>
    <p:sldId id="282" r:id="rId38"/>
    <p:sldId id="312" r:id="rId39"/>
    <p:sldId id="285" r:id="rId40"/>
    <p:sldId id="313" r:id="rId41"/>
    <p:sldId id="286" r:id="rId42"/>
    <p:sldId id="288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180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47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50" Type="http://schemas.openxmlformats.org/officeDocument/2006/relationships/customXml" Target="../customXml/item2.xml"/><Relationship Id="rId7" Type="http://schemas.openxmlformats.org/officeDocument/2006/relationships/slide" Target="slides/slide6.xml"/><Relationship Id="rId29" Type="http://schemas.openxmlformats.org/officeDocument/2006/relationships/slide" Target="slides/slide2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11" Type="http://schemas.openxmlformats.org/officeDocument/2006/relationships/slide" Target="slides/slide10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5" Type="http://schemas.openxmlformats.org/officeDocument/2006/relationships/slide" Target="slides/slide4.xml"/><Relationship Id="rId36" Type="http://schemas.openxmlformats.org/officeDocument/2006/relationships/slide" Target="slides/slide35.xml"/><Relationship Id="rId15" Type="http://schemas.openxmlformats.org/officeDocument/2006/relationships/slide" Target="slides/slide14.xml"/><Relationship Id="rId49" Type="http://schemas.openxmlformats.org/officeDocument/2006/relationships/customXml" Target="../customXml/item1.xml"/><Relationship Id="rId31" Type="http://schemas.openxmlformats.org/officeDocument/2006/relationships/slide" Target="slides/slide3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4" Type="http://schemas.openxmlformats.org/officeDocument/2006/relationships/printerSettings" Target="printerSettings/printerSettings1.bin"/><Relationship Id="rId48" Type="http://schemas.openxmlformats.org/officeDocument/2006/relationships/tableStyles" Target="tableStyle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" Type="http://schemas.openxmlformats.org/officeDocument/2006/relationships/slide" Target="slides/slide3.xml"/><Relationship Id="rId30" Type="http://schemas.openxmlformats.org/officeDocument/2006/relationships/slide" Target="slides/slide29.xml"/><Relationship Id="rId9" Type="http://schemas.openxmlformats.org/officeDocument/2006/relationships/slide" Target="slides/slide8.xml"/><Relationship Id="rId35" Type="http://schemas.openxmlformats.org/officeDocument/2006/relationships/slide" Target="slides/slide34.xml"/><Relationship Id="rId14" Type="http://schemas.openxmlformats.org/officeDocument/2006/relationships/slide" Target="slides/slide13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51" Type="http://schemas.openxmlformats.org/officeDocument/2006/relationships/customXml" Target="../customXml/item3.xml"/><Relationship Id="rId3" Type="http://schemas.openxmlformats.org/officeDocument/2006/relationships/slide" Target="slides/slide2.xml"/><Relationship Id="rId46" Type="http://schemas.openxmlformats.org/officeDocument/2006/relationships/viewProps" Target="viewProps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54016-709E-7745-9DF3-1E891C84E3F8}" type="datetimeFigureOut">
              <a:rPr lang="en-US" smtClean="0"/>
              <a:t>25/07/2015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7A75-ABDA-BB42-B2FE-545E7B911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81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54016-709E-7745-9DF3-1E891C84E3F8}" type="datetimeFigureOut">
              <a:rPr lang="en-US" smtClean="0"/>
              <a:t>25/07/2015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7A75-ABDA-BB42-B2FE-545E7B911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88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54016-709E-7745-9DF3-1E891C84E3F8}" type="datetimeFigureOut">
              <a:rPr lang="en-US" smtClean="0"/>
              <a:t>25/07/2015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7A75-ABDA-BB42-B2FE-545E7B911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0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54016-709E-7745-9DF3-1E891C84E3F8}" type="datetimeFigureOut">
              <a:rPr lang="en-US" smtClean="0"/>
              <a:t>25/07/2015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7A75-ABDA-BB42-B2FE-545E7B911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1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54016-709E-7745-9DF3-1E891C84E3F8}" type="datetimeFigureOut">
              <a:rPr lang="en-US" smtClean="0"/>
              <a:t>25/07/2015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7A75-ABDA-BB42-B2FE-545E7B911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3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54016-709E-7745-9DF3-1E891C84E3F8}" type="datetimeFigureOut">
              <a:rPr lang="en-US" smtClean="0"/>
              <a:t>25/07/2015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7A75-ABDA-BB42-B2FE-545E7B911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39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54016-709E-7745-9DF3-1E891C84E3F8}" type="datetimeFigureOut">
              <a:rPr lang="en-US" smtClean="0"/>
              <a:t>25/07/2015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7A75-ABDA-BB42-B2FE-545E7B911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7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54016-709E-7745-9DF3-1E891C84E3F8}" type="datetimeFigureOut">
              <a:rPr lang="en-US" smtClean="0"/>
              <a:t>25/07/2015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7A75-ABDA-BB42-B2FE-545E7B911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05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54016-709E-7745-9DF3-1E891C84E3F8}" type="datetimeFigureOut">
              <a:rPr lang="en-US" smtClean="0"/>
              <a:t>25/07/2015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7A75-ABDA-BB42-B2FE-545E7B911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11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54016-709E-7745-9DF3-1E891C84E3F8}" type="datetimeFigureOut">
              <a:rPr lang="en-US" smtClean="0"/>
              <a:t>25/07/2015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7A75-ABDA-BB42-B2FE-545E7B911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99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54016-709E-7745-9DF3-1E891C84E3F8}" type="datetimeFigureOut">
              <a:rPr lang="en-US" smtClean="0"/>
              <a:t>25/07/2015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7A75-ABDA-BB42-B2FE-545E7B911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6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54016-709E-7745-9DF3-1E891C84E3F8}" type="datetimeFigureOut">
              <a:rPr lang="en-US" smtClean="0"/>
              <a:t>25/07/2015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F7A75-ABDA-BB42-B2FE-545E7B911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6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6575"/>
            <a:ext cx="7772400" cy="1817039"/>
          </a:xfrm>
        </p:spPr>
        <p:txBody>
          <a:bodyPr/>
          <a:lstStyle/>
          <a:p>
            <a:r>
              <a:rPr lang="en-US" dirty="0" smtClean="0"/>
              <a:t>Adrenal gland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Heyam Awad</a:t>
            </a:r>
          </a:p>
          <a:p>
            <a:r>
              <a:rPr lang="en-US" dirty="0" err="1" smtClean="0"/>
              <a:t>FRCPath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761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i="1" dirty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 </a:t>
            </a:r>
            <a:r>
              <a:rPr lang="en-US" dirty="0" smtClean="0">
                <a:latin typeface="Arial Narrow" charset="0"/>
              </a:rPr>
              <a:t>   </a:t>
            </a:r>
            <a:r>
              <a:rPr lang="en-GB" b="1" i="1" dirty="0" smtClean="0">
                <a:latin typeface="Arial Narrow" charset="0"/>
              </a:rPr>
              <a:t> </a:t>
            </a:r>
            <a:r>
              <a:rPr lang="en-GB" sz="3600" b="1" i="1" dirty="0" smtClean="0">
                <a:latin typeface="Arial Narrow" charset="0"/>
              </a:rPr>
              <a:t>PRIMARY ADRENAL HYPERPLASIA AND NEOPLASMS</a:t>
            </a:r>
            <a:r>
              <a:rPr lang="en-GB" sz="3600" i="1" dirty="0" smtClean="0">
                <a:latin typeface="Arial Narrow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GB" sz="3600" i="1" dirty="0" smtClean="0">
                <a:latin typeface="Arial Narrow" charset="0"/>
              </a:rPr>
              <a:t> </a:t>
            </a:r>
            <a:endParaRPr lang="en-GB" i="1" dirty="0" smtClean="0">
              <a:latin typeface="Arial Narrow" charset="0"/>
            </a:endParaRPr>
          </a:p>
          <a:p>
            <a:pPr eaLnBrk="1" hangingPunct="1">
              <a:buFontTx/>
              <a:buChar char="-"/>
            </a:pPr>
            <a:r>
              <a:rPr lang="en-GB" dirty="0" smtClean="0">
                <a:latin typeface="Arial Narrow" charset="0"/>
              </a:rPr>
              <a:t>10</a:t>
            </a:r>
            <a:r>
              <a:rPr lang="en-GB" dirty="0">
                <a:latin typeface="Arial Narrow" charset="0"/>
              </a:rPr>
              <a:t>% to 20% of</a:t>
            </a:r>
            <a:r>
              <a:rPr lang="en-US" dirty="0">
                <a:latin typeface="Arial Narrow" charset="0"/>
              </a:rPr>
              <a:t> cases of endogenous Cushing </a:t>
            </a:r>
            <a:r>
              <a:rPr lang="en-US" dirty="0" smtClean="0">
                <a:latin typeface="Arial Narrow" charset="0"/>
              </a:rPr>
              <a:t>syndrome</a:t>
            </a:r>
          </a:p>
          <a:p>
            <a:pPr eaLnBrk="1" hangingPunct="1">
              <a:buFontTx/>
              <a:buChar char="-"/>
            </a:pPr>
            <a:r>
              <a:rPr lang="en-US" i="1" u="sng" dirty="0" smtClean="0">
                <a:latin typeface="Arial Narrow" charset="0"/>
              </a:rPr>
              <a:t>ACTH</a:t>
            </a:r>
            <a:r>
              <a:rPr lang="en-US" i="1" u="sng" dirty="0">
                <a:latin typeface="Arial Narrow" charset="0"/>
              </a:rPr>
              <a:t>-independent Cushing syndrome,</a:t>
            </a:r>
            <a:r>
              <a:rPr lang="en-US" u="sng" dirty="0">
                <a:latin typeface="Arial Narrow" charset="0"/>
              </a:rPr>
              <a:t> or adrenal Cushing syndrome </a:t>
            </a:r>
            <a:r>
              <a:rPr lang="en-US" dirty="0">
                <a:latin typeface="Arial Narrow" charset="0"/>
              </a:rPr>
              <a:t>;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low serum levels of ACTH </a:t>
            </a:r>
          </a:p>
          <a:p>
            <a:pPr eaLnBrk="1" hangingPunct="1">
              <a:buFontTx/>
              <a:buChar char="-"/>
            </a:pPr>
            <a:r>
              <a:rPr lang="en-US" dirty="0" smtClean="0">
                <a:latin typeface="Arial Narrow" charset="0"/>
              </a:rPr>
              <a:t>Caused by adrenal adenoma or carcinoma.</a:t>
            </a:r>
          </a:p>
          <a:p>
            <a:pPr eaLnBrk="1" hangingPunct="1">
              <a:buFontTx/>
              <a:buChar char="-"/>
            </a:pPr>
            <a:r>
              <a:rPr lang="en-US" dirty="0" smtClean="0">
                <a:latin typeface="Arial Narrow" charset="0"/>
              </a:rPr>
              <a:t>primary </a:t>
            </a:r>
            <a:r>
              <a:rPr lang="en-US" dirty="0" smtClean="0">
                <a:latin typeface="Arial Narrow" charset="0"/>
              </a:rPr>
              <a:t>hyperplasia can cause it but is very rare.</a:t>
            </a:r>
            <a:endParaRPr lang="en-US" dirty="0">
              <a:latin typeface="Arial Narrow" charset="0"/>
            </a:endParaRPr>
          </a:p>
          <a:p>
            <a:pPr marL="0" indent="0" eaLnBrk="1" hangingPunct="1">
              <a:buNone/>
            </a:pPr>
            <a:endParaRPr lang="ar-JO" dirty="0">
              <a:latin typeface="Arial Narrow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4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b="1" dirty="0" smtClean="0">
                <a:latin typeface="Arial Narrow" charset="0"/>
              </a:rPr>
              <a:t>ECTOPIC ACTH BY NONPITUITARY TUMORS </a:t>
            </a:r>
          </a:p>
          <a:p>
            <a:pPr algn="ctr" eaLnBrk="1" hangingPunct="1">
              <a:buFontTx/>
              <a:buNone/>
            </a:pPr>
            <a:endParaRPr lang="en-US" b="1" dirty="0" smtClean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-  mostly </a:t>
            </a:r>
            <a:r>
              <a:rPr lang="en-US" dirty="0">
                <a:latin typeface="Arial Narrow" charset="0"/>
              </a:rPr>
              <a:t>caused by  </a:t>
            </a:r>
            <a:r>
              <a:rPr lang="en-US" i="1" dirty="0">
                <a:latin typeface="Arial Narrow" charset="0"/>
              </a:rPr>
              <a:t>small cell carcinoma of the lung</a:t>
            </a:r>
            <a:r>
              <a:rPr lang="en-US" dirty="0">
                <a:latin typeface="Arial Narrow" charset="0"/>
              </a:rPr>
              <a:t>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>
                <a:latin typeface="Calibri" charset="0"/>
              </a:rPr>
              <a:t>-  T</a:t>
            </a:r>
            <a:r>
              <a:rPr lang="en-US" dirty="0">
                <a:latin typeface="Arial Narrow" charset="0"/>
              </a:rPr>
              <a:t>he adrenal glands undergo bilateral hyperplasia due to elevated ACTH, </a:t>
            </a:r>
          </a:p>
          <a:p>
            <a:pPr eaLnBrk="1" hangingPunct="1">
              <a:buFontTx/>
              <a:buNone/>
            </a:pPr>
            <a:endParaRPr lang="en-US" u="sng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 </a:t>
            </a:r>
            <a:endParaRPr lang="ar-JO" dirty="0">
              <a:latin typeface="Arial Narrow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784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2484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GB" b="1" u="sng" dirty="0" smtClean="0">
                <a:latin typeface="Arial Narrow" charset="0"/>
              </a:rPr>
              <a:t>Changes </a:t>
            </a:r>
            <a:r>
              <a:rPr lang="en-GB" b="1" u="sng" dirty="0">
                <a:latin typeface="Arial Narrow" charset="0"/>
              </a:rPr>
              <a:t>in adrenal in cases of Cushing syndrome: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b="1" dirty="0">
                <a:latin typeface="Arial Narrow" charset="0"/>
              </a:rPr>
              <a:t>1) Cortical </a:t>
            </a:r>
            <a:r>
              <a:rPr lang="en-GB" b="1" dirty="0">
                <a:solidFill>
                  <a:srgbClr val="FF0000"/>
                </a:solidFill>
                <a:latin typeface="Arial Narrow" charset="0"/>
              </a:rPr>
              <a:t>atrophy</a:t>
            </a:r>
            <a:r>
              <a:rPr lang="en-GB" b="1" dirty="0">
                <a:latin typeface="Arial Narrow" charset="0"/>
              </a:rPr>
              <a:t> </a:t>
            </a:r>
            <a:r>
              <a:rPr lang="en-GB" dirty="0">
                <a:latin typeface="Arial Narrow" charset="0"/>
              </a:rPr>
              <a:t>:If the syndrome results from </a:t>
            </a:r>
            <a:r>
              <a:rPr lang="en-GB" dirty="0">
                <a:solidFill>
                  <a:srgbClr val="FF0000"/>
                </a:solidFill>
                <a:latin typeface="Arial Narrow" charset="0"/>
              </a:rPr>
              <a:t>exogenous</a:t>
            </a:r>
            <a:r>
              <a:rPr lang="en-GB" dirty="0">
                <a:latin typeface="Arial Narrow" charset="0"/>
              </a:rPr>
              <a:t> glucocorticoids ,suppression of endogenous ACTH results in bilateral cortical </a:t>
            </a:r>
            <a:r>
              <a:rPr lang="en-GB" dirty="0" smtClean="0">
                <a:latin typeface="Arial Narrow" charset="0"/>
              </a:rPr>
              <a:t>atrophy</a:t>
            </a:r>
            <a:r>
              <a:rPr lang="en-GB" b="1" dirty="0">
                <a:latin typeface="Arial Narrow" charset="0"/>
              </a:rPr>
              <a:t>.</a:t>
            </a:r>
            <a:endParaRPr lang="en-GB" dirty="0">
              <a:latin typeface="Arial Narrow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dirty="0">
                <a:latin typeface="Arial Narrow" charset="0"/>
              </a:rPr>
              <a:t>-   The </a:t>
            </a:r>
            <a:r>
              <a:rPr lang="en-GB" dirty="0" err="1">
                <a:latin typeface="Arial Narrow" charset="0"/>
              </a:rPr>
              <a:t>zona</a:t>
            </a:r>
            <a:r>
              <a:rPr lang="en-GB" dirty="0">
                <a:latin typeface="Arial Narrow" charset="0"/>
              </a:rPr>
              <a:t> </a:t>
            </a:r>
            <a:r>
              <a:rPr lang="en-GB" dirty="0" err="1">
                <a:latin typeface="Arial Narrow" charset="0"/>
              </a:rPr>
              <a:t>glomerulosa</a:t>
            </a:r>
            <a:r>
              <a:rPr lang="en-GB" dirty="0">
                <a:latin typeface="Arial Narrow" charset="0"/>
              </a:rPr>
              <a:t> is of normal thickness because it functions independently of ACTH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dirty="0" smtClean="0">
                <a:latin typeface="Arial Narrow" charset="0"/>
              </a:rPr>
              <a:t>2) </a:t>
            </a:r>
            <a:r>
              <a:rPr lang="en-US" b="1" dirty="0">
                <a:latin typeface="Arial Narrow" charset="0"/>
              </a:rPr>
              <a:t>Diffuse and nodular </a:t>
            </a:r>
            <a:r>
              <a:rPr lang="en-US" b="1" dirty="0">
                <a:solidFill>
                  <a:srgbClr val="FF0000"/>
                </a:solidFill>
                <a:latin typeface="Arial Narrow" charset="0"/>
              </a:rPr>
              <a:t>hyperplasia</a:t>
            </a:r>
            <a:r>
              <a:rPr lang="en-US" b="1" dirty="0">
                <a:latin typeface="Arial Narrow" charset="0"/>
              </a:rPr>
              <a:t>:</a:t>
            </a:r>
            <a:r>
              <a:rPr lang="en-US" dirty="0">
                <a:latin typeface="Arial Narrow" charset="0"/>
              </a:rPr>
              <a:t>  I</a:t>
            </a:r>
            <a:r>
              <a:rPr lang="en-GB" dirty="0">
                <a:latin typeface="Arial Narrow" charset="0"/>
              </a:rPr>
              <a:t>s found in 60% to 70% of  Cases of </a:t>
            </a:r>
            <a:r>
              <a:rPr lang="en-GB" dirty="0">
                <a:solidFill>
                  <a:srgbClr val="FF0000"/>
                </a:solidFill>
                <a:latin typeface="Arial Narrow" charset="0"/>
              </a:rPr>
              <a:t>endogenous</a:t>
            </a:r>
            <a:r>
              <a:rPr lang="en-GB" dirty="0">
                <a:latin typeface="Arial Narrow" charset="0"/>
              </a:rPr>
              <a:t> Cushing syndrome.</a:t>
            </a:r>
            <a:r>
              <a:rPr lang="en-US" b="1" dirty="0">
                <a:latin typeface="Arial Narrow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dirty="0">
                <a:latin typeface="Arial Narrow" charset="0"/>
              </a:rPr>
              <a:t>-</a:t>
            </a:r>
            <a:r>
              <a:rPr lang="en-US" dirty="0">
                <a:latin typeface="Arial Narrow" charset="0"/>
              </a:rPr>
              <a:t>     Secondary hyperplasia is found in patients with ACTH- dependent Cushing syndrome (due to Cushing disease or ectopic production of ACTH)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dirty="0">
              <a:latin typeface="Arial Narrow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556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3246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ar-JO" dirty="0">
              <a:latin typeface="Arial Narrow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b="1" dirty="0">
                <a:latin typeface="Arial Narrow" charset="0"/>
              </a:rPr>
              <a:t> </a:t>
            </a:r>
            <a:r>
              <a:rPr lang="en-GB" b="1" dirty="0" smtClean="0">
                <a:latin typeface="Arial Narrow" charset="0"/>
              </a:rPr>
              <a:t>          Primary </a:t>
            </a:r>
            <a:r>
              <a:rPr lang="en-GB" b="1" dirty="0">
                <a:latin typeface="Arial Narrow" charset="0"/>
              </a:rPr>
              <a:t>adrenocortical neoplasms </a:t>
            </a:r>
            <a:endParaRPr lang="en-GB" b="1" dirty="0" smtClean="0">
              <a:latin typeface="Arial Narrow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b="1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-   Are more common in women in their 30s to 50s. 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a. Adrenocortical adenomas: Are yellow tumors surrounded by thin capsules, and most weigh less than 30 g 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alphaLcPeriod" startAt="2"/>
            </a:pPr>
            <a:r>
              <a:rPr lang="en-US" dirty="0" smtClean="0">
                <a:latin typeface="Arial Narrow" charset="0"/>
              </a:rPr>
              <a:t>Carcinomas  </a:t>
            </a:r>
            <a:r>
              <a:rPr lang="en-US" dirty="0">
                <a:latin typeface="Arial Narrow" charset="0"/>
              </a:rPr>
              <a:t>tend to be </a:t>
            </a:r>
            <a:r>
              <a:rPr lang="en-US" dirty="0" err="1">
                <a:latin typeface="Arial Narrow" charset="0"/>
              </a:rPr>
              <a:t>nonencapsulated</a:t>
            </a:r>
            <a:r>
              <a:rPr lang="en-US" dirty="0">
                <a:latin typeface="Arial Narrow" charset="0"/>
              </a:rPr>
              <a:t> masses , exceeding 200 to 300 g in weight,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690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US" u="sng" dirty="0" smtClean="0">
                <a:latin typeface="Arial Narrow" charset="0"/>
              </a:rPr>
              <a:t>CLINICAL MANIFESTATIONS OF CUSHING SYNDROME</a:t>
            </a:r>
          </a:p>
          <a:p>
            <a:pPr marL="514350" indent="-514350" eaLnBrk="1" hangingPunct="1">
              <a:buFontTx/>
              <a:buAutoNum type="alphaLcPeriod"/>
            </a:pPr>
            <a:r>
              <a:rPr lang="en-US" dirty="0" smtClean="0">
                <a:latin typeface="Arial Narrow" charset="0"/>
              </a:rPr>
              <a:t>Hypertension </a:t>
            </a:r>
            <a:r>
              <a:rPr lang="en-US" dirty="0">
                <a:latin typeface="Arial Narrow" charset="0"/>
              </a:rPr>
              <a:t>and weight gain </a:t>
            </a:r>
            <a:endParaRPr lang="en-US" dirty="0" smtClean="0">
              <a:latin typeface="Arial Narrow" charset="0"/>
            </a:endParaRPr>
          </a:p>
          <a:p>
            <a:pPr marL="514350" indent="-514350" eaLnBrk="1" hangingPunct="1">
              <a:buFontTx/>
              <a:buAutoNum type="alphaLcPeriod"/>
            </a:pPr>
            <a:r>
              <a:rPr lang="en-US" dirty="0" err="1" smtClean="0">
                <a:latin typeface="Arial Narrow" charset="0"/>
              </a:rPr>
              <a:t>truncal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obesity, "moon </a:t>
            </a:r>
            <a:r>
              <a:rPr lang="en-US" dirty="0" err="1">
                <a:latin typeface="Arial Narrow" charset="0"/>
              </a:rPr>
              <a:t>facies</a:t>
            </a:r>
            <a:r>
              <a:rPr lang="en-US" dirty="0">
                <a:latin typeface="Arial Narrow" charset="0"/>
              </a:rPr>
              <a:t>,“  accumulation of fat in the posterior neck and back ("buffalo hump") </a:t>
            </a:r>
            <a:r>
              <a:rPr lang="en-US" dirty="0" smtClean="0">
                <a:latin typeface="Arial Narrow" charset="0"/>
              </a:rPr>
              <a:t>.</a:t>
            </a:r>
          </a:p>
          <a:p>
            <a:pPr marL="514350" indent="-514350" eaLnBrk="1" hangingPunct="1">
              <a:buFontTx/>
              <a:buAutoNum type="alphaLcPeriod"/>
            </a:pPr>
            <a:r>
              <a:rPr lang="en-US" dirty="0" smtClean="0">
                <a:latin typeface="Arial Narrow" charset="0"/>
              </a:rPr>
              <a:t>Glucocorticoids </a:t>
            </a:r>
            <a:r>
              <a:rPr lang="en-US" dirty="0">
                <a:latin typeface="Arial Narrow" charset="0"/>
              </a:rPr>
              <a:t>induce gluconeogenesis with resultant </a:t>
            </a:r>
            <a:r>
              <a:rPr lang="en-US" i="1" dirty="0">
                <a:latin typeface="Arial Narrow" charset="0"/>
              </a:rPr>
              <a:t>hyperglycemia, </a:t>
            </a:r>
            <a:r>
              <a:rPr lang="en-US" i="1" dirty="0" err="1">
                <a:latin typeface="Arial Narrow" charset="0"/>
              </a:rPr>
              <a:t>glucosuria</a:t>
            </a:r>
            <a:r>
              <a:rPr lang="en-US" i="1" dirty="0">
                <a:latin typeface="Arial Narrow" charset="0"/>
              </a:rPr>
              <a:t>,</a:t>
            </a:r>
            <a:r>
              <a:rPr lang="en-US" dirty="0">
                <a:latin typeface="Arial Narrow" charset="0"/>
              </a:rPr>
              <a:t> and </a:t>
            </a:r>
            <a:r>
              <a:rPr lang="en-US" i="1" dirty="0">
                <a:latin typeface="Arial Narrow" charset="0"/>
              </a:rPr>
              <a:t>polydipsia,</a:t>
            </a:r>
            <a:r>
              <a:rPr lang="en-US" dirty="0">
                <a:latin typeface="Arial Narrow" charset="0"/>
              </a:rPr>
              <a:t> </a:t>
            </a:r>
          </a:p>
          <a:p>
            <a:pPr marL="514350" indent="-514350" eaLnBrk="1" hangingPunct="1">
              <a:buFontTx/>
              <a:buAutoNum type="alphaLcPeriod"/>
            </a:pPr>
            <a:r>
              <a:rPr lang="en-US" dirty="0" smtClean="0">
                <a:latin typeface="Arial Narrow" charset="0"/>
              </a:rPr>
              <a:t>The </a:t>
            </a:r>
            <a:r>
              <a:rPr lang="en-US" dirty="0">
                <a:latin typeface="Arial Narrow" charset="0"/>
              </a:rPr>
              <a:t>catabolic effects on proteins cause loss of collagen and </a:t>
            </a:r>
            <a:r>
              <a:rPr lang="en-US" dirty="0" err="1">
                <a:latin typeface="Arial Narrow" charset="0"/>
              </a:rPr>
              <a:t>resorption</a:t>
            </a:r>
            <a:r>
              <a:rPr lang="en-US" dirty="0">
                <a:latin typeface="Arial Narrow" charset="0"/>
              </a:rPr>
              <a:t> of bone and bone </a:t>
            </a:r>
            <a:r>
              <a:rPr lang="en-US" dirty="0" err="1">
                <a:latin typeface="Arial Narrow" charset="0"/>
              </a:rPr>
              <a:t>resorption</a:t>
            </a:r>
            <a:r>
              <a:rPr lang="en-US" dirty="0">
                <a:latin typeface="Arial Narrow" charset="0"/>
              </a:rPr>
              <a:t> results in  </a:t>
            </a:r>
            <a:r>
              <a:rPr lang="en-US" i="1" dirty="0">
                <a:latin typeface="Arial Narrow" charset="0"/>
              </a:rPr>
              <a:t>osteoporosis and </a:t>
            </a:r>
            <a:r>
              <a:rPr lang="en-US" dirty="0">
                <a:latin typeface="Arial Narrow" charset="0"/>
              </a:rPr>
              <a:t>susceptibility to fractures</a:t>
            </a:r>
            <a:r>
              <a:rPr lang="en-US" dirty="0" smtClean="0">
                <a:latin typeface="Arial Narrow" charset="0"/>
              </a:rPr>
              <a:t>.</a:t>
            </a:r>
          </a:p>
          <a:p>
            <a:pPr marL="514350" indent="-514350" eaLnBrk="1" hangingPunct="1">
              <a:buFontTx/>
              <a:buAutoNum type="alphaLcPeriod"/>
            </a:pP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The skin is thin, fragile, and easily bruised; cutaneous </a:t>
            </a:r>
            <a:r>
              <a:rPr lang="en-US" dirty="0" err="1">
                <a:latin typeface="Arial Narrow" charset="0"/>
              </a:rPr>
              <a:t>striae</a:t>
            </a:r>
            <a:r>
              <a:rPr lang="en-US" dirty="0">
                <a:latin typeface="Arial Narrow" charset="0"/>
              </a:rPr>
              <a:t> are particularly common in the abdominal </a:t>
            </a:r>
            <a:r>
              <a:rPr lang="en-US" dirty="0" smtClean="0">
                <a:latin typeface="Arial Narrow" charset="0"/>
              </a:rPr>
              <a:t>area</a:t>
            </a:r>
          </a:p>
          <a:p>
            <a:pPr marL="514350" indent="-514350" eaLnBrk="1" hangingPunct="1">
              <a:buFontTx/>
              <a:buAutoNum type="alphaLcPeriod"/>
            </a:pP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Patients  are at increased risk for a variety of infections. </a:t>
            </a:r>
            <a:endParaRPr lang="ar-JO" dirty="0">
              <a:latin typeface="Arial Narrow" charset="0"/>
              <a:cs typeface="Arial" charset="0"/>
            </a:endParaRPr>
          </a:p>
          <a:p>
            <a:pPr marL="0" indent="0">
              <a:buNone/>
            </a:pPr>
            <a:r>
              <a:rPr lang="en-US" dirty="0">
                <a:latin typeface="Arial Narrow" charset="0"/>
              </a:rPr>
              <a:t>g. </a:t>
            </a:r>
            <a:r>
              <a:rPr lang="en-US" dirty="0" err="1">
                <a:latin typeface="Arial Narrow" charset="0"/>
              </a:rPr>
              <a:t>Hirsutism</a:t>
            </a:r>
            <a:r>
              <a:rPr lang="en-US" dirty="0">
                <a:latin typeface="Arial Narrow" charset="0"/>
              </a:rPr>
              <a:t> and menstrual abnormalities </a:t>
            </a:r>
          </a:p>
          <a:p>
            <a:pPr marL="0" indent="0">
              <a:buNone/>
            </a:pPr>
            <a:r>
              <a:rPr lang="en-US" dirty="0">
                <a:latin typeface="Arial Narrow" charset="0"/>
              </a:rPr>
              <a:t>h. Mental disturbances ,mood swings, depression, psychosis</a:t>
            </a:r>
          </a:p>
          <a:p>
            <a:pPr marL="0" indent="0" eaLnBrk="1" hangingPunct="1">
              <a:buNone/>
            </a:pPr>
            <a:endParaRPr lang="ar-JO" dirty="0">
              <a:latin typeface="Calibri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874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pic>
        <p:nvPicPr>
          <p:cNvPr id="4" name="Content Placeholder 3" descr="Cushing’s-Syndrome-mnemonic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4" b="237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70595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Moon face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82" b="28982"/>
          <a:stretch>
            <a:fillRect/>
          </a:stretch>
        </p:blipFill>
        <p:spPr>
          <a:xfrm>
            <a:off x="1711054" y="1600200"/>
            <a:ext cx="6614903" cy="4525963"/>
          </a:xfrm>
        </p:spPr>
      </p:pic>
    </p:spTree>
    <p:extLst>
      <p:ext uri="{BB962C8B-B14F-4D97-AF65-F5344CB8AC3E}">
        <p14:creationId xmlns:p14="http://schemas.microsoft.com/office/powerpoint/2010/main" val="3142546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Buffalo hump</a:t>
            </a:r>
            <a:endParaRPr lang="en-US" dirty="0"/>
          </a:p>
        </p:txBody>
      </p:sp>
      <p:pic>
        <p:nvPicPr>
          <p:cNvPr id="4" name="Content Placeholder 3" descr="buffalo-hump-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38" b="286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962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buffalo</a:t>
            </a:r>
            <a:endParaRPr lang="en-US" dirty="0"/>
          </a:p>
        </p:txBody>
      </p:sp>
      <p:pic>
        <p:nvPicPr>
          <p:cNvPr id="5" name="Picture 4" descr="Unknow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652" y="2046374"/>
            <a:ext cx="5362480" cy="4216237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 flipV="1">
            <a:off x="457201" y="6126162"/>
            <a:ext cx="918699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864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stria</a:t>
            </a:r>
            <a:endParaRPr lang="en-US" dirty="0"/>
          </a:p>
        </p:txBody>
      </p:sp>
      <p:pic>
        <p:nvPicPr>
          <p:cNvPr id="4" name="Content Placeholder 3" descr="8587_514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8991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Adrenal gland</a:t>
            </a:r>
            <a:endParaRPr lang="en-US" dirty="0"/>
          </a:p>
        </p:txBody>
      </p:sp>
      <p:pic>
        <p:nvPicPr>
          <p:cNvPr id="4" name="Content Placeholder 3" descr="2671_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6" b="35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408825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172200"/>
          </a:xfrm>
        </p:spPr>
        <p:txBody>
          <a:bodyPr>
            <a:normAutofit/>
          </a:bodyPr>
          <a:lstStyle/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en-US" b="1" dirty="0" smtClean="0">
                <a:latin typeface="Arial Narrow" charset="0"/>
              </a:rPr>
              <a:t>  HYPERALDOSTERONISM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GB" b="1" dirty="0">
              <a:latin typeface="Arial Narrow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u="sng" dirty="0" smtClean="0">
                <a:latin typeface="Arial Narrow" charset="0"/>
              </a:rPr>
              <a:t>Primary </a:t>
            </a:r>
            <a:r>
              <a:rPr lang="en-US" u="sng" dirty="0" err="1" smtClean="0">
                <a:latin typeface="Arial Narrow" charset="0"/>
              </a:rPr>
              <a:t>hyperaldosteronism</a:t>
            </a:r>
            <a:r>
              <a:rPr lang="en-US" u="sng" dirty="0" smtClean="0">
                <a:latin typeface="Arial Narrow" charset="0"/>
              </a:rPr>
              <a:t>:</a:t>
            </a:r>
            <a:endParaRPr lang="en-US" dirty="0">
              <a:latin typeface="Arial Narrow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latin typeface="Arial Narrow" charset="0"/>
              </a:rPr>
              <a:t>-    autonomous </a:t>
            </a:r>
            <a:r>
              <a:rPr lang="en-US" dirty="0">
                <a:latin typeface="Arial Narrow" charset="0"/>
              </a:rPr>
              <a:t>overproduction of aldosterone  with secondary suppression of renin- angiotensin system and decreased plasma renin </a:t>
            </a:r>
            <a:r>
              <a:rPr lang="en-US" dirty="0" smtClean="0">
                <a:latin typeface="Arial Narrow" charset="0"/>
              </a:rPr>
              <a:t>activity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dirty="0">
              <a:latin typeface="Arial Narrow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dirty="0" smtClean="0">
              <a:latin typeface="Arial Narrow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u="sng" dirty="0" smtClean="0">
                <a:latin typeface="Arial Narrow" charset="0"/>
              </a:rPr>
              <a:t>Secondary </a:t>
            </a:r>
            <a:r>
              <a:rPr lang="en-US" u="sng" dirty="0" err="1">
                <a:latin typeface="Arial Narrow" charset="0"/>
              </a:rPr>
              <a:t>hyperaldosteronism</a:t>
            </a:r>
            <a:r>
              <a:rPr lang="en-US" dirty="0">
                <a:latin typeface="Arial Narrow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latin typeface="Arial Narrow" charset="0"/>
              </a:rPr>
              <a:t>-    Secondary to activation </a:t>
            </a:r>
            <a:r>
              <a:rPr lang="en-US" dirty="0">
                <a:latin typeface="Arial Narrow" charset="0"/>
              </a:rPr>
              <a:t>of renin-angiotensin </a:t>
            </a:r>
            <a:r>
              <a:rPr lang="en-US" dirty="0" smtClean="0">
                <a:latin typeface="Arial Narrow" charset="0"/>
              </a:rPr>
              <a:t>system characterized </a:t>
            </a:r>
            <a:r>
              <a:rPr lang="en-US" dirty="0">
                <a:latin typeface="Arial Narrow" charset="0"/>
              </a:rPr>
              <a:t>by increased levels of plasma renin </a:t>
            </a:r>
            <a:endParaRPr lang="en-US" dirty="0" smtClean="0">
              <a:latin typeface="Arial Narrow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endParaRPr lang="en-US" dirty="0" smtClean="0">
              <a:latin typeface="Arial Narrow" charset="0"/>
            </a:endParaRPr>
          </a:p>
          <a:p>
            <a:pPr marL="609600" indent="-609600" eaLnBrk="1" hangingPunct="1">
              <a:buFontTx/>
              <a:buNone/>
            </a:pPr>
            <a:endParaRPr lang="en-US" dirty="0">
              <a:latin typeface="Arial Narrow" charset="0"/>
            </a:endParaRPr>
          </a:p>
          <a:p>
            <a:pPr marL="609600" indent="-609600" eaLnBrk="1" hangingPunct="1">
              <a:buFontTx/>
              <a:buNone/>
            </a:pPr>
            <a:endParaRPr lang="ar-JO" dirty="0">
              <a:latin typeface="Arial Narrow" charset="0"/>
              <a:cs typeface="Arial" charset="0"/>
            </a:endParaRPr>
          </a:p>
          <a:p>
            <a:pPr marL="609600" indent="-609600" eaLnBrk="1" hangingPunct="1">
              <a:buFontTx/>
              <a:buNone/>
            </a:pPr>
            <a:endParaRPr lang="ar-JO" dirty="0">
              <a:latin typeface="Arial Narrow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336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CAUSES OF SECONDARY HYPERALDOSTERONISM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None/>
            </a:pPr>
            <a:endParaRPr lang="en-US" dirty="0" smtClean="0">
              <a:latin typeface="Arial Narrow" charset="0"/>
            </a:endParaRPr>
          </a:p>
          <a:p>
            <a:pPr marL="609600" indent="-609600">
              <a:lnSpc>
                <a:spcPct val="80000"/>
              </a:lnSpc>
              <a:buAutoNum type="alphaLcPeriod"/>
            </a:pPr>
            <a:r>
              <a:rPr lang="en-US" dirty="0" smtClean="0">
                <a:latin typeface="Arial Narrow" charset="0"/>
              </a:rPr>
              <a:t>Decreased </a:t>
            </a:r>
            <a:r>
              <a:rPr lang="en-US" dirty="0">
                <a:latin typeface="Arial Narrow" charset="0"/>
              </a:rPr>
              <a:t>renal perfusion </a:t>
            </a:r>
            <a:endParaRPr lang="en-US" dirty="0" smtClean="0">
              <a:latin typeface="Arial Narrow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dirty="0">
              <a:latin typeface="Arial Narrow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latin typeface="Arial Narrow" charset="0"/>
              </a:rPr>
              <a:t>b.    Arterial </a:t>
            </a:r>
            <a:r>
              <a:rPr lang="en-US" dirty="0" err="1">
                <a:latin typeface="Arial Narrow" charset="0"/>
              </a:rPr>
              <a:t>hypovolemia</a:t>
            </a:r>
            <a:r>
              <a:rPr lang="en-US" dirty="0">
                <a:latin typeface="Arial Narrow" charset="0"/>
              </a:rPr>
              <a:t> and edema </a:t>
            </a:r>
            <a:r>
              <a:rPr lang="en-US" dirty="0" err="1" smtClean="0">
                <a:latin typeface="Arial Narrow" charset="0"/>
              </a:rPr>
              <a:t>e.g</a:t>
            </a:r>
            <a:r>
              <a:rPr lang="en-US" dirty="0" smtClean="0">
                <a:latin typeface="Arial Narrow" charset="0"/>
              </a:rPr>
              <a:t>  </a:t>
            </a:r>
            <a:r>
              <a:rPr lang="en-US" dirty="0">
                <a:latin typeface="Arial Narrow" charset="0"/>
              </a:rPr>
              <a:t>heart </a:t>
            </a:r>
            <a:r>
              <a:rPr lang="en-US" dirty="0" smtClean="0">
                <a:latin typeface="Arial Narrow" charset="0"/>
              </a:rPr>
              <a:t>    failure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latin typeface="Arial Narrow" charset="0"/>
              </a:rPr>
              <a:t> </a:t>
            </a:r>
            <a:endParaRPr lang="en-US" dirty="0">
              <a:latin typeface="Arial Narrow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>
                <a:latin typeface="Arial Narrow" charset="0"/>
              </a:rPr>
              <a:t>c.  Pregnancy (caused by estrogen-induced increases in plasma renin substrate</a:t>
            </a:r>
          </a:p>
          <a:p>
            <a:pPr marL="609600" indent="-609600">
              <a:buNone/>
            </a:pPr>
            <a:endParaRPr lang="ar-JO" dirty="0">
              <a:latin typeface="Arial Narrow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5459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92500" lnSpcReduction="10000"/>
          </a:bodyPr>
          <a:lstStyle/>
          <a:p>
            <a:pPr marL="514350" indent="-514350" algn="ctr" eaLnBrk="1" hangingPunct="1">
              <a:buFontTx/>
              <a:buNone/>
            </a:pPr>
            <a:endParaRPr lang="en-US" u="sng" dirty="0" smtClean="0">
              <a:latin typeface="Arial Narrow" charset="0"/>
            </a:endParaRPr>
          </a:p>
          <a:p>
            <a:pPr marL="514350" indent="-514350" algn="ctr" eaLnBrk="1" hangingPunct="1">
              <a:buFontTx/>
              <a:buNone/>
            </a:pPr>
            <a:r>
              <a:rPr lang="en-US" u="sng" dirty="0" smtClean="0">
                <a:latin typeface="Arial Narrow" charset="0"/>
              </a:rPr>
              <a:t>PRIMARY HYPERALDOSTERONISM</a:t>
            </a:r>
          </a:p>
          <a:p>
            <a:pPr marL="514350" indent="-514350" eaLnBrk="1" hangingPunct="1">
              <a:buFontTx/>
              <a:buNone/>
            </a:pPr>
            <a:endParaRPr lang="en-US" i="1" u="sng" dirty="0">
              <a:latin typeface="Arial Narrow" charset="0"/>
            </a:endParaRPr>
          </a:p>
          <a:p>
            <a:pPr marL="514350" indent="-514350" eaLnBrk="1" hangingPunct="1">
              <a:buFontTx/>
              <a:buNone/>
            </a:pPr>
            <a:r>
              <a:rPr lang="en-US" i="1" u="sng" dirty="0" smtClean="0">
                <a:latin typeface="Arial Narrow" charset="0"/>
              </a:rPr>
              <a:t>a. Bilateral </a:t>
            </a:r>
            <a:r>
              <a:rPr lang="en-US" i="1" u="sng" dirty="0">
                <a:latin typeface="Arial Narrow" charset="0"/>
              </a:rPr>
              <a:t>idiopathic </a:t>
            </a:r>
            <a:r>
              <a:rPr lang="en-US" i="1" u="sng" dirty="0" err="1">
                <a:latin typeface="Arial Narrow" charset="0"/>
              </a:rPr>
              <a:t>hyperaldosteronism</a:t>
            </a:r>
            <a:r>
              <a:rPr lang="en-US" i="1" dirty="0">
                <a:latin typeface="Arial Narrow" charset="0"/>
              </a:rPr>
              <a:t>,</a:t>
            </a:r>
            <a:r>
              <a:rPr lang="en-US" dirty="0">
                <a:latin typeface="Arial Narrow" charset="0"/>
              </a:rPr>
              <a:t> </a:t>
            </a:r>
          </a:p>
          <a:p>
            <a:pPr marL="514350" indent="-514350" eaLnBrk="1" hangingPunct="1">
              <a:buFontTx/>
              <a:buNone/>
            </a:pPr>
            <a:r>
              <a:rPr lang="en-US" dirty="0">
                <a:latin typeface="Arial Narrow" charset="0"/>
              </a:rPr>
              <a:t>- </a:t>
            </a:r>
            <a:r>
              <a:rPr lang="en-US" dirty="0" smtClean="0">
                <a:latin typeface="Arial Narrow" charset="0"/>
              </a:rPr>
              <a:t>bilateral </a:t>
            </a:r>
            <a:r>
              <a:rPr lang="en-US" dirty="0">
                <a:latin typeface="Arial Narrow" charset="0"/>
              </a:rPr>
              <a:t>nodular hyperplasia of adrenals </a:t>
            </a:r>
          </a:p>
          <a:p>
            <a:pPr marL="514350" indent="-514350" eaLnBrk="1" hangingPunct="1">
              <a:buFontTx/>
              <a:buNone/>
            </a:pPr>
            <a:r>
              <a:rPr lang="en-US" dirty="0">
                <a:latin typeface="Arial Narrow" charset="0"/>
              </a:rPr>
              <a:t>- 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the most common underlying cause </a:t>
            </a:r>
            <a:r>
              <a:rPr lang="en-US" dirty="0" smtClean="0">
                <a:latin typeface="Arial Narrow" charset="0"/>
              </a:rPr>
              <a:t>(60</a:t>
            </a:r>
            <a:r>
              <a:rPr lang="en-US" dirty="0">
                <a:latin typeface="Arial Narrow" charset="0"/>
              </a:rPr>
              <a:t>% of </a:t>
            </a:r>
            <a:r>
              <a:rPr lang="en-US" dirty="0" smtClean="0">
                <a:latin typeface="Arial Narrow" charset="0"/>
              </a:rPr>
              <a:t>cases)</a:t>
            </a:r>
            <a:endParaRPr lang="en-US" dirty="0">
              <a:latin typeface="Arial Narrow" charset="0"/>
            </a:endParaRPr>
          </a:p>
          <a:p>
            <a:pPr marL="514350" indent="-514350" eaLnBrk="1" hangingPunct="1">
              <a:buFontTx/>
              <a:buNone/>
            </a:pPr>
            <a:r>
              <a:rPr lang="en-US" i="1" u="sng" dirty="0">
                <a:latin typeface="Arial Narrow" charset="0"/>
              </a:rPr>
              <a:t>b.  Adrenocortical neoplasm</a:t>
            </a:r>
            <a:r>
              <a:rPr lang="en-US" i="1" dirty="0">
                <a:latin typeface="Arial Narrow" charset="0"/>
              </a:rPr>
              <a:t>,</a:t>
            </a:r>
            <a:r>
              <a:rPr lang="en-US" dirty="0">
                <a:latin typeface="Arial Narrow" charset="0"/>
              </a:rPr>
              <a:t> 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adenoma (the most common cause) or, rarely, an adrenocortical carcinoma.</a:t>
            </a:r>
          </a:p>
          <a:p>
            <a:pPr marL="514350" indent="-514350" eaLnBrk="1" hangingPunct="1">
              <a:buFontTx/>
              <a:buNone/>
            </a:pPr>
            <a:r>
              <a:rPr lang="en-US" dirty="0">
                <a:latin typeface="Arial Narrow" charset="0"/>
              </a:rPr>
              <a:t>-  In approximately 35% of cases, the cause is a solitary aldosterone-secreting Aldosterone-producing adrenocortical adenoma referred to as </a:t>
            </a:r>
            <a:r>
              <a:rPr lang="en-US" i="1" u="sng" dirty="0">
                <a:solidFill>
                  <a:srgbClr val="FF0000"/>
                </a:solidFill>
                <a:latin typeface="Arial Narrow" charset="0"/>
              </a:rPr>
              <a:t>Conn syndrome</a:t>
            </a:r>
            <a:endParaRPr lang="en-US" u="sng" dirty="0">
              <a:solidFill>
                <a:srgbClr val="FF0000"/>
              </a:solidFill>
              <a:latin typeface="Arial Narrow" charset="0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None/>
            </a:pPr>
            <a:r>
              <a:rPr lang="en-US" dirty="0">
                <a:latin typeface="Arial Narrow" charset="0"/>
              </a:rPr>
              <a:t>c.    Rarely, </a:t>
            </a:r>
            <a:r>
              <a:rPr lang="en-US" u="sng" dirty="0">
                <a:latin typeface="Arial Narrow" charset="0"/>
              </a:rPr>
              <a:t>familial </a:t>
            </a:r>
            <a:r>
              <a:rPr lang="en-US" u="sng" dirty="0" err="1">
                <a:latin typeface="Arial Narrow" charset="0"/>
              </a:rPr>
              <a:t>hyperaldosteronism</a:t>
            </a:r>
            <a:r>
              <a:rPr lang="en-US" u="sng" dirty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may result from a genetic defect that leads to </a:t>
            </a:r>
            <a:r>
              <a:rPr lang="en-US" dirty="0" err="1">
                <a:latin typeface="Arial Narrow" charset="0"/>
              </a:rPr>
              <a:t>overactivity</a:t>
            </a:r>
            <a:r>
              <a:rPr lang="en-US" dirty="0">
                <a:latin typeface="Arial Narrow" charset="0"/>
              </a:rPr>
              <a:t> of the </a:t>
            </a:r>
            <a:r>
              <a:rPr lang="en-US" i="1" dirty="0">
                <a:latin typeface="Arial Narrow" charset="0"/>
              </a:rPr>
              <a:t>aldosterone synthase</a:t>
            </a:r>
            <a:r>
              <a:rPr lang="en-US" dirty="0">
                <a:latin typeface="Arial Narrow" charset="0"/>
              </a:rPr>
              <a:t> gene, </a:t>
            </a:r>
            <a:r>
              <a:rPr lang="en-US" i="1" dirty="0">
                <a:latin typeface="Arial Narrow" charset="0"/>
              </a:rPr>
              <a:t>CYP11B2.</a:t>
            </a:r>
            <a:r>
              <a:rPr lang="en-US" dirty="0">
                <a:latin typeface="Arial Narrow" charset="0"/>
              </a:rPr>
              <a:t>  </a:t>
            </a:r>
            <a:endParaRPr lang="ar-JO" dirty="0">
              <a:latin typeface="Calibri" charset="0"/>
              <a:cs typeface="Arial" charset="0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None/>
            </a:pPr>
            <a:endParaRPr lang="ar-JO" dirty="0">
              <a:latin typeface="Arial Narrow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67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Adrenocortical adenoma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drenal_adenoma_conn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76400"/>
            <a:ext cx="76200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1222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Adrenocortical adenoma</a:t>
            </a:r>
            <a:endParaRPr lang="en-US" dirty="0"/>
          </a:p>
        </p:txBody>
      </p:sp>
      <p:pic>
        <p:nvPicPr>
          <p:cNvPr id="4" name="Content Placeholder 3" descr="Primary_aldosteronism_(2)_adrenocortical_adenom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75" b="13475"/>
          <a:stretch>
            <a:fillRect/>
          </a:stretch>
        </p:blipFill>
        <p:spPr>
          <a:xfrm>
            <a:off x="457200" y="1587871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31040103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1722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endParaRPr lang="en-US" dirty="0">
              <a:latin typeface="Arial Narrow" charset="0"/>
            </a:endParaRPr>
          </a:p>
          <a:p>
            <a:pPr algn="ctr" eaLnBrk="1" hangingPunct="1">
              <a:buFontTx/>
              <a:buNone/>
            </a:pPr>
            <a:r>
              <a:rPr lang="en-US" b="1" u="sng" dirty="0" smtClean="0">
                <a:latin typeface="Arial Narrow" charset="0"/>
              </a:rPr>
              <a:t>CLINICAL FEATURES OF HYPERALDOSTERONISM</a:t>
            </a:r>
          </a:p>
          <a:p>
            <a:pPr eaLnBrk="1" hangingPunct="1">
              <a:buFontTx/>
              <a:buNone/>
            </a:pPr>
            <a:r>
              <a:rPr lang="en-US" i="1" dirty="0" smtClean="0">
                <a:latin typeface="Arial Narrow" charset="0"/>
              </a:rPr>
              <a:t>  </a:t>
            </a:r>
            <a:r>
              <a:rPr lang="en-US" i="1" dirty="0">
                <a:latin typeface="Arial Narrow" charset="0"/>
              </a:rPr>
              <a:t>The clinical hallmark is hypertension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-   </a:t>
            </a:r>
            <a:r>
              <a:rPr lang="en-US" dirty="0" err="1">
                <a:latin typeface="Arial Narrow" charset="0"/>
              </a:rPr>
              <a:t>Hyperaldosteronism</a:t>
            </a:r>
            <a:r>
              <a:rPr lang="en-US" dirty="0">
                <a:latin typeface="Arial Narrow" charset="0"/>
              </a:rPr>
              <a:t> may be the most common cause of secondary hypertension </a:t>
            </a:r>
          </a:p>
          <a:p>
            <a:pPr eaLnBrk="1" hangingPunct="1">
              <a:buFontTx/>
              <a:buChar char="-"/>
            </a:pPr>
            <a:r>
              <a:rPr lang="en-US" i="1" dirty="0" smtClean="0">
                <a:latin typeface="Arial Narrow" charset="0"/>
              </a:rPr>
              <a:t>Hypokalemia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results from renal potassium wasting and, can cause neuromuscular manifestations, including weakness, </a:t>
            </a:r>
            <a:r>
              <a:rPr lang="en-US" dirty="0" err="1">
                <a:latin typeface="Arial Narrow" charset="0"/>
              </a:rPr>
              <a:t>paresthesias</a:t>
            </a:r>
            <a:r>
              <a:rPr lang="en-US" dirty="0">
                <a:latin typeface="Arial Narrow" charset="0"/>
              </a:rPr>
              <a:t>,, and occasionally frank </a:t>
            </a:r>
            <a:r>
              <a:rPr lang="en-US" dirty="0" err="1">
                <a:latin typeface="Arial Narrow" charset="0"/>
              </a:rPr>
              <a:t>tetany</a:t>
            </a:r>
            <a:r>
              <a:rPr lang="en-US" dirty="0">
                <a:latin typeface="Arial Narrow" charset="0"/>
              </a:rPr>
              <a:t>. </a:t>
            </a:r>
            <a:endParaRPr lang="en-US" dirty="0" smtClean="0">
              <a:latin typeface="Arial Narrow" charset="0"/>
            </a:endParaRPr>
          </a:p>
          <a:p>
            <a:pPr>
              <a:buFontTx/>
              <a:buChar char="-"/>
            </a:pPr>
            <a:r>
              <a:rPr lang="en-US" dirty="0" err="1" smtClean="0"/>
              <a:t>Parasthesia</a:t>
            </a:r>
            <a:r>
              <a:rPr lang="en-US" dirty="0" smtClean="0"/>
              <a:t> = </a:t>
            </a:r>
            <a:r>
              <a:rPr lang="en-US" dirty="0"/>
              <a:t>abnormal sensation, typically tingling or pricking (“pins and needles”), caused chiefly by pressure on or damage to peripheral nerves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Tetany</a:t>
            </a:r>
            <a:r>
              <a:rPr lang="en-US" dirty="0" smtClean="0"/>
              <a:t> = intermittent </a:t>
            </a:r>
            <a:r>
              <a:rPr lang="en-US" dirty="0"/>
              <a:t>muscular </a:t>
            </a:r>
            <a:r>
              <a:rPr lang="en-US" dirty="0" smtClean="0"/>
              <a:t>spasms</a:t>
            </a:r>
            <a:r>
              <a:rPr lang="en-US" dirty="0"/>
              <a:t>.</a:t>
            </a: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endParaRPr lang="ar-JO" dirty="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006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latin typeface="Calibri" charset="0"/>
              </a:rPr>
              <a:t>ADRENAL INSUFFICIENCY</a:t>
            </a:r>
            <a:r>
              <a:rPr lang="en-GB" b="1" dirty="0">
                <a:latin typeface="Arial Narrow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>
              <a:latin typeface="Arial Narrow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GB" b="1" u="sng" dirty="0" smtClean="0">
                <a:latin typeface="Arial Narrow" charset="0"/>
              </a:rPr>
              <a:t>Acute </a:t>
            </a:r>
            <a:r>
              <a:rPr lang="en-GB" b="1" u="sng" dirty="0">
                <a:latin typeface="Arial Narrow" charset="0"/>
              </a:rPr>
              <a:t>Adrenocortical Insufficiency </a:t>
            </a:r>
            <a:r>
              <a:rPr lang="en-GB" b="1" dirty="0" smtClean="0">
                <a:latin typeface="Arial Narrow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b="1" dirty="0" smtClean="0">
                <a:latin typeface="Arial Narrow" charset="0"/>
              </a:rPr>
              <a:t> </a:t>
            </a:r>
            <a:r>
              <a:rPr lang="en-GB" b="1" dirty="0">
                <a:latin typeface="Arial Narrow" charset="0"/>
              </a:rPr>
              <a:t>causes</a:t>
            </a:r>
          </a:p>
          <a:p>
            <a:pPr>
              <a:lnSpc>
                <a:spcPct val="80000"/>
              </a:lnSpc>
              <a:buNone/>
            </a:pPr>
            <a:r>
              <a:rPr lang="en-GB" dirty="0">
                <a:latin typeface="Arial Narrow" charset="0"/>
              </a:rPr>
              <a:t>a.   Crisis in patients with chronic adrenocortical insufficiency precipitated by stress</a:t>
            </a:r>
          </a:p>
          <a:p>
            <a:pPr>
              <a:lnSpc>
                <a:spcPct val="80000"/>
              </a:lnSpc>
              <a:buNone/>
            </a:pPr>
            <a:r>
              <a:rPr lang="en-US" dirty="0">
                <a:latin typeface="Arial Narrow" charset="0"/>
              </a:rPr>
              <a:t> b.  In patients maintained on exogenous </a:t>
            </a:r>
            <a:r>
              <a:rPr lang="en-US" dirty="0" smtClean="0">
                <a:latin typeface="Arial Narrow" charset="0"/>
              </a:rPr>
              <a:t>corticosteroids </a:t>
            </a:r>
            <a:r>
              <a:rPr lang="en-US" dirty="0" smtClean="0">
                <a:latin typeface="Arial Narrow" charset="0"/>
              </a:rPr>
              <a:t>.. Sudden </a:t>
            </a:r>
            <a:r>
              <a:rPr lang="en-US" dirty="0" err="1" smtClean="0">
                <a:latin typeface="Arial Narrow" charset="0"/>
              </a:rPr>
              <a:t>withdrwal</a:t>
            </a:r>
            <a:r>
              <a:rPr lang="en-US" dirty="0" smtClean="0">
                <a:latin typeface="Arial Narrow" charset="0"/>
              </a:rPr>
              <a:t>, or stress</a:t>
            </a:r>
            <a:endParaRPr lang="en-US" dirty="0" smtClean="0">
              <a:latin typeface="Arial Narrow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dirty="0" smtClean="0">
                <a:latin typeface="Arial Narrow" charset="0"/>
              </a:rPr>
              <a:t>c. Massive adrenal hemorrhage.</a:t>
            </a:r>
            <a:endParaRPr lang="en-GB" dirty="0">
              <a:latin typeface="Arial Narrow" charset="0"/>
            </a:endParaRPr>
          </a:p>
          <a:p>
            <a:pPr>
              <a:buNone/>
            </a:pPr>
            <a:endParaRPr lang="ar-JO" u="sng" dirty="0">
              <a:latin typeface="Arial Narrow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4079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i="1" dirty="0" smtClean="0">
                <a:solidFill>
                  <a:srgbClr val="FF0000"/>
                </a:solidFill>
                <a:latin typeface="Arial Narrow" pitchFamily="34" charset="0"/>
                <a:ea typeface="+mn-ea"/>
              </a:rPr>
              <a:t>Massive adrenal hemorrhage</a:t>
            </a:r>
            <a:r>
              <a:rPr lang="en-US" dirty="0" smtClean="0">
                <a:solidFill>
                  <a:srgbClr val="FF0000"/>
                </a:solidFill>
                <a:latin typeface="Arial Narrow" pitchFamily="34" charset="0"/>
                <a:ea typeface="+mn-ea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  <a:ea typeface="+mn-ea"/>
              </a:rPr>
              <a:t>may destroy enough of the adrenal cortex to cause acute adrenocortical insufficiency.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  <a:ea typeface="+mn-ea"/>
              </a:rPr>
              <a:t>-   This condition may occur :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  <a:ea typeface="+mn-ea"/>
              </a:rPr>
              <a:t>1.   In patients maintained on anticoagulant therapy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  <a:ea typeface="+mn-ea"/>
              </a:rPr>
              <a:t>2.   Patients suffering from  sepsis : a condition  known as the Waterhouse-</a:t>
            </a:r>
            <a:r>
              <a:rPr lang="en-US" dirty="0" err="1" smtClean="0">
                <a:latin typeface="Arial Narrow" pitchFamily="34" charset="0"/>
                <a:ea typeface="+mn-ea"/>
              </a:rPr>
              <a:t>Friderichsen</a:t>
            </a:r>
            <a:r>
              <a:rPr lang="en-US" dirty="0" smtClean="0">
                <a:latin typeface="Arial Narrow" pitchFamily="34" charset="0"/>
                <a:ea typeface="+mn-ea"/>
              </a:rPr>
              <a:t> syndrome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dirty="0" smtClean="0">
                <a:latin typeface="Arial Narrow" pitchFamily="34" charset="0"/>
              </a:rPr>
              <a:t>Sepsis due to: </a:t>
            </a:r>
            <a:r>
              <a:rPr lang="en-US" i="1" dirty="0" smtClean="0">
                <a:latin typeface="Arial Narrow" pitchFamily="34" charset="0"/>
                <a:ea typeface="+mn-ea"/>
              </a:rPr>
              <a:t>Neisseria </a:t>
            </a:r>
            <a:r>
              <a:rPr lang="en-US" i="1" dirty="0" err="1" smtClean="0">
                <a:latin typeface="Arial Narrow" pitchFamily="34" charset="0"/>
                <a:ea typeface="+mn-ea"/>
              </a:rPr>
              <a:t>meningitidis</a:t>
            </a:r>
            <a:r>
              <a:rPr lang="en-US" dirty="0" smtClean="0">
                <a:latin typeface="Arial Narrow" pitchFamily="34" charset="0"/>
                <a:ea typeface="+mn-ea"/>
              </a:rPr>
              <a:t> ,</a:t>
            </a:r>
            <a:r>
              <a:rPr lang="en-US" i="1" dirty="0" smtClean="0">
                <a:latin typeface="Arial Narrow" pitchFamily="34" charset="0"/>
                <a:ea typeface="+mn-ea"/>
              </a:rPr>
              <a:t>Pseudomonas</a:t>
            </a:r>
            <a:r>
              <a:rPr lang="en-US" dirty="0" smtClean="0">
                <a:latin typeface="Arial Narrow" pitchFamily="34" charset="0"/>
                <a:ea typeface="+mn-ea"/>
              </a:rPr>
              <a:t> spp., , and </a:t>
            </a:r>
            <a:r>
              <a:rPr lang="en-US" i="1" dirty="0" err="1" smtClean="0">
                <a:latin typeface="Arial Narrow" pitchFamily="34" charset="0"/>
                <a:ea typeface="+mn-ea"/>
              </a:rPr>
              <a:t>Haemophilus</a:t>
            </a:r>
            <a:r>
              <a:rPr lang="en-US" i="1" dirty="0" smtClean="0">
                <a:latin typeface="Arial Narrow" pitchFamily="34" charset="0"/>
                <a:ea typeface="+mn-ea"/>
              </a:rPr>
              <a:t> </a:t>
            </a:r>
            <a:r>
              <a:rPr lang="en-US" i="1" dirty="0" err="1" smtClean="0">
                <a:latin typeface="Arial Narrow" pitchFamily="34" charset="0"/>
                <a:ea typeface="+mn-ea"/>
              </a:rPr>
              <a:t>influenzae</a:t>
            </a:r>
            <a:endParaRPr lang="en-US" i="1" dirty="0" smtClean="0">
              <a:latin typeface="Arial Narrow" pitchFamily="34" charset="0"/>
              <a:ea typeface="+mn-ea"/>
            </a:endParaRPr>
          </a:p>
          <a:p>
            <a:pPr>
              <a:buFontTx/>
              <a:buChar char="-"/>
              <a:defRPr/>
            </a:pPr>
            <a:r>
              <a:rPr lang="en-US" i="1" dirty="0" smtClean="0">
                <a:latin typeface="Arial Narrow" pitchFamily="34" charset="0"/>
              </a:rPr>
              <a:t>Underlying cause??? 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unclear but probably involves endotoxin-induced vascular injury </a:t>
            </a:r>
            <a:r>
              <a:rPr lang="en-US" dirty="0" smtClean="0">
                <a:latin typeface="Arial Narrow" charset="0"/>
              </a:rPr>
              <a:t>.</a:t>
            </a:r>
            <a:endParaRPr lang="en-US" dirty="0" smtClean="0">
              <a:latin typeface="Arial Narrow" pitchFamily="34" charset="0"/>
              <a:ea typeface="+mn-ea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GB" b="1" dirty="0" smtClean="0">
              <a:latin typeface="Arial Narrow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55171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Massive adrenal hemorrhage</a:t>
            </a:r>
            <a:endParaRPr lang="en-US" dirty="0"/>
          </a:p>
        </p:txBody>
      </p:sp>
      <p:pic>
        <p:nvPicPr>
          <p:cNvPr id="5" name="Content Placeholder 4" descr="Adrenal_Hemorrhage1_PneumococcalSepticemi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3" b="133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347038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33400" indent="-533400">
              <a:lnSpc>
                <a:spcPct val="80000"/>
              </a:lnSpc>
            </a:pPr>
            <a:r>
              <a:rPr lang="en-GB" sz="3600" u="sng" dirty="0" smtClean="0">
                <a:latin typeface="Arial Narrow" charset="0"/>
              </a:rPr>
              <a:t>primary chronic adrenocortical insufficiency </a:t>
            </a:r>
            <a:r>
              <a:rPr lang="en-GB" sz="3600" b="1" u="sng" dirty="0" smtClean="0">
                <a:latin typeface="Arial Narrow" charset="0"/>
              </a:rPr>
              <a:t>(</a:t>
            </a:r>
            <a:r>
              <a:rPr lang="en-GB" sz="3600" b="1" u="sng" dirty="0">
                <a:latin typeface="Arial Narrow" charset="0"/>
              </a:rPr>
              <a:t>A</a:t>
            </a:r>
            <a:r>
              <a:rPr lang="en-GB" sz="3600" b="1" u="sng" dirty="0" smtClean="0">
                <a:latin typeface="Arial Narrow" charset="0"/>
              </a:rPr>
              <a:t>ddison </a:t>
            </a:r>
            <a:r>
              <a:rPr lang="en-GB" sz="3600" b="1" u="sng" dirty="0" smtClean="0">
                <a:latin typeface="Arial Narrow" charset="0"/>
              </a:rPr>
              <a:t>disease)</a:t>
            </a:r>
            <a:r>
              <a:rPr lang="en-GB" sz="3600" u="sng" dirty="0" smtClean="0">
                <a:latin typeface="Arial Narrow" charset="0"/>
              </a:rPr>
              <a:t>:</a:t>
            </a:r>
            <a:r>
              <a:rPr lang="en-GB" sz="3600" b="1" dirty="0" smtClean="0">
                <a:latin typeface="Arial Narrow" charset="0"/>
              </a:rPr>
              <a:t>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 Narrow" charset="0"/>
              </a:rPr>
              <a:t>-uncommon </a:t>
            </a:r>
            <a:r>
              <a:rPr lang="en-US" dirty="0">
                <a:latin typeface="Arial Narrow" charset="0"/>
              </a:rPr>
              <a:t>disorder resulting from </a:t>
            </a:r>
            <a:r>
              <a:rPr lang="en-US" b="1" dirty="0">
                <a:latin typeface="Arial Narrow" charset="0"/>
              </a:rPr>
              <a:t>progressive</a:t>
            </a:r>
            <a:r>
              <a:rPr lang="en-US" dirty="0">
                <a:latin typeface="Arial Narrow" charset="0"/>
              </a:rPr>
              <a:t> </a:t>
            </a:r>
            <a:r>
              <a:rPr lang="en-US" b="1" dirty="0">
                <a:latin typeface="Arial Narrow" charset="0"/>
              </a:rPr>
              <a:t>destruction</a:t>
            </a:r>
            <a:r>
              <a:rPr lang="en-US" dirty="0">
                <a:latin typeface="Arial Narrow" charset="0"/>
              </a:rPr>
              <a:t> of the adrenal cortex.  </a:t>
            </a:r>
            <a:endParaRPr lang="en-US" dirty="0" smtClean="0">
              <a:latin typeface="Arial Narrow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Narrow" charset="0"/>
              </a:rPr>
              <a:t>Causes:</a:t>
            </a:r>
          </a:p>
          <a:p>
            <a:pPr>
              <a:buFontTx/>
              <a:buChar char="-"/>
            </a:pPr>
            <a:r>
              <a:rPr lang="en-US" dirty="0" smtClean="0">
                <a:latin typeface="Arial Narrow" charset="0"/>
              </a:rPr>
              <a:t>Autoimmune </a:t>
            </a:r>
            <a:r>
              <a:rPr lang="en-US" dirty="0" err="1" smtClean="0">
                <a:latin typeface="Arial Narrow" charset="0"/>
              </a:rPr>
              <a:t>adrenalitis</a:t>
            </a:r>
            <a:r>
              <a:rPr lang="en-US" dirty="0" smtClean="0">
                <a:latin typeface="Arial Narrow" charset="0"/>
              </a:rPr>
              <a:t>.</a:t>
            </a:r>
          </a:p>
          <a:p>
            <a:pPr>
              <a:buFontTx/>
              <a:buChar char="-"/>
            </a:pPr>
            <a:r>
              <a:rPr lang="en-US" dirty="0" smtClean="0">
                <a:latin typeface="Arial Narrow" charset="0"/>
              </a:rPr>
              <a:t>Infections</a:t>
            </a:r>
          </a:p>
          <a:p>
            <a:pPr>
              <a:buFontTx/>
              <a:buChar char="-"/>
            </a:pPr>
            <a:r>
              <a:rPr lang="en-US" dirty="0" smtClean="0">
                <a:latin typeface="Arial Narrow" charset="0"/>
              </a:rPr>
              <a:t>Metastatic tumors</a:t>
            </a:r>
          </a:p>
          <a:p>
            <a:pPr>
              <a:buFontTx/>
              <a:buChar char="-"/>
            </a:pPr>
            <a:endParaRPr lang="en-US" dirty="0" smtClean="0">
              <a:latin typeface="Arial Narrow" charset="0"/>
            </a:endParaRPr>
          </a:p>
          <a:p>
            <a:pPr>
              <a:buFontTx/>
              <a:buChar char="-"/>
            </a:pPr>
            <a:endParaRPr lang="en-US" dirty="0" smtClean="0">
              <a:latin typeface="Arial Narrow" charset="0"/>
            </a:endParaRPr>
          </a:p>
          <a:p>
            <a:pPr marL="0" indent="0">
              <a:buNone/>
            </a:pPr>
            <a:endParaRPr lang="en-US" dirty="0">
              <a:latin typeface="Arial Narrow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856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Adrenal cortex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Hyperadrenalism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 smtClean="0"/>
              <a:t>    *</a:t>
            </a:r>
            <a:r>
              <a:rPr lang="en-US" dirty="0" err="1" smtClean="0"/>
              <a:t>Hypercortisolism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*</a:t>
            </a:r>
            <a:r>
              <a:rPr lang="en-US" dirty="0" err="1" smtClean="0"/>
              <a:t>hyperaldosteronism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* </a:t>
            </a:r>
            <a:r>
              <a:rPr lang="en-US" dirty="0" err="1" smtClean="0"/>
              <a:t>adrenogenital</a:t>
            </a:r>
            <a:r>
              <a:rPr lang="en-US" dirty="0" smtClean="0"/>
              <a:t> syndromes (will not be discussed here)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Hypoadrenalism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      *acute adrenal insufficiency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  *</a:t>
            </a:r>
            <a:r>
              <a:rPr lang="en-US" dirty="0">
                <a:solidFill>
                  <a:srgbClr val="000000"/>
                </a:solidFill>
              </a:rPr>
              <a:t>chronic adrenal </a:t>
            </a:r>
            <a:r>
              <a:rPr lang="en-US" dirty="0" smtClean="0">
                <a:solidFill>
                  <a:srgbClr val="000000"/>
                </a:solidFill>
              </a:rPr>
              <a:t>insufficiency (Addison disease)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  *secondary </a:t>
            </a:r>
            <a:r>
              <a:rPr lang="en-US" dirty="0">
                <a:solidFill>
                  <a:srgbClr val="000000"/>
                </a:solidFill>
              </a:rPr>
              <a:t>adrenal </a:t>
            </a:r>
            <a:r>
              <a:rPr lang="en-US" dirty="0" smtClean="0">
                <a:solidFill>
                  <a:srgbClr val="000000"/>
                </a:solidFill>
              </a:rPr>
              <a:t>insufficiency.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Masses = Neoplasms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</a:t>
            </a:r>
            <a:r>
              <a:rPr lang="en-US" dirty="0" smtClean="0">
                <a:solidFill>
                  <a:srgbClr val="000000"/>
                </a:solidFill>
              </a:rPr>
              <a:t>* adenoma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  *carcinoma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4087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248400"/>
          </a:xfrm>
        </p:spPr>
        <p:txBody>
          <a:bodyPr>
            <a:normAutofit/>
          </a:bodyPr>
          <a:lstStyle/>
          <a:p>
            <a:pPr marL="533400" indent="-533400" algn="ctr" eaLnBrk="1" hangingPunct="1">
              <a:lnSpc>
                <a:spcPct val="80000"/>
              </a:lnSpc>
              <a:buFontTx/>
              <a:buNone/>
            </a:pPr>
            <a:r>
              <a:rPr lang="en-US" dirty="0">
                <a:latin typeface="Arial Narrow" charset="0"/>
              </a:rPr>
              <a:t>    </a:t>
            </a:r>
            <a:r>
              <a:rPr lang="en-US" dirty="0" smtClean="0">
                <a:latin typeface="Arial Narrow" charset="0"/>
              </a:rPr>
              <a:t>ADDISON DISEASE</a:t>
            </a: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</a:pPr>
            <a:endParaRPr lang="ar-JO" dirty="0" smtClean="0">
              <a:latin typeface="Arial Narrow" charset="0"/>
              <a:cs typeface="Arial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i="1" u="sng" dirty="0" smtClean="0">
                <a:latin typeface="Arial Narrow" charset="0"/>
              </a:rPr>
              <a:t>1. Autoimmune </a:t>
            </a:r>
            <a:r>
              <a:rPr lang="en-US" i="1" u="sng" dirty="0" err="1">
                <a:latin typeface="Arial Narrow" charset="0"/>
              </a:rPr>
              <a:t>adrenalitis</a:t>
            </a:r>
            <a:r>
              <a:rPr lang="en-US" u="sng" dirty="0">
                <a:latin typeface="Arial Narrow" charset="0"/>
              </a:rPr>
              <a:t> </a:t>
            </a:r>
            <a:endParaRPr lang="en-US" u="sng" dirty="0" smtClean="0">
              <a:latin typeface="Arial Narrow" charset="0"/>
            </a:endParaRP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</a:pPr>
            <a:endParaRPr lang="en-US" u="sng" dirty="0">
              <a:latin typeface="Arial Narrow" charset="0"/>
            </a:endParaRPr>
          </a:p>
          <a:p>
            <a:pPr marL="533400" indent="-533400" eaLnBrk="1" hangingPunct="1">
              <a:buFontTx/>
              <a:buNone/>
            </a:pPr>
            <a:r>
              <a:rPr lang="en-US" dirty="0">
                <a:latin typeface="Arial Narrow" charset="0"/>
              </a:rPr>
              <a:t>-    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60% to 70% of </a:t>
            </a:r>
            <a:r>
              <a:rPr lang="en-US" dirty="0" smtClean="0">
                <a:latin typeface="Arial Narrow" charset="0"/>
              </a:rPr>
              <a:t>Addison disease cases </a:t>
            </a:r>
            <a:r>
              <a:rPr lang="en-US" dirty="0">
                <a:latin typeface="Arial Narrow" charset="0"/>
              </a:rPr>
              <a:t>and is the most common cause of primary adrenal insufficiency in developed </a:t>
            </a:r>
            <a:r>
              <a:rPr lang="en-US" dirty="0" smtClean="0">
                <a:latin typeface="Arial Narrow" charset="0"/>
              </a:rPr>
              <a:t>countries.</a:t>
            </a:r>
            <a:endParaRPr lang="en-US" dirty="0">
              <a:latin typeface="Arial Narrow" charset="0"/>
            </a:endParaRPr>
          </a:p>
          <a:p>
            <a:pPr eaLnBrk="1" hangingPunct="1">
              <a:buFontTx/>
              <a:buChar char="-"/>
            </a:pPr>
            <a:r>
              <a:rPr lang="en-US" dirty="0" smtClean="0">
                <a:latin typeface="Arial Narrow" charset="0"/>
              </a:rPr>
              <a:t>There </a:t>
            </a:r>
            <a:r>
              <a:rPr lang="en-US" dirty="0">
                <a:latin typeface="Arial Narrow" charset="0"/>
              </a:rPr>
              <a:t>is autoimmune destruction of steroid-producing cells, and 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autoantibodies to several key </a:t>
            </a:r>
            <a:r>
              <a:rPr lang="en-US" dirty="0" err="1">
                <a:solidFill>
                  <a:srgbClr val="FF0000"/>
                </a:solidFill>
                <a:latin typeface="Arial Narrow" charset="0"/>
              </a:rPr>
              <a:t>steroidogenic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 enzymes</a:t>
            </a:r>
            <a:r>
              <a:rPr lang="en-US" dirty="0">
                <a:latin typeface="Arial Narrow" charset="0"/>
              </a:rPr>
              <a:t> have been detected in affected patients </a:t>
            </a:r>
            <a:endParaRPr lang="en-US" dirty="0" smtClean="0">
              <a:latin typeface="Arial Narrow" charset="0"/>
            </a:endParaRPr>
          </a:p>
          <a:p>
            <a:pPr>
              <a:buNone/>
            </a:pPr>
            <a:r>
              <a:rPr lang="en-US" dirty="0" smtClean="0">
                <a:latin typeface="Arial Narrow" charset="0"/>
              </a:rPr>
              <a:t>-</a:t>
            </a:r>
            <a:endParaRPr lang="en-US" dirty="0">
              <a:latin typeface="Arial Narrow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GB" b="1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92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248400"/>
          </a:xfrm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  </a:t>
            </a:r>
            <a:endParaRPr lang="en-US" dirty="0" smtClean="0">
              <a:latin typeface="Arial Narrow" charset="0"/>
            </a:endParaRPr>
          </a:p>
          <a:p>
            <a:pPr algn="ctr" eaLnBrk="1" hangingPunct="1">
              <a:buFontTx/>
              <a:buNone/>
            </a:pPr>
            <a:r>
              <a:rPr lang="en-US" i="1" u="sng" dirty="0" smtClean="0">
                <a:latin typeface="Arial Narrow" charset="0"/>
              </a:rPr>
              <a:t>Addison disease </a:t>
            </a:r>
            <a:endParaRPr lang="en-US" i="1" u="sng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i="1" u="sng" dirty="0" smtClean="0">
                <a:latin typeface="Arial Narrow" charset="0"/>
              </a:rPr>
              <a:t>2. Infections</a:t>
            </a:r>
            <a:r>
              <a:rPr lang="en-US" i="1" dirty="0">
                <a:latin typeface="Arial Narrow" charset="0"/>
              </a:rPr>
              <a:t>,: </a:t>
            </a:r>
            <a:r>
              <a:rPr lang="en-US" u="sng" dirty="0">
                <a:latin typeface="Arial Narrow" charset="0"/>
              </a:rPr>
              <a:t>Tuberculosis and Fungal infections</a:t>
            </a:r>
          </a:p>
          <a:p>
            <a:pPr eaLnBrk="1" hangingPunct="1">
              <a:buFontTx/>
              <a:buChar char="-"/>
            </a:pPr>
            <a:r>
              <a:rPr lang="en-US" dirty="0" err="1" smtClean="0">
                <a:latin typeface="Arial Narrow" charset="0"/>
              </a:rPr>
              <a:t>Tuberculous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 err="1">
                <a:latin typeface="Arial Narrow" charset="0"/>
              </a:rPr>
              <a:t>adrenalitis</a:t>
            </a:r>
            <a:r>
              <a:rPr lang="en-US" dirty="0">
                <a:latin typeface="Arial Narrow" charset="0"/>
              </a:rPr>
              <a:t>, which once accounted for as many as 90% of cases of Addison disease, has become less common with the advent of anti-tuberculosis </a:t>
            </a:r>
            <a:r>
              <a:rPr lang="en-US" dirty="0" smtClean="0">
                <a:latin typeface="Arial Narrow" charset="0"/>
              </a:rPr>
              <a:t>therapy</a:t>
            </a:r>
          </a:p>
          <a:p>
            <a:pPr>
              <a:buNone/>
            </a:pPr>
            <a:r>
              <a:rPr lang="en-US" dirty="0" smtClean="0">
                <a:latin typeface="Arial Narrow" charset="0"/>
              </a:rPr>
              <a:t>- Disseminated </a:t>
            </a:r>
            <a:r>
              <a:rPr lang="en-US" dirty="0">
                <a:latin typeface="Arial Narrow" charset="0"/>
              </a:rPr>
              <a:t>infections caused by </a:t>
            </a:r>
            <a:r>
              <a:rPr lang="en-US" i="1" dirty="0" err="1">
                <a:latin typeface="Arial Narrow" charset="0"/>
              </a:rPr>
              <a:t>Histoplasma</a:t>
            </a:r>
            <a:r>
              <a:rPr lang="en-US" i="1" dirty="0">
                <a:latin typeface="Arial Narrow" charset="0"/>
              </a:rPr>
              <a:t> </a:t>
            </a:r>
            <a:r>
              <a:rPr lang="en-US" i="1" dirty="0" err="1">
                <a:latin typeface="Arial Narrow" charset="0"/>
              </a:rPr>
              <a:t>capsulatum</a:t>
            </a:r>
            <a:r>
              <a:rPr lang="en-US" dirty="0">
                <a:latin typeface="Arial Narrow" charset="0"/>
              </a:rPr>
              <a:t> and </a:t>
            </a:r>
            <a:r>
              <a:rPr lang="en-US" i="1" dirty="0" err="1">
                <a:latin typeface="Arial Narrow" charset="0"/>
              </a:rPr>
              <a:t>Coccidioides</a:t>
            </a:r>
            <a:r>
              <a:rPr lang="en-US" i="1" dirty="0">
                <a:latin typeface="Arial Narrow" charset="0"/>
              </a:rPr>
              <a:t> </a:t>
            </a:r>
            <a:r>
              <a:rPr lang="en-US" i="1" dirty="0" err="1">
                <a:latin typeface="Arial Narrow" charset="0"/>
              </a:rPr>
              <a:t>immitis</a:t>
            </a:r>
            <a:r>
              <a:rPr lang="en-US" dirty="0">
                <a:latin typeface="Arial Narrow" charset="0"/>
              </a:rPr>
              <a:t> also may result in chronic adrenocortical insufficiency.</a:t>
            </a:r>
          </a:p>
          <a:p>
            <a:pPr>
              <a:buNone/>
            </a:pPr>
            <a:r>
              <a:rPr lang="en-US" dirty="0">
                <a:latin typeface="Arial Narrow" charset="0"/>
              </a:rPr>
              <a:t>-    Patients with AIDS are at risk for the development of adrenal insufficiency from several infectious (</a:t>
            </a:r>
            <a:r>
              <a:rPr lang="en-US" dirty="0" smtClean="0">
                <a:latin typeface="Arial Narrow" charset="0"/>
              </a:rPr>
              <a:t>cytomegalovirus and TB) </a:t>
            </a:r>
            <a:r>
              <a:rPr lang="en-US" dirty="0">
                <a:latin typeface="Arial Narrow" charset="0"/>
              </a:rPr>
              <a:t>and noninfectious (Kaposi sarcoma)</a:t>
            </a:r>
            <a:r>
              <a:rPr lang="en-US" i="1" dirty="0">
                <a:latin typeface="Arial Narrow" charset="0"/>
              </a:rPr>
              <a:t> </a:t>
            </a:r>
            <a:r>
              <a:rPr lang="en-US" i="1" dirty="0" smtClean="0">
                <a:latin typeface="Arial Narrow" charset="0"/>
              </a:rPr>
              <a:t>.</a:t>
            </a:r>
            <a:endParaRPr lang="en-US" i="1" dirty="0">
              <a:latin typeface="Arial Narrow" charset="0"/>
            </a:endParaRPr>
          </a:p>
          <a:p>
            <a:pPr eaLnBrk="1" hangingPunct="1">
              <a:buFontTx/>
              <a:buChar char="-"/>
            </a:pPr>
            <a:endParaRPr lang="ar-JO" dirty="0">
              <a:latin typeface="Arial Narrow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648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i="1" dirty="0" smtClean="0">
              <a:latin typeface="Arial Narrow" charset="0"/>
            </a:endParaRPr>
          </a:p>
          <a:p>
            <a:pPr algn="ctr" eaLnBrk="1" hangingPunct="1">
              <a:buFontTx/>
              <a:buNone/>
            </a:pPr>
            <a:r>
              <a:rPr lang="en-US" i="1" dirty="0" smtClean="0">
                <a:latin typeface="Arial Narrow" charset="0"/>
              </a:rPr>
              <a:t>ADDISON DISEASE</a:t>
            </a:r>
          </a:p>
          <a:p>
            <a:pPr algn="ctr" eaLnBrk="1" hangingPunct="1">
              <a:buFontTx/>
              <a:buNone/>
            </a:pPr>
            <a:endParaRPr lang="en-US" i="1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i="1" dirty="0" smtClean="0">
                <a:latin typeface="Arial Narrow" charset="0"/>
              </a:rPr>
              <a:t>3-   </a:t>
            </a:r>
            <a:r>
              <a:rPr lang="en-US" i="1" dirty="0">
                <a:latin typeface="Arial Narrow" charset="0"/>
              </a:rPr>
              <a:t>Metastatic neoplasms</a:t>
            </a:r>
            <a:r>
              <a:rPr lang="en-US" dirty="0">
                <a:latin typeface="Arial Narrow" charset="0"/>
              </a:rPr>
              <a:t> involving the </a:t>
            </a:r>
            <a:r>
              <a:rPr lang="en-US" dirty="0" smtClean="0">
                <a:latin typeface="Arial Narrow" charset="0"/>
              </a:rPr>
              <a:t>adrenals:</a:t>
            </a:r>
          </a:p>
          <a:p>
            <a:pPr eaLnBrk="1" hangingPunct="1">
              <a:buFontTx/>
              <a:buNone/>
            </a:pP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 </a:t>
            </a:r>
            <a:r>
              <a:rPr lang="en-US" dirty="0" smtClean="0">
                <a:latin typeface="Arial Narrow" charset="0"/>
              </a:rPr>
              <a:t>  </a:t>
            </a:r>
            <a:r>
              <a:rPr lang="en-US" dirty="0">
                <a:latin typeface="Arial Narrow" charset="0"/>
              </a:rPr>
              <a:t>Carcinomas of the lung and breast are the </a:t>
            </a:r>
            <a:r>
              <a:rPr lang="en-US" dirty="0" smtClean="0">
                <a:latin typeface="Arial Narrow" charset="0"/>
              </a:rPr>
              <a:t>most common primary sources. </a:t>
            </a: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890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Secondary adrenocortical insufficiency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Hypothalamic- pituitary diseases including:</a:t>
            </a:r>
          </a:p>
          <a:p>
            <a:r>
              <a:rPr lang="en-US" dirty="0" smtClean="0"/>
              <a:t>Metastasis</a:t>
            </a:r>
          </a:p>
          <a:p>
            <a:r>
              <a:rPr lang="en-US" dirty="0" smtClean="0"/>
              <a:t>Infection.</a:t>
            </a:r>
          </a:p>
          <a:p>
            <a:r>
              <a:rPr lang="en-US" dirty="0" smtClean="0"/>
              <a:t>Infarction</a:t>
            </a:r>
          </a:p>
          <a:p>
            <a:r>
              <a:rPr lang="en-US" dirty="0" smtClean="0"/>
              <a:t>Irradiation</a:t>
            </a:r>
          </a:p>
          <a:p>
            <a:endParaRPr lang="en-US" dirty="0"/>
          </a:p>
          <a:p>
            <a:r>
              <a:rPr lang="en-US" dirty="0" smtClean="0"/>
              <a:t>Can be part of </a:t>
            </a:r>
            <a:r>
              <a:rPr lang="en-US" dirty="0" err="1" smtClean="0"/>
              <a:t>panhypopituitarism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8085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US" u="sng" dirty="0" smtClean="0">
                <a:latin typeface="Arial Narrow" charset="0"/>
              </a:rPr>
              <a:t>Clinical features of  adrenal insufficiency</a:t>
            </a:r>
            <a:endParaRPr lang="en-US" u="sng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-   Clinical manifestations of adrenocortical insufficiency do not appear until at least 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90%</a:t>
            </a:r>
            <a:r>
              <a:rPr lang="en-US" dirty="0">
                <a:latin typeface="Arial Narrow" charset="0"/>
              </a:rPr>
              <a:t> of the adrenal cortex has been compromised. 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a.  </a:t>
            </a:r>
            <a:r>
              <a:rPr lang="en-US" dirty="0" smtClean="0">
                <a:latin typeface="Arial Narrow" charset="0"/>
              </a:rPr>
              <a:t>progressive </a:t>
            </a:r>
            <a:r>
              <a:rPr lang="en-US" dirty="0">
                <a:latin typeface="Arial Narrow" charset="0"/>
              </a:rPr>
              <a:t>weakness and easy fatigability . </a:t>
            </a:r>
          </a:p>
          <a:p>
            <a:pPr eaLnBrk="1" hangingPunct="1">
              <a:buFontTx/>
              <a:buNone/>
            </a:pPr>
            <a:r>
              <a:rPr lang="en-US" i="1" dirty="0">
                <a:latin typeface="Arial Narrow" charset="0"/>
              </a:rPr>
              <a:t>b. Gastrointestinal disturbances</a:t>
            </a:r>
            <a:r>
              <a:rPr lang="en-US" dirty="0">
                <a:latin typeface="Arial Narrow" charset="0"/>
              </a:rPr>
              <a:t> are common and include anorexia, nausea, vomiting, weight loss, and diarrhea </a:t>
            </a:r>
          </a:p>
          <a:p>
            <a:pPr marL="514350" indent="-514350">
              <a:buAutoNum type="alphaLcPeriod" startAt="3"/>
            </a:pPr>
            <a:r>
              <a:rPr lang="en-US" dirty="0" smtClean="0">
                <a:latin typeface="Arial Narrow" charset="0"/>
              </a:rPr>
              <a:t>In </a:t>
            </a:r>
            <a:r>
              <a:rPr lang="en-US" dirty="0">
                <a:latin typeface="Arial Narrow" charset="0"/>
              </a:rPr>
              <a:t>patients with </a:t>
            </a:r>
            <a:r>
              <a:rPr lang="en-US" b="1" dirty="0">
                <a:latin typeface="Arial Narrow" charset="0"/>
              </a:rPr>
              <a:t>primary adrenal disease</a:t>
            </a:r>
            <a:r>
              <a:rPr lang="en-US" dirty="0">
                <a:latin typeface="Arial Narrow" charset="0"/>
              </a:rPr>
              <a:t>, increased levels of ACTH precursor hormone stimulate melanocytes, with resultant </a:t>
            </a:r>
            <a:r>
              <a:rPr lang="en-US" b="1" i="1" dirty="0">
                <a:latin typeface="Arial Narrow" charset="0"/>
              </a:rPr>
              <a:t>hyperpigmentation</a:t>
            </a:r>
            <a:r>
              <a:rPr lang="en-US" dirty="0">
                <a:latin typeface="Arial Narrow" charset="0"/>
              </a:rPr>
              <a:t> of the skin and mucosal surfaces: The face, axillae, nipples, areolae, and perineum are mainly affected</a:t>
            </a:r>
          </a:p>
          <a:p>
            <a:pPr marL="0" indent="0">
              <a:buNone/>
            </a:pPr>
            <a:r>
              <a:rPr lang="en-US" b="1" u="sng" dirty="0" smtClean="0">
                <a:latin typeface="Arial Narrow" charset="0"/>
              </a:rPr>
              <a:t>Note:  </a:t>
            </a:r>
            <a:r>
              <a:rPr lang="en-US" b="1" u="sng" dirty="0">
                <a:latin typeface="Arial Narrow" charset="0"/>
              </a:rPr>
              <a:t>hyperpigmentation is not seen in patients with secondary adrenocortical insufficiency</a:t>
            </a:r>
            <a:r>
              <a:rPr lang="en-US" dirty="0">
                <a:latin typeface="Arial Narrow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 </a:t>
            </a:r>
            <a:endParaRPr lang="en-US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0453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rmAutofit/>
          </a:bodyPr>
          <a:lstStyle/>
          <a:p>
            <a:pPr marL="514350" indent="-514350"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d</a:t>
            </a:r>
            <a:r>
              <a:rPr lang="en-US" dirty="0">
                <a:latin typeface="Arial Narrow" charset="0"/>
              </a:rPr>
              <a:t>.   Decreased </a:t>
            </a:r>
            <a:r>
              <a:rPr lang="en-US" dirty="0" smtClean="0">
                <a:latin typeface="Arial Narrow" charset="0"/>
              </a:rPr>
              <a:t>aldosterone in primary </a:t>
            </a:r>
            <a:r>
              <a:rPr lang="en-US" dirty="0" err="1" smtClean="0">
                <a:latin typeface="Arial Narrow" charset="0"/>
              </a:rPr>
              <a:t>hypoadrenalism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results in potassium retention and sodium loss , with consequent</a:t>
            </a:r>
            <a:r>
              <a:rPr lang="en-US" i="1" dirty="0">
                <a:latin typeface="Arial Narrow" charset="0"/>
              </a:rPr>
              <a:t> -  hyperkalemia, </a:t>
            </a:r>
            <a:r>
              <a:rPr lang="en-US" i="1" dirty="0" err="1">
                <a:latin typeface="Arial Narrow" charset="0"/>
              </a:rPr>
              <a:t>hyponatremia</a:t>
            </a:r>
            <a:r>
              <a:rPr lang="en-US" i="1" dirty="0">
                <a:latin typeface="Arial Narrow" charset="0"/>
              </a:rPr>
              <a:t>, volume depletion,</a:t>
            </a:r>
            <a:r>
              <a:rPr lang="en-US" dirty="0">
                <a:latin typeface="Arial Narrow" charset="0"/>
              </a:rPr>
              <a:t> and</a:t>
            </a:r>
            <a:r>
              <a:rPr lang="en-US" i="1" dirty="0">
                <a:latin typeface="Arial Narrow" charset="0"/>
              </a:rPr>
              <a:t> hypotension</a:t>
            </a:r>
            <a:r>
              <a:rPr lang="en-US" dirty="0">
                <a:latin typeface="Arial Narrow" charset="0"/>
              </a:rPr>
              <a:t>, </a:t>
            </a:r>
          </a:p>
          <a:p>
            <a:pPr marL="514350" indent="-514350"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-  In secondary </a:t>
            </a:r>
            <a:r>
              <a:rPr lang="en-US" dirty="0" err="1" smtClean="0">
                <a:latin typeface="Arial Narrow" charset="0"/>
              </a:rPr>
              <a:t>hypoadrenalism</a:t>
            </a:r>
            <a:r>
              <a:rPr lang="en-US" dirty="0" smtClean="0">
                <a:latin typeface="Arial Narrow" charset="0"/>
              </a:rPr>
              <a:t> is characterized by deficient cortisol and androgen output but normal or near-normal aldosterone synthesis. </a:t>
            </a:r>
            <a:r>
              <a:rPr lang="en-US" dirty="0" smtClean="0">
                <a:latin typeface="Arial Narrow" charset="0"/>
              </a:rPr>
              <a:t>Why?</a:t>
            </a:r>
            <a:endParaRPr lang="ar-JO" dirty="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27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Adrenal medulla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Chromaffin</a:t>
            </a:r>
            <a:r>
              <a:rPr lang="en-US" dirty="0" smtClean="0"/>
              <a:t> cells… derived from the neural crest.</a:t>
            </a:r>
          </a:p>
          <a:p>
            <a:r>
              <a:rPr lang="en-US" dirty="0" smtClean="0"/>
              <a:t>Secrete </a:t>
            </a:r>
            <a:r>
              <a:rPr lang="en-US" dirty="0" err="1" smtClean="0"/>
              <a:t>catecholamines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Most important disease: neoplasms.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8294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50900"/>
          </a:xfrm>
        </p:spPr>
        <p:txBody>
          <a:bodyPr/>
          <a:lstStyle/>
          <a:p>
            <a:pPr eaLnBrk="1" hangingPunct="1"/>
            <a:r>
              <a:rPr lang="en-US" sz="3600">
                <a:latin typeface="Calibri" charset="0"/>
              </a:rPr>
              <a:t>TUMORS OF THE ADRENAL MEDULLA</a:t>
            </a:r>
            <a:endParaRPr lang="ar-JO" sz="3600">
              <a:latin typeface="Calibri" charset="0"/>
              <a:cs typeface="Times New Roman" charset="0"/>
            </a:endParaRPr>
          </a:p>
        </p:txBody>
      </p:sp>
      <p:sp>
        <p:nvSpPr>
          <p:cNvPr id="167939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486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b="1" dirty="0" err="1" smtClean="0">
                <a:latin typeface="Arial Narrow" charset="0"/>
              </a:rPr>
              <a:t>Pheochromocytoma</a:t>
            </a:r>
            <a:endParaRPr lang="en-US" b="1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 -  give </a:t>
            </a:r>
            <a:r>
              <a:rPr lang="en-US" dirty="0">
                <a:latin typeface="Arial Narrow" charset="0"/>
              </a:rPr>
              <a:t>rise to a surgically correctable form of hypertension. 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-   </a:t>
            </a:r>
            <a:r>
              <a:rPr lang="en-US" dirty="0" err="1">
                <a:latin typeface="Arial Narrow" charset="0"/>
              </a:rPr>
              <a:t>Pheochromocytomas</a:t>
            </a:r>
            <a:r>
              <a:rPr lang="en-US" dirty="0">
                <a:latin typeface="Arial Narrow" charset="0"/>
              </a:rPr>
              <a:t> usually subscribe to "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rule of 10s</a:t>
            </a:r>
            <a:r>
              <a:rPr lang="en-US" dirty="0">
                <a:latin typeface="Arial Narrow" charset="0"/>
              </a:rPr>
              <a:t>": </a:t>
            </a:r>
          </a:p>
          <a:p>
            <a:pPr marL="514350" indent="-514350" eaLnBrk="1" hangingPunct="1">
              <a:buFontTx/>
              <a:buAutoNum type="alphaLcPeriod"/>
            </a:pPr>
            <a:r>
              <a:rPr lang="en-US" i="1" dirty="0" smtClean="0">
                <a:latin typeface="Arial Narrow" charset="0"/>
              </a:rPr>
              <a:t>10</a:t>
            </a:r>
            <a:r>
              <a:rPr lang="en-US" i="1" dirty="0">
                <a:latin typeface="Arial Narrow" charset="0"/>
              </a:rPr>
              <a:t>% of </a:t>
            </a:r>
            <a:r>
              <a:rPr lang="en-US" i="1" dirty="0" err="1">
                <a:latin typeface="Arial Narrow" charset="0"/>
              </a:rPr>
              <a:t>pheochromocytomas</a:t>
            </a:r>
            <a:r>
              <a:rPr lang="en-US" i="1" dirty="0">
                <a:latin typeface="Arial Narrow" charset="0"/>
              </a:rPr>
              <a:t> are </a:t>
            </a:r>
            <a:r>
              <a:rPr lang="en-US" i="1" dirty="0" err="1">
                <a:latin typeface="Arial Narrow" charset="0"/>
              </a:rPr>
              <a:t>extraadrenal</a:t>
            </a:r>
            <a:r>
              <a:rPr lang="en-US" i="1" dirty="0">
                <a:latin typeface="Arial Narrow" charset="0"/>
              </a:rPr>
              <a:t>,</a:t>
            </a:r>
            <a:r>
              <a:rPr lang="en-US" dirty="0">
                <a:latin typeface="Arial Narrow" charset="0"/>
              </a:rPr>
              <a:t> </a:t>
            </a:r>
            <a:r>
              <a:rPr lang="en-US" dirty="0" smtClean="0">
                <a:latin typeface="Arial Narrow" charset="0"/>
              </a:rPr>
              <a:t>called </a:t>
            </a:r>
            <a:r>
              <a:rPr lang="en-US" i="1" dirty="0" err="1">
                <a:latin typeface="Arial Narrow" charset="0"/>
              </a:rPr>
              <a:t>paragangliomas</a:t>
            </a:r>
            <a:r>
              <a:rPr lang="en-US" i="1" dirty="0">
                <a:latin typeface="Arial Narrow" charset="0"/>
              </a:rPr>
              <a:t>,</a:t>
            </a:r>
            <a:r>
              <a:rPr lang="en-US" dirty="0">
                <a:latin typeface="Arial Narrow" charset="0"/>
              </a:rPr>
              <a:t> </a:t>
            </a:r>
            <a:endParaRPr lang="en-US" dirty="0" smtClean="0">
              <a:latin typeface="Arial Narrow" charset="0"/>
            </a:endParaRPr>
          </a:p>
          <a:p>
            <a:pPr marL="514350" indent="-514350" eaLnBrk="1" hangingPunct="1">
              <a:buFontTx/>
              <a:buAutoNum type="alphaLcPeriod"/>
            </a:pPr>
            <a:r>
              <a:rPr lang="en-US" i="1" dirty="0" smtClean="0">
                <a:latin typeface="Arial Narrow" charset="0"/>
              </a:rPr>
              <a:t>10</a:t>
            </a:r>
            <a:r>
              <a:rPr lang="en-US" i="1" dirty="0">
                <a:latin typeface="Arial Narrow" charset="0"/>
              </a:rPr>
              <a:t>% of adrenal </a:t>
            </a:r>
            <a:r>
              <a:rPr lang="en-US" i="1" dirty="0" err="1">
                <a:latin typeface="Arial Narrow" charset="0"/>
              </a:rPr>
              <a:t>pheochromocytomas</a:t>
            </a:r>
            <a:r>
              <a:rPr lang="en-US" i="1" dirty="0">
                <a:latin typeface="Arial Narrow" charset="0"/>
              </a:rPr>
              <a:t> are bilateral</a:t>
            </a:r>
            <a:r>
              <a:rPr lang="en-US" dirty="0">
                <a:latin typeface="Arial Narrow" charset="0"/>
              </a:rPr>
              <a:t>; this proportion may rise to 50% in cases that are associated with familial syndromes.</a:t>
            </a:r>
            <a:r>
              <a:rPr lang="en-US" i="1" dirty="0">
                <a:latin typeface="Arial Narrow" charset="0"/>
              </a:rPr>
              <a:t> </a:t>
            </a:r>
          </a:p>
          <a:p>
            <a:pPr>
              <a:buNone/>
            </a:pPr>
            <a:r>
              <a:rPr lang="en-US" i="1" dirty="0">
                <a:latin typeface="Arial Narrow" charset="0"/>
              </a:rPr>
              <a:t>c. 10% of adrenal </a:t>
            </a:r>
            <a:r>
              <a:rPr lang="en-US" i="1" dirty="0" err="1">
                <a:latin typeface="Arial Narrow" charset="0"/>
              </a:rPr>
              <a:t>pheochromocytomas</a:t>
            </a:r>
            <a:r>
              <a:rPr lang="en-US" i="1" dirty="0">
                <a:latin typeface="Arial Narrow" charset="0"/>
              </a:rPr>
              <a:t> are malignant,</a:t>
            </a:r>
            <a:r>
              <a:rPr lang="en-US" dirty="0">
                <a:latin typeface="Arial Narrow" charset="0"/>
              </a:rPr>
              <a:t> </a:t>
            </a:r>
          </a:p>
          <a:p>
            <a:pPr>
              <a:buFontTx/>
              <a:buChar char="-"/>
            </a:pPr>
            <a:r>
              <a:rPr lang="en-US" dirty="0" smtClean="0">
                <a:latin typeface="Arial Narrow" charset="0"/>
              </a:rPr>
              <a:t>Frank </a:t>
            </a:r>
            <a:r>
              <a:rPr lang="en-US" dirty="0">
                <a:latin typeface="Arial Narrow" charset="0"/>
              </a:rPr>
              <a:t>malignancy is somewhat more common in tumors arising in </a:t>
            </a:r>
            <a:r>
              <a:rPr lang="en-US" dirty="0" err="1">
                <a:latin typeface="Arial Narrow" charset="0"/>
              </a:rPr>
              <a:t>extraadrenal</a:t>
            </a:r>
            <a:r>
              <a:rPr lang="en-US" dirty="0">
                <a:latin typeface="Arial Narrow" charset="0"/>
              </a:rPr>
              <a:t> sites.</a:t>
            </a:r>
          </a:p>
          <a:p>
            <a:pPr>
              <a:buFontTx/>
              <a:buChar char="-"/>
            </a:pPr>
            <a:endParaRPr lang="en-US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4273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pheochromocytoma</a:t>
            </a:r>
            <a:endParaRPr lang="en-US" dirty="0"/>
          </a:p>
        </p:txBody>
      </p:sp>
      <p:pic>
        <p:nvPicPr>
          <p:cNvPr id="4" name="Content Placeholder 3" descr="Adrenal_Pheo_Gross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" r="6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76999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324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u="sng" dirty="0">
                <a:latin typeface="Arial Narrow" charset="0"/>
              </a:rPr>
              <a:t>On microscopic examination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-   Are composed of polygonal to spindle-shaped </a:t>
            </a:r>
            <a:r>
              <a:rPr lang="en-US" dirty="0" err="1">
                <a:latin typeface="Arial Narrow" charset="0"/>
              </a:rPr>
              <a:t>chromaffin</a:t>
            </a:r>
            <a:r>
              <a:rPr lang="en-US" dirty="0">
                <a:latin typeface="Arial Narrow" charset="0"/>
              </a:rPr>
              <a:t> cells and their supporting </a:t>
            </a:r>
            <a:r>
              <a:rPr lang="en-US" dirty="0" err="1">
                <a:latin typeface="Arial Narrow" charset="0"/>
              </a:rPr>
              <a:t>cells,compartmentalized</a:t>
            </a:r>
            <a:r>
              <a:rPr lang="en-US" dirty="0">
                <a:latin typeface="Arial Narrow" charset="0"/>
              </a:rPr>
              <a:t> into small nests, or </a:t>
            </a:r>
            <a:r>
              <a:rPr lang="en-US" b="1" dirty="0" err="1">
                <a:latin typeface="Arial Narrow" charset="0"/>
              </a:rPr>
              <a:t>Zellballen</a:t>
            </a:r>
            <a:r>
              <a:rPr lang="en-US" b="1" dirty="0">
                <a:latin typeface="Arial Narrow" charset="0"/>
              </a:rPr>
              <a:t>,</a:t>
            </a:r>
            <a:r>
              <a:rPr lang="en-US" dirty="0">
                <a:latin typeface="Arial Narrow" charset="0"/>
              </a:rPr>
              <a:t> by a rich vascular network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- The cytoplasm  has a finely granular appearance, because of the presence of granules containing </a:t>
            </a:r>
            <a:r>
              <a:rPr lang="en-US" dirty="0" err="1">
                <a:latin typeface="Arial Narrow" charset="0"/>
              </a:rPr>
              <a:t>catecholamines</a:t>
            </a:r>
            <a:r>
              <a:rPr lang="en-US" dirty="0">
                <a:latin typeface="Arial Narrow" charset="0"/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-   The nuclei of the neoplastic cells are often pleomorphic</a:t>
            </a:r>
          </a:p>
          <a:p>
            <a:pPr eaLnBrk="1" hangingPunct="1"/>
            <a:endParaRPr lang="ar-JO" dirty="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34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0" y="304800"/>
            <a:ext cx="9144000" cy="6400800"/>
          </a:xfrm>
        </p:spPr>
        <p:txBody>
          <a:bodyPr rtlCol="0">
            <a:normAutofit lnSpcReduction="10000"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b="1" dirty="0" smtClean="0">
                <a:latin typeface="Arial Narrow" pitchFamily="34" charset="0"/>
                <a:ea typeface="+mn-ea"/>
              </a:rPr>
              <a:t> </a:t>
            </a:r>
          </a:p>
          <a:p>
            <a:pPr marL="533400" indent="-533400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sz="4400" b="1" dirty="0" err="1" smtClean="0">
                <a:latin typeface="Arial Narrow" pitchFamily="34" charset="0"/>
              </a:rPr>
              <a:t>Hypercortisolism</a:t>
            </a:r>
            <a:r>
              <a:rPr lang="en-GB" sz="4400" b="1" dirty="0" smtClean="0">
                <a:latin typeface="Arial Narrow" pitchFamily="34" charset="0"/>
              </a:rPr>
              <a:t> (Cushing Syndrome)</a:t>
            </a:r>
          </a:p>
          <a:p>
            <a:pPr marL="533400" indent="-533400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GB" sz="4400" b="1" dirty="0" smtClean="0">
              <a:latin typeface="Arial Narrow" pitchFamily="34" charset="0"/>
            </a:endParaRPr>
          </a:p>
          <a:p>
            <a:pPr marL="533400" indent="-533400">
              <a:lnSpc>
                <a:spcPct val="90000"/>
              </a:lnSpc>
              <a:buNone/>
              <a:defRPr/>
            </a:pPr>
            <a:r>
              <a:rPr lang="en-GB" sz="3900" dirty="0" smtClean="0">
                <a:latin typeface="Arial Narrow" pitchFamily="34" charset="0"/>
              </a:rPr>
              <a:t> - </a:t>
            </a:r>
            <a:r>
              <a:rPr lang="en-GB" sz="3900" dirty="0" smtClean="0">
                <a:solidFill>
                  <a:srgbClr val="FF0000"/>
                </a:solidFill>
                <a:latin typeface="Arial Narrow" pitchFamily="34" charset="0"/>
              </a:rPr>
              <a:t>Exogenous</a:t>
            </a:r>
            <a:r>
              <a:rPr lang="en-GB" sz="3900" dirty="0" smtClean="0">
                <a:latin typeface="Arial Narrow" pitchFamily="34" charset="0"/>
              </a:rPr>
              <a:t> glucocorticoids (Iatrogenic)</a:t>
            </a:r>
            <a:r>
              <a:rPr lang="en-US" sz="3900" dirty="0">
                <a:latin typeface="Arial Narrow" pitchFamily="34" charset="0"/>
              </a:rPr>
              <a:t> </a:t>
            </a:r>
            <a:r>
              <a:rPr lang="en-US" sz="3900" dirty="0" smtClean="0">
                <a:latin typeface="Arial Narrow" pitchFamily="34" charset="0"/>
              </a:rPr>
              <a:t>: M</a:t>
            </a:r>
            <a:r>
              <a:rPr lang="en-GB" sz="3900" dirty="0" err="1" smtClean="0">
                <a:latin typeface="Arial Narrow" pitchFamily="34" charset="0"/>
              </a:rPr>
              <a:t>ost</a:t>
            </a:r>
            <a:r>
              <a:rPr lang="en-GB" sz="3900" dirty="0" smtClean="0">
                <a:latin typeface="Arial Narrow" pitchFamily="34" charset="0"/>
              </a:rPr>
              <a:t> </a:t>
            </a:r>
            <a:r>
              <a:rPr lang="en-GB" sz="3900" dirty="0">
                <a:latin typeface="Arial Narrow" pitchFamily="34" charset="0"/>
              </a:rPr>
              <a:t>common cause </a:t>
            </a:r>
            <a:endParaRPr lang="en-GB" sz="3900" dirty="0" smtClean="0">
              <a:latin typeface="Arial Narrow" pitchFamily="34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3900" dirty="0" smtClean="0">
                <a:latin typeface="Arial Narrow" pitchFamily="34" charset="0"/>
              </a:rPr>
              <a:t>- </a:t>
            </a:r>
            <a:r>
              <a:rPr lang="en-US" sz="3900" dirty="0" smtClean="0">
                <a:solidFill>
                  <a:srgbClr val="FF0000"/>
                </a:solidFill>
                <a:latin typeface="Arial Narrow" pitchFamily="34" charset="0"/>
              </a:rPr>
              <a:t>E</a:t>
            </a:r>
            <a:r>
              <a:rPr lang="en-GB" sz="3900" dirty="0" err="1" smtClean="0">
                <a:solidFill>
                  <a:srgbClr val="FF0000"/>
                </a:solidFill>
                <a:latin typeface="Arial Narrow" pitchFamily="34" charset="0"/>
              </a:rPr>
              <a:t>ndogenous</a:t>
            </a:r>
            <a:r>
              <a:rPr lang="en-GB" sz="3900" dirty="0" smtClean="0">
                <a:latin typeface="Arial Narrow" pitchFamily="34" charset="0"/>
              </a:rPr>
              <a:t> causes</a:t>
            </a:r>
          </a:p>
          <a:p>
            <a:pPr marL="514350" indent="-51435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lphaUcPeriod"/>
              <a:defRPr/>
            </a:pPr>
            <a:r>
              <a:rPr lang="en-GB" sz="3900" dirty="0" smtClean="0">
                <a:latin typeface="Arial Narrow" pitchFamily="34" charset="0"/>
              </a:rPr>
              <a:t>Primary hypothalamic-pituitary diseases ; </a:t>
            </a:r>
            <a:r>
              <a:rPr lang="en-GB" sz="3900" dirty="0" err="1" smtClean="0">
                <a:latin typeface="Arial Narrow" pitchFamily="34" charset="0"/>
              </a:rPr>
              <a:t>hypersecretion</a:t>
            </a:r>
            <a:r>
              <a:rPr lang="en-GB" sz="3900" dirty="0" smtClean="0">
                <a:latin typeface="Arial Narrow" pitchFamily="34" charset="0"/>
              </a:rPr>
              <a:t> of ACTH (Cushing disease) </a:t>
            </a:r>
          </a:p>
          <a:p>
            <a:pPr marL="514350" indent="-514350">
              <a:lnSpc>
                <a:spcPct val="90000"/>
              </a:lnSpc>
              <a:buFontTx/>
              <a:buAutoNum type="alphaUcPeriod"/>
              <a:defRPr/>
            </a:pPr>
            <a:r>
              <a:rPr lang="en-GB" sz="3900" dirty="0">
                <a:latin typeface="Arial Narrow" charset="0"/>
              </a:rPr>
              <a:t>Primary adrenal hyperplasia and neoplasms </a:t>
            </a:r>
            <a:endParaRPr lang="en-GB" sz="3900" dirty="0" smtClean="0">
              <a:latin typeface="Arial Narrow" charset="0"/>
            </a:endParaRPr>
          </a:p>
          <a:p>
            <a:pPr marL="514350" indent="-514350">
              <a:lnSpc>
                <a:spcPct val="90000"/>
              </a:lnSpc>
              <a:buFontTx/>
              <a:buAutoNum type="alphaUcPeriod"/>
              <a:defRPr/>
            </a:pPr>
            <a:r>
              <a:rPr lang="en-US" sz="3900" dirty="0">
                <a:latin typeface="Arial Narrow" charset="0"/>
              </a:rPr>
              <a:t>Secretion of ectopic ACTH by </a:t>
            </a:r>
            <a:r>
              <a:rPr lang="en-US" sz="3900" dirty="0" err="1">
                <a:latin typeface="Arial Narrow" charset="0"/>
              </a:rPr>
              <a:t>nonpituitary</a:t>
            </a:r>
            <a:r>
              <a:rPr lang="en-US" sz="3900" dirty="0">
                <a:latin typeface="Arial Narrow" charset="0"/>
              </a:rPr>
              <a:t> tumors </a:t>
            </a:r>
          </a:p>
          <a:p>
            <a:pPr marL="514350" indent="-514350">
              <a:lnSpc>
                <a:spcPct val="90000"/>
              </a:lnSpc>
              <a:buFontTx/>
              <a:buAutoNum type="alphaUcPeriod"/>
              <a:defRPr/>
            </a:pPr>
            <a:endParaRPr lang="en-GB" sz="3900" dirty="0" smtClean="0">
              <a:latin typeface="Arial Narrow" pitchFamily="34" charset="0"/>
            </a:endParaRPr>
          </a:p>
          <a:p>
            <a:pPr marL="571500" indent="-571500" eaLnBrk="1" fontAlgn="auto" hangingPunct="1">
              <a:spcAft>
                <a:spcPts val="0"/>
              </a:spcAft>
              <a:buFontTx/>
              <a:buNone/>
              <a:defRPr/>
            </a:pPr>
            <a:endParaRPr lang="en-GB" dirty="0" smtClean="0">
              <a:latin typeface="Arial Narrow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97730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pheochromocytoma</a:t>
            </a:r>
            <a:endParaRPr lang="en-US" dirty="0"/>
          </a:p>
        </p:txBody>
      </p:sp>
      <p:pic>
        <p:nvPicPr>
          <p:cNvPr id="4" name="Content Placeholder 3" descr="45175207_m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66" b="1716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718825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2484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dirty="0" err="1" smtClean="0">
                <a:latin typeface="Arial Narrow" charset="0"/>
              </a:rPr>
              <a:t>Pheochromocytoma</a:t>
            </a:r>
            <a:r>
              <a:rPr lang="en-US" dirty="0" smtClean="0">
                <a:latin typeface="Arial Narrow" charset="0"/>
              </a:rPr>
              <a:t>.. </a:t>
            </a:r>
          </a:p>
          <a:p>
            <a:pPr eaLnBrk="1" hangingPunct="1">
              <a:buFontTx/>
              <a:buNone/>
            </a:pP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 - The </a:t>
            </a:r>
            <a:r>
              <a:rPr lang="en-US" dirty="0">
                <a:latin typeface="Arial Narrow" charset="0"/>
              </a:rPr>
              <a:t>definitive diagnosis of malignancy in </a:t>
            </a:r>
            <a:r>
              <a:rPr lang="en-US" dirty="0" err="1">
                <a:latin typeface="Arial Narrow" charset="0"/>
              </a:rPr>
              <a:t>pheochromocytomas</a:t>
            </a:r>
            <a:r>
              <a:rPr lang="en-US" dirty="0">
                <a:latin typeface="Arial Narrow" charset="0"/>
              </a:rPr>
              <a:t> is based exclusively on the presence of metastases. </a:t>
            </a:r>
          </a:p>
          <a:p>
            <a:pPr eaLnBrk="1" hangingPunct="1">
              <a:buFontTx/>
              <a:buChar char="-"/>
            </a:pPr>
            <a:r>
              <a:rPr lang="en-US" dirty="0" smtClean="0">
                <a:latin typeface="Arial Narrow" charset="0"/>
              </a:rPr>
              <a:t>These </a:t>
            </a:r>
            <a:r>
              <a:rPr lang="en-US" dirty="0">
                <a:latin typeface="Arial Narrow" charset="0"/>
              </a:rPr>
              <a:t>may involve regional lymph nodes as well as more distant sites, including liver, lung, and bone.</a:t>
            </a:r>
            <a:endParaRPr lang="ar-JO" dirty="0">
              <a:latin typeface="Arial Narrow" charset="0"/>
              <a:cs typeface="Arial" charset="0"/>
            </a:endParaRPr>
          </a:p>
          <a:p>
            <a:pPr marL="0" indent="0" eaLnBrk="1" hangingPunct="1">
              <a:buNone/>
            </a:pPr>
            <a:endParaRPr lang="ar-JO" dirty="0">
              <a:latin typeface="Arial Narrow" charset="0"/>
              <a:cs typeface="Arial" charset="0"/>
            </a:endParaRPr>
          </a:p>
          <a:p>
            <a:pPr eaLnBrk="1" hangingPunct="1"/>
            <a:endParaRPr lang="ar-JO" dirty="0">
              <a:latin typeface="Calibri" charset="0"/>
              <a:cs typeface="Arial" charset="0"/>
            </a:endParaRPr>
          </a:p>
          <a:p>
            <a:pPr eaLnBrk="1" hangingPunct="1"/>
            <a:endParaRPr lang="ar-JO" dirty="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3482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563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u="sng" dirty="0">
                <a:latin typeface="Arial Narrow" charset="0"/>
              </a:rPr>
              <a:t>Clinical Features </a:t>
            </a:r>
          </a:p>
          <a:p>
            <a:pPr>
              <a:buFontTx/>
              <a:buChar char="-"/>
            </a:pPr>
            <a:r>
              <a:rPr lang="en-US" dirty="0">
                <a:latin typeface="Arial Narrow" charset="0"/>
              </a:rPr>
              <a:t>The predominant clinical manifestation is </a:t>
            </a:r>
            <a:r>
              <a:rPr lang="en-US" i="1" dirty="0">
                <a:latin typeface="Arial Narrow" charset="0"/>
              </a:rPr>
              <a:t>hypertension</a:t>
            </a:r>
            <a:r>
              <a:rPr lang="en-US" dirty="0">
                <a:latin typeface="Arial Narrow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Arial Narrow" charset="0"/>
            </a:endParaRPr>
          </a:p>
          <a:p>
            <a:pPr eaLnBrk="1" hangingPunct="1">
              <a:buFontTx/>
              <a:buChar char="-"/>
            </a:pPr>
            <a:r>
              <a:rPr lang="en-US" dirty="0" smtClean="0">
                <a:latin typeface="Arial Narrow" charset="0"/>
              </a:rPr>
              <a:t>Sudden </a:t>
            </a:r>
            <a:r>
              <a:rPr lang="en-US" dirty="0">
                <a:latin typeface="Arial Narrow" charset="0"/>
              </a:rPr>
              <a:t>cardiac death may occur, probably secondary to catecholamine-induced myocardial irritability and ventricular arrhythmias.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-  In some cases, </a:t>
            </a:r>
            <a:r>
              <a:rPr lang="en-US" dirty="0" err="1">
                <a:latin typeface="Arial Narrow" charset="0"/>
              </a:rPr>
              <a:t>pheochromocytomas</a:t>
            </a:r>
            <a:r>
              <a:rPr lang="en-US" dirty="0">
                <a:latin typeface="Arial Narrow" charset="0"/>
              </a:rPr>
              <a:t> secrete hormones such as ACTH and </a:t>
            </a:r>
            <a:r>
              <a:rPr lang="en-US" dirty="0" err="1">
                <a:latin typeface="Arial Narrow" charset="0"/>
              </a:rPr>
              <a:t>somatostatin</a:t>
            </a:r>
            <a:r>
              <a:rPr lang="en-US" dirty="0">
                <a:latin typeface="Arial Narrow" charset="0"/>
              </a:rPr>
              <a:t>. </a:t>
            </a:r>
          </a:p>
          <a:p>
            <a:pPr eaLnBrk="1" hangingPunct="1">
              <a:buFontTx/>
              <a:buChar char="-"/>
            </a:pPr>
            <a:r>
              <a:rPr lang="en-US" dirty="0" smtClean="0">
                <a:latin typeface="Arial Narrow" charset="0"/>
              </a:rPr>
              <a:t>The </a:t>
            </a:r>
            <a:r>
              <a:rPr lang="en-US" dirty="0">
                <a:latin typeface="Arial Narrow" charset="0"/>
              </a:rPr>
              <a:t>laboratory diagnosis of </a:t>
            </a:r>
            <a:r>
              <a:rPr lang="en-US" dirty="0" err="1">
                <a:latin typeface="Arial Narrow" charset="0"/>
              </a:rPr>
              <a:t>pheochromocytoma</a:t>
            </a:r>
            <a:r>
              <a:rPr lang="en-US" dirty="0">
                <a:latin typeface="Arial Narrow" charset="0"/>
              </a:rPr>
              <a:t> is based on demonstration of increased urinary excretion of free </a:t>
            </a:r>
            <a:r>
              <a:rPr lang="en-US" dirty="0" err="1">
                <a:latin typeface="Arial Narrow" charset="0"/>
              </a:rPr>
              <a:t>catecholamines</a:t>
            </a:r>
            <a:r>
              <a:rPr lang="en-US" dirty="0">
                <a:latin typeface="Arial Narrow" charset="0"/>
              </a:rPr>
              <a:t> and their metabolites, such as </a:t>
            </a:r>
            <a:r>
              <a:rPr lang="en-US" dirty="0" err="1">
                <a:latin typeface="Arial Narrow" charset="0"/>
              </a:rPr>
              <a:t>vanillylmandelic</a:t>
            </a:r>
            <a:r>
              <a:rPr lang="en-US" dirty="0">
                <a:latin typeface="Arial Narrow" charset="0"/>
              </a:rPr>
              <a:t> acid and </a:t>
            </a:r>
            <a:r>
              <a:rPr lang="en-US" dirty="0" err="1">
                <a:latin typeface="Arial Narrow" charset="0"/>
              </a:rPr>
              <a:t>metanephrines</a:t>
            </a:r>
            <a:r>
              <a:rPr lang="en-US" dirty="0">
                <a:latin typeface="Arial Narrow" charset="0"/>
              </a:rPr>
              <a:t>.</a:t>
            </a:r>
          </a:p>
          <a:p>
            <a:pPr marL="0" indent="0" eaLnBrk="1" hangingPunct="1">
              <a:buNone/>
            </a:pPr>
            <a:endParaRPr lang="ar-JO" dirty="0">
              <a:latin typeface="Arial Narrow" charset="0"/>
              <a:cs typeface="Arial" charset="0"/>
            </a:endParaRPr>
          </a:p>
          <a:p>
            <a:pPr eaLnBrk="1" hangingPunct="1"/>
            <a:endParaRPr lang="ar-JO" dirty="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995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2978" y="274638"/>
            <a:ext cx="4523821" cy="48393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nrendo.2011.12-f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624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12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HYPOTHALAMIC- PITUITARY CAUSES</a:t>
            </a:r>
            <a:br>
              <a:rPr lang="en-US" dirty="0" smtClean="0"/>
            </a:br>
            <a:r>
              <a:rPr lang="en-US" dirty="0" smtClean="0"/>
              <a:t>CUSHING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None/>
              <a:defRPr/>
            </a:pPr>
            <a:endParaRPr lang="en-US" dirty="0" smtClean="0">
              <a:latin typeface="Arial Narrow" pitchFamily="34" charset="0"/>
            </a:endParaRPr>
          </a:p>
          <a:p>
            <a:pPr marL="571500" indent="-571500">
              <a:buNone/>
              <a:defRPr/>
            </a:pPr>
            <a:r>
              <a:rPr lang="en-US" dirty="0" smtClean="0">
                <a:latin typeface="Arial Narrow" pitchFamily="34" charset="0"/>
              </a:rPr>
              <a:t>-70</a:t>
            </a:r>
            <a:r>
              <a:rPr lang="en-US" dirty="0">
                <a:latin typeface="Arial Narrow" pitchFamily="34" charset="0"/>
              </a:rPr>
              <a:t>% of cases of spontaneous, endogenous Cushing syndrome  </a:t>
            </a:r>
            <a:r>
              <a:rPr lang="en-US" dirty="0" smtClean="0">
                <a:latin typeface="Arial Narrow" pitchFamily="34" charset="0"/>
              </a:rPr>
              <a:t>are due to Cushing disease.</a:t>
            </a:r>
            <a:endParaRPr lang="en-US" dirty="0">
              <a:latin typeface="Arial Narrow" pitchFamily="34" charset="0"/>
            </a:endParaRPr>
          </a:p>
          <a:p>
            <a:pPr>
              <a:buFontTx/>
              <a:buChar char="-"/>
              <a:defRPr/>
            </a:pPr>
            <a:r>
              <a:rPr lang="en-US" dirty="0" smtClean="0">
                <a:latin typeface="Arial Narrow" pitchFamily="34" charset="0"/>
              </a:rPr>
              <a:t>Occurs </a:t>
            </a:r>
            <a:r>
              <a:rPr lang="en-US" dirty="0">
                <a:latin typeface="Arial Narrow" pitchFamily="34" charset="0"/>
              </a:rPr>
              <a:t>most frequently during young adulthood (the 20s and 30s) </a:t>
            </a:r>
          </a:p>
          <a:p>
            <a:pPr>
              <a:buFontTx/>
              <a:buChar char="-"/>
              <a:defRPr/>
            </a:pPr>
            <a:r>
              <a:rPr lang="en-US" dirty="0" smtClean="0">
                <a:latin typeface="Arial Narrow" pitchFamily="34" charset="0"/>
              </a:rPr>
              <a:t>mainly </a:t>
            </a:r>
            <a:r>
              <a:rPr lang="en-US" dirty="0">
                <a:latin typeface="Arial Narrow" pitchFamily="34" charset="0"/>
              </a:rPr>
              <a:t>affecting </a:t>
            </a:r>
            <a:r>
              <a:rPr lang="en-US" dirty="0" smtClean="0">
                <a:latin typeface="Arial Narrow" pitchFamily="34" charset="0"/>
              </a:rPr>
              <a:t>women.</a:t>
            </a:r>
            <a:endParaRPr lang="en-US" dirty="0">
              <a:latin typeface="Arial Narrow" pitchFamily="34" charset="0"/>
            </a:endParaRPr>
          </a:p>
          <a:p>
            <a:pPr marL="533400" indent="-533400">
              <a:lnSpc>
                <a:spcPct val="90000"/>
              </a:lnSpc>
              <a:buNone/>
              <a:defRPr/>
            </a:pPr>
            <a:endParaRPr lang="en-GB" dirty="0">
              <a:latin typeface="Arial Narrow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700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 rtlCol="0">
            <a:normAutofit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dirty="0" smtClean="0">
                <a:latin typeface="Arial Narrow" pitchFamily="34" charset="0"/>
                <a:ea typeface="+mn-ea"/>
              </a:rPr>
              <a:t> </a:t>
            </a:r>
          </a:p>
          <a:p>
            <a:pPr marL="533400" indent="-533400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4400" b="1" u="sng" dirty="0" smtClean="0">
                <a:latin typeface="Arial Narrow" pitchFamily="34" charset="0"/>
              </a:rPr>
              <a:t>C</a:t>
            </a:r>
            <a:r>
              <a:rPr lang="en-GB" sz="4400" b="1" u="sng" dirty="0" smtClean="0">
                <a:latin typeface="Arial Narrow" pitchFamily="34" charset="0"/>
              </a:rPr>
              <a:t>USHING DISEASE</a:t>
            </a:r>
          </a:p>
          <a:p>
            <a:pPr marL="533400" indent="-533400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GB" b="1" u="sng" dirty="0">
              <a:latin typeface="Arial Narrow" pitchFamily="34" charset="0"/>
            </a:endParaRP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dirty="0" smtClean="0">
                <a:latin typeface="Arial Narrow" pitchFamily="34" charset="0"/>
                <a:ea typeface="+mn-ea"/>
              </a:rPr>
              <a:t> -</a:t>
            </a:r>
            <a:r>
              <a:rPr lang="en-US" dirty="0" smtClean="0">
                <a:latin typeface="Arial Narrow" pitchFamily="34" charset="0"/>
              </a:rPr>
              <a:t>majority:</a:t>
            </a:r>
            <a:r>
              <a:rPr lang="en-US" dirty="0" smtClean="0">
                <a:latin typeface="Arial Narrow" pitchFamily="34" charset="0"/>
                <a:ea typeface="+mn-ea"/>
              </a:rPr>
              <a:t> </a:t>
            </a:r>
            <a:r>
              <a:rPr lang="en-US" i="1" dirty="0" smtClean="0">
                <a:latin typeface="Arial Narrow" pitchFamily="34" charset="0"/>
                <a:ea typeface="+mn-ea"/>
              </a:rPr>
              <a:t>pituitary gland contains an ACTH-producing </a:t>
            </a:r>
            <a:r>
              <a:rPr lang="en-US" i="1" u="sng" dirty="0" smtClean="0">
                <a:latin typeface="Arial Narrow" pitchFamily="34" charset="0"/>
                <a:ea typeface="+mn-ea"/>
              </a:rPr>
              <a:t>adenoma</a:t>
            </a:r>
            <a:endParaRPr lang="en-US" u="sng" dirty="0" smtClean="0">
              <a:latin typeface="Arial Narrow" pitchFamily="34" charset="0"/>
              <a:ea typeface="+mn-ea"/>
            </a:endParaRP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  <a:ea typeface="+mn-ea"/>
              </a:rPr>
              <a:t>-   In the remaining patients, the anterior pituitary contains areas of </a:t>
            </a:r>
            <a:r>
              <a:rPr lang="en-US" i="1" u="sng" dirty="0" err="1" smtClean="0">
                <a:latin typeface="Arial Narrow" pitchFamily="34" charset="0"/>
                <a:ea typeface="+mn-ea"/>
              </a:rPr>
              <a:t>corticotroph</a:t>
            </a:r>
            <a:r>
              <a:rPr lang="en-US" i="1" u="sng" dirty="0" smtClean="0">
                <a:latin typeface="Arial Narrow" pitchFamily="34" charset="0"/>
                <a:ea typeface="+mn-ea"/>
              </a:rPr>
              <a:t> cell hyperplasia</a:t>
            </a:r>
            <a:r>
              <a:rPr lang="en-US" u="sng" dirty="0" smtClean="0">
                <a:latin typeface="Arial Narrow" pitchFamily="34" charset="0"/>
                <a:ea typeface="+mn-ea"/>
              </a:rPr>
              <a:t> </a:t>
            </a:r>
            <a:r>
              <a:rPr lang="en-US" dirty="0" smtClean="0">
                <a:latin typeface="Arial Narrow" pitchFamily="34" charset="0"/>
                <a:ea typeface="+mn-ea"/>
              </a:rPr>
              <a:t>which may be: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  <a:ea typeface="+mn-ea"/>
              </a:rPr>
              <a:t>a.  Primary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AutoNum type="alphaLcPeriod" startAt="2"/>
              <a:defRPr/>
            </a:pPr>
            <a:r>
              <a:rPr lang="en-US" dirty="0" smtClean="0">
                <a:latin typeface="Arial Narrow" pitchFamily="34" charset="0"/>
                <a:ea typeface="+mn-ea"/>
              </a:rPr>
              <a:t>or, less commonly, secondary </a:t>
            </a:r>
            <a:r>
              <a:rPr lang="en-US" dirty="0" smtClean="0">
                <a:latin typeface="Arial Narrow" pitchFamily="34" charset="0"/>
                <a:ea typeface="+mn-ea"/>
              </a:rPr>
              <a:t>to CRH producing </a:t>
            </a:r>
            <a:r>
              <a:rPr lang="en-US" dirty="0" smtClean="0">
                <a:latin typeface="Arial Narrow" pitchFamily="34" charset="0"/>
                <a:ea typeface="+mn-ea"/>
              </a:rPr>
              <a:t>tumor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>
              <a:latin typeface="Arial Narrow" pitchFamily="34" charset="0"/>
              <a:ea typeface="+mn-ea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GB" dirty="0" smtClean="0">
              <a:latin typeface="Arial Narrow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70821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  <a:defRPr/>
            </a:pPr>
            <a:r>
              <a:rPr lang="en-US" dirty="0">
                <a:latin typeface="Arial Narrow" pitchFamily="34" charset="0"/>
              </a:rPr>
              <a:t>The adrenal glands in Cushing disease show  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bilateral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nodular cortical hyperplasia </a:t>
            </a:r>
            <a:r>
              <a:rPr lang="en-US" dirty="0">
                <a:latin typeface="Arial Narrow" pitchFamily="34" charset="0"/>
              </a:rPr>
              <a:t>secondary to the elevated levels of ACTH ("ACTH-dependent" Cushing syndrome).</a:t>
            </a:r>
          </a:p>
          <a:p>
            <a:pPr>
              <a:buNone/>
              <a:defRPr/>
            </a:pPr>
            <a:r>
              <a:rPr lang="en-GB" dirty="0">
                <a:latin typeface="Arial Narrow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926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Nodular </a:t>
            </a:r>
            <a:r>
              <a:rPr lang="en-US" dirty="0" smtClean="0"/>
              <a:t>cortical </a:t>
            </a:r>
            <a:r>
              <a:rPr lang="en-US" dirty="0" smtClean="0"/>
              <a:t>hyperplasia</a:t>
            </a:r>
            <a:endParaRPr lang="en-US" dirty="0"/>
          </a:p>
        </p:txBody>
      </p:sp>
      <p:pic>
        <p:nvPicPr>
          <p:cNvPr id="4" name="Content Placeholder 3" descr="endo_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2" b="926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65502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5BC3699C2199479908980602319B4D" ma:contentTypeVersion="" ma:contentTypeDescription="Create a new document." ma:contentTypeScope="" ma:versionID="91f68bad66d046a5822093939dd5b4f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3e687d5f98ee29b9cfcc2ff24550d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DDE997-BB90-4F98-904A-7444D83A4540}"/>
</file>

<file path=customXml/itemProps2.xml><?xml version="1.0" encoding="utf-8"?>
<ds:datastoreItem xmlns:ds="http://schemas.openxmlformats.org/officeDocument/2006/customXml" ds:itemID="{D911CB9A-4463-4BA1-911E-C2CF77619490}"/>
</file>

<file path=customXml/itemProps3.xml><?xml version="1.0" encoding="utf-8"?>
<ds:datastoreItem xmlns:ds="http://schemas.openxmlformats.org/officeDocument/2006/customXml" ds:itemID="{B781454C-0A53-475F-A22C-519C7E294FB4}"/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1599</Words>
  <Application>Microsoft Macintosh PowerPoint</Application>
  <PresentationFormat>On-screen Show (4:3)</PresentationFormat>
  <Paragraphs>201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Adrenal gland</vt:lpstr>
      <vt:lpstr>Adrenal gland</vt:lpstr>
      <vt:lpstr>Adrenal cortex</vt:lpstr>
      <vt:lpstr>PowerPoint Presentation</vt:lpstr>
      <vt:lpstr>PowerPoint Presentation</vt:lpstr>
      <vt:lpstr>HYPOTHALAMIC- PITUITARY CAUSES CUSHING DISEASE</vt:lpstr>
      <vt:lpstr>PowerPoint Presentation</vt:lpstr>
      <vt:lpstr>MORPHOLOGY</vt:lpstr>
      <vt:lpstr>Nodular cortical hyperplasia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Clinical features</vt:lpstr>
      <vt:lpstr>Moon face</vt:lpstr>
      <vt:lpstr>Buffalo hump</vt:lpstr>
      <vt:lpstr>buffalo</vt:lpstr>
      <vt:lpstr>stria</vt:lpstr>
      <vt:lpstr>PowerPoint Presentation</vt:lpstr>
      <vt:lpstr>CAUSES OF SECONDARY HYPERALDOSTERONISM</vt:lpstr>
      <vt:lpstr>PowerPoint Presentation</vt:lpstr>
      <vt:lpstr>Adrenocortical adenoma</vt:lpstr>
      <vt:lpstr>Adrenocortical adenoma</vt:lpstr>
      <vt:lpstr>PowerPoint Presentation</vt:lpstr>
      <vt:lpstr>ADRENAL INSUFFICIENCY </vt:lpstr>
      <vt:lpstr>PowerPoint Presentation</vt:lpstr>
      <vt:lpstr>Massive adrenal hemorrhage</vt:lpstr>
      <vt:lpstr>primary chronic adrenocortical insufficiency (Addison disease):  </vt:lpstr>
      <vt:lpstr>PowerPoint Presentation</vt:lpstr>
      <vt:lpstr>PowerPoint Presentation</vt:lpstr>
      <vt:lpstr>PowerPoint Presentation</vt:lpstr>
      <vt:lpstr>Secondary adrenocortical insufficiency</vt:lpstr>
      <vt:lpstr>PowerPoint Presentation</vt:lpstr>
      <vt:lpstr>PowerPoint Presentation</vt:lpstr>
      <vt:lpstr>Adrenal medulla</vt:lpstr>
      <vt:lpstr>TUMORS OF THE ADRENAL MEDULLA</vt:lpstr>
      <vt:lpstr>pheochromocytoma</vt:lpstr>
      <vt:lpstr>PowerPoint Presentation</vt:lpstr>
      <vt:lpstr>pheochromocytoma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Adrenal gland</dc:title>
  <dc:creator>heyam awad</dc:creator>
  <cp:lastModifiedBy>heyam awad</cp:lastModifiedBy>
  <cp:revision>17</cp:revision>
  <dcterms:created xsi:type="dcterms:W3CDTF">2015-07-23T16:50:38Z</dcterms:created>
  <dcterms:modified xsi:type="dcterms:W3CDTF">2015-07-25T16:23:00Z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0x010100CA5BC3699C2199479908980602319B4D</vt:lpwstr>
  </property>
</Properties>
</file>