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5" r:id="rId1"/>
  </p:sldMasterIdLst>
  <p:notesMasterIdLst>
    <p:notesMasterId r:id="rId21"/>
  </p:notesMasterIdLst>
  <p:sldIdLst>
    <p:sldId id="333" r:id="rId2"/>
    <p:sldId id="388" r:id="rId3"/>
    <p:sldId id="376" r:id="rId4"/>
    <p:sldId id="377" r:id="rId5"/>
    <p:sldId id="387" r:id="rId6"/>
    <p:sldId id="386" r:id="rId7"/>
    <p:sldId id="384" r:id="rId8"/>
    <p:sldId id="401" r:id="rId9"/>
    <p:sldId id="402" r:id="rId10"/>
    <p:sldId id="403" r:id="rId11"/>
    <p:sldId id="405" r:id="rId12"/>
    <p:sldId id="407" r:id="rId13"/>
    <p:sldId id="408" r:id="rId14"/>
    <p:sldId id="336" r:id="rId15"/>
    <p:sldId id="397" r:id="rId16"/>
    <p:sldId id="398" r:id="rId17"/>
    <p:sldId id="399" r:id="rId18"/>
    <p:sldId id="404" r:id="rId19"/>
    <p:sldId id="400" r:id="rId20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0678" autoAdjust="0"/>
  </p:normalViewPr>
  <p:slideViewPr>
    <p:cSldViewPr>
      <p:cViewPr>
        <p:scale>
          <a:sx n="70" d="100"/>
          <a:sy n="70" d="100"/>
        </p:scale>
        <p:origin x="-281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A45282-03C7-4985-B6D9-2ADCE4BFA98F}" type="datetimeFigureOut">
              <a:rPr lang="ar-JO" smtClean="0"/>
              <a:pPr/>
              <a:t>04/05/1436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82BD9B-B0E4-4CBE-A905-6BCDC0C20B9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2708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BDBBA-E268-4FE7-8F25-F90EAFA94B90}" type="slidenum">
              <a:rPr lang="he-IL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26C32F-8E3B-4AB6-BCC7-0A4B4F69162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2/22/2015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38400"/>
            <a:ext cx="6021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3600" dirty="0">
                <a:solidFill>
                  <a:prstClr val="black"/>
                </a:solidFill>
                <a:latin typeface="Algerian" pitchFamily="82" charset="0"/>
              </a:rPr>
              <a:t>Joints of the lower limb</a:t>
            </a:r>
          </a:p>
        </p:txBody>
      </p:sp>
    </p:spTree>
    <p:extLst>
      <p:ext uri="{BB962C8B-B14F-4D97-AF65-F5344CB8AC3E}">
        <p14:creationId xmlns:p14="http://schemas.microsoft.com/office/powerpoint/2010/main" xmlns="" val="263148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22" y="188641"/>
            <a:ext cx="7525799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411760" y="6093296"/>
            <a:ext cx="41044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8673478">
            <a:off x="2391127" y="2683661"/>
            <a:ext cx="288732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/>
              <a:t>important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16424" y="0"/>
            <a:ext cx="307968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Neck fracture will result in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253561">
            <a:off x="3671235" y="5895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464955">
            <a:off x="4788024" y="33454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11960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86644" y="3068960"/>
            <a:ext cx="1403648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MRI revealing Left Femoral neck Fracture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6696744" cy="52565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724128" y="3717032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9261785">
            <a:off x="7191221" y="1772816"/>
            <a:ext cx="195277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For reading only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32361" t="38542" r="23529" b="15625"/>
          <a:stretch>
            <a:fillRect/>
          </a:stretch>
        </p:blipFill>
        <p:spPr bwMode="auto">
          <a:xfrm>
            <a:off x="4429124" y="-214338"/>
            <a:ext cx="4143404" cy="35052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36471" t="8333" r="25882" b="45833"/>
          <a:stretch>
            <a:fillRect/>
          </a:stretch>
        </p:blipFill>
        <p:spPr bwMode="auto">
          <a:xfrm>
            <a:off x="3934906" y="3357562"/>
            <a:ext cx="4494746" cy="26131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10124" y="4843359"/>
            <a:ext cx="2804554" cy="8002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Ischiofemoral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limits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425215"/>
            <a:ext cx="367751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7-MAIN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LIGAMENTS OF THE HIP JOINT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254" y="1377909"/>
            <a:ext cx="3717804" cy="1908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a-Iliofemoral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 strong, inverted </a:t>
            </a:r>
          </a:p>
          <a:p>
            <a:pPr algn="ctr" rtl="0"/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Y-shaped ligament. </a:t>
            </a:r>
          </a:p>
          <a:p>
            <a:pPr algn="ctr" rtl="0"/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Prevents </a:t>
            </a:r>
            <a:r>
              <a:rPr lang="en-US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hyperextension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hip joint during</a:t>
            </a:r>
          </a:p>
          <a:p>
            <a:pPr algn="ctr" rtl="0"/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standing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792" y="3566228"/>
            <a:ext cx="291788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Pubofemoral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limits extension and abduction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717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41635" t="30825" r="9344" b="16256"/>
          <a:stretch>
            <a:fillRect/>
          </a:stretch>
        </p:blipFill>
        <p:spPr bwMode="auto">
          <a:xfrm>
            <a:off x="4000496" y="404664"/>
            <a:ext cx="4461076" cy="49685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85720" y="73069"/>
            <a:ext cx="3422184" cy="4031873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dirty="0" smtClean="0"/>
              <a:t>D-The </a:t>
            </a:r>
            <a:r>
              <a:rPr lang="en-US" sz="1600" b="1" dirty="0" smtClean="0"/>
              <a:t>ligament of head of femur</a:t>
            </a:r>
            <a:r>
              <a:rPr lang="en-US" sz="1600" i="1" dirty="0" smtClean="0"/>
              <a:t> </a:t>
            </a:r>
            <a:r>
              <a:rPr lang="en-US" sz="1600" b="1" i="1" dirty="0" smtClean="0"/>
              <a:t>ligamentum teres</a:t>
            </a:r>
            <a:endParaRPr lang="en-US" sz="1600" b="1" dirty="0" smtClean="0"/>
          </a:p>
          <a:p>
            <a:pPr algn="ctr" rtl="0"/>
            <a:r>
              <a:rPr lang="en-US" sz="1600" b="1" dirty="0" smtClean="0"/>
              <a:t>primarily a synovial fold conducting a blood vessel, is weak and of little importance in strengthening</a:t>
            </a:r>
          </a:p>
          <a:p>
            <a:pPr algn="ctr"/>
            <a:r>
              <a:rPr lang="en-US" sz="1600" dirty="0" smtClean="0"/>
              <a:t>the hip joint </a:t>
            </a:r>
          </a:p>
          <a:p>
            <a:pPr algn="ctr"/>
            <a:r>
              <a:rPr lang="en-US" sz="1600" dirty="0" smtClean="0"/>
              <a:t>Its wide end attaches to the margins of the acetabular notch and the </a:t>
            </a:r>
            <a:r>
              <a:rPr lang="en-US" sz="1600" i="1" dirty="0" smtClean="0"/>
              <a:t>transverse acetabular ligament; its narrow end </a:t>
            </a:r>
            <a:r>
              <a:rPr lang="en-US" sz="1600" dirty="0" smtClean="0"/>
              <a:t>attaches to the femur at the </a:t>
            </a:r>
            <a:r>
              <a:rPr lang="en-US" sz="1600" i="1" dirty="0" smtClean="0"/>
              <a:t>fovea for the ligament of the head of femur. Usually, the ligament contains a small artery to the head of the femur.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357158" y="4263948"/>
            <a:ext cx="3071802" cy="2308324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The</a:t>
            </a:r>
          </a:p>
          <a:p>
            <a:pPr algn="ctr"/>
            <a:r>
              <a:rPr lang="en-US" dirty="0" smtClean="0"/>
              <a:t>non-articular lower part of the acetabulum, the </a:t>
            </a:r>
            <a:r>
              <a:rPr lang="en-US" i="1" dirty="0" smtClean="0"/>
              <a:t>acetabular notch, is closed off</a:t>
            </a:r>
          </a:p>
          <a:p>
            <a:pPr algn="ctr"/>
            <a:r>
              <a:rPr lang="en-US" dirty="0" smtClean="0"/>
              <a:t>below by the </a:t>
            </a:r>
          </a:p>
          <a:p>
            <a:pPr algn="ctr" rtl="0"/>
            <a:r>
              <a:rPr lang="en-US" b="1" i="1" dirty="0" smtClean="0"/>
              <a:t>E-transverse acetabular ligament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90069"/>
            <a:ext cx="260509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1600" b="1" i="1" spc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8-Movements</a:t>
            </a:r>
            <a:endParaRPr lang="en-US" sz="1600" b="1" i="1" spc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330" y="799344"/>
            <a:ext cx="5499554" cy="5201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Flexion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performed by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iliopsoas, rectus femoris,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sartorius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Extension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performed by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gluteus maximus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hamstring muscles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Abduction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performed by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gluteus medius and minimus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assisted by the sartorius, tensor fasciae latae, and piriformis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Adduction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performed by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adductor longus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brevis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adductor fibers of the adductor magnus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These muscles are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assisted by the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pectineus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gracilis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Lateral rotation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performed by 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short lateral rotator muscles 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assisted by 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gluteus maximus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rtl="0"/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Medial rotation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performed by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anterior fibers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gluteus medius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gluteus minimus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tensor fasciae latae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25120">
            <a:off x="6300192" y="1235465"/>
            <a:ext cx="2049842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Flexion is limited by the hamstring muscle group. Extension is limited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ligamentous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thickening of the capsule; abduction, by the adductor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of muscles; adduction, by the tensor muscle and fascia of the abductor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muscles; and rotation, by the fibrous capsular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8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538" y="75412"/>
            <a:ext cx="4824536" cy="6389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9- Angle </a:t>
            </a:r>
            <a:r>
              <a:rPr lang="en-US" dirty="0"/>
              <a:t>of </a:t>
            </a:r>
            <a:r>
              <a:rPr lang="en-US" dirty="0" smtClean="0"/>
              <a:t>Inclination</a:t>
            </a:r>
            <a:endParaRPr lang="en-US" dirty="0"/>
          </a:p>
        </p:txBody>
      </p:sp>
      <p:pic>
        <p:nvPicPr>
          <p:cNvPr id="11269" name="Picture 5" descr="femur ant view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643050"/>
            <a:ext cx="2232248" cy="49411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691680" y="2492896"/>
            <a:ext cx="864096" cy="413174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691680" y="1916832"/>
            <a:ext cx="953467" cy="59300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98962" y="2060848"/>
            <a:ext cx="3181350" cy="57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</a:rPr>
              <a:t>Approx. 125</a:t>
            </a:r>
            <a:r>
              <a:rPr lang="en-US" sz="3200" baseline="30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3" name="Freeform 12"/>
          <p:cNvSpPr/>
          <p:nvPr/>
        </p:nvSpPr>
        <p:spPr>
          <a:xfrm>
            <a:off x="1787857" y="2347415"/>
            <a:ext cx="297976" cy="573206"/>
          </a:xfrm>
          <a:custGeom>
            <a:avLst/>
            <a:gdLst>
              <a:gd name="connsiteX0" fmla="*/ 218364 w 297976"/>
              <a:gd name="connsiteY0" fmla="*/ 0 h 573206"/>
              <a:gd name="connsiteX1" fmla="*/ 286603 w 297976"/>
              <a:gd name="connsiteY1" fmla="*/ 122830 h 573206"/>
              <a:gd name="connsiteX2" fmla="*/ 286603 w 297976"/>
              <a:gd name="connsiteY2" fmla="*/ 300251 h 573206"/>
              <a:gd name="connsiteX3" fmla="*/ 245659 w 297976"/>
              <a:gd name="connsiteY3" fmla="*/ 423081 h 573206"/>
              <a:gd name="connsiteX4" fmla="*/ 163773 w 297976"/>
              <a:gd name="connsiteY4" fmla="*/ 518615 h 573206"/>
              <a:gd name="connsiteX5" fmla="*/ 0 w 297976"/>
              <a:gd name="connsiteY5" fmla="*/ 573206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976" h="573206">
                <a:moveTo>
                  <a:pt x="218364" y="0"/>
                </a:moveTo>
                <a:cubicBezTo>
                  <a:pt x="246797" y="36394"/>
                  <a:pt x="275230" y="72788"/>
                  <a:pt x="286603" y="122830"/>
                </a:cubicBezTo>
                <a:cubicBezTo>
                  <a:pt x="297976" y="172872"/>
                  <a:pt x="293427" y="250209"/>
                  <a:pt x="286603" y="300251"/>
                </a:cubicBezTo>
                <a:cubicBezTo>
                  <a:pt x="279779" y="350293"/>
                  <a:pt x="266131" y="386687"/>
                  <a:pt x="245659" y="423081"/>
                </a:cubicBezTo>
                <a:cubicBezTo>
                  <a:pt x="225187" y="459475"/>
                  <a:pt x="204716" y="493594"/>
                  <a:pt x="163773" y="518615"/>
                </a:cubicBezTo>
                <a:cubicBezTo>
                  <a:pt x="122830" y="543636"/>
                  <a:pt x="61415" y="558421"/>
                  <a:pt x="0" y="573206"/>
                </a:cubicBezTo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699792" y="2420888"/>
            <a:ext cx="978408" cy="48463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it is the angle between the neck and shaft of the femur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63888" y="3068960"/>
            <a:ext cx="449193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typically ranges from 115 to 140 degrees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96" y="3789040"/>
            <a:ext cx="4572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dirty="0" smtClean="0"/>
              <a:t>is about 160</a:t>
            </a:r>
            <a:r>
              <a:rPr lang="ar-JO" dirty="0" smtClean="0"/>
              <a:t>° </a:t>
            </a:r>
            <a:r>
              <a:rPr lang="en-US" dirty="0" smtClean="0"/>
              <a:t> in the young child and about 125</a:t>
            </a:r>
            <a:r>
              <a:rPr lang="ar-JO" dirty="0" smtClean="0"/>
              <a:t>°</a:t>
            </a:r>
            <a:r>
              <a:rPr lang="en-US" dirty="0" smtClean="0"/>
              <a:t> in the adult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384"/>
            <a:ext cx="8136904" cy="23836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000372"/>
            <a:ext cx="1457325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00372"/>
            <a:ext cx="1571625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1117" y="3072380"/>
            <a:ext cx="1819275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472608" y="5166382"/>
            <a:ext cx="320384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Times" pitchFamily="18" charset="0"/>
                <a:cs typeface="Times" pitchFamily="18" charset="0"/>
              </a:rPr>
              <a:t>for example</a:t>
            </a:r>
            <a:r>
              <a:rPr lang="en-US" b="1" dirty="0" smtClean="0"/>
              <a:t>, in cases of congenital dislocation of the hip. In this condition, adduction of the hip joint is limited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5166382"/>
            <a:ext cx="4104456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it occurs in fractures of the neck of the femur and in slipping of the femoral epiphysis. In this condition, abduction of the hip joint is limited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10035" r="22338" b="5861"/>
          <a:stretch>
            <a:fillRect/>
          </a:stretch>
        </p:blipFill>
        <p:spPr bwMode="auto">
          <a:xfrm>
            <a:off x="251520" y="188640"/>
            <a:ext cx="5688632" cy="64087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12160" y="1628800"/>
            <a:ext cx="273630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Note that the inferior margin of the neck of the femur should form a continuous curve with the upper margin of the obturator foramen (</a:t>
            </a:r>
            <a:r>
              <a:rPr lang="en-US" dirty="0" err="1" smtClean="0"/>
              <a:t>Shenton's</a:t>
            </a:r>
            <a:r>
              <a:rPr lang="en-US" dirty="0" smtClean="0"/>
              <a:t> line)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35896" y="328498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91880" y="328498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47864" y="328498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267744" y="357301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195736" y="3861048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0" y="188640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err="1" smtClean="0"/>
              <a:t>Shenton's</a:t>
            </a:r>
            <a:r>
              <a:rPr lang="en-US" dirty="0" smtClean="0"/>
              <a:t> line is a useful means of assessing the angle of the femoral neck on a radiograph of the hip region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332656"/>
            <a:ext cx="4572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10-There is a pattern of hip injuries;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7744" y="5157192"/>
            <a:ext cx="4572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in old age</a:t>
            </a:r>
          </a:p>
          <a:p>
            <a:pPr algn="ctr"/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fracture of the neck of the femur again becomes the usual lesion</a:t>
            </a:r>
            <a:endParaRPr lang="en-US" sz="2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1000" y="4005064"/>
            <a:ext cx="65293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smtClean="0"/>
              <a:t>in adult life the hip dislocates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267744" y="2852936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ndalus" pitchFamily="18" charset="-78"/>
                <a:cs typeface="Andalus" pitchFamily="18" charset="-78"/>
              </a:rPr>
              <a:t>schoolboys may displace the epiphysis</a:t>
            </a:r>
          </a:p>
          <a:p>
            <a:pPr algn="ctr"/>
            <a:r>
              <a:rPr lang="en-US" b="1" dirty="0" smtClean="0">
                <a:latin typeface="Andalus" pitchFamily="18" charset="-78"/>
                <a:cs typeface="Andalus" pitchFamily="18" charset="-78"/>
              </a:rPr>
              <a:t>of the femoral head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1268760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 </a:t>
            </a:r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children may sustain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greenstick fractures of the femoral neck </a:t>
            </a:r>
            <a:endParaRPr lang="en-US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352839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ndalus" pitchFamily="18" charset="-78"/>
                <a:cs typeface="Andalus" pitchFamily="18" charset="-78"/>
              </a:rPr>
              <a:t>Dislocation of the hip</a:t>
            </a:r>
          </a:p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The hip is usually dislocated backwards and this is produced by a force applied along the femoral shaft with the hip in the flexed position (e.g. the</a:t>
            </a:r>
          </a:p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knee striking against the opposite seat or  in car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accedent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4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200400" cy="3571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326156">
            <a:off x="3979153" y="1625976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4380564"/>
            <a:ext cx="6676794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The sciatic nerve,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is in a close posterior relation with the hip joint therefore, it is in a danger of</a:t>
            </a:r>
          </a:p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damage in these injuries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2" y="857232"/>
            <a:ext cx="3758686" cy="47863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14678" y="71414"/>
            <a:ext cx="1661032" cy="584775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32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Hip joint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8684" y="912423"/>
            <a:ext cx="3127779" cy="36933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Synovial ball-and-socket</a:t>
            </a:r>
            <a:r>
              <a:rPr lang="en-US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joint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319" y="2064551"/>
            <a:ext cx="3288080" cy="646331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a- </a:t>
            </a:r>
            <a:r>
              <a:rPr lang="en-US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head of femur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b- </a:t>
            </a:r>
            <a:r>
              <a:rPr lang="en-US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lunate surface of acetabulum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039" y="1416479"/>
            <a:ext cx="3243196" cy="52322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2-Articular </a:t>
            </a:r>
            <a:r>
              <a:rPr lang="en-US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surfaces:</a:t>
            </a:r>
          </a:p>
        </p:txBody>
      </p:sp>
      <p:sp>
        <p:nvSpPr>
          <p:cNvPr id="10" name="Rectangle 9"/>
          <p:cNvSpPr/>
          <p:nvPr/>
        </p:nvSpPr>
        <p:spPr>
          <a:xfrm rot="19092364">
            <a:off x="575332" y="622407"/>
            <a:ext cx="936988" cy="36933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1-Type</a:t>
            </a:r>
            <a:r>
              <a:rPr lang="en-US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152" y="4071942"/>
            <a:ext cx="3131840" cy="1631216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8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3-Nerve </a:t>
            </a:r>
            <a:r>
              <a:rPr lang="en-US" sz="2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Supply:</a:t>
            </a:r>
          </a:p>
          <a:p>
            <a:pPr algn="ctr" rtl="0"/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Femoral nerve</a:t>
            </a:r>
          </a:p>
          <a:p>
            <a:pPr algn="ctr" rtl="0"/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Obturator nerve</a:t>
            </a:r>
          </a:p>
          <a:p>
            <a:pPr algn="ctr" rtl="0"/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Sciatic nerve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2535" y="3013429"/>
            <a:ext cx="3347864" cy="92333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Which is deepened by the </a:t>
            </a:r>
            <a:r>
              <a:rPr lang="en-US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fibrocartilaginous</a:t>
            </a:r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labrum </a:t>
            </a:r>
            <a:r>
              <a:rPr lang="en-US" b="1" i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acetabulare</a:t>
            </a:r>
            <a:endParaRPr lang="en-US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5" name="Straight Arrow Connector 14"/>
          <p:cNvCxnSpPr>
            <a:stCxn id="6" idx="2"/>
            <a:endCxn id="13" idx="0"/>
          </p:cNvCxnSpPr>
          <p:nvPr/>
        </p:nvCxnSpPr>
        <p:spPr>
          <a:xfrm flipH="1">
            <a:off x="1926467" y="2710882"/>
            <a:ext cx="29892" cy="30254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2" name="TextBox 11"/>
          <p:cNvSpPr txBox="1"/>
          <p:nvPr/>
        </p:nvSpPr>
        <p:spPr>
          <a:xfrm rot="21115286">
            <a:off x="1722801" y="5954061"/>
            <a:ext cx="2499402" cy="36933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Remember referred pain</a:t>
            </a:r>
            <a:endParaRPr lang="en-US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7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96752"/>
            <a:ext cx="2160240" cy="470898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posteriorly,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to the femoral neck about 0.5 in (12mm) from the trochanteric crest.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From this distal attachment, capsular fibres are reflected on to the femoral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neck as </a:t>
            </a:r>
            <a:r>
              <a:rPr lang="en-US" sz="2000" b="1" i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retinacula</a:t>
            </a:r>
            <a:r>
              <a:rPr lang="en-US" sz="20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and provide one pathway for the blood supply to the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femoral head</a:t>
            </a:r>
            <a:endParaRPr lang="en-US" sz="20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171672"/>
            <a:ext cx="3730166" cy="540060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2928926" y="130710"/>
            <a:ext cx="4248472" cy="36933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4-The </a:t>
            </a:r>
            <a:r>
              <a:rPr lang="en-US" b="1" i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capsule of the hip is attached</a:t>
            </a:r>
            <a:endParaRPr lang="en-US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630776"/>
            <a:ext cx="5001800" cy="36933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proximally to the margins of the acetabulum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 rot="20352169">
            <a:off x="6308576" y="2180007"/>
            <a:ext cx="2304256" cy="175432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Distally, it is attached along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trochanteric line, the bases of the greater and lesser </a:t>
            </a:r>
            <a:r>
              <a:rPr lang="en-US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trochanters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 rot="20312745">
            <a:off x="307360" y="214290"/>
            <a:ext cx="936475" cy="36933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Capsule</a:t>
            </a:r>
            <a:endParaRPr lang="en-US" b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 rot="19738143">
            <a:off x="2591666" y="1714488"/>
            <a:ext cx="5934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JO" dirty="0" smtClean="0"/>
              <a:t>؟؟؟؟؟</a:t>
            </a:r>
            <a:endParaRPr lang="ar-J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344" y="214290"/>
            <a:ext cx="4508746" cy="53285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79512" y="116632"/>
            <a:ext cx="3384376" cy="64633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5-The </a:t>
            </a:r>
            <a:r>
              <a:rPr lang="en-US" b="1" dirty="0" smtClean="0"/>
              <a:t>synovial membrane of the hip joint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6024" y="1045760"/>
            <a:ext cx="3491880" cy="504753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lines the fibrous layer as well as any intracapsular bony surfaces not lined with articular cartilage</a:t>
            </a:r>
          </a:p>
          <a:p>
            <a:pPr algn="ctr"/>
            <a:r>
              <a:rPr lang="en-US" sz="1600" dirty="0" smtClean="0"/>
              <a:t>Thus, where the fibrous layer attaches to the femur, the synovial membrane reflects proximally along the femoral neck to the edge of</a:t>
            </a:r>
          </a:p>
          <a:p>
            <a:pPr algn="ctr"/>
            <a:r>
              <a:rPr lang="en-US" sz="1600" dirty="0" smtClean="0"/>
              <a:t>the femoral head. The </a:t>
            </a:r>
            <a:r>
              <a:rPr lang="en-US" sz="1600" b="1" dirty="0" smtClean="0"/>
              <a:t>synovial folds (</a:t>
            </a:r>
            <a:r>
              <a:rPr lang="en-US" sz="1600" b="1" dirty="0" err="1" smtClean="0"/>
              <a:t>retinacula</a:t>
            </a:r>
            <a:r>
              <a:rPr lang="en-US" sz="1600" b="1" dirty="0" smtClean="0"/>
              <a:t>), which reflect superiorly along the femoral neck as longitudinal bands, contain </a:t>
            </a:r>
            <a:r>
              <a:rPr lang="en-US" sz="1600" b="1" dirty="0" err="1" smtClean="0"/>
              <a:t>subsynovial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ret </a:t>
            </a:r>
            <a:r>
              <a:rPr lang="en-US" sz="1600" b="1" dirty="0" err="1" smtClean="0"/>
              <a:t>inacular</a:t>
            </a:r>
            <a:r>
              <a:rPr lang="en-US" sz="1600" b="1" dirty="0" smtClean="0"/>
              <a:t> arteries (branches of the medial and a few from the lateral femoral circumflex artery), which supply the head and neck of the</a:t>
            </a:r>
          </a:p>
          <a:p>
            <a:pPr algn="ctr"/>
            <a:r>
              <a:rPr lang="en-US" sz="1600" dirty="0" smtClean="0"/>
              <a:t>femur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644008" y="5898976"/>
            <a:ext cx="1512168" cy="48235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7170435">
            <a:off x="3906593" y="5038795"/>
            <a:ext cx="484632" cy="1359941"/>
          </a:xfrm>
          <a:prstGeom prst="downArrow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ip joint retinacular vessels +foveolar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785926"/>
            <a:ext cx="7450138" cy="33816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00166" y="299845"/>
            <a:ext cx="600079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/>
              <a:t>6-Subsynovial </a:t>
            </a:r>
            <a:r>
              <a:rPr lang="en-US" b="1" dirty="0" err="1" smtClean="0"/>
              <a:t>retinacular</a:t>
            </a:r>
            <a:r>
              <a:rPr lang="en-US" b="1" dirty="0" smtClean="0"/>
              <a:t> arteries </a:t>
            </a:r>
          </a:p>
          <a:p>
            <a:pPr algn="ctr"/>
            <a:r>
              <a:rPr lang="en-US" b="1" dirty="0" smtClean="0"/>
              <a:t>(branches of the medial and a few from the lateral femoral circumflex artery), which supply the head and neck of the </a:t>
            </a:r>
            <a:r>
              <a:rPr lang="en-US" dirty="0" smtClean="0"/>
              <a:t>femur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300192" y="5147900"/>
            <a:ext cx="193238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/>
              <a:t>Posterior view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7584" y="5157192"/>
            <a:ext cx="194421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 smtClean="0"/>
              <a:t>Anterior view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690" y="3357562"/>
            <a:ext cx="2582194" cy="3286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339752" y="206084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72200" y="213285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35332"/>
            <a:ext cx="3760004" cy="36933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supply of the head of the femur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62981"/>
            <a:ext cx="3429024" cy="49422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150" y="957039"/>
            <a:ext cx="3789064" cy="44722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31840" y="548680"/>
            <a:ext cx="2987824" cy="1200329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-Acetabular (</a:t>
            </a:r>
            <a:r>
              <a:rPr lang="en-US" b="1" dirty="0" err="1" smtClean="0">
                <a:solidFill>
                  <a:schemeClr val="tx1"/>
                </a:solidFill>
              </a:rPr>
              <a:t>foveolar</a:t>
            </a:r>
            <a:r>
              <a:rPr lang="en-US" b="1" dirty="0" smtClean="0">
                <a:solidFill>
                  <a:schemeClr val="tx1"/>
                </a:solidFill>
              </a:rPr>
              <a:t>) br. of post division of obturator a. (patent in approx. 30% 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6643734" cy="50006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2876" y="136637"/>
            <a:ext cx="2000232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1-Medial and lateral circumflex femoral arteries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main blood supply is from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retinacular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arteries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arising as branches from the circumflex femoral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arteries (especially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medial circumflex femoral artery).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12" y="4786322"/>
            <a:ext cx="1885884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b="1" dirty="0" smtClean="0"/>
              <a:t>2-Artery to the head of femur, a branch of the obturator artery that traverses the ligament of the head.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39770" y="416462"/>
            <a:ext cx="36920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supply to the head of the femur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3285" t="39330" r="30607" b="10000"/>
          <a:stretch>
            <a:fillRect/>
          </a:stretch>
        </p:blipFill>
        <p:spPr bwMode="auto">
          <a:xfrm>
            <a:off x="1979712" y="548680"/>
            <a:ext cx="5760640" cy="5589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19216677">
            <a:off x="-370073" y="1624552"/>
            <a:ext cx="507542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Practice the blood supply of the head of femur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956" t="26100" r="12888" b="21925"/>
          <a:stretch>
            <a:fillRect/>
          </a:stretch>
        </p:blipFill>
        <p:spPr bwMode="auto">
          <a:xfrm>
            <a:off x="3661046" y="1556792"/>
            <a:ext cx="4367338" cy="46805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97152" y="1571612"/>
            <a:ext cx="3131840" cy="45550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neck may break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1-immediately beneath the head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subcapital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2-near its midpoint </a:t>
            </a: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cervical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3-adjacent to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trochanters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basal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4-the fracture line</a:t>
            </a:r>
          </a:p>
          <a:p>
            <a:pPr algn="ctr" rtl="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may pass between, along or just below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trochanters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pretrochanteic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752" y="188640"/>
            <a:ext cx="4572000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upper end of the femur is a common site for fracture </a:t>
            </a:r>
          </a:p>
          <a:p>
            <a:pPr algn="ctr" rtl="0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in the elderly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9694</TotalTime>
  <Words>972</Words>
  <Application>Microsoft Office PowerPoint</Application>
  <PresentationFormat>On-screen Show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9- Angle of Inclination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542</cp:revision>
  <dcterms:created xsi:type="dcterms:W3CDTF">2012-01-14T22:25:28Z</dcterms:created>
  <dcterms:modified xsi:type="dcterms:W3CDTF">2015-02-21T23:46:26Z</dcterms:modified>
</cp:coreProperties>
</file>