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342" r:id="rId3"/>
    <p:sldId id="346" r:id="rId4"/>
    <p:sldId id="341" r:id="rId5"/>
    <p:sldId id="301" r:id="rId6"/>
    <p:sldId id="302" r:id="rId7"/>
    <p:sldId id="347" r:id="rId8"/>
    <p:sldId id="345" r:id="rId9"/>
    <p:sldId id="343" r:id="rId10"/>
    <p:sldId id="350" r:id="rId11"/>
    <p:sldId id="351" r:id="rId12"/>
    <p:sldId id="352" r:id="rId13"/>
    <p:sldId id="353" r:id="rId14"/>
    <p:sldId id="303" r:id="rId15"/>
    <p:sldId id="304" r:id="rId16"/>
    <p:sldId id="305" r:id="rId17"/>
    <p:sldId id="354" r:id="rId18"/>
    <p:sldId id="306" r:id="rId19"/>
    <p:sldId id="307" r:id="rId20"/>
    <p:sldId id="355" r:id="rId21"/>
    <p:sldId id="309" r:id="rId22"/>
    <p:sldId id="344" r:id="rId23"/>
    <p:sldId id="310" r:id="rId24"/>
    <p:sldId id="312" r:id="rId25"/>
    <p:sldId id="3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7EE44-438A-4178-9AE2-7270C2F5E26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6CF0-4C63-47BE-9B7E-FEDCC4459A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003C4-EE11-4651-8E91-7664A26CCD7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DDE3B-D0C7-4520-9852-F5A42D52AEC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65244-E4A8-4FDB-BD6D-8B9BFDBF8C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1CC14-A208-4B86-AD42-215FB96839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3FD6B-69A6-429E-A1F9-5952800ACFE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FB0DE-9D22-42DB-8B52-546ED48414C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22D5-F009-4567-8481-CB8EEEFAFF2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199C-88E5-4EE4-BAD5-A200AEF9A6D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D1CE7-559D-4CB6-87C3-ECECEB8A95B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C5823B-E203-4891-AC21-711217BE6C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38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Myocardial Infarction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229600" cy="5356225"/>
          </a:xfrm>
        </p:spPr>
        <p:txBody>
          <a:bodyPr>
            <a:noAutofit/>
          </a:bodyPr>
          <a:lstStyle/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MI = </a:t>
            </a:r>
            <a:r>
              <a:rPr lang="en-US" sz="3600" i="1" dirty="0" smtClean="0"/>
              <a:t>heart attack</a:t>
            </a:r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i="1" dirty="0" smtClean="0"/>
              <a:t>Defined  as necrosis of heart muscle resulting from ischemia.</a:t>
            </a:r>
            <a:r>
              <a:rPr lang="en-US" sz="3600" dirty="0" smtClean="0"/>
              <a:t> </a:t>
            </a:r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A very significant cause of death worldwide. </a:t>
            </a:r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dirty="0" smtClean="0"/>
              <a:t>of these deaths, 33% -50% die before they can reach the hospital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</a:rPr>
              <a:t>lethal arrhythmia </a:t>
            </a:r>
            <a:r>
              <a:rPr lang="en-US" sz="3600" u="sng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sz="3600" u="sng" dirty="0" smtClean="0">
                <a:solidFill>
                  <a:srgbClr val="FF0000"/>
                </a:solidFill>
              </a:rPr>
              <a:t>Sudden Cardiac Death</a:t>
            </a:r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sz="3600" b="1" u="sng" dirty="0" smtClean="0">
                <a:solidFill>
                  <a:srgbClr val="FF0000"/>
                </a:solidFill>
              </a:rPr>
              <a:t>Arrhythmias  are caused by electrical abnormalities of the ischemic myocardium and conduction system. </a:t>
            </a:r>
            <a:endParaRPr lang="en-US" sz="3600" dirty="0" smtClean="0"/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3600" b="1" dirty="0" smtClean="0"/>
          </a:p>
          <a:p>
            <a:pPr marL="41148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</a:rPr>
              <a:t>2- to 3-day old - infarct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Dense </a:t>
            </a:r>
            <a:r>
              <a:rPr lang="en-US" sz="3200" b="1" dirty="0" err="1" smtClean="0"/>
              <a:t>neutrophil</a:t>
            </a:r>
            <a:r>
              <a:rPr lang="en-US" sz="3200" dirty="0" smtClean="0"/>
              <a:t> infiltrate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in case of reperfusion</a:t>
            </a:r>
            <a:r>
              <a:rPr lang="en-US" sz="3200" dirty="0" smtClean="0">
                <a:sym typeface="Wingdings" pitchFamily="2" charset="2"/>
              </a:rPr>
              <a:t> contraction bands</a:t>
            </a:r>
            <a:endParaRPr lang="en-US" sz="3200" dirty="0" smtClean="0"/>
          </a:p>
          <a:p>
            <a:pPr algn="l" rtl="0"/>
            <a:endParaRPr lang="ar-JO" sz="32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49317" r="16397" b="58682"/>
          <a:stretch>
            <a:fillRect/>
          </a:stretch>
        </p:blipFill>
        <p:spPr bwMode="auto">
          <a:xfrm>
            <a:off x="3581400" y="1448832"/>
            <a:ext cx="5260300" cy="4342368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Microscopic features of myocardial infarction and its repair. </a:t>
            </a:r>
            <a:endParaRPr 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C00000"/>
                </a:solidFill>
              </a:rPr>
              <a:t>7 to 10 days)</a:t>
            </a:r>
            <a:r>
              <a:rPr lang="en-US" sz="3600" dirty="0" smtClean="0">
                <a:sym typeface="Wingdings" pitchFamily="2" charset="2"/>
              </a:rPr>
              <a:t></a:t>
            </a:r>
            <a:r>
              <a:rPr lang="en-US" sz="3600" dirty="0" smtClean="0"/>
              <a:t> complete removal of necrotic </a:t>
            </a:r>
            <a:r>
              <a:rPr lang="en-US" sz="3600" dirty="0" err="1" smtClean="0"/>
              <a:t>myocytes</a:t>
            </a:r>
            <a:r>
              <a:rPr lang="en-US" sz="3600" dirty="0" smtClean="0"/>
              <a:t> by </a:t>
            </a:r>
            <a:r>
              <a:rPr lang="en-US" sz="3600" dirty="0" err="1" smtClean="0"/>
              <a:t>phagocytic</a:t>
            </a:r>
            <a:r>
              <a:rPr lang="en-US" sz="3600" dirty="0" smtClean="0"/>
              <a:t> </a:t>
            </a:r>
            <a:r>
              <a:rPr lang="en-US" sz="3600" b="1" dirty="0" smtClean="0"/>
              <a:t>macrophages</a:t>
            </a:r>
            <a:endParaRPr lang="ar-JO" sz="36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t="47846" r="68571" b="10806"/>
          <a:stretch>
            <a:fillRect/>
          </a:stretch>
        </p:blipFill>
        <p:spPr bwMode="auto">
          <a:xfrm>
            <a:off x="3581400" y="1447800"/>
            <a:ext cx="4800600" cy="432623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1162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Microscopic features of myocardial infarction and its repair. </a:t>
            </a:r>
            <a:endParaRPr 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</a:rPr>
              <a:t>up to 14 days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</a:t>
            </a:r>
            <a:r>
              <a:rPr lang="en-US" sz="3200" b="1" dirty="0" smtClean="0"/>
              <a:t>Granulation</a:t>
            </a:r>
            <a:r>
              <a:rPr lang="en-US" sz="3200" dirty="0" smtClean="0"/>
              <a:t> </a:t>
            </a:r>
            <a:r>
              <a:rPr lang="en-US" sz="3200" b="1" dirty="0" smtClean="0"/>
              <a:t>tissue</a:t>
            </a:r>
            <a:r>
              <a:rPr lang="en-US" sz="3200" dirty="0" smtClean="0"/>
              <a:t> characterized by loose connective tissue (blue) and abundant capillaries (red)</a:t>
            </a:r>
            <a:endParaRPr lang="ar-JO" sz="32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34410" t="47846" r="32795" b="6454"/>
          <a:stretch>
            <a:fillRect/>
          </a:stretch>
        </p:blipFill>
        <p:spPr bwMode="auto">
          <a:xfrm>
            <a:off x="3581400" y="1524000"/>
            <a:ext cx="4572000" cy="436418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33350"/>
            <a:ext cx="7848600" cy="1162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Microscopic features of myocardial infarction and its repair.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</a:rPr>
              <a:t>several weeks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Healed myocardial infarct consisting of a dense </a:t>
            </a:r>
            <a:r>
              <a:rPr lang="en-US" sz="3200" dirty="0" err="1" smtClean="0"/>
              <a:t>collagenous</a:t>
            </a:r>
            <a:r>
              <a:rPr lang="en-US" sz="3200" dirty="0" smtClean="0"/>
              <a:t> </a:t>
            </a:r>
            <a:r>
              <a:rPr lang="en-US" sz="4000" b="1" dirty="0" smtClean="0"/>
              <a:t>scar</a:t>
            </a:r>
            <a:endParaRPr lang="ar-JO" sz="3200" dirty="0"/>
          </a:p>
        </p:txBody>
      </p:sp>
      <p:pic>
        <p:nvPicPr>
          <p:cNvPr id="5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68696" t="47846" b="12982"/>
          <a:stretch>
            <a:fillRect/>
          </a:stretch>
        </p:blipFill>
        <p:spPr bwMode="auto">
          <a:xfrm>
            <a:off x="3581400" y="1447799"/>
            <a:ext cx="4267200" cy="396240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620000" cy="11620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Microscopic features of myocardial infarction and its repair.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Consequences and Complications of MI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1- </a:t>
            </a:r>
            <a:r>
              <a:rPr lang="en-US" b="1" u="sng" dirty="0" smtClean="0">
                <a:solidFill>
                  <a:srgbClr val="C00000"/>
                </a:solidFill>
              </a:rPr>
              <a:t>Death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Unfortunately, </a:t>
            </a:r>
            <a:r>
              <a:rPr lang="en-US" b="1" u="sng" dirty="0" smtClean="0"/>
              <a:t>50% of the deaths</a:t>
            </a:r>
            <a:r>
              <a:rPr lang="en-US" dirty="0" smtClean="0"/>
              <a:t> </a:t>
            </a:r>
            <a:r>
              <a:rPr lang="en-US" u="sng" dirty="0" smtClean="0"/>
              <a:t>associated with acute MI occur in individuals who never reach the hospital </a:t>
            </a:r>
            <a:r>
              <a:rPr lang="en-US" dirty="0" smtClean="0"/>
              <a:t>(within 1 hour of symptom onset-usually as a result of arrhythmias)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Extraordinary progress has been made in patient outcomes subsequent to acute MI (</a:t>
            </a:r>
            <a:r>
              <a:rPr lang="en-US" dirty="0" err="1" smtClean="0">
                <a:solidFill>
                  <a:srgbClr val="C00000"/>
                </a:solidFill>
              </a:rPr>
              <a:t>the</a:t>
            </a:r>
            <a:r>
              <a:rPr lang="en-US" i="1" dirty="0" err="1" smtClean="0">
                <a:solidFill>
                  <a:srgbClr val="C00000"/>
                </a:solidFill>
              </a:rPr>
              <a:t>in</a:t>
            </a:r>
            <a:r>
              <a:rPr lang="en-US" i="1" dirty="0" smtClean="0">
                <a:solidFill>
                  <a:srgbClr val="C00000"/>
                </a:solidFill>
              </a:rPr>
              <a:t>-hospital) </a:t>
            </a:r>
            <a:r>
              <a:rPr lang="en-US" i="1" dirty="0" smtClean="0"/>
              <a:t>death rate</a:t>
            </a:r>
            <a:r>
              <a:rPr lang="en-US" dirty="0" smtClean="0"/>
              <a:t> has declined from approximately 30% to an overall rate of between 10% and 13%).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38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Consequences and Complications of MI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72400" cy="4908550"/>
          </a:xfrm>
        </p:spPr>
        <p:txBody>
          <a:bodyPr>
            <a:normAutofit fontScale="92500" lnSpcReduction="20000"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u="sng" dirty="0" smtClean="0">
                <a:solidFill>
                  <a:srgbClr val="C00000"/>
                </a:solidFill>
              </a:rPr>
              <a:t>2- </a:t>
            </a:r>
            <a:r>
              <a:rPr lang="en-US" b="1" i="1" u="sng" dirty="0" err="1" smtClean="0">
                <a:solidFill>
                  <a:srgbClr val="C00000"/>
                </a:solidFill>
              </a:rPr>
              <a:t>cardiogenic</a:t>
            </a:r>
            <a:r>
              <a:rPr lang="en-US" b="1" i="1" u="sng" dirty="0" smtClean="0">
                <a:solidFill>
                  <a:srgbClr val="C00000"/>
                </a:solidFill>
              </a:rPr>
              <a:t> shock.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(10% to 15%) of patients after acute MI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with a large infarct ( &gt;40% of the Left ventricle). </a:t>
            </a:r>
          </a:p>
          <a:p>
            <a:pPr marL="41148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-  70% mortality rate; 2/3 of in-hospital deaths.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u="sng" dirty="0" smtClean="0">
                <a:solidFill>
                  <a:srgbClr val="C00000"/>
                </a:solidFill>
              </a:rPr>
              <a:t>3-Myocardial rupture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4-</a:t>
            </a:r>
            <a:r>
              <a:rPr lang="en-US" b="1" i="1" u="sng" dirty="0" smtClean="0">
                <a:solidFill>
                  <a:srgbClr val="C00000"/>
                </a:solidFill>
              </a:rPr>
              <a:t>Pericarditis.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5-</a:t>
            </a:r>
            <a:r>
              <a:rPr lang="en-US" b="1" i="1" u="sng" dirty="0" smtClean="0">
                <a:solidFill>
                  <a:srgbClr val="C00000"/>
                </a:solidFill>
              </a:rPr>
              <a:t>Infarct expansion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6-</a:t>
            </a:r>
            <a:r>
              <a:rPr lang="en-US" b="1" i="1" u="sng" dirty="0" smtClean="0">
                <a:solidFill>
                  <a:srgbClr val="C00000"/>
                </a:solidFill>
              </a:rPr>
              <a:t>Ventricular aneurysm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7-</a:t>
            </a:r>
            <a:r>
              <a:rPr lang="en-US" b="1" i="1" u="sng" dirty="0" smtClean="0">
                <a:solidFill>
                  <a:srgbClr val="C00000"/>
                </a:solidFill>
              </a:rPr>
              <a:t>Progressive late heart failure</a:t>
            </a:r>
            <a:endParaRPr lang="en-US" b="1" u="sng" dirty="0" smtClean="0">
              <a:solidFill>
                <a:srgbClr val="C00000"/>
              </a:solidFill>
            </a:endParaRP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>Complications of myocardial rupture include: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ar-JO" sz="32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ar-JO" sz="32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ar-JO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(1) rupture of the ventricular free wall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3200" dirty="0" err="1" smtClean="0"/>
              <a:t>hemopericardium</a:t>
            </a:r>
            <a:r>
              <a:rPr lang="en-US" sz="3200" dirty="0" smtClean="0"/>
              <a:t> and cardiac </a:t>
            </a:r>
            <a:r>
              <a:rPr lang="en-US" sz="3200" dirty="0" err="1" smtClean="0"/>
              <a:t>tamponade</a:t>
            </a:r>
            <a:r>
              <a:rPr lang="en-US" sz="3200" dirty="0" smtClean="0"/>
              <a:t>  (usually fatal) </a:t>
            </a:r>
          </a:p>
          <a:p>
            <a:pPr algn="l" rtl="0"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(2) rupture of the ventricular septum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VSD and left-to-right shunt </a:t>
            </a:r>
          </a:p>
          <a:p>
            <a:pPr algn="l" rtl="0" eaLnBrk="1" hangingPunct="1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(3) papillary muscle rupture</a:t>
            </a:r>
            <a:r>
              <a:rPr lang="en-US" sz="3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severe mitral regurgitation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myocardial rupture</a:t>
            </a:r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0225" y="1524000"/>
            <a:ext cx="649748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81000"/>
            <a:ext cx="7772400" cy="597535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4-Pericarditis.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</a:t>
            </a:r>
            <a:r>
              <a:rPr lang="en-US" dirty="0" err="1" smtClean="0"/>
              <a:t>fibrinous</a:t>
            </a:r>
            <a:r>
              <a:rPr lang="en-US" dirty="0" smtClean="0"/>
              <a:t> or hemorrhagic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usually 2 to 3 days of a </a:t>
            </a:r>
            <a:r>
              <a:rPr lang="en-US" dirty="0" err="1" smtClean="0"/>
              <a:t>transmural</a:t>
            </a:r>
            <a:r>
              <a:rPr lang="en-US" dirty="0" smtClean="0"/>
              <a:t> MI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typically spontaneously resolves with time (immunologic mechanism).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5-Infarct expansion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Because of the weakening of necrotic muscle, there may be disproportionate stretching, thinning, and dilation of the infarct region (especially with </a:t>
            </a:r>
            <a:r>
              <a:rPr lang="en-US" dirty="0" err="1" smtClean="0"/>
              <a:t>anteroseptal</a:t>
            </a:r>
            <a:r>
              <a:rPr lang="en-US" dirty="0" smtClean="0"/>
              <a:t> infarcts)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81000"/>
            <a:ext cx="7772400" cy="597535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6-Mural thrombus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-the combination of a local loss of contractility (causing stasis) + </a:t>
            </a:r>
            <a:r>
              <a:rPr lang="en-US" dirty="0" err="1" smtClean="0"/>
              <a:t>endocardial</a:t>
            </a:r>
            <a:r>
              <a:rPr lang="en-US" dirty="0" smtClean="0"/>
              <a:t> damage (causing a </a:t>
            </a:r>
            <a:r>
              <a:rPr lang="en-US" dirty="0" err="1" smtClean="0"/>
              <a:t>thrombogenic</a:t>
            </a:r>
            <a:r>
              <a:rPr lang="en-US" dirty="0" smtClean="0"/>
              <a:t> surface)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i="1" dirty="0" err="1" smtClean="0"/>
              <a:t>thromboembolism</a:t>
            </a:r>
            <a:endParaRPr lang="en-US" b="1" i="1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7-Ventricular aneurysm</a:t>
            </a:r>
            <a:r>
              <a:rPr lang="en-US" i="1" dirty="0" smtClean="0">
                <a:solidFill>
                  <a:srgbClr val="C00000"/>
                </a:solidFill>
              </a:rPr>
              <a:t>.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A late complication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- most commonly result from a large </a:t>
            </a:r>
            <a:r>
              <a:rPr lang="en-US" dirty="0" err="1" smtClean="0"/>
              <a:t>transmural</a:t>
            </a:r>
            <a:r>
              <a:rPr lang="en-US" dirty="0" smtClean="0"/>
              <a:t> </a:t>
            </a:r>
            <a:r>
              <a:rPr lang="en-US" dirty="0" err="1" smtClean="0"/>
              <a:t>anteroseptal</a:t>
            </a:r>
            <a:r>
              <a:rPr lang="en-US" dirty="0" smtClean="0"/>
              <a:t> infarct that heals with the formation of thin scar tissue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5897563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/>
              <a:t>Acute occlusion of the proximal left anterior descending (</a:t>
            </a:r>
            <a:r>
              <a:rPr lang="en-US" sz="3600" b="1" dirty="0" smtClean="0">
                <a:solidFill>
                  <a:srgbClr val="FF0000"/>
                </a:solidFill>
              </a:rPr>
              <a:t>LAD</a:t>
            </a:r>
            <a:r>
              <a:rPr lang="en-US" sz="3600" dirty="0" smtClean="0"/>
              <a:t>) artery is the cause of </a:t>
            </a:r>
            <a:r>
              <a:rPr lang="en-US" sz="3600" i="1" u="sng" dirty="0" smtClean="0"/>
              <a:t>40% to 50% of all MIs </a:t>
            </a:r>
            <a:r>
              <a:rPr lang="en-US" sz="3600" dirty="0" smtClean="0"/>
              <a:t>and typically results in infarction of the anterior wall of the left ventricle, the anterior two thirds of the ventricular septum, and most of the heart apex</a:t>
            </a:r>
          </a:p>
          <a:p>
            <a:pPr algn="l" rt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600" i="1" dirty="0" smtClean="0">
                <a:solidFill>
                  <a:srgbClr val="C00000"/>
                </a:solidFill>
              </a:rPr>
              <a:t>Ventricular aneurysm</a:t>
            </a:r>
            <a:endParaRPr lang="ar-J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18582" y="273050"/>
            <a:ext cx="3824686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>Complications of ventricular aneurysms include:</a:t>
            </a:r>
            <a:endParaRPr lang="en-US" sz="3200" i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3200" dirty="0" smtClean="0"/>
              <a:t>1-mural thrombus</a:t>
            </a:r>
          </a:p>
          <a:p>
            <a:pPr algn="l" rtl="0"/>
            <a:r>
              <a:rPr lang="en-US" sz="3200" dirty="0" smtClean="0"/>
              <a:t>2-arrhythmias</a:t>
            </a:r>
          </a:p>
          <a:p>
            <a:pPr algn="l" rtl="0"/>
            <a:r>
              <a:rPr lang="en-US" sz="3200" dirty="0" smtClean="0"/>
              <a:t>3-heart failure</a:t>
            </a:r>
          </a:p>
          <a:p>
            <a:pPr algn="l"/>
            <a:endParaRPr lang="ar-J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800600" y="4343400"/>
            <a:ext cx="1447800" cy="1143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04800"/>
            <a:ext cx="7772400" cy="6051550"/>
          </a:xfrm>
        </p:spPr>
        <p:txBody>
          <a:bodyPr>
            <a:normAutofit/>
          </a:bodyPr>
          <a:lstStyle/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8-Papillary muscle dysfunction</a:t>
            </a:r>
            <a:r>
              <a:rPr lang="en-US" i="1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post-infarct mitral regurgitation )</a:t>
            </a:r>
            <a:endParaRPr lang="en-US" i="1" dirty="0" smtClean="0">
              <a:solidFill>
                <a:srgbClr val="C00000"/>
              </a:solidFill>
            </a:endParaRP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 dysfunction of a papillary muscle after MI occurs due to:</a:t>
            </a: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1- rupture.</a:t>
            </a: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2- ischemic dysfunction</a:t>
            </a: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3- fibrosis and shortening</a:t>
            </a: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4- ventricular dilation.</a:t>
            </a:r>
          </a:p>
          <a:p>
            <a:pPr marL="411480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9-Progressive late heart failure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Long-term prognosis after MI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3350"/>
          </a:xfrm>
        </p:spPr>
        <p:txBody>
          <a:bodyPr/>
          <a:lstStyle/>
          <a:p>
            <a:pPr algn="l" rtl="0">
              <a:buFontTx/>
              <a:buChar char="-"/>
            </a:pPr>
            <a:r>
              <a:rPr lang="en-US" dirty="0" smtClean="0"/>
              <a:t>depends on many factors, the most important of which are left ventricular function and the severity of atherosclerotic narrowing of vessels </a:t>
            </a:r>
            <a:r>
              <a:rPr lang="en-US" dirty="0" err="1" smtClean="0"/>
              <a:t>perfusing</a:t>
            </a:r>
            <a:r>
              <a:rPr lang="en-US" dirty="0" smtClean="0"/>
              <a:t> the remaining viable myocardium.  </a:t>
            </a:r>
          </a:p>
          <a:p>
            <a:pPr algn="l" rtl="0">
              <a:buFontTx/>
              <a:buChar char="-"/>
            </a:pPr>
            <a:r>
              <a:rPr lang="en-US" dirty="0" smtClean="0"/>
              <a:t>Mortality rate within the first year =30% </a:t>
            </a:r>
          </a:p>
          <a:p>
            <a:pPr algn="l" rtl="0"/>
            <a:r>
              <a:rPr lang="en-US" dirty="0" smtClean="0"/>
              <a:t>Thereafter, the annual mortality rate is 3% to 4%.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lumMod val="90000"/>
                  </a:schemeClr>
                </a:solidFill>
              </a:rPr>
              <a:t>Chronic Ischemic Heart Disease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7772400" cy="544195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Chronic IHD usually results from </a:t>
            </a:r>
            <a:r>
              <a:rPr lang="en-US" b="1" dirty="0" smtClean="0"/>
              <a:t>post-infarction</a:t>
            </a:r>
            <a:r>
              <a:rPr lang="en-US" dirty="0" smtClean="0"/>
              <a:t> cardiac decompensation that follows exhaustion of the hypertrophic viable myocardium. </a:t>
            </a:r>
          </a:p>
          <a:p>
            <a:pPr algn="l" rtl="0" eaLnBrk="1" hangingPunct="1"/>
            <a:r>
              <a:rPr lang="en-US" b="1" dirty="0" smtClean="0"/>
              <a:t>progressive heart failure </a:t>
            </a:r>
            <a:r>
              <a:rPr lang="en-US" dirty="0" smtClean="0"/>
              <a:t>as a consequence of ischemic myocardial damage; sometimes punctuated by episodes of angina or MI. </a:t>
            </a:r>
          </a:p>
          <a:p>
            <a:pPr algn="l" rtl="0" eaLnBrk="1" hangingPunct="1"/>
            <a:r>
              <a:rPr lang="en-US" dirty="0" smtClean="0"/>
              <a:t>Arrhythmias are common  along with </a:t>
            </a:r>
            <a:r>
              <a:rPr lang="en-US" b="1" dirty="0" smtClean="0"/>
              <a:t>CHF</a:t>
            </a:r>
          </a:p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satMod val="200000"/>
                  </a:schemeClr>
                </a:solidFill>
              </a:rPr>
              <a:t>Sudden Cardiac Death (SCD)</a:t>
            </a: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50609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Affecting some 300,000 to 400,000 individuals annually in the United States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SCD is most commonly defined as </a:t>
            </a:r>
            <a:r>
              <a:rPr lang="en-US" sz="2800" b="1" dirty="0" smtClean="0">
                <a:solidFill>
                  <a:srgbClr val="C00000"/>
                </a:solidFill>
              </a:rPr>
              <a:t>unexpected death from cardiac causes either without symptoms or within 1 to 24 hours of symptom onset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r>
              <a:rPr lang="en-US" sz="2800" u="sng" dirty="0" smtClean="0">
                <a:solidFill>
                  <a:srgbClr val="C00000"/>
                </a:solidFill>
              </a:rPr>
              <a:t>The most common mechanism is ventricular fibrillation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ar-JO" sz="2800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/>
              <a:t>Coronary artery disease is the most common underlying cause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In many adults SCD is the first clinical manifestation of IHD.</a:t>
            </a:r>
            <a:endParaRPr lang="ar-JO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C00000"/>
                </a:solidFill>
              </a:rPr>
              <a:t>younger</a:t>
            </a:r>
            <a:r>
              <a:rPr lang="en-US" sz="2800" dirty="0" smtClean="0"/>
              <a:t> victims, other </a:t>
            </a:r>
            <a:r>
              <a:rPr lang="en-US" sz="2800" b="1" u="sng" dirty="0" smtClean="0"/>
              <a:t>non-atherosclerotic</a:t>
            </a:r>
            <a:r>
              <a:rPr lang="en-US" sz="2800" dirty="0" smtClean="0"/>
              <a:t> causes are more common: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Other </a:t>
            </a:r>
            <a:r>
              <a:rPr lang="en-US" u="sng" dirty="0" smtClean="0"/>
              <a:t>non-atherosclerotic </a:t>
            </a:r>
            <a:r>
              <a:rPr lang="en-US" b="1" u="sng" dirty="0" smtClean="0">
                <a:solidFill>
                  <a:schemeClr val="tx2">
                    <a:satMod val="200000"/>
                  </a:schemeClr>
                </a:solidFill>
              </a:rPr>
              <a:t>causes of SCD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50609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Congenital coronary arterial abnormalities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Aortic valve </a:t>
            </a:r>
            <a:r>
              <a:rPr lang="en-US" sz="3200" dirty="0" err="1" smtClean="0"/>
              <a:t>stenosis</a:t>
            </a:r>
            <a:endParaRPr lang="en-US" sz="32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Mitral valve </a:t>
            </a:r>
            <a:r>
              <a:rPr lang="en-US" sz="3200" dirty="0" err="1" smtClean="0"/>
              <a:t>prolapse</a:t>
            </a:r>
            <a:endParaRPr lang="en-US" sz="32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err="1" smtClean="0"/>
              <a:t>Myocarditis</a:t>
            </a:r>
            <a:r>
              <a:rPr lang="en-US" sz="3200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Dilated or hypertrophic </a:t>
            </a:r>
            <a:r>
              <a:rPr lang="en-US" sz="3200" dirty="0" err="1" smtClean="0"/>
              <a:t>cardiomyopathy</a:t>
            </a:r>
            <a:endParaRPr lang="en-US" sz="32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Pulmonary hypertension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Hereditary or acquired abnormalities of the cardiac conduction system.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Isolated myocardial hypertrophy.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3200" dirty="0" smtClean="0"/>
              <a:t>unknown causes.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411480" algn="l" rtl="0">
              <a:lnSpc>
                <a:spcPct val="80000"/>
              </a:lnSpc>
              <a:buFont typeface="Wingdings"/>
              <a:buChar char=""/>
              <a:defRPr/>
            </a:pPr>
            <a:r>
              <a:rPr lang="en-US" sz="4000" i="1" dirty="0"/>
              <a:t>The frequency</a:t>
            </a:r>
            <a:r>
              <a:rPr lang="en-US" sz="4000" dirty="0"/>
              <a:t> of MIs </a:t>
            </a:r>
            <a:r>
              <a:rPr lang="en-US" sz="4000" i="1" dirty="0"/>
              <a:t>rises progressively with increasing age</a:t>
            </a:r>
            <a:r>
              <a:rPr lang="en-US" sz="4000" dirty="0"/>
              <a:t> and presence of other risk factors such as hypertension, smoking, and diabetes</a:t>
            </a:r>
          </a:p>
          <a:p>
            <a:pPr marL="411480" algn="l" rtl="0">
              <a:lnSpc>
                <a:spcPct val="80000"/>
              </a:lnSpc>
              <a:buFont typeface="Wingdings"/>
              <a:buChar char=""/>
              <a:defRPr/>
            </a:pPr>
            <a:r>
              <a:rPr lang="en-US" sz="4000" b="1" dirty="0"/>
              <a:t>Approximately only 10% of MIs occur in people younger than 40 years. </a:t>
            </a:r>
          </a:p>
          <a:p>
            <a:pPr algn="l" rtl="0"/>
            <a:endParaRPr lang="ar-JO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sreen\Desktop\showima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09600" y="265113"/>
            <a:ext cx="8001000" cy="644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Evaluation of MI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3657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i="1" u="sng" dirty="0" smtClean="0"/>
              <a:t>Clinical signs and symptoms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i="1" u="sng" dirty="0" smtClean="0"/>
              <a:t>Electrocardiographic(ECG) abnormalities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i="1" u="sng" dirty="0" smtClean="0"/>
              <a:t>Laboratory evaluation: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 is based on measuring the blood levels of intracellular macromolecules that leak out of injured myocardial cells through damaged cell membranes.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b="1" dirty="0" smtClean="0"/>
              <a:t> these molecules include 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1-myoglobin.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2-cardiac </a:t>
            </a:r>
            <a:r>
              <a:rPr lang="en-US" sz="2800" b="1" dirty="0" err="1" smtClean="0"/>
              <a:t>troponins</a:t>
            </a:r>
            <a:r>
              <a:rPr lang="en-US" sz="2800" b="1" dirty="0" smtClean="0"/>
              <a:t> T and I (</a:t>
            </a:r>
            <a:r>
              <a:rPr lang="en-US" sz="2800" b="1" dirty="0" err="1" smtClean="0"/>
              <a:t>TnT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TnI</a:t>
            </a:r>
            <a:r>
              <a:rPr lang="en-US" sz="2800" b="1" dirty="0" smtClean="0"/>
              <a:t>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3-creatine </a:t>
            </a:r>
            <a:r>
              <a:rPr lang="en-US" sz="2800" b="1" dirty="0" err="1" smtClean="0"/>
              <a:t>kinase</a:t>
            </a:r>
            <a:r>
              <a:rPr lang="en-US" sz="2800" b="1" dirty="0" smtClean="0"/>
              <a:t> (CK, and more specifically the myocardial-specific </a:t>
            </a:r>
            <a:r>
              <a:rPr lang="en-US" sz="2800" b="1" dirty="0" err="1" smtClean="0"/>
              <a:t>isoform</a:t>
            </a:r>
            <a:r>
              <a:rPr lang="en-US" sz="2800" b="1" dirty="0" smtClean="0"/>
              <a:t>, CK-MB)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4- lactate </a:t>
            </a:r>
            <a:r>
              <a:rPr lang="en-US" sz="2800" b="1" dirty="0" err="1" smtClean="0"/>
              <a:t>dehydrogenase</a:t>
            </a:r>
            <a:endParaRPr lang="en-US" sz="2800" b="1" i="1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Cardiac enzymes in MI</a:t>
            </a:r>
            <a:endParaRPr lang="ar-JO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1"/>
            <a:ext cx="8382000" cy="5441950"/>
          </a:xfrm>
        </p:spPr>
        <p:txBody>
          <a:bodyPr>
            <a:noAutofit/>
          </a:bodyPr>
          <a:lstStyle/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/>
              <a:t>Cardiac </a:t>
            </a:r>
            <a:r>
              <a:rPr lang="en-US" b="1" dirty="0" err="1" smtClean="0"/>
              <a:t>troponins</a:t>
            </a:r>
            <a:r>
              <a:rPr lang="en-US" b="1" dirty="0" smtClean="0"/>
              <a:t> T and I (</a:t>
            </a:r>
            <a:r>
              <a:rPr lang="en-US" b="1" dirty="0" err="1" smtClean="0"/>
              <a:t>TnT</a:t>
            </a:r>
            <a:r>
              <a:rPr lang="en-US" b="1" dirty="0" smtClean="0"/>
              <a:t>, </a:t>
            </a:r>
            <a:r>
              <a:rPr lang="en-US" b="1" dirty="0" err="1" smtClean="0"/>
              <a:t>TnI</a:t>
            </a:r>
            <a:r>
              <a:rPr lang="en-US" b="1" dirty="0" smtClean="0"/>
              <a:t>), are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best</a:t>
            </a:r>
            <a:r>
              <a:rPr lang="en-US" dirty="0" smtClean="0">
                <a:solidFill>
                  <a:srgbClr val="FF0000"/>
                </a:solidFill>
              </a:rPr>
              <a:t> markers for acute MI. </a:t>
            </a:r>
            <a:r>
              <a:rPr lang="en-US" b="1" dirty="0" smtClean="0"/>
              <a:t>persistence of elevated </a:t>
            </a:r>
            <a:r>
              <a:rPr lang="en-US" b="1" dirty="0" err="1" smtClean="0"/>
              <a:t>troponin</a:t>
            </a:r>
            <a:r>
              <a:rPr lang="en-US" b="1" dirty="0" smtClean="0"/>
              <a:t> levels for approximately 10 days allows the diagnosis of acute MI long after CK-MB levels have returned to normal.</a:t>
            </a:r>
            <a:r>
              <a:rPr lang="en-US" dirty="0" smtClean="0"/>
              <a:t> </a:t>
            </a:r>
          </a:p>
          <a:p>
            <a:pPr marL="41148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algn="l" rtl="0">
              <a:buFont typeface="Wingdings"/>
              <a:buChar char=""/>
              <a:defRPr/>
            </a:pPr>
            <a:r>
              <a:rPr lang="en-US" b="1" dirty="0" err="1" smtClean="0"/>
              <a:t>creatine</a:t>
            </a:r>
            <a:r>
              <a:rPr lang="en-US" b="1" dirty="0" smtClean="0"/>
              <a:t> </a:t>
            </a:r>
            <a:r>
              <a:rPr lang="en-US" b="1" dirty="0" err="1" smtClean="0"/>
              <a:t>kinase</a:t>
            </a:r>
            <a:r>
              <a:rPr lang="en-US" b="1" dirty="0" smtClean="0"/>
              <a:t> </a:t>
            </a:r>
            <a:r>
              <a:rPr lang="en-US" dirty="0" smtClean="0"/>
              <a:t>CK-</a:t>
            </a:r>
            <a:r>
              <a:rPr lang="en-US" b="1" dirty="0" smtClean="0"/>
              <a:t>MB</a:t>
            </a:r>
            <a:r>
              <a:rPr lang="en-US" dirty="0" smtClean="0"/>
              <a:t> is the </a:t>
            </a:r>
            <a:r>
              <a:rPr lang="en-US" b="1" dirty="0" smtClean="0"/>
              <a:t>second best</a:t>
            </a:r>
            <a:r>
              <a:rPr lang="en-US" dirty="0" smtClean="0"/>
              <a:t> marker after the cardiac-specific </a:t>
            </a:r>
            <a:r>
              <a:rPr lang="en-US" dirty="0" err="1" smtClean="0"/>
              <a:t>troponins</a:t>
            </a:r>
            <a:r>
              <a:rPr lang="en-US" dirty="0" smtClean="0"/>
              <a:t>. </a:t>
            </a:r>
          </a:p>
          <a:p>
            <a:pPr marL="41148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5516563"/>
          </a:xfrm>
        </p:spPr>
        <p:txBody>
          <a:bodyPr>
            <a:normAutofit lnSpcReduction="10000"/>
          </a:bodyPr>
          <a:lstStyle/>
          <a:p>
            <a:pPr marL="411480" algn="l" rtl="0">
              <a:buFont typeface="Wingdings"/>
              <a:buChar char=""/>
              <a:defRPr/>
            </a:pPr>
            <a:r>
              <a:rPr lang="en-US" dirty="0"/>
              <a:t>Since various forms of </a:t>
            </a:r>
            <a:r>
              <a:rPr lang="en-US" b="1" dirty="0" err="1" smtClean="0"/>
              <a:t>creatine</a:t>
            </a:r>
            <a:r>
              <a:rPr lang="en-US" b="1" dirty="0" smtClean="0"/>
              <a:t> </a:t>
            </a:r>
            <a:r>
              <a:rPr lang="en-US" b="1" dirty="0" err="1" smtClean="0"/>
              <a:t>kinase</a:t>
            </a:r>
            <a:r>
              <a:rPr lang="en-US" b="1" dirty="0" smtClean="0"/>
              <a:t> (</a:t>
            </a:r>
            <a:r>
              <a:rPr lang="en-US" dirty="0" smtClean="0"/>
              <a:t>CK)  </a:t>
            </a:r>
            <a:r>
              <a:rPr lang="en-US" dirty="0"/>
              <a:t>are found in brain, myocardium, and skeletal muscle, total CK activity is not a reliable marker of cardiac injury (i.e. it could come from skeletal muscle injury). Thus, the </a:t>
            </a:r>
            <a:r>
              <a:rPr lang="en-US" b="1" dirty="0"/>
              <a:t>CK-MB</a:t>
            </a:r>
            <a:r>
              <a:rPr lang="en-US" dirty="0"/>
              <a:t> </a:t>
            </a:r>
            <a:r>
              <a:rPr lang="en-US" dirty="0" err="1"/>
              <a:t>isoform</a:t>
            </a:r>
            <a:r>
              <a:rPr lang="en-US" dirty="0"/>
              <a:t>-principally derived from myocardium is the more specific indicator of heart damage.</a:t>
            </a:r>
          </a:p>
          <a:p>
            <a:pPr marL="411480" algn="l" rtl="0">
              <a:buFont typeface="Wingdings"/>
              <a:buChar char=""/>
              <a:defRPr/>
            </a:pPr>
            <a:r>
              <a:rPr lang="en-US" dirty="0"/>
              <a:t>CK-MB activity begins to rise within 2-4 hours of MI, peaks at 24-48 hours, and returns to normal within approximately 72 hours.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0668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Microscopic changes of MI </a:t>
            </a:r>
            <a:r>
              <a:rPr lang="en-US" b="1" dirty="0" smtClean="0"/>
              <a:t>and its repair.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5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(&lt;24 hr)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coagulative </a:t>
            </a:r>
            <a:r>
              <a:rPr lang="en-US" sz="2800" b="1" dirty="0" smtClean="0"/>
              <a:t>necrosis</a:t>
            </a:r>
            <a:r>
              <a:rPr lang="en-US" sz="2800" dirty="0" smtClean="0"/>
              <a:t> and </a:t>
            </a:r>
            <a:r>
              <a:rPr lang="en-US" sz="2800" b="1" dirty="0" smtClean="0"/>
              <a:t>wavy</a:t>
            </a:r>
            <a:r>
              <a:rPr lang="en-US" sz="2800" dirty="0" smtClean="0"/>
              <a:t> </a:t>
            </a:r>
            <a:r>
              <a:rPr lang="en-US" sz="2800" b="1" dirty="0" smtClean="0"/>
              <a:t>fibers</a:t>
            </a:r>
            <a:r>
              <a:rPr lang="en-US" sz="2800" dirty="0" smtClean="0"/>
              <a:t>. Necrotic cells are separated by edema fluid.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2- to 3-day old - infarct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Dense </a:t>
            </a:r>
            <a:r>
              <a:rPr lang="en-US" sz="2800" b="1" dirty="0" err="1" smtClean="0"/>
              <a:t>neutrophil</a:t>
            </a:r>
            <a:r>
              <a:rPr lang="en-US" sz="2800" dirty="0" smtClean="0"/>
              <a:t> infiltrate 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(7 to 10 days)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complete removal of necrotic </a:t>
            </a:r>
            <a:r>
              <a:rPr lang="en-US" sz="2800" dirty="0" err="1" smtClean="0"/>
              <a:t>myocytes</a:t>
            </a:r>
            <a:r>
              <a:rPr lang="en-US" sz="2800" dirty="0" smtClean="0"/>
              <a:t> by </a:t>
            </a:r>
            <a:r>
              <a:rPr lang="en-US" sz="2800" dirty="0" err="1" smtClean="0"/>
              <a:t>phagocytic</a:t>
            </a:r>
            <a:r>
              <a:rPr lang="en-US" sz="2800" dirty="0" smtClean="0"/>
              <a:t> </a:t>
            </a:r>
            <a:r>
              <a:rPr lang="en-US" sz="2800" b="1" dirty="0" smtClean="0"/>
              <a:t>macrophages</a:t>
            </a:r>
            <a:r>
              <a:rPr lang="en-US" sz="2800" dirty="0" smtClean="0"/>
              <a:t> </a:t>
            </a:r>
          </a:p>
          <a:p>
            <a:pPr algn="l">
              <a:buNone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up to 14 days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b="1" dirty="0" smtClean="0"/>
              <a:t>Granulation</a:t>
            </a:r>
            <a:r>
              <a:rPr lang="en-US" sz="2800" dirty="0" smtClean="0"/>
              <a:t> </a:t>
            </a:r>
            <a:r>
              <a:rPr lang="en-US" sz="2800" b="1" dirty="0" smtClean="0"/>
              <a:t>tissue</a:t>
            </a:r>
            <a:r>
              <a:rPr lang="en-US" sz="2800" dirty="0" smtClean="0"/>
              <a:t> characterized by loose connective tissue and abundant capillaries.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several weeks</a:t>
            </a:r>
            <a:r>
              <a:rPr lang="en-US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Healed myocardial infarct consisting of a dense </a:t>
            </a:r>
            <a:r>
              <a:rPr lang="en-US" sz="2800" dirty="0" err="1" smtClean="0"/>
              <a:t>collagenous</a:t>
            </a:r>
            <a:r>
              <a:rPr lang="en-US" sz="2800" dirty="0" smtClean="0"/>
              <a:t> </a:t>
            </a:r>
            <a:r>
              <a:rPr lang="en-US" sz="3600" b="1" dirty="0" smtClean="0"/>
              <a:t>scar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1162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Microscopic features of myocardial infarction and its repair. </a:t>
            </a:r>
            <a:endParaRPr lang="en-US" sz="3200" b="1" dirty="0"/>
          </a:p>
        </p:txBody>
      </p:sp>
      <p:pic>
        <p:nvPicPr>
          <p:cNvPr id="2050" name="Picture 2" descr="C:\Users\nisreen\Desktop\show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 l="14014" r="52596" b="52154"/>
          <a:stretch>
            <a:fillRect/>
          </a:stretch>
        </p:blipFill>
        <p:spPr bwMode="auto">
          <a:xfrm>
            <a:off x="3733800" y="1677432"/>
            <a:ext cx="4191000" cy="411376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(&lt;24 hr)</a:t>
            </a:r>
            <a:r>
              <a:rPr lang="en-US" sz="3200" dirty="0" smtClean="0">
                <a:sym typeface="Wingdings" pitchFamily="2" charset="2"/>
              </a:rPr>
              <a:t></a:t>
            </a:r>
            <a:r>
              <a:rPr lang="en-US" sz="3200" dirty="0" smtClean="0"/>
              <a:t> coagulative </a:t>
            </a:r>
            <a:r>
              <a:rPr lang="en-US" sz="3200" b="1" dirty="0" smtClean="0"/>
              <a:t>necrosis</a:t>
            </a:r>
            <a:r>
              <a:rPr lang="en-US" sz="3200" dirty="0" smtClean="0"/>
              <a:t> and </a:t>
            </a:r>
            <a:r>
              <a:rPr lang="en-US" sz="3200" b="1" dirty="0" smtClean="0"/>
              <a:t>wavy</a:t>
            </a:r>
            <a:r>
              <a:rPr lang="en-US" sz="3200" dirty="0" smtClean="0"/>
              <a:t> </a:t>
            </a:r>
            <a:r>
              <a:rPr lang="en-US" sz="3200" b="1" dirty="0" smtClean="0"/>
              <a:t>fibers</a:t>
            </a:r>
            <a:r>
              <a:rPr lang="en-US" sz="3200" dirty="0" smtClean="0"/>
              <a:t> Necrotic cells are separated by edema fluid</a:t>
            </a:r>
            <a:endParaRPr lang="ar-JO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3352800"/>
            <a:ext cx="1905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4724400"/>
            <a:ext cx="1676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8DF261AE-241B-451F-8B06-A5869A5EAFB6}"/>
</file>

<file path=customXml/itemProps2.xml><?xml version="1.0" encoding="utf-8"?>
<ds:datastoreItem xmlns:ds="http://schemas.openxmlformats.org/officeDocument/2006/customXml" ds:itemID="{F95CC1DD-B952-4F20-A581-CA8BD9780C29}"/>
</file>

<file path=customXml/itemProps3.xml><?xml version="1.0" encoding="utf-8"?>
<ds:datastoreItem xmlns:ds="http://schemas.openxmlformats.org/officeDocument/2006/customXml" ds:itemID="{7706EA62-3B97-4871-8A49-4E9E0454E4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974</Words>
  <Application>Microsoft Office PowerPoint</Application>
  <PresentationFormat>On-screen Show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Myocardial Infarction </vt:lpstr>
      <vt:lpstr>Slide 2</vt:lpstr>
      <vt:lpstr>Slide 3</vt:lpstr>
      <vt:lpstr>Slide 4</vt:lpstr>
      <vt:lpstr>Evaluation of MI</vt:lpstr>
      <vt:lpstr>Cardiac enzymes in MI</vt:lpstr>
      <vt:lpstr>Slide 7</vt:lpstr>
      <vt:lpstr>Microscopic changes of MI and its repair. </vt:lpstr>
      <vt:lpstr>Microscopic features of myocardial infarction and its repair. </vt:lpstr>
      <vt:lpstr>Microscopic features of myocardial infarction and its repair. </vt:lpstr>
      <vt:lpstr>Microscopic features of myocardial infarction and its repair. </vt:lpstr>
      <vt:lpstr>Slide 12</vt:lpstr>
      <vt:lpstr>Microscopic features of myocardial infarction and its repair. </vt:lpstr>
      <vt:lpstr>Consequences and Complications of MI </vt:lpstr>
      <vt:lpstr>Consequences and Complications of MI </vt:lpstr>
      <vt:lpstr>Complications of myocardial rupture include:  </vt:lpstr>
      <vt:lpstr>myocardial rupture</vt:lpstr>
      <vt:lpstr>Slide 18</vt:lpstr>
      <vt:lpstr>Slide 19</vt:lpstr>
      <vt:lpstr>Ventricular aneurysm</vt:lpstr>
      <vt:lpstr>Slide 21</vt:lpstr>
      <vt:lpstr>Long-term prognosis after MI </vt:lpstr>
      <vt:lpstr>Chronic Ischemic Heart Disease </vt:lpstr>
      <vt:lpstr>Sudden Cardiac Death (SCD)</vt:lpstr>
      <vt:lpstr>Other non-atherosclerotic causes of SCD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Myocardial infarction</dc:title>
  <dc:creator/>
  <cp:lastModifiedBy>Administrator</cp:lastModifiedBy>
  <cp:revision>34</cp:revision>
  <dcterms:created xsi:type="dcterms:W3CDTF">2006-08-16T00:00:00Z</dcterms:created>
  <dcterms:modified xsi:type="dcterms:W3CDTF">2015-11-17T09:45:39Z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