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Lst>
  <p:sldSz cx="9144000" cy="6858000" type="screen4x3"/>
  <p:notesSz cx="6858000" cy="9144000"/>
  <p:defaultTextStyle>
    <a:lvl1pPr>
      <a:spcBef>
        <a:spcPts val="700"/>
      </a:spcBef>
      <a:buSzPct val="100000"/>
      <a:buFont typeface="Arial"/>
      <a:buChar char="•"/>
      <a:defRPr sz="3200">
        <a:latin typeface="Calibri"/>
        <a:ea typeface="Calibri"/>
        <a:cs typeface="Calibri"/>
        <a:sym typeface="Calibri"/>
      </a:defRPr>
    </a:lvl1pPr>
    <a:lvl2pPr marL="457200">
      <a:spcBef>
        <a:spcPts val="700"/>
      </a:spcBef>
      <a:buSzPct val="100000"/>
      <a:buFont typeface="Arial"/>
      <a:buChar char="•"/>
      <a:defRPr sz="3200">
        <a:latin typeface="Calibri"/>
        <a:ea typeface="Calibri"/>
        <a:cs typeface="Calibri"/>
        <a:sym typeface="Calibri"/>
      </a:defRPr>
    </a:lvl2pPr>
    <a:lvl3pPr marL="914400">
      <a:spcBef>
        <a:spcPts val="700"/>
      </a:spcBef>
      <a:buSzPct val="100000"/>
      <a:buFont typeface="Arial"/>
      <a:buChar char="•"/>
      <a:defRPr sz="3200">
        <a:latin typeface="Calibri"/>
        <a:ea typeface="Calibri"/>
        <a:cs typeface="Calibri"/>
        <a:sym typeface="Calibri"/>
      </a:defRPr>
    </a:lvl3pPr>
    <a:lvl4pPr marL="1371600">
      <a:spcBef>
        <a:spcPts val="700"/>
      </a:spcBef>
      <a:buSzPct val="100000"/>
      <a:buFont typeface="Arial"/>
      <a:buChar char="•"/>
      <a:defRPr sz="3200">
        <a:latin typeface="Calibri"/>
        <a:ea typeface="Calibri"/>
        <a:cs typeface="Calibri"/>
        <a:sym typeface="Calibri"/>
      </a:defRPr>
    </a:lvl4pPr>
    <a:lvl5pPr marL="1828800">
      <a:spcBef>
        <a:spcPts val="700"/>
      </a:spcBef>
      <a:buSzPct val="100000"/>
      <a:buFont typeface="Arial"/>
      <a:buChar char="•"/>
      <a:defRPr sz="3200">
        <a:latin typeface="Calibri"/>
        <a:ea typeface="Calibri"/>
        <a:cs typeface="Calibri"/>
        <a:sym typeface="Calibri"/>
      </a:defRPr>
    </a:lvl5pPr>
    <a:lvl6pPr>
      <a:spcBef>
        <a:spcPts val="700"/>
      </a:spcBef>
      <a:buFont typeface="Arial"/>
      <a:defRPr sz="3200">
        <a:latin typeface="Calibri"/>
        <a:ea typeface="Calibri"/>
        <a:cs typeface="Calibri"/>
        <a:sym typeface="Calibri"/>
      </a:defRPr>
    </a:lvl6pPr>
    <a:lvl7pPr>
      <a:spcBef>
        <a:spcPts val="700"/>
      </a:spcBef>
      <a:buFont typeface="Arial"/>
      <a:defRPr sz="3200">
        <a:latin typeface="Calibri"/>
        <a:ea typeface="Calibri"/>
        <a:cs typeface="Calibri"/>
        <a:sym typeface="Calibri"/>
      </a:defRPr>
    </a:lvl7pPr>
    <a:lvl8pPr>
      <a:spcBef>
        <a:spcPts val="700"/>
      </a:spcBef>
      <a:buFont typeface="Arial"/>
      <a:defRPr sz="3200">
        <a:latin typeface="Calibri"/>
        <a:ea typeface="Calibri"/>
        <a:cs typeface="Calibri"/>
        <a:sym typeface="Calibri"/>
      </a:defRPr>
    </a:lvl8pPr>
    <a:lvl9pPr>
      <a:spcBef>
        <a:spcPts val="700"/>
      </a:spcBef>
      <a:buFont typeface="Arial"/>
      <a:defRPr sz="3200">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5DB"/>
          </a:solidFill>
        </a:fill>
      </a:tcStyle>
    </a:wholeTbl>
    <a:band2H>
      <a:tcTxStyle/>
      <a:tcStyle>
        <a:tcBdr/>
        <a:fill>
          <a:solidFill>
            <a:srgbClr val="F0F2EE"/>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B592"/>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B592"/>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B592"/>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E2E2"/>
          </a:solidFill>
        </a:fill>
      </a:tcStyle>
    </a:wholeTbl>
    <a:band2H>
      <a:tcTxStyle/>
      <a:tcStyle>
        <a:tcBdr/>
        <a:fill>
          <a:solidFill>
            <a:srgbClr val="F1F1F1"/>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AA"/>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DCCD"/>
          </a:solidFill>
        </a:fill>
      </a:tcStyle>
    </a:wholeTbl>
    <a:band2H>
      <a:tcTxStyle/>
      <a:tcStyle>
        <a:tcBdr/>
        <a:fill>
          <a:solidFill>
            <a:srgbClr val="F8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954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954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9540"/>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5B592"/>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A5B592"/>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247" autoAdjust="0"/>
    <p:restoredTop sz="94660"/>
  </p:normalViewPr>
  <p:slideViewPr>
    <p:cSldViewPr>
      <p:cViewPr varScale="1">
        <p:scale>
          <a:sx n="65" d="100"/>
          <a:sy n="65" d="100"/>
        </p:scale>
        <p:origin x="-1696" y="-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pPr lvl="0"/>
            <a:endParaRPr/>
          </a:p>
        </p:txBody>
      </p:sp>
      <p:sp>
        <p:nvSpPr>
          <p:cNvPr id="196" name="Shape 19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1. Portal Cir. (13)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pPr lvl="0"/>
            <a:endParaRPr/>
          </a:p>
        </p:txBody>
      </p:sp>
      <p:sp>
        <p:nvSpPr>
          <p:cNvPr id="227" name="Shape 227"/>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Pancreatic duct, the MAIN one from the VENTRAL bud, “usually” empties into the most dstal portion of the CBD (Common Bile Duct)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pPr lvl="0"/>
            <a:endParaRPr/>
          </a:p>
        </p:txBody>
      </p:sp>
      <p:sp>
        <p:nvSpPr>
          <p:cNvPr id="237" name="Shape 237"/>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EGD (Esophago, Gastro, Duodenoscopy)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noRot="1" noChangeAspect="1"/>
          </p:cNvSpPr>
          <p:nvPr>
            <p:ph type="sldImg"/>
          </p:nvPr>
        </p:nvSpPr>
        <p:spPr>
          <a:prstGeom prst="rect">
            <a:avLst/>
          </a:prstGeom>
        </p:spPr>
        <p:txBody>
          <a:bodyPr/>
          <a:lstStyle/>
          <a:p>
            <a:pPr lvl="0"/>
            <a:endParaRPr/>
          </a:p>
        </p:txBody>
      </p:sp>
      <p:sp>
        <p:nvSpPr>
          <p:cNvPr id="270" name="Shape 27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1.  Transparent Pancreas, Ducts, Duodenum (34)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pPr lvl="0"/>
            <a:endParaRPr/>
          </a:p>
        </p:txBody>
      </p:sp>
      <p:sp>
        <p:nvSpPr>
          <p:cNvPr id="283" name="Shape 283"/>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sz="1200"/>
              <a:t>Know main anatomical landmarks and relationships to other organs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6553200" y="6406785"/>
            <a:ext cx="2133600" cy="264255"/>
          </a:xfrm>
          <a:prstGeom prst="rect">
            <a:avLst/>
          </a:prstGeom>
        </p:spPr>
        <p:txBody>
          <a:bodyPr/>
          <a:lstStyle>
            <a:lvl1pPr>
              <a:defRPr>
                <a:latin typeface="Arial"/>
                <a:ea typeface="Arial"/>
                <a:cs typeface="Arial"/>
                <a:sym typeface="Arial"/>
              </a:defRPr>
            </a:lvl1p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8" name="Shape 8"/>
          <p:cNvSpPr>
            <a:spLocks noGrp="1"/>
          </p:cNvSpPr>
          <p:nvPr>
            <p:ph type="sldNum" sz="quarter" idx="2"/>
          </p:nvPr>
        </p:nvSpPr>
        <p:spPr>
          <a:xfrm>
            <a:off x="6553200" y="6406785"/>
            <a:ext cx="2133600" cy="264255"/>
          </a:xfrm>
          <a:prstGeom prst="rect">
            <a:avLst/>
          </a:prstGeom>
        </p:spPr>
        <p:txBody>
          <a:bodyPr/>
          <a:lstStyle>
            <a:lvl1pPr>
              <a:defRPr>
                <a:latin typeface="Arial"/>
                <a:ea typeface="Arial"/>
                <a:cs typeface="Arial"/>
                <a:sym typeface="Arial"/>
              </a:defRPr>
            </a:lvl1p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 name="Shape 10"/>
          <p:cNvSpPr>
            <a:spLocks noGrp="1"/>
          </p:cNvSpPr>
          <p:nvPr>
            <p:ph type="sldNum" sz="quarter" idx="2"/>
          </p:nvPr>
        </p:nvSpPr>
        <p:spPr>
          <a:xfrm>
            <a:off x="6553200" y="6406785"/>
            <a:ext cx="2133600" cy="264255"/>
          </a:xfrm>
          <a:prstGeom prst="rect">
            <a:avLst/>
          </a:prstGeom>
        </p:spPr>
        <p:txBody>
          <a:bodyPr/>
          <a:lstStyle>
            <a:lvl1pPr>
              <a:defRPr>
                <a:latin typeface="Arial"/>
                <a:ea typeface="Arial"/>
                <a:cs typeface="Arial"/>
                <a:sym typeface="Arial"/>
              </a:defRPr>
            </a:lvl1p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xfrm>
            <a:off x="6781800" y="6421072"/>
            <a:ext cx="1905000" cy="264256"/>
          </a:xfrm>
          <a:prstGeom prst="rect">
            <a:avLst/>
          </a:prstGeom>
        </p:spPr>
        <p:txBody>
          <a:bodyPr/>
          <a:lstStyle>
            <a:lvl1pPr>
              <a:defRPr>
                <a:latin typeface="Arial"/>
                <a:ea typeface="Arial"/>
                <a:cs typeface="Arial"/>
                <a:sym typeface="Arial"/>
              </a:defRPr>
            </a:lvl1p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spcBef>
                <a:spcPts val="0"/>
              </a:spcBef>
              <a:buSzTx/>
              <a:buFontTx/>
              <a:buNone/>
              <a:defRPr sz="1200">
                <a:solidFill>
                  <a:srgbClr val="FFFFFF"/>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algn="ctr">
        <a:defRPr sz="4400">
          <a:solidFill>
            <a:srgbClr val="FFFFFF"/>
          </a:solidFill>
          <a:latin typeface="Calibri"/>
          <a:ea typeface="Calibri"/>
          <a:cs typeface="Calibri"/>
          <a:sym typeface="Calibri"/>
        </a:defRPr>
      </a:lvl1pPr>
      <a:lvl2pPr algn="ctr">
        <a:defRPr sz="4400">
          <a:solidFill>
            <a:srgbClr val="FFFFFF"/>
          </a:solidFill>
          <a:latin typeface="Calibri"/>
          <a:ea typeface="Calibri"/>
          <a:cs typeface="Calibri"/>
          <a:sym typeface="Calibri"/>
        </a:defRPr>
      </a:lvl2pPr>
      <a:lvl3pPr algn="ctr">
        <a:defRPr sz="4400">
          <a:solidFill>
            <a:srgbClr val="FFFFFF"/>
          </a:solidFill>
          <a:latin typeface="Calibri"/>
          <a:ea typeface="Calibri"/>
          <a:cs typeface="Calibri"/>
          <a:sym typeface="Calibri"/>
        </a:defRPr>
      </a:lvl3pPr>
      <a:lvl4pPr algn="ctr">
        <a:defRPr sz="4400">
          <a:solidFill>
            <a:srgbClr val="FFFFFF"/>
          </a:solidFill>
          <a:latin typeface="Calibri"/>
          <a:ea typeface="Calibri"/>
          <a:cs typeface="Calibri"/>
          <a:sym typeface="Calibri"/>
        </a:defRPr>
      </a:lvl4pPr>
      <a:lvl5pPr algn="ctr">
        <a:defRPr sz="4400">
          <a:solidFill>
            <a:srgbClr val="FFFFFF"/>
          </a:solidFill>
          <a:latin typeface="Calibri"/>
          <a:ea typeface="Calibri"/>
          <a:cs typeface="Calibri"/>
          <a:sym typeface="Calibri"/>
        </a:defRPr>
      </a:lvl5pPr>
      <a:lvl6pPr indent="457200" algn="ctr">
        <a:defRPr sz="4400">
          <a:solidFill>
            <a:srgbClr val="FFFFFF"/>
          </a:solidFill>
          <a:latin typeface="Calibri"/>
          <a:ea typeface="Calibri"/>
          <a:cs typeface="Calibri"/>
          <a:sym typeface="Calibri"/>
        </a:defRPr>
      </a:lvl6pPr>
      <a:lvl7pPr indent="914400" algn="ctr">
        <a:defRPr sz="4400">
          <a:solidFill>
            <a:srgbClr val="FFFFFF"/>
          </a:solidFill>
          <a:latin typeface="Calibri"/>
          <a:ea typeface="Calibri"/>
          <a:cs typeface="Calibri"/>
          <a:sym typeface="Calibri"/>
        </a:defRPr>
      </a:lvl7pPr>
      <a:lvl8pPr indent="1371600" algn="ctr">
        <a:defRPr sz="4400">
          <a:solidFill>
            <a:srgbClr val="FFFFFF"/>
          </a:solidFill>
          <a:latin typeface="Calibri"/>
          <a:ea typeface="Calibri"/>
          <a:cs typeface="Calibri"/>
          <a:sym typeface="Calibri"/>
        </a:defRPr>
      </a:lvl8pPr>
      <a:lvl9pPr indent="1828800" algn="ctr">
        <a:defRPr sz="4400">
          <a:solidFill>
            <a:srgbClr val="FFFFFF"/>
          </a:solidFill>
          <a:latin typeface="Calibri"/>
          <a:ea typeface="Calibri"/>
          <a:cs typeface="Calibri"/>
          <a:sym typeface="Calibri"/>
        </a:defRPr>
      </a:lvl9pPr>
    </p:titleStyle>
    <p:bodyStyle>
      <a:lvl1pPr marL="342900" indent="-342900">
        <a:spcBef>
          <a:spcPts val="700"/>
        </a:spcBef>
        <a:buSzPct val="100000"/>
        <a:buFont typeface="Arial"/>
        <a:buChar char="»"/>
        <a:defRPr sz="3200">
          <a:solidFill>
            <a:srgbClr val="FFFFFF"/>
          </a:solidFill>
          <a:latin typeface="Calibri"/>
          <a:ea typeface="Calibri"/>
          <a:cs typeface="Calibri"/>
          <a:sym typeface="Calibri"/>
        </a:defRPr>
      </a:lvl1pPr>
      <a:lvl2pPr marL="783771" indent="-326571">
        <a:spcBef>
          <a:spcPts val="700"/>
        </a:spcBef>
        <a:buSzPct val="100000"/>
        <a:buFont typeface="Arial"/>
        <a:buChar char="–"/>
        <a:defRPr sz="3200">
          <a:solidFill>
            <a:srgbClr val="FFFFFF"/>
          </a:solidFill>
          <a:latin typeface="Calibri"/>
          <a:ea typeface="Calibri"/>
          <a:cs typeface="Calibri"/>
          <a:sym typeface="Calibri"/>
        </a:defRPr>
      </a:lvl2pPr>
      <a:lvl3pPr marL="1219200" indent="-304800">
        <a:spcBef>
          <a:spcPts val="700"/>
        </a:spcBef>
        <a:buSzPct val="100000"/>
        <a:buFont typeface="Arial"/>
        <a:buChar char="•"/>
        <a:defRPr sz="3200">
          <a:solidFill>
            <a:srgbClr val="FFFFFF"/>
          </a:solidFill>
          <a:latin typeface="Calibri"/>
          <a:ea typeface="Calibri"/>
          <a:cs typeface="Calibri"/>
          <a:sym typeface="Calibri"/>
        </a:defRPr>
      </a:lvl3pPr>
      <a:lvl4pPr marL="1737360" indent="-365760">
        <a:spcBef>
          <a:spcPts val="700"/>
        </a:spcBef>
        <a:buSzPct val="100000"/>
        <a:buFont typeface="Arial"/>
        <a:buChar char="–"/>
        <a:defRPr sz="3200">
          <a:solidFill>
            <a:srgbClr val="FFFFFF"/>
          </a:solidFill>
          <a:latin typeface="Calibri"/>
          <a:ea typeface="Calibri"/>
          <a:cs typeface="Calibri"/>
          <a:sym typeface="Calibri"/>
        </a:defRPr>
      </a:lvl4pPr>
      <a:lvl5pPr marL="2235200" indent="-406400">
        <a:spcBef>
          <a:spcPts val="700"/>
        </a:spcBef>
        <a:buSzPct val="100000"/>
        <a:buFont typeface="Arial"/>
        <a:buChar char="»"/>
        <a:defRPr sz="3200">
          <a:solidFill>
            <a:srgbClr val="FFFFFF"/>
          </a:solidFill>
          <a:latin typeface="Calibri"/>
          <a:ea typeface="Calibri"/>
          <a:cs typeface="Calibri"/>
          <a:sym typeface="Calibri"/>
        </a:defRPr>
      </a:lvl5pPr>
      <a:lvl6pPr marL="2692400" indent="-406400">
        <a:spcBef>
          <a:spcPts val="700"/>
        </a:spcBef>
        <a:buSzPct val="100000"/>
        <a:buFont typeface="Arial"/>
        <a:buChar char="•"/>
        <a:defRPr sz="3200">
          <a:solidFill>
            <a:srgbClr val="FFFFFF"/>
          </a:solidFill>
          <a:latin typeface="Calibri"/>
          <a:ea typeface="Calibri"/>
          <a:cs typeface="Calibri"/>
          <a:sym typeface="Calibri"/>
        </a:defRPr>
      </a:lvl6pPr>
      <a:lvl7pPr marL="3149600" indent="-406400">
        <a:spcBef>
          <a:spcPts val="700"/>
        </a:spcBef>
        <a:buSzPct val="100000"/>
        <a:buFont typeface="Arial"/>
        <a:buChar char="•"/>
        <a:defRPr sz="3200">
          <a:solidFill>
            <a:srgbClr val="FFFFFF"/>
          </a:solidFill>
          <a:latin typeface="Calibri"/>
          <a:ea typeface="Calibri"/>
          <a:cs typeface="Calibri"/>
          <a:sym typeface="Calibri"/>
        </a:defRPr>
      </a:lvl7pPr>
      <a:lvl8pPr marL="3606800" indent="-406400">
        <a:spcBef>
          <a:spcPts val="700"/>
        </a:spcBef>
        <a:buSzPct val="100000"/>
        <a:buFont typeface="Arial"/>
        <a:buChar char="•"/>
        <a:defRPr sz="3200">
          <a:solidFill>
            <a:srgbClr val="FFFFFF"/>
          </a:solidFill>
          <a:latin typeface="Calibri"/>
          <a:ea typeface="Calibri"/>
          <a:cs typeface="Calibri"/>
          <a:sym typeface="Calibri"/>
        </a:defRPr>
      </a:lvl8pPr>
      <a:lvl9pPr marL="4064000" indent="-406400">
        <a:spcBef>
          <a:spcPts val="700"/>
        </a:spcBef>
        <a:buSzPct val="100000"/>
        <a:buFont typeface="Arial"/>
        <a:buChar char="•"/>
        <a:defRPr sz="3200">
          <a:solidFill>
            <a:srgbClr val="FFFFFF"/>
          </a:solidFill>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marL="457200" algn="r">
        <a:buSzPct val="100000"/>
        <a:buChar char="•"/>
        <a:defRPr sz="1200">
          <a:solidFill>
            <a:schemeClr val="tx1"/>
          </a:solidFill>
          <a:latin typeface="+mn-lt"/>
          <a:ea typeface="+mn-ea"/>
          <a:cs typeface="+mn-cs"/>
          <a:sym typeface="Calibri"/>
        </a:defRPr>
      </a:lvl2pPr>
      <a:lvl3pPr marL="914400" algn="r">
        <a:buSzPct val="100000"/>
        <a:buChar char="•"/>
        <a:defRPr sz="1200">
          <a:solidFill>
            <a:schemeClr val="tx1"/>
          </a:solidFill>
          <a:latin typeface="+mn-lt"/>
          <a:ea typeface="+mn-ea"/>
          <a:cs typeface="+mn-cs"/>
          <a:sym typeface="Calibri"/>
        </a:defRPr>
      </a:lvl3pPr>
      <a:lvl4pPr marL="1371600" algn="r">
        <a:buSzPct val="100000"/>
        <a:buChar char="•"/>
        <a:defRPr sz="1200">
          <a:solidFill>
            <a:schemeClr val="tx1"/>
          </a:solidFill>
          <a:latin typeface="+mn-lt"/>
          <a:ea typeface="+mn-ea"/>
          <a:cs typeface="+mn-cs"/>
          <a:sym typeface="Calibri"/>
        </a:defRPr>
      </a:lvl4pPr>
      <a:lvl5pPr marL="1828800" algn="r">
        <a:buSzPct val="100000"/>
        <a:buChar cha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6"/>
          <p:cNvSpPr>
            <a:spLocks noGrp="1"/>
          </p:cNvSpPr>
          <p:nvPr>
            <p:ph type="title" idx="4294967295"/>
          </p:nvPr>
        </p:nvSpPr>
        <p:spPr>
          <a:xfrm>
            <a:off x="533400" y="1754981"/>
            <a:ext cx="8077200" cy="24055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defRPr sz="5100" b="1"/>
            </a:lvl1pPr>
          </a:lstStyle>
          <a:p>
            <a:pPr lvl="0">
              <a:defRPr sz="1800" b="0">
                <a:solidFill>
                  <a:srgbClr val="000000"/>
                </a:solidFill>
              </a:defRPr>
            </a:pPr>
            <a:r>
              <a:rPr sz="5100" b="1">
                <a:solidFill>
                  <a:srgbClr val="FFFFFF"/>
                </a:solidFill>
              </a:rPr>
              <a:t>Liver, Gallbladder, &amp; Spleen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FFFFFF"/>
                </a:solidFill>
              </a:rPr>
              <a:pPr lvl="0">
                <a:defRPr sz="1800">
                  <a:solidFill>
                    <a:srgbClr val="000000"/>
                  </a:solidFill>
                </a:defRPr>
              </a:pPr>
              <a:t>10</a:t>
            </a:fld>
            <a:endParaRPr sz="1200">
              <a:solidFill>
                <a:srgbClr val="FFFFFF"/>
              </a:solidFill>
            </a:endParaRPr>
          </a:p>
        </p:txBody>
      </p:sp>
      <p:pic>
        <p:nvPicPr>
          <p:cNvPr id="49" name="liversuperior.jpg" descr="http://home.comcast.net/~wnor/liversuperior.jpg"/>
          <p:cNvPicPr/>
          <p:nvPr/>
        </p:nvPicPr>
        <p:blipFill>
          <a:blip r:embed="rId2" cstate="print">
            <a:extLst/>
          </a:blip>
          <a:stretch>
            <a:fillRect/>
          </a:stretch>
        </p:blipFill>
        <p:spPr>
          <a:xfrm>
            <a:off x="-107421" y="990600"/>
            <a:ext cx="9251421" cy="56388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idx="4294967295"/>
          </p:nvPr>
        </p:nvSpPr>
        <p:spPr>
          <a:xfrm>
            <a:off x="298846" y="16536"/>
            <a:ext cx="8387954" cy="6692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77823">
              <a:defRPr sz="3839"/>
            </a:lvl1pPr>
          </a:lstStyle>
          <a:p>
            <a:pPr lvl="0">
              <a:defRPr sz="1800">
                <a:solidFill>
                  <a:srgbClr val="000000"/>
                </a:solidFill>
              </a:defRPr>
            </a:pPr>
            <a:r>
              <a:rPr sz="3839">
                <a:solidFill>
                  <a:srgbClr val="FFFFFF"/>
                </a:solidFill>
              </a:rPr>
              <a:t>Relations of Sup. Surface of The Liver</a:t>
            </a:r>
          </a:p>
        </p:txBody>
      </p:sp>
      <p:sp>
        <p:nvSpPr>
          <p:cNvPr id="52" name="Shape 52"/>
          <p:cNvSpPr>
            <a:spLocks noGrp="1"/>
          </p:cNvSpPr>
          <p:nvPr>
            <p:ph type="body" idx="4294967295"/>
          </p:nvPr>
        </p:nvSpPr>
        <p:spPr>
          <a:xfrm>
            <a:off x="67733" y="1481666"/>
            <a:ext cx="2977556" cy="45259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SzTx/>
              <a:buNone/>
              <a:defRPr sz="1800">
                <a:solidFill>
                  <a:srgbClr val="000000"/>
                </a:solidFill>
              </a:defRPr>
            </a:pPr>
            <a:endParaRPr sz="3200" u="sng">
              <a:solidFill>
                <a:srgbClr val="FFFFFF"/>
              </a:solidFill>
            </a:endParaRPr>
          </a:p>
          <a:p>
            <a:pPr lvl="0">
              <a:buChar char="•"/>
              <a:defRPr sz="1800">
                <a:solidFill>
                  <a:srgbClr val="000000"/>
                </a:solidFill>
              </a:defRPr>
            </a:pPr>
            <a:r>
              <a:rPr sz="3200">
                <a:solidFill>
                  <a:srgbClr val="FFFFFF"/>
                </a:solidFill>
              </a:rPr>
              <a:t>Diaphragm</a:t>
            </a:r>
          </a:p>
          <a:p>
            <a:pPr lvl="0">
              <a:buChar char="•"/>
              <a:defRPr sz="1800">
                <a:solidFill>
                  <a:srgbClr val="000000"/>
                </a:solidFill>
              </a:defRPr>
            </a:pPr>
            <a:r>
              <a:rPr sz="3200">
                <a:solidFill>
                  <a:srgbClr val="FFFFFF"/>
                </a:solidFill>
              </a:rPr>
              <a:t>Pleura &amp; lung</a:t>
            </a:r>
          </a:p>
          <a:p>
            <a:pPr lvl="0">
              <a:buChar char="•"/>
              <a:defRPr sz="1800">
                <a:solidFill>
                  <a:srgbClr val="000000"/>
                </a:solidFill>
              </a:defRPr>
            </a:pPr>
            <a:r>
              <a:rPr sz="3200">
                <a:solidFill>
                  <a:srgbClr val="FFFFFF"/>
                </a:solidFill>
              </a:rPr>
              <a:t>Pericardium &amp; heart</a:t>
            </a:r>
          </a:p>
        </p:txBody>
      </p:sp>
      <p:pic>
        <p:nvPicPr>
          <p:cNvPr id="53" name="Gray1085.png" descr="http://upload.wikimedia.org/wikipedia/commons/b/ba/Gray1085.png"/>
          <p:cNvPicPr/>
          <p:nvPr/>
        </p:nvPicPr>
        <p:blipFill>
          <a:blip r:embed="rId2" cstate="print">
            <a:extLst/>
          </a:blip>
          <a:stretch>
            <a:fillRect/>
          </a:stretch>
        </p:blipFill>
        <p:spPr>
          <a:xfrm>
            <a:off x="3010230" y="2069240"/>
            <a:ext cx="6215923" cy="478346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Relations of the Liver Anteriorly</a:t>
            </a:r>
          </a:p>
        </p:txBody>
      </p:sp>
      <p:sp>
        <p:nvSpPr>
          <p:cNvPr id="56" name="Shape 56"/>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solidFill>
                  <a:srgbClr val="000000"/>
                </a:solidFill>
              </a:defRPr>
            </a:pPr>
            <a:r>
              <a:rPr sz="3200">
                <a:solidFill>
                  <a:srgbClr val="FFFFFF"/>
                </a:solidFill>
              </a:rPr>
              <a:t>Diaphragm</a:t>
            </a:r>
          </a:p>
          <a:p>
            <a:pPr lvl="0">
              <a:buChar char="•"/>
              <a:defRPr sz="1800">
                <a:solidFill>
                  <a:srgbClr val="000000"/>
                </a:solidFill>
              </a:defRPr>
            </a:pPr>
            <a:r>
              <a:rPr sz="3200">
                <a:solidFill>
                  <a:srgbClr val="FFFFFF"/>
                </a:solidFill>
              </a:rPr>
              <a:t>Rt &amp; Lt pleura and lung</a:t>
            </a:r>
          </a:p>
          <a:p>
            <a:pPr lvl="0">
              <a:buChar char="•"/>
              <a:defRPr sz="1800">
                <a:solidFill>
                  <a:srgbClr val="000000"/>
                </a:solidFill>
              </a:defRPr>
            </a:pPr>
            <a:r>
              <a:rPr sz="3200">
                <a:solidFill>
                  <a:srgbClr val="FFFFFF"/>
                </a:solidFill>
              </a:rPr>
              <a:t>Costal cartilage</a:t>
            </a:r>
          </a:p>
          <a:p>
            <a:pPr lvl="0">
              <a:buChar char="•"/>
              <a:defRPr sz="1800">
                <a:solidFill>
                  <a:srgbClr val="000000"/>
                </a:solidFill>
              </a:defRPr>
            </a:pPr>
            <a:r>
              <a:rPr sz="3200">
                <a:solidFill>
                  <a:srgbClr val="FFFFFF"/>
                </a:solidFill>
              </a:rPr>
              <a:t>Xiphoid process</a:t>
            </a:r>
          </a:p>
          <a:p>
            <a:pPr lvl="0">
              <a:buChar char="•"/>
              <a:defRPr sz="1800">
                <a:solidFill>
                  <a:srgbClr val="000000"/>
                </a:solidFill>
              </a:defRPr>
            </a:pPr>
            <a:r>
              <a:rPr sz="3200">
                <a:solidFill>
                  <a:srgbClr val="FFFFFF"/>
                </a:solidFill>
              </a:rPr>
              <a:t>Ant. abdominal wall</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liverspleen good.jpeg" descr="liverspleen good.jpg"/>
          <p:cNvPicPr/>
          <p:nvPr/>
        </p:nvPicPr>
        <p:blipFill>
          <a:blip r:embed="rId2" cstate="print">
            <a:extLst/>
          </a:blip>
          <a:stretch>
            <a:fillRect/>
          </a:stretch>
        </p:blipFill>
        <p:spPr>
          <a:xfrm>
            <a:off x="4504266" y="-331"/>
            <a:ext cx="4991762" cy="7315531"/>
          </a:xfrm>
          <a:prstGeom prst="rect">
            <a:avLst/>
          </a:prstGeom>
          <a:ln w="12700">
            <a:miter lim="400000"/>
          </a:ln>
        </p:spPr>
      </p:pic>
      <p:pic>
        <p:nvPicPr>
          <p:cNvPr id="59" name="liver2-GOOD.jpg" descr="liver2-GOOD.jpg"/>
          <p:cNvPicPr/>
          <p:nvPr/>
        </p:nvPicPr>
        <p:blipFill>
          <a:blip r:embed="rId3" cstate="print">
            <a:extLst/>
          </a:blip>
          <a:stretch>
            <a:fillRect/>
          </a:stretch>
        </p:blipFill>
        <p:spPr>
          <a:xfrm>
            <a:off x="-81492" y="456869"/>
            <a:ext cx="4991762" cy="640113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idx="4294967295"/>
          </p:nvPr>
        </p:nvSpPr>
        <p:spPr>
          <a:xfrm>
            <a:off x="270933" y="88370"/>
            <a:ext cx="8229601" cy="5635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713231">
              <a:defRPr sz="3120"/>
            </a:lvl1pPr>
          </a:lstStyle>
          <a:p>
            <a:pPr lvl="0">
              <a:defRPr sz="1800">
                <a:solidFill>
                  <a:srgbClr val="000000"/>
                </a:solidFill>
              </a:defRPr>
            </a:pPr>
            <a:r>
              <a:rPr sz="3120">
                <a:solidFill>
                  <a:srgbClr val="FFFFFF"/>
                </a:solidFill>
              </a:rPr>
              <a:t>Posterior relation of the liver</a:t>
            </a:r>
          </a:p>
        </p:txBody>
      </p:sp>
      <p:sp>
        <p:nvSpPr>
          <p:cNvPr id="62" name="Shape 62"/>
          <p:cNvSpPr>
            <a:spLocks noGrp="1"/>
          </p:cNvSpPr>
          <p:nvPr>
            <p:ph type="body" idx="4294967295"/>
          </p:nvPr>
        </p:nvSpPr>
        <p:spPr>
          <a:xfrm>
            <a:off x="-50800" y="821266"/>
            <a:ext cx="3581400" cy="4876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1468" lvl="0" indent="-321468">
              <a:lnSpc>
                <a:spcPct val="80000"/>
              </a:lnSpc>
              <a:buChar char="•"/>
              <a:defRPr sz="1800">
                <a:solidFill>
                  <a:srgbClr val="000000"/>
                </a:solidFill>
              </a:defRPr>
            </a:pPr>
            <a:r>
              <a:rPr sz="3000">
                <a:solidFill>
                  <a:srgbClr val="FFFFFF"/>
                </a:solidFill>
              </a:rPr>
              <a:t>Diaphragm</a:t>
            </a:r>
          </a:p>
          <a:p>
            <a:pPr marL="321468" lvl="0" indent="-321468">
              <a:lnSpc>
                <a:spcPct val="80000"/>
              </a:lnSpc>
              <a:buChar char="•"/>
              <a:defRPr sz="1800">
                <a:solidFill>
                  <a:srgbClr val="000000"/>
                </a:solidFill>
              </a:defRPr>
            </a:pPr>
            <a:r>
              <a:rPr sz="3000">
                <a:solidFill>
                  <a:srgbClr val="FFFFFF"/>
                </a:solidFill>
              </a:rPr>
              <a:t>Rt. Kidney</a:t>
            </a:r>
          </a:p>
          <a:p>
            <a:pPr marL="321468" lvl="0" indent="-321468">
              <a:lnSpc>
                <a:spcPct val="80000"/>
              </a:lnSpc>
              <a:buChar char="•"/>
              <a:defRPr sz="1800">
                <a:solidFill>
                  <a:srgbClr val="000000"/>
                </a:solidFill>
              </a:defRPr>
            </a:pPr>
            <a:r>
              <a:rPr sz="3000">
                <a:solidFill>
                  <a:srgbClr val="FFFFFF"/>
                </a:solidFill>
              </a:rPr>
              <a:t>Supra renal gland</a:t>
            </a:r>
          </a:p>
          <a:p>
            <a:pPr marL="321468" lvl="0" indent="-321468">
              <a:lnSpc>
                <a:spcPct val="80000"/>
              </a:lnSpc>
              <a:buChar char="•"/>
              <a:defRPr sz="1800">
                <a:solidFill>
                  <a:srgbClr val="000000"/>
                </a:solidFill>
              </a:defRPr>
            </a:pPr>
            <a:r>
              <a:rPr sz="3000">
                <a:solidFill>
                  <a:srgbClr val="FFFFFF"/>
                </a:solidFill>
              </a:rPr>
              <a:t>T.colon(hepatic flexure</a:t>
            </a:r>
          </a:p>
          <a:p>
            <a:pPr marL="321468" lvl="0" indent="-321468">
              <a:lnSpc>
                <a:spcPct val="80000"/>
              </a:lnSpc>
              <a:buChar char="•"/>
              <a:defRPr sz="1800">
                <a:solidFill>
                  <a:srgbClr val="000000"/>
                </a:solidFill>
              </a:defRPr>
            </a:pPr>
            <a:r>
              <a:rPr sz="3000">
                <a:solidFill>
                  <a:srgbClr val="FFFFFF"/>
                </a:solidFill>
              </a:rPr>
              <a:t>Duodenum</a:t>
            </a:r>
          </a:p>
          <a:p>
            <a:pPr marL="321468" lvl="0" indent="-321468">
              <a:lnSpc>
                <a:spcPct val="80000"/>
              </a:lnSpc>
              <a:buChar char="•"/>
              <a:defRPr sz="1800">
                <a:solidFill>
                  <a:srgbClr val="000000"/>
                </a:solidFill>
              </a:defRPr>
            </a:pPr>
            <a:r>
              <a:rPr sz="3000">
                <a:solidFill>
                  <a:srgbClr val="FFFFFF"/>
                </a:solidFill>
              </a:rPr>
              <a:t>Gall bladder</a:t>
            </a:r>
          </a:p>
          <a:p>
            <a:pPr marL="321468" lvl="0" indent="-321468">
              <a:lnSpc>
                <a:spcPct val="80000"/>
              </a:lnSpc>
              <a:buChar char="•"/>
              <a:defRPr sz="1800">
                <a:solidFill>
                  <a:srgbClr val="000000"/>
                </a:solidFill>
              </a:defRPr>
            </a:pPr>
            <a:r>
              <a:rPr sz="3000">
                <a:solidFill>
                  <a:srgbClr val="FFFFFF"/>
                </a:solidFill>
              </a:rPr>
              <a:t>I.V.C</a:t>
            </a:r>
          </a:p>
          <a:p>
            <a:pPr marL="321468" lvl="0" indent="-321468">
              <a:lnSpc>
                <a:spcPct val="80000"/>
              </a:lnSpc>
              <a:buChar char="•"/>
              <a:defRPr sz="1800">
                <a:solidFill>
                  <a:srgbClr val="000000"/>
                </a:solidFill>
              </a:defRPr>
            </a:pPr>
            <a:r>
              <a:rPr sz="3000">
                <a:solidFill>
                  <a:srgbClr val="FFFFFF"/>
                </a:solidFill>
              </a:rPr>
              <a:t>Esophagus</a:t>
            </a:r>
          </a:p>
          <a:p>
            <a:pPr marL="321468" lvl="0" indent="-321468">
              <a:lnSpc>
                <a:spcPct val="80000"/>
              </a:lnSpc>
              <a:buChar char="•"/>
              <a:defRPr sz="1800">
                <a:solidFill>
                  <a:srgbClr val="000000"/>
                </a:solidFill>
              </a:defRPr>
            </a:pPr>
            <a:r>
              <a:rPr sz="3000">
                <a:solidFill>
                  <a:srgbClr val="FFFFFF"/>
                </a:solidFill>
              </a:rPr>
              <a:t>Fundus of stomach</a:t>
            </a:r>
          </a:p>
        </p:txBody>
      </p:sp>
      <p:pic>
        <p:nvPicPr>
          <p:cNvPr id="63" name="liver.png" descr="http://files.mdb06im.webnode.com/200000014-c27f9c3791/liver.png"/>
          <p:cNvPicPr/>
          <p:nvPr/>
        </p:nvPicPr>
        <p:blipFill>
          <a:blip r:embed="rId2" cstate="print">
            <a:extLst/>
          </a:blip>
          <a:stretch>
            <a:fillRect/>
          </a:stretch>
        </p:blipFill>
        <p:spPr>
          <a:xfrm>
            <a:off x="3160844" y="2194917"/>
            <a:ext cx="6118028" cy="474775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title" idx="4294967295"/>
          </p:nvPr>
        </p:nvSpPr>
        <p:spPr>
          <a:xfrm>
            <a:off x="457200" y="140361"/>
            <a:ext cx="8229600" cy="12772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758951">
              <a:defRPr sz="1800">
                <a:solidFill>
                  <a:srgbClr val="000000"/>
                </a:solidFill>
              </a:defRPr>
            </a:pPr>
            <a:r>
              <a:rPr sz="3984" b="1">
                <a:solidFill>
                  <a:srgbClr val="FFFFFF"/>
                </a:solidFill>
              </a:rPr>
              <a:t>Lobes of the liver</a:t>
            </a:r>
            <a:br>
              <a:rPr sz="3984" b="1">
                <a:solidFill>
                  <a:srgbClr val="FFFFFF"/>
                </a:solidFill>
              </a:rPr>
            </a:br>
            <a:endParaRPr sz="3984" b="1">
              <a:solidFill>
                <a:srgbClr val="FFFFFF"/>
              </a:solidFill>
            </a:endParaRPr>
          </a:p>
        </p:txBody>
      </p:sp>
      <p:sp>
        <p:nvSpPr>
          <p:cNvPr id="66" name="Shape 66"/>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solidFill>
                  <a:srgbClr val="000000"/>
                </a:solidFill>
              </a:defRPr>
            </a:pPr>
            <a:r>
              <a:rPr sz="3200">
                <a:solidFill>
                  <a:srgbClr val="FFFFFF"/>
                </a:solidFill>
              </a:rPr>
              <a:t>Rt. Lobe</a:t>
            </a:r>
          </a:p>
          <a:p>
            <a:pPr lvl="0">
              <a:buChar char="•"/>
              <a:defRPr sz="1800">
                <a:solidFill>
                  <a:srgbClr val="000000"/>
                </a:solidFill>
              </a:defRPr>
            </a:pPr>
            <a:r>
              <a:rPr sz="3200">
                <a:solidFill>
                  <a:srgbClr val="FFFFFF"/>
                </a:solidFill>
              </a:rPr>
              <a:t>Lt .lobe</a:t>
            </a:r>
          </a:p>
          <a:p>
            <a:pPr lvl="0">
              <a:buChar char="•"/>
              <a:defRPr sz="1800">
                <a:solidFill>
                  <a:srgbClr val="000000"/>
                </a:solidFill>
              </a:defRPr>
            </a:pPr>
            <a:r>
              <a:rPr sz="3200">
                <a:solidFill>
                  <a:srgbClr val="FFFFFF"/>
                </a:solidFill>
              </a:rPr>
              <a:t>Quadrate lobe </a:t>
            </a:r>
          </a:p>
          <a:p>
            <a:pPr lvl="0">
              <a:buChar char="•"/>
              <a:defRPr sz="1800">
                <a:solidFill>
                  <a:srgbClr val="000000"/>
                </a:solidFill>
              </a:defRPr>
            </a:pPr>
            <a:r>
              <a:rPr sz="3200">
                <a:solidFill>
                  <a:srgbClr val="FFFFFF"/>
                </a:solidFill>
              </a:rPr>
              <a:t>Caudate lobe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idx="4294967295"/>
          </p:nvPr>
        </p:nvSpPr>
        <p:spPr>
          <a:xfrm>
            <a:off x="304800" y="139170"/>
            <a:ext cx="8534400" cy="6397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32104">
              <a:defRPr sz="3640"/>
            </a:lvl1pPr>
          </a:lstStyle>
          <a:p>
            <a:pPr lvl="0">
              <a:defRPr sz="1800">
                <a:solidFill>
                  <a:srgbClr val="000000"/>
                </a:solidFill>
              </a:defRPr>
            </a:pPr>
            <a:r>
              <a:rPr sz="3640">
                <a:solidFill>
                  <a:srgbClr val="FFFFFF"/>
                </a:solidFill>
              </a:rPr>
              <a:t>Separation of the four lobes of the liver:</a:t>
            </a:r>
          </a:p>
        </p:txBody>
      </p:sp>
      <p:sp>
        <p:nvSpPr>
          <p:cNvPr id="69" name="Shape 69"/>
          <p:cNvSpPr>
            <a:spLocks noGrp="1"/>
          </p:cNvSpPr>
          <p:nvPr>
            <p:ph type="body" idx="4294967295"/>
          </p:nvPr>
        </p:nvSpPr>
        <p:spPr>
          <a:xfrm>
            <a:off x="-8467" y="990600"/>
            <a:ext cx="3657601" cy="611987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80642" lvl="0" indent="-280642" defTabSz="886968">
              <a:lnSpc>
                <a:spcPct val="90000"/>
              </a:lnSpc>
              <a:spcBef>
                <a:spcPts val="600"/>
              </a:spcBef>
              <a:buChar char="•"/>
              <a:defRPr sz="1800">
                <a:solidFill>
                  <a:srgbClr val="000000"/>
                </a:solidFill>
              </a:defRPr>
            </a:pPr>
            <a:r>
              <a:rPr sz="2619">
                <a:solidFill>
                  <a:srgbClr val="FFFFFF"/>
                </a:solidFill>
              </a:rPr>
              <a:t>Right sagittal fossa - groove for inferior vena cava and gall bladder </a:t>
            </a:r>
          </a:p>
          <a:p>
            <a:pPr marL="332613" lvl="0" indent="-332613" defTabSz="886968">
              <a:lnSpc>
                <a:spcPct val="90000"/>
              </a:lnSpc>
              <a:spcBef>
                <a:spcPts val="600"/>
              </a:spcBef>
              <a:buChar char="•"/>
              <a:defRPr sz="1800">
                <a:solidFill>
                  <a:srgbClr val="000000"/>
                </a:solidFill>
              </a:defRPr>
            </a:pPr>
            <a:endParaRPr sz="2619">
              <a:solidFill>
                <a:srgbClr val="FFFFFF"/>
              </a:solidFill>
            </a:endParaRPr>
          </a:p>
          <a:p>
            <a:pPr marL="280642" lvl="0" indent="-280642" defTabSz="886968">
              <a:lnSpc>
                <a:spcPct val="90000"/>
              </a:lnSpc>
              <a:spcBef>
                <a:spcPts val="600"/>
              </a:spcBef>
              <a:buChar char="•"/>
              <a:defRPr sz="1800">
                <a:solidFill>
                  <a:srgbClr val="000000"/>
                </a:solidFill>
              </a:defRPr>
            </a:pPr>
            <a:r>
              <a:rPr sz="2619">
                <a:solidFill>
                  <a:srgbClr val="FFFFFF"/>
                </a:solidFill>
              </a:rPr>
              <a:t>left sagittal fissure - contains the Ligamentum Venoosum and round ligament of liver </a:t>
            </a:r>
          </a:p>
          <a:p>
            <a:pPr marL="332613" lvl="0" indent="-332613" defTabSz="886968">
              <a:lnSpc>
                <a:spcPct val="90000"/>
              </a:lnSpc>
              <a:spcBef>
                <a:spcPts val="600"/>
              </a:spcBef>
              <a:buChar char="•"/>
              <a:defRPr sz="1800">
                <a:solidFill>
                  <a:srgbClr val="000000"/>
                </a:solidFill>
              </a:defRPr>
            </a:pPr>
            <a:endParaRPr sz="2619">
              <a:solidFill>
                <a:srgbClr val="FFFFFF"/>
              </a:solidFill>
            </a:endParaRPr>
          </a:p>
          <a:p>
            <a:pPr marL="280642" lvl="0" indent="-280642" defTabSz="886968">
              <a:lnSpc>
                <a:spcPct val="90000"/>
              </a:lnSpc>
              <a:spcBef>
                <a:spcPts val="600"/>
              </a:spcBef>
              <a:buChar char="•"/>
              <a:defRPr sz="1800">
                <a:solidFill>
                  <a:srgbClr val="000000"/>
                </a:solidFill>
              </a:defRPr>
            </a:pPr>
            <a:r>
              <a:rPr sz="2619">
                <a:solidFill>
                  <a:srgbClr val="FFFFFF"/>
                </a:solidFill>
              </a:rPr>
              <a:t>Transverse fissure (also porta hepatis) - bile ducts, portal vein, hepatic arteries </a:t>
            </a:r>
          </a:p>
        </p:txBody>
      </p:sp>
      <p:pic>
        <p:nvPicPr>
          <p:cNvPr id="70" name="liverfossae.jpg" descr="http://home.comcast.net/~wnor/liverfossae.jpg"/>
          <p:cNvPicPr/>
          <p:nvPr/>
        </p:nvPicPr>
        <p:blipFill>
          <a:blip r:embed="rId2" cstate="print">
            <a:extLst/>
          </a:blip>
          <a:stretch>
            <a:fillRect/>
          </a:stretch>
        </p:blipFill>
        <p:spPr>
          <a:xfrm>
            <a:off x="3622689" y="1480823"/>
            <a:ext cx="5593146" cy="462798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body" idx="4294967295"/>
          </p:nvPr>
        </p:nvSpPr>
        <p:spPr>
          <a:xfrm>
            <a:off x="-270934" y="1083733"/>
            <a:ext cx="3962401" cy="5715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600"/>
              </a:spcBef>
              <a:buSzTx/>
              <a:buNone/>
              <a:defRPr sz="1800">
                <a:solidFill>
                  <a:srgbClr val="000000"/>
                </a:solidFill>
              </a:defRPr>
            </a:pPr>
            <a:endParaRPr sz="2200">
              <a:solidFill>
                <a:srgbClr val="FFFFFF"/>
              </a:solidFill>
            </a:endParaRPr>
          </a:p>
          <a:p>
            <a:pPr marL="0" lvl="1" indent="457200">
              <a:spcBef>
                <a:spcPts val="900"/>
              </a:spcBef>
              <a:buSzTx/>
              <a:buNone/>
              <a:defRPr sz="1800">
                <a:solidFill>
                  <a:srgbClr val="000000"/>
                </a:solidFill>
              </a:defRPr>
            </a:pPr>
            <a:r>
              <a:rPr sz="2500" b="1">
                <a:solidFill>
                  <a:srgbClr val="FF0000"/>
                </a:solidFill>
              </a:rPr>
              <a:t> </a:t>
            </a:r>
            <a:r>
              <a:rPr sz="2500" b="1">
                <a:solidFill>
                  <a:srgbClr val="FFFFFF"/>
                </a:solidFill>
              </a:rPr>
              <a:t>Rt. Lobe</a:t>
            </a:r>
          </a:p>
          <a:p>
            <a:pPr marL="457200" lvl="1" indent="0">
              <a:spcBef>
                <a:spcPts val="500"/>
              </a:spcBef>
              <a:buFontTx/>
              <a:buChar char="-"/>
              <a:defRPr sz="1800">
                <a:solidFill>
                  <a:srgbClr val="000000"/>
                </a:solidFill>
              </a:defRPr>
            </a:pPr>
            <a:endParaRPr sz="2200">
              <a:solidFill>
                <a:srgbClr val="FFFFFF"/>
              </a:solidFill>
            </a:endParaRPr>
          </a:p>
          <a:p>
            <a:pPr marL="457200" lvl="1" indent="0">
              <a:spcBef>
                <a:spcPts val="400"/>
              </a:spcBef>
              <a:buFontTx/>
              <a:buChar char="-"/>
              <a:defRPr sz="1800">
                <a:solidFill>
                  <a:srgbClr val="000000"/>
                </a:solidFill>
              </a:defRPr>
            </a:pPr>
            <a:r>
              <a:rPr sz="2200">
                <a:solidFill>
                  <a:srgbClr val="FFFFFF"/>
                </a:solidFill>
              </a:rPr>
              <a:t>Largest lobe </a:t>
            </a:r>
          </a:p>
          <a:p>
            <a:pPr marL="457200" lvl="1" indent="0">
              <a:spcBef>
                <a:spcPts val="400"/>
              </a:spcBef>
              <a:buFontTx/>
              <a:buChar char="-"/>
              <a:defRPr sz="1800">
                <a:solidFill>
                  <a:srgbClr val="000000"/>
                </a:solidFill>
              </a:defRPr>
            </a:pPr>
            <a:endParaRPr sz="2200">
              <a:solidFill>
                <a:srgbClr val="FFFFFF"/>
              </a:solidFill>
            </a:endParaRPr>
          </a:p>
          <a:p>
            <a:pPr marL="0" lvl="1" indent="457200">
              <a:spcBef>
                <a:spcPts val="400"/>
              </a:spcBef>
              <a:buSzTx/>
              <a:buNone/>
              <a:defRPr sz="1800">
                <a:solidFill>
                  <a:srgbClr val="000000"/>
                </a:solidFill>
              </a:defRPr>
            </a:pPr>
            <a:r>
              <a:rPr sz="2200">
                <a:solidFill>
                  <a:srgbClr val="FFFFFF"/>
                </a:solidFill>
              </a:rPr>
              <a:t>- Occupies the right hypochondrium</a:t>
            </a:r>
          </a:p>
          <a:p>
            <a:pPr marL="0" lvl="1" indent="457200">
              <a:spcBef>
                <a:spcPts val="400"/>
              </a:spcBef>
              <a:buSzTx/>
              <a:buNone/>
              <a:defRPr sz="1800">
                <a:solidFill>
                  <a:srgbClr val="000000"/>
                </a:solidFill>
              </a:defRPr>
            </a:pPr>
            <a:endParaRPr sz="2200">
              <a:solidFill>
                <a:srgbClr val="FFFFFF"/>
              </a:solidFill>
            </a:endParaRPr>
          </a:p>
          <a:p>
            <a:pPr marL="457200" lvl="1" indent="0">
              <a:spcBef>
                <a:spcPts val="400"/>
              </a:spcBef>
              <a:buFontTx/>
              <a:buChar char="-"/>
              <a:defRPr sz="1800">
                <a:solidFill>
                  <a:srgbClr val="000000"/>
                </a:solidFill>
              </a:defRPr>
            </a:pPr>
            <a:r>
              <a:rPr sz="2200">
                <a:solidFill>
                  <a:srgbClr val="FFFFFF"/>
                </a:solidFill>
              </a:rPr>
              <a:t> Divided into anterior and posterior sections by the </a:t>
            </a:r>
            <a:r>
              <a:rPr sz="2200" u="sng">
                <a:solidFill>
                  <a:srgbClr val="FFFFFF"/>
                </a:solidFill>
              </a:rPr>
              <a:t>right hepatic vein</a:t>
            </a:r>
          </a:p>
          <a:p>
            <a:pPr marL="457200" lvl="1" indent="0">
              <a:spcBef>
                <a:spcPts val="400"/>
              </a:spcBef>
              <a:buFontTx/>
              <a:buChar char="-"/>
              <a:defRPr sz="1800">
                <a:solidFill>
                  <a:srgbClr val="000000"/>
                </a:solidFill>
              </a:defRPr>
            </a:pPr>
            <a:endParaRPr sz="2200">
              <a:solidFill>
                <a:srgbClr val="FFFFFF"/>
              </a:solidFill>
            </a:endParaRPr>
          </a:p>
          <a:p>
            <a:pPr marL="457200" lvl="1" indent="0">
              <a:spcBef>
                <a:spcPts val="400"/>
              </a:spcBef>
              <a:buFontTx/>
              <a:buChar char="-"/>
              <a:defRPr sz="1800">
                <a:solidFill>
                  <a:srgbClr val="000000"/>
                </a:solidFill>
              </a:defRPr>
            </a:pPr>
            <a:r>
              <a:rPr sz="2200">
                <a:solidFill>
                  <a:srgbClr val="FFFFFF"/>
                </a:solidFill>
              </a:rPr>
              <a:t> </a:t>
            </a:r>
            <a:r>
              <a:rPr sz="2200" u="sng">
                <a:solidFill>
                  <a:srgbClr val="FFFFFF"/>
                </a:solidFill>
              </a:rPr>
              <a:t>Reidel’s Lobe</a:t>
            </a:r>
            <a:r>
              <a:rPr sz="2200">
                <a:solidFill>
                  <a:srgbClr val="FFFFFF"/>
                </a:solidFill>
              </a:rPr>
              <a:t> extend as far caudally as the iliac crest</a:t>
            </a:r>
          </a:p>
        </p:txBody>
      </p:sp>
      <p:pic>
        <p:nvPicPr>
          <p:cNvPr id="73" name="006002.jpeg" descr="006002"/>
          <p:cNvPicPr/>
          <p:nvPr/>
        </p:nvPicPr>
        <p:blipFill>
          <a:blip r:embed="rId2" cstate="print">
            <a:extLst/>
          </a:blip>
          <a:stretch>
            <a:fillRect/>
          </a:stretch>
        </p:blipFill>
        <p:spPr>
          <a:xfrm>
            <a:off x="2825683" y="0"/>
            <a:ext cx="6318317" cy="3429000"/>
          </a:xfrm>
          <a:prstGeom prst="rect">
            <a:avLst/>
          </a:prstGeom>
          <a:ln w="12700">
            <a:miter lim="400000"/>
          </a:ln>
        </p:spPr>
      </p:pic>
      <p:pic>
        <p:nvPicPr>
          <p:cNvPr id="74" name="liver2-GOOD.jpg" descr="liver2-GOOD.jpg"/>
          <p:cNvPicPr/>
          <p:nvPr/>
        </p:nvPicPr>
        <p:blipFill>
          <a:blip r:embed="rId3" cstate="print">
            <a:extLst/>
          </a:blip>
          <a:stretch>
            <a:fillRect/>
          </a:stretch>
        </p:blipFill>
        <p:spPr>
          <a:xfrm>
            <a:off x="3577828" y="3429000"/>
            <a:ext cx="5566172" cy="34290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title" idx="4294967295"/>
          </p:nvPr>
        </p:nvSpPr>
        <p:spPr>
          <a:xfrm>
            <a:off x="457200" y="8466"/>
            <a:ext cx="8229600" cy="14729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600">
                <a:solidFill>
                  <a:srgbClr val="FFFFFF"/>
                </a:solidFill>
              </a:rPr>
              <a:t>Left Lobe</a:t>
            </a:r>
            <a:br>
              <a:rPr sz="3600">
                <a:solidFill>
                  <a:srgbClr val="FFFFFF"/>
                </a:solidFill>
              </a:rPr>
            </a:br>
            <a:endParaRPr sz="3600">
              <a:solidFill>
                <a:srgbClr val="FFFFFF"/>
              </a:solidFill>
            </a:endParaRPr>
          </a:p>
        </p:txBody>
      </p:sp>
      <p:sp>
        <p:nvSpPr>
          <p:cNvPr id="77" name="Shape 77"/>
          <p:cNvSpPr>
            <a:spLocks noGrp="1"/>
          </p:cNvSpPr>
          <p:nvPr>
            <p:ph type="body" idx="4294967295"/>
          </p:nvPr>
        </p:nvSpPr>
        <p:spPr>
          <a:xfrm>
            <a:off x="-406400" y="177800"/>
            <a:ext cx="4010555" cy="5410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SzTx/>
              <a:buNone/>
              <a:defRPr sz="1800">
                <a:solidFill>
                  <a:srgbClr val="000000"/>
                </a:solidFill>
              </a:defRPr>
            </a:pPr>
            <a:endParaRPr sz="3200">
              <a:solidFill>
                <a:srgbClr val="FFFFFF"/>
              </a:solidFill>
            </a:endParaRPr>
          </a:p>
          <a:p>
            <a:pPr marL="702128" lvl="1" indent="-244928">
              <a:spcBef>
                <a:spcPts val="500"/>
              </a:spcBef>
              <a:defRPr sz="1800">
                <a:solidFill>
                  <a:srgbClr val="000000"/>
                </a:solidFill>
              </a:defRPr>
            </a:pPr>
            <a:r>
              <a:rPr sz="2400">
                <a:solidFill>
                  <a:srgbClr val="FFFFFF"/>
                </a:solidFill>
              </a:rPr>
              <a:t>Varies in size</a:t>
            </a:r>
          </a:p>
          <a:p>
            <a:pPr marL="742950" lvl="1" indent="-285750">
              <a:spcBef>
                <a:spcPts val="500"/>
              </a:spcBef>
              <a:defRPr sz="1800">
                <a:solidFill>
                  <a:srgbClr val="000000"/>
                </a:solidFill>
              </a:defRPr>
            </a:pPr>
            <a:endParaRPr sz="2400">
              <a:solidFill>
                <a:srgbClr val="FFFFFF"/>
              </a:solidFill>
            </a:endParaRPr>
          </a:p>
          <a:p>
            <a:pPr marL="702128" lvl="1" indent="-244928">
              <a:spcBef>
                <a:spcPts val="500"/>
              </a:spcBef>
              <a:defRPr sz="1800">
                <a:solidFill>
                  <a:srgbClr val="000000"/>
                </a:solidFill>
              </a:defRPr>
            </a:pPr>
            <a:r>
              <a:rPr sz="2400">
                <a:solidFill>
                  <a:srgbClr val="FFFFFF"/>
                </a:solidFill>
              </a:rPr>
              <a:t>Lies in the epigastric and left hypochondriac regions</a:t>
            </a:r>
          </a:p>
          <a:p>
            <a:pPr marL="742950" lvl="1" indent="-285750">
              <a:spcBef>
                <a:spcPts val="500"/>
              </a:spcBef>
              <a:defRPr sz="1800">
                <a:solidFill>
                  <a:srgbClr val="000000"/>
                </a:solidFill>
              </a:defRPr>
            </a:pPr>
            <a:endParaRPr sz="2400">
              <a:solidFill>
                <a:srgbClr val="FFFFFF"/>
              </a:solidFill>
            </a:endParaRPr>
          </a:p>
          <a:p>
            <a:pPr marL="702128" lvl="1" indent="-244928">
              <a:spcBef>
                <a:spcPts val="500"/>
              </a:spcBef>
              <a:defRPr sz="1800">
                <a:solidFill>
                  <a:srgbClr val="000000"/>
                </a:solidFill>
              </a:defRPr>
            </a:pPr>
            <a:r>
              <a:rPr sz="2400">
                <a:solidFill>
                  <a:srgbClr val="FFFFFF"/>
                </a:solidFill>
              </a:rPr>
              <a:t>Divided into lateral and medial segments by the </a:t>
            </a:r>
            <a:r>
              <a:rPr sz="2400" u="sng">
                <a:solidFill>
                  <a:srgbClr val="FFFFFF"/>
                </a:solidFill>
              </a:rPr>
              <a:t>left hep</a:t>
            </a:r>
            <a:r>
              <a:rPr sz="2400" i="1" u="sng">
                <a:solidFill>
                  <a:srgbClr val="FFFFFF"/>
                </a:solidFill>
              </a:rPr>
              <a:t>a</a:t>
            </a:r>
            <a:r>
              <a:rPr sz="2400" u="sng">
                <a:solidFill>
                  <a:srgbClr val="FFFFFF"/>
                </a:solidFill>
              </a:rPr>
              <a:t>tic vein</a:t>
            </a:r>
          </a:p>
        </p:txBody>
      </p:sp>
      <p:pic>
        <p:nvPicPr>
          <p:cNvPr id="78" name="006002.jpeg" descr="006002"/>
          <p:cNvPicPr/>
          <p:nvPr/>
        </p:nvPicPr>
        <p:blipFill>
          <a:blip r:embed="rId2" cstate="print">
            <a:extLst/>
          </a:blip>
          <a:stretch>
            <a:fillRect/>
          </a:stretch>
        </p:blipFill>
        <p:spPr>
          <a:xfrm>
            <a:off x="3340629" y="2294929"/>
            <a:ext cx="5806017" cy="3961938"/>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Lobes of the liver…..cont</a:t>
            </a:r>
          </a:p>
        </p:txBody>
      </p:sp>
      <p:sp>
        <p:nvSpPr>
          <p:cNvPr id="81" name="Shape 81"/>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SzTx/>
              <a:buNone/>
              <a:defRPr sz="1800">
                <a:solidFill>
                  <a:srgbClr val="000000"/>
                </a:solidFill>
              </a:defRPr>
            </a:pPr>
            <a:r>
              <a:rPr sz="3200">
                <a:solidFill>
                  <a:srgbClr val="FFFFFF"/>
                </a:solidFill>
              </a:rPr>
              <a:t>Rt. &amp; Lt lobe separated by</a:t>
            </a:r>
          </a:p>
          <a:p>
            <a:pPr lvl="0">
              <a:buChar char="•"/>
              <a:defRPr sz="1800">
                <a:solidFill>
                  <a:srgbClr val="000000"/>
                </a:solidFill>
              </a:defRPr>
            </a:pPr>
            <a:r>
              <a:rPr sz="3200">
                <a:solidFill>
                  <a:srgbClr val="FFFFFF"/>
                </a:solidFill>
              </a:rPr>
              <a:t> Falciform ligament</a:t>
            </a:r>
          </a:p>
          <a:p>
            <a:pPr lvl="0">
              <a:buChar char="•"/>
              <a:defRPr sz="1800">
                <a:solidFill>
                  <a:srgbClr val="000000"/>
                </a:solidFill>
              </a:defRPr>
            </a:pPr>
            <a:r>
              <a:rPr sz="3200">
                <a:solidFill>
                  <a:srgbClr val="FFFFFF"/>
                </a:solidFill>
              </a:rPr>
              <a:t>Ligamentum Venoosum</a:t>
            </a:r>
          </a:p>
          <a:p>
            <a:pPr lvl="0">
              <a:buChar char="•"/>
              <a:defRPr sz="1800">
                <a:solidFill>
                  <a:srgbClr val="000000"/>
                </a:solidFill>
              </a:defRPr>
            </a:pPr>
            <a:r>
              <a:rPr sz="3200">
                <a:solidFill>
                  <a:srgbClr val="FFFFFF"/>
                </a:solidFill>
              </a:rPr>
              <a:t>Ligamentum teres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8"/>
          <p:cNvSpPr>
            <a:spLocks noGrp="1"/>
          </p:cNvSpPr>
          <p:nvPr>
            <p:ph type="title" idx="4294967295"/>
          </p:nvPr>
        </p:nvSpPr>
        <p:spPr>
          <a:xfrm>
            <a:off x="457200" y="37570"/>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Liver</a:t>
            </a:r>
          </a:p>
        </p:txBody>
      </p:sp>
      <p:sp>
        <p:nvSpPr>
          <p:cNvPr id="19" name="Shape 19"/>
          <p:cNvSpPr>
            <a:spLocks noGrp="1"/>
          </p:cNvSpPr>
          <p:nvPr>
            <p:ph type="body" idx="4294967295"/>
          </p:nvPr>
        </p:nvSpPr>
        <p:spPr>
          <a:xfrm>
            <a:off x="457200" y="1060053"/>
            <a:ext cx="8229600" cy="563390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22326" lvl="0" indent="-322326" defTabSz="859536">
              <a:spcBef>
                <a:spcPts val="400"/>
              </a:spcBef>
              <a:buChar char="•"/>
              <a:defRPr sz="1800">
                <a:solidFill>
                  <a:srgbClr val="000000"/>
                </a:solidFill>
              </a:defRPr>
            </a:pPr>
            <a:r>
              <a:rPr sz="2162"/>
              <a:t>The liver is the largest gland in the body and has a wide variety of functions</a:t>
            </a:r>
          </a:p>
          <a:p>
            <a:pPr marL="322326" lvl="0" indent="-322326" defTabSz="859536">
              <a:spcBef>
                <a:spcPts val="400"/>
              </a:spcBef>
              <a:buChar char="•"/>
              <a:defRPr sz="1800">
                <a:solidFill>
                  <a:srgbClr val="000000"/>
                </a:solidFill>
              </a:defRPr>
            </a:pPr>
            <a:r>
              <a:rPr sz="2162"/>
              <a:t>Weight: 1/50  of body weight in adult &amp; 1/20 of body weight in infant</a:t>
            </a:r>
          </a:p>
          <a:p>
            <a:pPr marL="322326" lvl="0" indent="-322326" defTabSz="859536">
              <a:spcBef>
                <a:spcPts val="400"/>
              </a:spcBef>
              <a:buChar char="•"/>
              <a:defRPr sz="1800">
                <a:solidFill>
                  <a:srgbClr val="000000"/>
                </a:solidFill>
              </a:defRPr>
            </a:pPr>
            <a:r>
              <a:rPr sz="2162"/>
              <a:t>It is exocrine(bile) &amp; endocrine organ(Albumen , prothrombin &amp; fibrinogen)</a:t>
            </a:r>
          </a:p>
          <a:p>
            <a:pPr marL="322326" lvl="0" indent="-322326" defTabSz="859536">
              <a:buChar char="•"/>
              <a:defRPr sz="1800">
                <a:solidFill>
                  <a:srgbClr val="000000"/>
                </a:solidFill>
              </a:defRPr>
            </a:pPr>
            <a:endParaRPr sz="2162"/>
          </a:p>
          <a:p>
            <a:pPr marL="322326" lvl="0" indent="-322326" defTabSz="859536">
              <a:spcBef>
                <a:spcPts val="400"/>
              </a:spcBef>
              <a:buChar char="•"/>
              <a:defRPr sz="1800">
                <a:solidFill>
                  <a:srgbClr val="000000"/>
                </a:solidFill>
              </a:defRPr>
            </a:pPr>
            <a:r>
              <a:rPr sz="2162"/>
              <a:t>Function of the liver</a:t>
            </a:r>
          </a:p>
          <a:p>
            <a:pPr marL="322326" lvl="0" indent="-322326" defTabSz="859536">
              <a:buChar char="•"/>
              <a:defRPr sz="1800">
                <a:solidFill>
                  <a:srgbClr val="000000"/>
                </a:solidFill>
              </a:defRPr>
            </a:pPr>
            <a:endParaRPr sz="2162"/>
          </a:p>
          <a:p>
            <a:pPr marL="322326" lvl="0" indent="-322326" defTabSz="859536">
              <a:spcBef>
                <a:spcPts val="400"/>
              </a:spcBef>
              <a:buChar char="•"/>
              <a:defRPr sz="1800">
                <a:solidFill>
                  <a:srgbClr val="000000"/>
                </a:solidFill>
              </a:defRPr>
            </a:pPr>
            <a:r>
              <a:rPr sz="2162"/>
              <a:t>Secretion of bile &amp; bile salt</a:t>
            </a:r>
          </a:p>
          <a:p>
            <a:pPr marL="322326" lvl="0" indent="-322326" defTabSz="859536">
              <a:spcBef>
                <a:spcPts val="400"/>
              </a:spcBef>
              <a:buChar char="•"/>
              <a:defRPr sz="1800">
                <a:solidFill>
                  <a:srgbClr val="000000"/>
                </a:solidFill>
              </a:defRPr>
            </a:pPr>
            <a:r>
              <a:rPr sz="2162"/>
              <a:t>Metabolism of carbohydrate, fat and protein</a:t>
            </a:r>
          </a:p>
          <a:p>
            <a:pPr marL="322326" lvl="0" indent="-322326" defTabSz="859536">
              <a:spcBef>
                <a:spcPts val="400"/>
              </a:spcBef>
              <a:buChar char="•"/>
              <a:defRPr sz="1800">
                <a:solidFill>
                  <a:srgbClr val="000000"/>
                </a:solidFill>
              </a:defRPr>
            </a:pPr>
            <a:r>
              <a:rPr sz="2162"/>
              <a:t>Formation of heparin &amp; anticoagulant substances</a:t>
            </a:r>
          </a:p>
          <a:p>
            <a:pPr marL="322326" lvl="0" indent="-322326" defTabSz="859536">
              <a:spcBef>
                <a:spcPts val="400"/>
              </a:spcBef>
              <a:buChar char="•"/>
              <a:defRPr sz="1800">
                <a:solidFill>
                  <a:srgbClr val="000000"/>
                </a:solidFill>
              </a:defRPr>
            </a:pPr>
            <a:r>
              <a:rPr sz="2162"/>
              <a:t>Detoxication</a:t>
            </a:r>
          </a:p>
          <a:p>
            <a:pPr marL="322326" lvl="0" indent="-322326" defTabSz="859536">
              <a:spcBef>
                <a:spcPts val="400"/>
              </a:spcBef>
              <a:buChar char="•"/>
              <a:defRPr sz="1800">
                <a:solidFill>
                  <a:srgbClr val="000000"/>
                </a:solidFill>
              </a:defRPr>
            </a:pPr>
            <a:r>
              <a:rPr sz="2162"/>
              <a:t>Storage of glycogen and vitamins</a:t>
            </a:r>
          </a:p>
          <a:p>
            <a:pPr marL="322326" lvl="0" indent="-322326" defTabSz="859536">
              <a:spcBef>
                <a:spcPts val="400"/>
              </a:spcBef>
              <a:buChar char="•"/>
              <a:defRPr sz="1800">
                <a:solidFill>
                  <a:srgbClr val="000000"/>
                </a:solidFill>
              </a:defRPr>
            </a:pPr>
            <a:r>
              <a:rPr sz="2162"/>
              <a:t>Activation of vita .D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idx="4294967295"/>
          </p:nvPr>
        </p:nvSpPr>
        <p:spPr>
          <a:xfrm>
            <a:off x="0" y="8466"/>
            <a:ext cx="2508780" cy="533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365760">
              <a:defRPr sz="1800">
                <a:solidFill>
                  <a:srgbClr val="000000"/>
                </a:solidFill>
              </a:defRPr>
            </a:pPr>
            <a:r>
              <a:rPr sz="3040">
                <a:solidFill>
                  <a:srgbClr val="FFFFFF"/>
                </a:solidFill>
              </a:rPr>
              <a:t>Caudate Lobe</a:t>
            </a:r>
            <a:br>
              <a:rPr sz="3040">
                <a:solidFill>
                  <a:srgbClr val="FFFFFF"/>
                </a:solidFill>
              </a:rPr>
            </a:br>
            <a:endParaRPr sz="3040">
              <a:solidFill>
                <a:srgbClr val="FFFFFF"/>
              </a:solidFill>
            </a:endParaRPr>
          </a:p>
        </p:txBody>
      </p:sp>
      <p:sp>
        <p:nvSpPr>
          <p:cNvPr id="84" name="Shape 84"/>
          <p:cNvSpPr>
            <a:spLocks noGrp="1"/>
          </p:cNvSpPr>
          <p:nvPr>
            <p:ph type="body" idx="4294967295"/>
          </p:nvPr>
        </p:nvSpPr>
        <p:spPr>
          <a:xfrm>
            <a:off x="0" y="855133"/>
            <a:ext cx="9144001" cy="21455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85750" lvl="1" indent="171450">
              <a:spcBef>
                <a:spcPts val="500"/>
              </a:spcBef>
              <a:buSzTx/>
              <a:buNone/>
              <a:defRPr sz="1800">
                <a:solidFill>
                  <a:srgbClr val="000000"/>
                </a:solidFill>
              </a:defRPr>
            </a:pPr>
            <a:r>
              <a:rPr sz="2300">
                <a:solidFill>
                  <a:srgbClr val="FFFFFF"/>
                </a:solidFill>
              </a:rPr>
              <a:t>-present in the posterior surface from the Rt. Lobe</a:t>
            </a:r>
          </a:p>
          <a:p>
            <a:pPr marL="285750" lvl="1" indent="171450">
              <a:spcBef>
                <a:spcPts val="500"/>
              </a:spcBef>
              <a:buSzTx/>
              <a:buNone/>
              <a:defRPr sz="1800">
                <a:solidFill>
                  <a:srgbClr val="000000"/>
                </a:solidFill>
              </a:defRPr>
            </a:pPr>
            <a:r>
              <a:rPr sz="2300" b="1" u="sng">
                <a:solidFill>
                  <a:srgbClr val="FFFFFF"/>
                </a:solidFill>
              </a:rPr>
              <a:t>Two processes</a:t>
            </a:r>
          </a:p>
          <a:p>
            <a:pPr marL="285750" lvl="1" indent="171450">
              <a:spcBef>
                <a:spcPts val="500"/>
              </a:spcBef>
              <a:buSzTx/>
              <a:buNone/>
              <a:defRPr sz="1800">
                <a:solidFill>
                  <a:srgbClr val="000000"/>
                </a:solidFill>
              </a:defRPr>
            </a:pPr>
            <a:r>
              <a:rPr sz="2300">
                <a:solidFill>
                  <a:srgbClr val="FFFFFF"/>
                </a:solidFill>
              </a:rPr>
              <a:t>1- c- process</a:t>
            </a:r>
          </a:p>
          <a:p>
            <a:pPr marL="285750" lvl="1" indent="171450">
              <a:spcBef>
                <a:spcPts val="500"/>
              </a:spcBef>
              <a:buSzTx/>
              <a:buNone/>
              <a:defRPr sz="1800">
                <a:solidFill>
                  <a:srgbClr val="000000"/>
                </a:solidFill>
              </a:defRPr>
            </a:pPr>
            <a:r>
              <a:rPr sz="2300">
                <a:solidFill>
                  <a:srgbClr val="FFFFFF"/>
                </a:solidFill>
              </a:rPr>
              <a:t>2- papillary process</a:t>
            </a:r>
          </a:p>
        </p:txBody>
      </p:sp>
      <p:pic>
        <p:nvPicPr>
          <p:cNvPr id="85" name="liverinferior.jpg" descr="http://home.comcast.net/~wnor/liverinferior.jpg"/>
          <p:cNvPicPr/>
          <p:nvPr/>
        </p:nvPicPr>
        <p:blipFill>
          <a:blip r:embed="rId2" cstate="print">
            <a:extLst/>
          </a:blip>
          <a:stretch>
            <a:fillRect/>
          </a:stretch>
        </p:blipFill>
        <p:spPr>
          <a:xfrm>
            <a:off x="2978943" y="2873639"/>
            <a:ext cx="6165057" cy="3958961"/>
          </a:xfrm>
          <a:prstGeom prst="rect">
            <a:avLst/>
          </a:prstGeom>
          <a:ln w="12700">
            <a:miter lim="400000"/>
          </a:ln>
        </p:spPr>
      </p:pic>
      <p:sp>
        <p:nvSpPr>
          <p:cNvPr id="86" name="Shape 86"/>
          <p:cNvSpPr/>
          <p:nvPr/>
        </p:nvSpPr>
        <p:spPr>
          <a:xfrm>
            <a:off x="44793" y="2873639"/>
            <a:ext cx="2895906" cy="34584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spcBef>
                <a:spcPts val="500"/>
              </a:spcBef>
              <a:buSzTx/>
              <a:buNone/>
              <a:defRPr sz="1800"/>
            </a:pPr>
            <a:r>
              <a:rPr sz="2100" b="1">
                <a:solidFill>
                  <a:srgbClr val="FFFFFF"/>
                </a:solidFill>
              </a:rPr>
              <a:t>      </a:t>
            </a:r>
            <a:r>
              <a:rPr sz="2100" b="1" u="sng">
                <a:solidFill>
                  <a:srgbClr val="FFFFFF"/>
                </a:solidFill>
              </a:rPr>
              <a:t>Relations of caudate lobe</a:t>
            </a:r>
          </a:p>
          <a:p>
            <a:pPr marL="342900" lvl="0" indent="-342900">
              <a:spcBef>
                <a:spcPts val="500"/>
              </a:spcBef>
              <a:buSzTx/>
              <a:buNone/>
              <a:defRPr sz="1800"/>
            </a:pPr>
            <a:r>
              <a:rPr sz="2100">
                <a:solidFill>
                  <a:srgbClr val="FFFFFF"/>
                </a:solidFill>
              </a:rPr>
              <a:t>      -  Inf. </a:t>
            </a:r>
            <a:r>
              <a:rPr sz="2100">
                <a:solidFill>
                  <a:srgbClr val="FFFFFF"/>
                </a:solidFill>
                <a:latin typeface="Wingdings"/>
                <a:ea typeface="Wingdings"/>
                <a:cs typeface="Wingdings"/>
                <a:sym typeface="Wingdings"/>
              </a:rPr>
              <a:t></a:t>
            </a:r>
            <a:r>
              <a:rPr sz="2100">
                <a:solidFill>
                  <a:srgbClr val="FFFFFF"/>
                </a:solidFill>
              </a:rPr>
              <a:t> the porta hepatis</a:t>
            </a:r>
          </a:p>
          <a:p>
            <a:pPr marL="342900" lvl="0" indent="-342900">
              <a:spcBef>
                <a:spcPts val="500"/>
              </a:spcBef>
              <a:buSzTx/>
              <a:buNone/>
              <a:defRPr sz="1800"/>
            </a:pPr>
            <a:r>
              <a:rPr sz="2100">
                <a:solidFill>
                  <a:srgbClr val="FFFFFF"/>
                </a:solidFill>
              </a:rPr>
              <a:t>      -  The right </a:t>
            </a:r>
            <a:r>
              <a:rPr sz="2100">
                <a:solidFill>
                  <a:srgbClr val="FFFFFF"/>
                </a:solidFill>
                <a:latin typeface="Wingdings"/>
                <a:ea typeface="Wingdings"/>
                <a:cs typeface="Wingdings"/>
                <a:sym typeface="Wingdings"/>
              </a:rPr>
              <a:t></a:t>
            </a:r>
            <a:r>
              <a:rPr sz="2100">
                <a:solidFill>
                  <a:srgbClr val="FFFFFF"/>
                </a:solidFill>
              </a:rPr>
              <a:t> the fossa for the inferior vena cava</a:t>
            </a:r>
          </a:p>
          <a:p>
            <a:pPr marL="342900" lvl="0" indent="-342900">
              <a:spcBef>
                <a:spcPts val="500"/>
              </a:spcBef>
              <a:buSzTx/>
              <a:buNone/>
              <a:defRPr sz="1800"/>
            </a:pPr>
            <a:r>
              <a:rPr sz="2100">
                <a:solidFill>
                  <a:srgbClr val="FFFFFF"/>
                </a:solidFill>
              </a:rPr>
              <a:t>      -  The left </a:t>
            </a:r>
            <a:r>
              <a:rPr sz="2100">
                <a:solidFill>
                  <a:srgbClr val="FFFFFF"/>
                </a:solidFill>
                <a:latin typeface="Wingdings"/>
                <a:ea typeface="Wingdings"/>
                <a:cs typeface="Wingdings"/>
                <a:sym typeface="Wingdings"/>
              </a:rPr>
              <a:t></a:t>
            </a:r>
            <a:r>
              <a:rPr sz="2100">
                <a:solidFill>
                  <a:srgbClr val="FFFFFF"/>
                </a:solidFill>
              </a:rPr>
              <a:t>the fossa for the lig.venosum.</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idx="4294967295"/>
          </p:nvPr>
        </p:nvSpPr>
        <p:spPr>
          <a:xfrm>
            <a:off x="10583" y="19050"/>
            <a:ext cx="3008313" cy="5651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defTabSz="896111">
              <a:defRPr sz="3136" b="1"/>
            </a:lvl1pPr>
          </a:lstStyle>
          <a:p>
            <a:pPr lvl="0">
              <a:defRPr sz="1800" b="0">
                <a:solidFill>
                  <a:srgbClr val="000000"/>
                </a:solidFill>
              </a:defRPr>
            </a:pPr>
            <a:r>
              <a:rPr sz="3136" b="1">
                <a:solidFill>
                  <a:srgbClr val="FFFFFF"/>
                </a:solidFill>
              </a:rPr>
              <a:t>Quadrate lobe</a:t>
            </a:r>
          </a:p>
        </p:txBody>
      </p:sp>
      <p:sp>
        <p:nvSpPr>
          <p:cNvPr id="89" name="Shape 89"/>
          <p:cNvSpPr>
            <a:spLocks noGrp="1"/>
          </p:cNvSpPr>
          <p:nvPr>
            <p:ph type="body" idx="4294967295"/>
          </p:nvPr>
        </p:nvSpPr>
        <p:spPr>
          <a:xfrm>
            <a:off x="67733" y="1041400"/>
            <a:ext cx="3368147" cy="53766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400"/>
              </a:spcBef>
              <a:buSzTx/>
              <a:buNone/>
              <a:defRPr sz="1800">
                <a:solidFill>
                  <a:srgbClr val="000000"/>
                </a:solidFill>
              </a:defRPr>
            </a:pPr>
            <a:r>
              <a:rPr sz="2200" b="1">
                <a:solidFill>
                  <a:srgbClr val="FFFFFF"/>
                </a:solidFill>
              </a:rPr>
              <a:t>Present on the inferior surface from the Rt. Lobe</a:t>
            </a:r>
          </a:p>
          <a:p>
            <a:pPr marL="0" lvl="0" indent="0">
              <a:spcBef>
                <a:spcPts val="600"/>
              </a:spcBef>
              <a:buSzTx/>
              <a:buNone/>
              <a:defRPr sz="1800">
                <a:solidFill>
                  <a:srgbClr val="000000"/>
                </a:solidFill>
              </a:defRPr>
            </a:pPr>
            <a:endParaRPr sz="2200" b="1" u="sng">
              <a:solidFill>
                <a:srgbClr val="FFFFFF"/>
              </a:solidFill>
            </a:endParaRPr>
          </a:p>
          <a:p>
            <a:pPr marL="0" lvl="0" indent="0">
              <a:spcBef>
                <a:spcPts val="500"/>
              </a:spcBef>
              <a:buSzTx/>
              <a:buNone/>
              <a:defRPr sz="1800">
                <a:solidFill>
                  <a:srgbClr val="000000"/>
                </a:solidFill>
              </a:defRPr>
            </a:pPr>
            <a:r>
              <a:rPr sz="2200" b="1" u="sng">
                <a:solidFill>
                  <a:srgbClr val="FFFFFF"/>
                </a:solidFill>
              </a:rPr>
              <a:t>Relation</a:t>
            </a:r>
          </a:p>
          <a:p>
            <a:pPr marL="0" lvl="0" indent="0">
              <a:spcBef>
                <a:spcPts val="400"/>
              </a:spcBef>
              <a:buSzTx/>
              <a:buNone/>
              <a:defRPr sz="1800">
                <a:solidFill>
                  <a:srgbClr val="000000"/>
                </a:solidFill>
              </a:defRPr>
            </a:pPr>
            <a:r>
              <a:rPr sz="2200" b="1">
                <a:solidFill>
                  <a:srgbClr val="FFFFFF"/>
                </a:solidFill>
              </a:rPr>
              <a:t>- Ant.</a:t>
            </a:r>
            <a:r>
              <a:rPr sz="2200">
                <a:solidFill>
                  <a:srgbClr val="FFFFFF"/>
                </a:solidFill>
                <a:latin typeface="Wingdings"/>
                <a:ea typeface="Wingdings"/>
                <a:cs typeface="Wingdings"/>
                <a:sym typeface="Wingdings"/>
              </a:rPr>
              <a:t></a:t>
            </a:r>
            <a:r>
              <a:rPr sz="2200" b="1">
                <a:solidFill>
                  <a:srgbClr val="FFFFFF"/>
                </a:solidFill>
              </a:rPr>
              <a:t> anterior margin of the liver  </a:t>
            </a:r>
          </a:p>
          <a:p>
            <a:pPr marL="0" lvl="0" indent="0">
              <a:spcBef>
                <a:spcPts val="400"/>
              </a:spcBef>
              <a:buSzTx/>
              <a:buNone/>
              <a:defRPr sz="1800">
                <a:solidFill>
                  <a:srgbClr val="000000"/>
                </a:solidFill>
              </a:defRPr>
            </a:pPr>
            <a:r>
              <a:rPr sz="2200" b="1">
                <a:solidFill>
                  <a:srgbClr val="FFFFFF"/>
                </a:solidFill>
              </a:rPr>
              <a:t>- Sup.</a:t>
            </a:r>
            <a:r>
              <a:rPr sz="2200">
                <a:solidFill>
                  <a:srgbClr val="FFFFFF"/>
                </a:solidFill>
                <a:latin typeface="Wingdings"/>
                <a:ea typeface="Wingdings"/>
                <a:cs typeface="Wingdings"/>
                <a:sym typeface="Wingdings"/>
              </a:rPr>
              <a:t></a:t>
            </a:r>
            <a:r>
              <a:rPr sz="2200" b="1">
                <a:solidFill>
                  <a:srgbClr val="FFFFFF"/>
                </a:solidFill>
              </a:rPr>
              <a:t> porta hepatis</a:t>
            </a:r>
          </a:p>
          <a:p>
            <a:pPr marL="0" lvl="0" indent="0">
              <a:spcBef>
                <a:spcPts val="400"/>
              </a:spcBef>
              <a:buSzTx/>
              <a:buNone/>
              <a:defRPr sz="1800">
                <a:solidFill>
                  <a:srgbClr val="000000"/>
                </a:solidFill>
              </a:defRPr>
            </a:pPr>
            <a:r>
              <a:rPr sz="2200" b="1">
                <a:solidFill>
                  <a:srgbClr val="FFFFFF"/>
                </a:solidFill>
              </a:rPr>
              <a:t>-  Rt. </a:t>
            </a:r>
            <a:r>
              <a:rPr sz="2200">
                <a:solidFill>
                  <a:srgbClr val="FFFFFF"/>
                </a:solidFill>
                <a:latin typeface="Wingdings"/>
                <a:ea typeface="Wingdings"/>
                <a:cs typeface="Wingdings"/>
                <a:sym typeface="Wingdings"/>
              </a:rPr>
              <a:t></a:t>
            </a:r>
            <a:r>
              <a:rPr sz="2200" b="1">
                <a:solidFill>
                  <a:srgbClr val="FFFFFF"/>
                </a:solidFill>
              </a:rPr>
              <a:t>fossa for the gallbladder</a:t>
            </a:r>
          </a:p>
          <a:p>
            <a:pPr marL="0" lvl="0" indent="0">
              <a:spcBef>
                <a:spcPts val="400"/>
              </a:spcBef>
              <a:buSzTx/>
              <a:buNone/>
              <a:defRPr sz="1800">
                <a:solidFill>
                  <a:srgbClr val="000000"/>
                </a:solidFill>
              </a:defRPr>
            </a:pPr>
            <a:r>
              <a:rPr sz="2200" b="1">
                <a:solidFill>
                  <a:srgbClr val="FFFFFF"/>
                </a:solidFill>
              </a:rPr>
              <a:t>- Lt</a:t>
            </a:r>
            <a:r>
              <a:rPr sz="2200">
                <a:solidFill>
                  <a:srgbClr val="FFFFFF"/>
                </a:solidFill>
                <a:latin typeface="Wingdings"/>
                <a:ea typeface="Wingdings"/>
                <a:cs typeface="Wingdings"/>
                <a:sym typeface="Wingdings"/>
              </a:rPr>
              <a:t> </a:t>
            </a:r>
            <a:r>
              <a:rPr sz="2200" b="1">
                <a:solidFill>
                  <a:srgbClr val="FFFFFF"/>
                </a:solidFill>
              </a:rPr>
              <a:t>by the fossa for lig.teres</a:t>
            </a:r>
          </a:p>
        </p:txBody>
      </p:sp>
      <p:pic>
        <p:nvPicPr>
          <p:cNvPr id="90" name="liverinferior.jpg" descr="http://home.comcast.net/~wnor/liverinferior.jpg"/>
          <p:cNvPicPr/>
          <p:nvPr/>
        </p:nvPicPr>
        <p:blipFill>
          <a:blip r:embed="rId2" cstate="print">
            <a:extLst/>
          </a:blip>
          <a:stretch>
            <a:fillRect/>
          </a:stretch>
        </p:blipFill>
        <p:spPr>
          <a:xfrm>
            <a:off x="3374050" y="875843"/>
            <a:ext cx="5803817" cy="4254957"/>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idx="4294967295"/>
          </p:nvPr>
        </p:nvSpPr>
        <p:spPr>
          <a:xfrm>
            <a:off x="-16934" y="19050"/>
            <a:ext cx="3078693" cy="5704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sz="3200" b="1"/>
            </a:lvl1pPr>
          </a:lstStyle>
          <a:p>
            <a:pPr lvl="0">
              <a:defRPr sz="1800" b="0">
                <a:solidFill>
                  <a:srgbClr val="000000"/>
                </a:solidFill>
              </a:defRPr>
            </a:pPr>
            <a:r>
              <a:rPr sz="3200" b="1">
                <a:solidFill>
                  <a:srgbClr val="FFFFFF"/>
                </a:solidFill>
              </a:rPr>
              <a:t>Porta hepatis</a:t>
            </a:r>
          </a:p>
        </p:txBody>
      </p:sp>
      <p:sp>
        <p:nvSpPr>
          <p:cNvPr id="93" name="Shape 93"/>
          <p:cNvSpPr>
            <a:spLocks noGrp="1"/>
          </p:cNvSpPr>
          <p:nvPr>
            <p:ph type="body" idx="4294967295"/>
          </p:nvPr>
        </p:nvSpPr>
        <p:spPr>
          <a:xfrm>
            <a:off x="14022" y="931333"/>
            <a:ext cx="3539796" cy="56096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500"/>
              </a:spcBef>
              <a:buFontTx/>
              <a:buChar char="-"/>
              <a:defRPr sz="1800">
                <a:solidFill>
                  <a:srgbClr val="000000"/>
                </a:solidFill>
              </a:defRPr>
            </a:pPr>
            <a:r>
              <a:rPr sz="2200">
                <a:solidFill>
                  <a:srgbClr val="FFFFFF"/>
                </a:solidFill>
              </a:rPr>
              <a:t>It is the hilum of the liver</a:t>
            </a:r>
          </a:p>
          <a:p>
            <a:pPr marL="0" lvl="0" indent="0">
              <a:spcBef>
                <a:spcPts val="500"/>
              </a:spcBef>
              <a:buFontTx/>
              <a:buChar char="-"/>
              <a:defRPr sz="1800">
                <a:solidFill>
                  <a:srgbClr val="000000"/>
                </a:solidFill>
              </a:defRPr>
            </a:pPr>
            <a:r>
              <a:rPr sz="2200">
                <a:solidFill>
                  <a:srgbClr val="FFFFFF"/>
                </a:solidFill>
              </a:rPr>
              <a:t>It  is found on the posteroinferior surface </a:t>
            </a:r>
          </a:p>
          <a:p>
            <a:pPr marL="0" lvl="0" indent="0">
              <a:spcBef>
                <a:spcPts val="500"/>
              </a:spcBef>
              <a:buFontTx/>
              <a:buChar char="-"/>
              <a:defRPr sz="1800">
                <a:solidFill>
                  <a:srgbClr val="000000"/>
                </a:solidFill>
              </a:defRPr>
            </a:pPr>
            <a:r>
              <a:rPr sz="2200">
                <a:solidFill>
                  <a:srgbClr val="FFFFFF"/>
                </a:solidFill>
              </a:rPr>
              <a:t> lies between the caudate and quadrate lobes</a:t>
            </a:r>
          </a:p>
          <a:p>
            <a:pPr marL="0" lvl="0" indent="0">
              <a:spcBef>
                <a:spcPts val="500"/>
              </a:spcBef>
              <a:buFontTx/>
              <a:buChar char="-"/>
              <a:defRPr sz="1800">
                <a:solidFill>
                  <a:srgbClr val="000000"/>
                </a:solidFill>
              </a:defRPr>
            </a:pPr>
            <a:r>
              <a:rPr sz="2200">
                <a:solidFill>
                  <a:srgbClr val="FFFFFF"/>
                </a:solidFill>
              </a:rPr>
              <a:t>Lesser omentum attach to its margin</a:t>
            </a:r>
          </a:p>
          <a:p>
            <a:pPr marL="0" lvl="0" indent="0">
              <a:spcBef>
                <a:spcPts val="600"/>
              </a:spcBef>
              <a:buFontTx/>
              <a:buChar char="-"/>
              <a:defRPr sz="1800">
                <a:solidFill>
                  <a:srgbClr val="000000"/>
                </a:solidFill>
              </a:defRPr>
            </a:pPr>
            <a:endParaRPr sz="2200">
              <a:solidFill>
                <a:srgbClr val="FFFFFF"/>
              </a:solidFill>
            </a:endParaRPr>
          </a:p>
          <a:p>
            <a:pPr marL="0" lvl="0" indent="0">
              <a:spcBef>
                <a:spcPts val="500"/>
              </a:spcBef>
              <a:buSzTx/>
              <a:buNone/>
              <a:defRPr sz="1800">
                <a:solidFill>
                  <a:srgbClr val="000000"/>
                </a:solidFill>
              </a:defRPr>
            </a:pPr>
            <a:r>
              <a:rPr sz="2200">
                <a:solidFill>
                  <a:srgbClr val="FFFFFF"/>
                </a:solidFill>
              </a:rPr>
              <a:t> </a:t>
            </a:r>
            <a:r>
              <a:rPr sz="2200" b="1" u="sng">
                <a:solidFill>
                  <a:srgbClr val="FFFFFF"/>
                </a:solidFill>
              </a:rPr>
              <a:t>Contents</a:t>
            </a:r>
          </a:p>
          <a:p>
            <a:pPr marL="0" lvl="0" indent="0">
              <a:spcBef>
                <a:spcPts val="500"/>
              </a:spcBef>
              <a:buSzTx/>
              <a:buNone/>
              <a:defRPr sz="1800">
                <a:solidFill>
                  <a:srgbClr val="000000"/>
                </a:solidFill>
              </a:defRPr>
            </a:pPr>
            <a:r>
              <a:rPr sz="2200">
                <a:solidFill>
                  <a:srgbClr val="FFFFFF"/>
                </a:solidFill>
              </a:rPr>
              <a:t>-  Gallbladder </a:t>
            </a:r>
            <a:r>
              <a:rPr sz="2200">
                <a:solidFill>
                  <a:srgbClr val="FFFFFF"/>
                </a:solidFill>
                <a:latin typeface="Wingdings"/>
                <a:ea typeface="Wingdings"/>
                <a:cs typeface="Wingdings"/>
                <a:sym typeface="Wingdings"/>
              </a:rPr>
              <a:t> </a:t>
            </a:r>
            <a:r>
              <a:rPr sz="2200">
                <a:solidFill>
                  <a:srgbClr val="FFFFFF"/>
                </a:solidFill>
              </a:rPr>
              <a:t>ant.</a:t>
            </a:r>
          </a:p>
          <a:p>
            <a:pPr marL="0" lvl="0" indent="0">
              <a:spcBef>
                <a:spcPts val="500"/>
              </a:spcBef>
              <a:buSzTx/>
              <a:buNone/>
              <a:defRPr sz="1800">
                <a:solidFill>
                  <a:srgbClr val="000000"/>
                </a:solidFill>
              </a:defRPr>
            </a:pPr>
            <a:r>
              <a:rPr sz="2200">
                <a:solidFill>
                  <a:srgbClr val="FFFFFF"/>
                </a:solidFill>
              </a:rPr>
              <a:t>- Hepatic. Art + nerve+ lymphatic node </a:t>
            </a:r>
            <a:r>
              <a:rPr sz="2200">
                <a:solidFill>
                  <a:srgbClr val="FFFFFF"/>
                </a:solidFill>
                <a:latin typeface="Wingdings"/>
                <a:ea typeface="Wingdings"/>
                <a:cs typeface="Wingdings"/>
                <a:sym typeface="Wingdings"/>
              </a:rPr>
              <a:t> </a:t>
            </a:r>
            <a:r>
              <a:rPr sz="2200">
                <a:solidFill>
                  <a:srgbClr val="FFFFFF"/>
                </a:solidFill>
              </a:rPr>
              <a:t>middle.</a:t>
            </a:r>
          </a:p>
          <a:p>
            <a:pPr marL="0" lvl="0" indent="0">
              <a:spcBef>
                <a:spcPts val="500"/>
              </a:spcBef>
              <a:buSzTx/>
              <a:buNone/>
              <a:defRPr sz="1800">
                <a:solidFill>
                  <a:srgbClr val="000000"/>
                </a:solidFill>
              </a:defRPr>
            </a:pPr>
            <a:r>
              <a:rPr sz="2200">
                <a:solidFill>
                  <a:srgbClr val="FFFFFF"/>
                </a:solidFill>
              </a:rPr>
              <a:t>- Portal vein </a:t>
            </a:r>
            <a:r>
              <a:rPr sz="2200">
                <a:solidFill>
                  <a:srgbClr val="FFFFFF"/>
                </a:solidFill>
                <a:latin typeface="Wingdings"/>
                <a:ea typeface="Wingdings"/>
                <a:cs typeface="Wingdings"/>
                <a:sym typeface="Wingdings"/>
              </a:rPr>
              <a:t> </a:t>
            </a:r>
            <a:r>
              <a:rPr sz="2200">
                <a:solidFill>
                  <a:srgbClr val="FFFFFF"/>
                </a:solidFill>
              </a:rPr>
              <a:t>post.</a:t>
            </a:r>
          </a:p>
        </p:txBody>
      </p:sp>
      <p:pic>
        <p:nvPicPr>
          <p:cNvPr id="94" name="Gray591.png" descr="File:Gray591.png"/>
          <p:cNvPicPr/>
          <p:nvPr/>
        </p:nvPicPr>
        <p:blipFill>
          <a:blip r:embed="rId2" cstate="print">
            <a:extLst/>
          </a:blip>
          <a:stretch>
            <a:fillRect/>
          </a:stretch>
        </p:blipFill>
        <p:spPr>
          <a:xfrm>
            <a:off x="3472524" y="-70115"/>
            <a:ext cx="5787430" cy="699823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idx="4294967295"/>
          </p:nvPr>
        </p:nvSpPr>
        <p:spPr>
          <a:xfrm>
            <a:off x="457200" y="926"/>
            <a:ext cx="8229600" cy="60867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786384">
              <a:defRPr sz="3440" b="1"/>
            </a:lvl1pPr>
          </a:lstStyle>
          <a:p>
            <a:pPr lvl="0">
              <a:defRPr sz="1800" b="0">
                <a:solidFill>
                  <a:srgbClr val="000000"/>
                </a:solidFill>
              </a:defRPr>
            </a:pPr>
            <a:r>
              <a:rPr sz="3440" b="1">
                <a:solidFill>
                  <a:srgbClr val="FFFFFF"/>
                </a:solidFill>
              </a:rPr>
              <a:t>Peritoneum of the liver</a:t>
            </a:r>
          </a:p>
        </p:txBody>
      </p:sp>
      <p:pic>
        <p:nvPicPr>
          <p:cNvPr id="97" name="bmp87.png" descr="bmp87"/>
          <p:cNvPicPr/>
          <p:nvPr/>
        </p:nvPicPr>
        <p:blipFill>
          <a:blip r:embed="rId2" cstate="print">
            <a:extLst/>
          </a:blip>
          <a:stretch>
            <a:fillRect/>
          </a:stretch>
        </p:blipFill>
        <p:spPr>
          <a:xfrm>
            <a:off x="3592975" y="762000"/>
            <a:ext cx="5784983" cy="5791200"/>
          </a:xfrm>
          <a:prstGeom prst="rect">
            <a:avLst/>
          </a:prstGeom>
          <a:ln w="12700">
            <a:miter lim="400000"/>
          </a:ln>
        </p:spPr>
      </p:pic>
      <p:sp>
        <p:nvSpPr>
          <p:cNvPr id="98" name="Shape 98"/>
          <p:cNvSpPr>
            <a:spLocks noGrp="1"/>
          </p:cNvSpPr>
          <p:nvPr>
            <p:ph type="body" idx="4294967295"/>
          </p:nvPr>
        </p:nvSpPr>
        <p:spPr>
          <a:xfrm>
            <a:off x="8466" y="533400"/>
            <a:ext cx="3944674" cy="6248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2900" lvl="0" indent="-342900">
              <a:spcBef>
                <a:spcPts val="400"/>
              </a:spcBef>
              <a:buChar char="•"/>
              <a:defRPr sz="1800">
                <a:solidFill>
                  <a:srgbClr val="000000"/>
                </a:solidFill>
              </a:defRPr>
            </a:pPr>
            <a:r>
              <a:rPr sz="2300"/>
              <a:t>The liver is covered by peritoneum (intraperitoneal organ)except at bare area(it is origin from septum transversum)</a:t>
            </a:r>
          </a:p>
          <a:p>
            <a:pPr marL="342900" lvl="0" indent="-342900">
              <a:spcBef>
                <a:spcPts val="400"/>
              </a:spcBef>
              <a:buChar char="•"/>
              <a:defRPr sz="1800">
                <a:solidFill>
                  <a:srgbClr val="000000"/>
                </a:solidFill>
              </a:defRPr>
            </a:pPr>
            <a:r>
              <a:rPr sz="2300"/>
              <a:t>Inferior surface covered with peritoneum of greater sac except porta hepatis, G.B &amp; Lig.teres fissure</a:t>
            </a:r>
          </a:p>
          <a:p>
            <a:pPr marL="342900" lvl="0" indent="-342900">
              <a:spcBef>
                <a:spcPts val="400"/>
              </a:spcBef>
              <a:buChar char="•"/>
              <a:defRPr sz="1800">
                <a:solidFill>
                  <a:srgbClr val="000000"/>
                </a:solidFill>
              </a:defRPr>
            </a:pPr>
            <a:r>
              <a:rPr sz="2300"/>
              <a:t>Rt. Lateral surface covered by peritoneum, related to diaphragm which separate it from Rt. Pleura , lung and the Rt Ribs (6-11)</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90000"/>
              </a:lnSpc>
              <a:spcBef>
                <a:spcPts val="600"/>
              </a:spcBef>
              <a:buSzTx/>
              <a:buNone/>
              <a:defRPr sz="1800">
                <a:solidFill>
                  <a:srgbClr val="000000"/>
                </a:solidFill>
              </a:defRPr>
            </a:pPr>
            <a:r>
              <a:rPr sz="2800">
                <a:solidFill>
                  <a:srgbClr val="FFFFFF"/>
                </a:solidFill>
              </a:rPr>
              <a:t>    </a:t>
            </a:r>
          </a:p>
          <a:p>
            <a:pPr lvl="0">
              <a:lnSpc>
                <a:spcPct val="90000"/>
              </a:lnSpc>
              <a:spcBef>
                <a:spcPts val="600"/>
              </a:spcBef>
              <a:buSzTx/>
              <a:buNone/>
              <a:defRPr sz="1800">
                <a:solidFill>
                  <a:srgbClr val="000000"/>
                </a:solidFill>
              </a:defRPr>
            </a:pPr>
            <a:r>
              <a:rPr sz="2800">
                <a:solidFill>
                  <a:srgbClr val="FFFFFF"/>
                </a:solidFill>
              </a:rPr>
              <a:t>    1-   The </a:t>
            </a:r>
            <a:r>
              <a:rPr sz="2800" b="1">
                <a:solidFill>
                  <a:srgbClr val="FFFFFF"/>
                </a:solidFill>
              </a:rPr>
              <a:t>Falciform ligament of liver</a:t>
            </a:r>
            <a:endParaRPr sz="2800">
              <a:solidFill>
                <a:srgbClr val="FFFFFF"/>
              </a:solidFill>
            </a:endParaRPr>
          </a:p>
          <a:p>
            <a:pPr lvl="0">
              <a:lnSpc>
                <a:spcPct val="90000"/>
              </a:lnSpc>
              <a:spcBef>
                <a:spcPts val="600"/>
              </a:spcBef>
              <a:buSzTx/>
              <a:buNone/>
              <a:defRPr sz="1800">
                <a:solidFill>
                  <a:srgbClr val="000000"/>
                </a:solidFill>
              </a:defRPr>
            </a:pPr>
            <a:r>
              <a:rPr sz="2800">
                <a:solidFill>
                  <a:srgbClr val="FFFFFF"/>
                </a:solidFill>
              </a:rPr>
              <a:t>    2-   The </a:t>
            </a:r>
            <a:r>
              <a:rPr sz="2800" b="1">
                <a:solidFill>
                  <a:srgbClr val="FFFFFF"/>
                </a:solidFill>
              </a:rPr>
              <a:t>Ligamentum teres hepatis</a:t>
            </a:r>
            <a:endParaRPr sz="2800">
              <a:solidFill>
                <a:srgbClr val="FFFFFF"/>
              </a:solidFill>
            </a:endParaRPr>
          </a:p>
          <a:p>
            <a:pPr lvl="0">
              <a:lnSpc>
                <a:spcPct val="90000"/>
              </a:lnSpc>
              <a:spcBef>
                <a:spcPts val="600"/>
              </a:spcBef>
              <a:buSzTx/>
              <a:buNone/>
              <a:defRPr sz="1800">
                <a:solidFill>
                  <a:srgbClr val="000000"/>
                </a:solidFill>
              </a:defRPr>
            </a:pPr>
            <a:r>
              <a:rPr sz="2800">
                <a:solidFill>
                  <a:srgbClr val="FFFFFF"/>
                </a:solidFill>
              </a:rPr>
              <a:t>    3-  The </a:t>
            </a:r>
            <a:r>
              <a:rPr sz="2800" b="1">
                <a:solidFill>
                  <a:srgbClr val="FFFFFF"/>
                </a:solidFill>
              </a:rPr>
              <a:t>coronary ligament</a:t>
            </a:r>
            <a:endParaRPr sz="2800">
              <a:solidFill>
                <a:srgbClr val="FFFFFF"/>
              </a:solidFill>
            </a:endParaRPr>
          </a:p>
          <a:p>
            <a:pPr lvl="0">
              <a:lnSpc>
                <a:spcPct val="90000"/>
              </a:lnSpc>
              <a:spcBef>
                <a:spcPts val="600"/>
              </a:spcBef>
              <a:buSzTx/>
              <a:buNone/>
              <a:defRPr sz="1800">
                <a:solidFill>
                  <a:srgbClr val="000000"/>
                </a:solidFill>
              </a:defRPr>
            </a:pPr>
            <a:r>
              <a:rPr sz="2800">
                <a:solidFill>
                  <a:srgbClr val="FFFFFF"/>
                </a:solidFill>
              </a:rPr>
              <a:t>    4-  The </a:t>
            </a:r>
            <a:r>
              <a:rPr sz="2800" b="1">
                <a:solidFill>
                  <a:srgbClr val="FFFFFF"/>
                </a:solidFill>
              </a:rPr>
              <a:t>right triangular ligament</a:t>
            </a:r>
            <a:endParaRPr sz="2800">
              <a:solidFill>
                <a:srgbClr val="FFFFFF"/>
              </a:solidFill>
            </a:endParaRPr>
          </a:p>
          <a:p>
            <a:pPr lvl="0">
              <a:lnSpc>
                <a:spcPct val="90000"/>
              </a:lnSpc>
              <a:spcBef>
                <a:spcPts val="600"/>
              </a:spcBef>
              <a:buSzTx/>
              <a:buNone/>
              <a:defRPr sz="1800">
                <a:solidFill>
                  <a:srgbClr val="000000"/>
                </a:solidFill>
              </a:defRPr>
            </a:pPr>
            <a:r>
              <a:rPr sz="2800">
                <a:solidFill>
                  <a:srgbClr val="FFFFFF"/>
                </a:solidFill>
              </a:rPr>
              <a:t>    5-  The </a:t>
            </a:r>
            <a:r>
              <a:rPr sz="2800" b="1">
                <a:solidFill>
                  <a:srgbClr val="FFFFFF"/>
                </a:solidFill>
              </a:rPr>
              <a:t>left triangular ligament</a:t>
            </a:r>
            <a:endParaRPr sz="2800">
              <a:solidFill>
                <a:srgbClr val="FFFFFF"/>
              </a:solidFill>
            </a:endParaRPr>
          </a:p>
          <a:p>
            <a:pPr lvl="0">
              <a:lnSpc>
                <a:spcPct val="90000"/>
              </a:lnSpc>
              <a:spcBef>
                <a:spcPts val="600"/>
              </a:spcBef>
              <a:buSzTx/>
              <a:buNone/>
              <a:defRPr sz="1800">
                <a:solidFill>
                  <a:srgbClr val="000000"/>
                </a:solidFill>
              </a:defRPr>
            </a:pPr>
            <a:r>
              <a:rPr sz="2800">
                <a:solidFill>
                  <a:srgbClr val="FFFFFF"/>
                </a:solidFill>
              </a:rPr>
              <a:t>    6-  The </a:t>
            </a:r>
            <a:r>
              <a:rPr sz="2800" b="1">
                <a:solidFill>
                  <a:srgbClr val="FFFFFF"/>
                </a:solidFill>
              </a:rPr>
              <a:t>Hepatogastric ligament</a:t>
            </a:r>
            <a:endParaRPr sz="2800">
              <a:solidFill>
                <a:srgbClr val="FFFFFF"/>
              </a:solidFill>
            </a:endParaRPr>
          </a:p>
          <a:p>
            <a:pPr lvl="0">
              <a:lnSpc>
                <a:spcPct val="90000"/>
              </a:lnSpc>
              <a:spcBef>
                <a:spcPts val="600"/>
              </a:spcBef>
              <a:buSzTx/>
              <a:buNone/>
              <a:defRPr sz="1800">
                <a:solidFill>
                  <a:srgbClr val="000000"/>
                </a:solidFill>
              </a:defRPr>
            </a:pPr>
            <a:r>
              <a:rPr sz="2800">
                <a:solidFill>
                  <a:srgbClr val="FFFFFF"/>
                </a:solidFill>
              </a:rPr>
              <a:t>     7- The </a:t>
            </a:r>
            <a:r>
              <a:rPr sz="2800" b="1">
                <a:solidFill>
                  <a:srgbClr val="FFFFFF"/>
                </a:solidFill>
              </a:rPr>
              <a:t>hepatoduonedenal ligament</a:t>
            </a:r>
          </a:p>
          <a:p>
            <a:pPr lvl="0">
              <a:lnSpc>
                <a:spcPct val="90000"/>
              </a:lnSpc>
              <a:spcBef>
                <a:spcPts val="600"/>
              </a:spcBef>
              <a:buSzTx/>
              <a:buNone/>
              <a:defRPr sz="1800">
                <a:solidFill>
                  <a:srgbClr val="000000"/>
                </a:solidFill>
              </a:defRPr>
            </a:pPr>
            <a:r>
              <a:rPr sz="2800">
                <a:solidFill>
                  <a:srgbClr val="FFFFFF"/>
                </a:solidFill>
              </a:rPr>
              <a:t>    8-  The Ligamentum Venoosum</a:t>
            </a:r>
          </a:p>
        </p:txBody>
      </p:sp>
      <p:sp>
        <p:nvSpPr>
          <p:cNvPr id="101" name="Shape 101"/>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1. The ligaments of the liver</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FFFFFF"/>
                </a:solidFill>
              </a:rPr>
              <a:pPr lvl="0">
                <a:defRPr sz="1800">
                  <a:solidFill>
                    <a:srgbClr val="000000"/>
                  </a:solidFill>
                </a:defRPr>
              </a:pPr>
              <a:t>25</a:t>
            </a:fld>
            <a:endParaRPr sz="1200">
              <a:solidFill>
                <a:srgbClr val="FFFFFF"/>
              </a:solidFill>
            </a:endParaRPr>
          </a:p>
        </p:txBody>
      </p:sp>
      <p:sp>
        <p:nvSpPr>
          <p:cNvPr id="104" name="Shape 104"/>
          <p:cNvSpPr>
            <a:spLocks noGrp="1"/>
          </p:cNvSpPr>
          <p:nvPr>
            <p:ph type="body" idx="4294967295"/>
          </p:nvPr>
        </p:nvSpPr>
        <p:spPr>
          <a:xfrm>
            <a:off x="716095" y="547687"/>
            <a:ext cx="7711810" cy="57626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600"/>
              </a:spcBef>
              <a:buSzTx/>
              <a:buNone/>
              <a:defRPr sz="1800">
                <a:solidFill>
                  <a:srgbClr val="000000"/>
                </a:solidFill>
              </a:defRPr>
            </a:pPr>
            <a:endParaRPr sz="2900">
              <a:solidFill>
                <a:srgbClr val="FFFFFF"/>
              </a:solidFill>
              <a:latin typeface="Arial"/>
              <a:ea typeface="Arial"/>
              <a:cs typeface="Arial"/>
              <a:sym typeface="Arial"/>
            </a:endParaRPr>
          </a:p>
          <a:p>
            <a:pPr lvl="0">
              <a:spcBef>
                <a:spcPts val="500"/>
              </a:spcBef>
              <a:buChar char="•"/>
              <a:defRPr sz="1800">
                <a:solidFill>
                  <a:srgbClr val="000000"/>
                </a:solidFill>
              </a:defRPr>
            </a:pPr>
            <a:r>
              <a:rPr sz="2900" b="1">
                <a:solidFill>
                  <a:srgbClr val="FFFFFF"/>
                </a:solidFill>
              </a:rPr>
              <a:t>Falciform ligament of liver </a:t>
            </a:r>
          </a:p>
          <a:p>
            <a:pPr lvl="0">
              <a:spcBef>
                <a:spcPts val="500"/>
              </a:spcBef>
              <a:buChar char="•"/>
              <a:defRPr sz="1800">
                <a:solidFill>
                  <a:srgbClr val="000000"/>
                </a:solidFill>
              </a:defRPr>
            </a:pPr>
            <a:endParaRPr sz="2900" b="1">
              <a:solidFill>
                <a:srgbClr val="FFFFFF"/>
              </a:solidFill>
              <a:latin typeface="Trebuchet MS"/>
              <a:ea typeface="Trebuchet MS"/>
              <a:cs typeface="Trebuchet MS"/>
              <a:sym typeface="Trebuchet MS"/>
            </a:endParaRPr>
          </a:p>
          <a:p>
            <a:pPr marL="742950" lvl="1" indent="-285750">
              <a:spcBef>
                <a:spcPts val="500"/>
              </a:spcBef>
              <a:defRPr sz="1800">
                <a:solidFill>
                  <a:srgbClr val="000000"/>
                </a:solidFill>
              </a:defRPr>
            </a:pPr>
            <a:r>
              <a:rPr sz="2900">
                <a:solidFill>
                  <a:srgbClr val="FFFFFF"/>
                </a:solidFill>
              </a:rPr>
              <a:t>Consists of double peritoneal layer </a:t>
            </a:r>
            <a:endParaRPr sz="2900">
              <a:solidFill>
                <a:srgbClr val="FFFFFF"/>
              </a:solidFill>
              <a:latin typeface="Arial"/>
              <a:ea typeface="Arial"/>
              <a:cs typeface="Arial"/>
              <a:sym typeface="Arial"/>
            </a:endParaRPr>
          </a:p>
          <a:p>
            <a:pPr marL="742950" lvl="1" indent="-285750">
              <a:spcBef>
                <a:spcPts val="500"/>
              </a:spcBef>
              <a:defRPr sz="1800">
                <a:solidFill>
                  <a:srgbClr val="000000"/>
                </a:solidFill>
              </a:defRPr>
            </a:pPr>
            <a:r>
              <a:rPr sz="2900">
                <a:solidFill>
                  <a:srgbClr val="FFFFFF"/>
                </a:solidFill>
              </a:rPr>
              <a:t>Sickle shape</a:t>
            </a:r>
            <a:endParaRPr sz="2900">
              <a:solidFill>
                <a:srgbClr val="FFFFFF"/>
              </a:solidFill>
              <a:latin typeface="Arial"/>
              <a:ea typeface="Arial"/>
              <a:cs typeface="Arial"/>
              <a:sym typeface="Arial"/>
            </a:endParaRPr>
          </a:p>
          <a:p>
            <a:pPr marL="742950" lvl="1" indent="-285750">
              <a:spcBef>
                <a:spcPts val="500"/>
              </a:spcBef>
              <a:defRPr sz="1800">
                <a:solidFill>
                  <a:srgbClr val="000000"/>
                </a:solidFill>
              </a:defRPr>
            </a:pPr>
            <a:r>
              <a:rPr sz="2900">
                <a:solidFill>
                  <a:srgbClr val="FFFFFF"/>
                </a:solidFill>
              </a:rPr>
              <a:t>Extends from anterior abdominal wall (umbilicus) to liver</a:t>
            </a:r>
            <a:endParaRPr sz="2900">
              <a:solidFill>
                <a:srgbClr val="FFFFFF"/>
              </a:solidFill>
              <a:latin typeface="Arial"/>
              <a:ea typeface="Arial"/>
              <a:cs typeface="Arial"/>
              <a:sym typeface="Arial"/>
            </a:endParaRPr>
          </a:p>
          <a:p>
            <a:pPr marL="742950" lvl="1" indent="-285750">
              <a:spcBef>
                <a:spcPts val="500"/>
              </a:spcBef>
              <a:defRPr sz="1800">
                <a:solidFill>
                  <a:srgbClr val="000000"/>
                </a:solidFill>
              </a:defRPr>
            </a:pPr>
            <a:r>
              <a:rPr sz="2900">
                <a:solidFill>
                  <a:srgbClr val="FFFFFF"/>
                </a:solidFill>
              </a:rPr>
              <a:t>Free border of the ligament contains Ligamentum teres (obliterated umbilical vein)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surfaces and bed of liver (anterior).jpg" descr="surfaces and bed of liver (anterior)"/>
          <p:cNvPicPr/>
          <p:nvPr/>
        </p:nvPicPr>
        <p:blipFill>
          <a:blip r:embed="rId2" cstate="print">
            <a:extLst/>
          </a:blip>
          <a:stretch>
            <a:fillRect/>
          </a:stretch>
        </p:blipFill>
        <p:spPr>
          <a:xfrm>
            <a:off x="-378399" y="-1164"/>
            <a:ext cx="9657866" cy="756991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body" idx="4294967295"/>
          </p:nvPr>
        </p:nvSpPr>
        <p:spPr>
          <a:xfrm>
            <a:off x="33866" y="85261"/>
            <a:ext cx="4343401" cy="668747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600"/>
              </a:spcBef>
              <a:buChar char="•"/>
              <a:defRPr sz="1800">
                <a:solidFill>
                  <a:srgbClr val="000000"/>
                </a:solidFill>
              </a:defRPr>
            </a:pPr>
            <a:r>
              <a:rPr sz="2800" b="1">
                <a:solidFill>
                  <a:srgbClr val="FFFFFF"/>
                </a:solidFill>
              </a:rPr>
              <a:t>Coronary ligament</a:t>
            </a:r>
            <a:r>
              <a:rPr sz="2600" b="1">
                <a:solidFill>
                  <a:srgbClr val="FFFFFF"/>
                </a:solidFill>
              </a:rPr>
              <a:t>          </a:t>
            </a:r>
            <a:r>
              <a:rPr sz="2400">
                <a:solidFill>
                  <a:srgbClr val="FFFFFF"/>
                </a:solidFill>
              </a:rPr>
              <a:t>the area between upper and lower layer of the coronary ligament is the bare area of liver which contract with the diaphragm;</a:t>
            </a:r>
          </a:p>
          <a:p>
            <a:pPr lvl="0">
              <a:spcBef>
                <a:spcPts val="600"/>
              </a:spcBef>
              <a:buChar char="•"/>
              <a:defRPr sz="1800">
                <a:solidFill>
                  <a:srgbClr val="000000"/>
                </a:solidFill>
              </a:defRPr>
            </a:pPr>
            <a:endParaRPr sz="2400">
              <a:solidFill>
                <a:srgbClr val="FFFFFF"/>
              </a:solidFill>
            </a:endParaRPr>
          </a:p>
          <a:p>
            <a:pPr lvl="0">
              <a:spcBef>
                <a:spcPts val="600"/>
              </a:spcBef>
              <a:buChar char="•"/>
              <a:defRPr sz="1800">
                <a:solidFill>
                  <a:srgbClr val="000000"/>
                </a:solidFill>
              </a:defRPr>
            </a:pPr>
            <a:endParaRPr sz="2400">
              <a:solidFill>
                <a:srgbClr val="FFFFFF"/>
              </a:solidFill>
            </a:endParaRPr>
          </a:p>
          <a:p>
            <a:pPr lvl="0">
              <a:spcBef>
                <a:spcPts val="600"/>
              </a:spcBef>
              <a:buChar char="•"/>
              <a:defRPr sz="1800">
                <a:solidFill>
                  <a:srgbClr val="000000"/>
                </a:solidFill>
              </a:defRPr>
            </a:pPr>
            <a:endParaRPr sz="2400">
              <a:solidFill>
                <a:srgbClr val="FFFFFF"/>
              </a:solidFill>
              <a:latin typeface="Arial"/>
              <a:ea typeface="Arial"/>
              <a:cs typeface="Arial"/>
              <a:sym typeface="Arial"/>
            </a:endParaRPr>
          </a:p>
          <a:p>
            <a:pPr lvl="0">
              <a:spcBef>
                <a:spcPts val="600"/>
              </a:spcBef>
              <a:buChar char="•"/>
              <a:defRPr sz="1800">
                <a:solidFill>
                  <a:srgbClr val="000000"/>
                </a:solidFill>
              </a:defRPr>
            </a:pPr>
            <a:endParaRPr sz="2400">
              <a:solidFill>
                <a:srgbClr val="FFFFFF"/>
              </a:solidFill>
              <a:latin typeface="Arial"/>
              <a:ea typeface="Arial"/>
              <a:cs typeface="Arial"/>
              <a:sym typeface="Arial"/>
            </a:endParaRPr>
          </a:p>
          <a:p>
            <a:pPr lvl="0">
              <a:spcBef>
                <a:spcPts val="600"/>
              </a:spcBef>
              <a:buChar char="•"/>
              <a:defRPr sz="1800">
                <a:solidFill>
                  <a:srgbClr val="000000"/>
                </a:solidFill>
              </a:defRPr>
            </a:pPr>
            <a:r>
              <a:rPr sz="2800" b="1">
                <a:solidFill>
                  <a:srgbClr val="FFFFFF"/>
                </a:solidFill>
              </a:rPr>
              <a:t>Left and right triangular ligaments</a:t>
            </a:r>
            <a:r>
              <a:rPr sz="2600" b="1">
                <a:solidFill>
                  <a:srgbClr val="FFFFFF"/>
                </a:solidFill>
              </a:rPr>
              <a:t> </a:t>
            </a:r>
            <a:r>
              <a:rPr sz="2400">
                <a:solidFill>
                  <a:srgbClr val="FFFFFF"/>
                </a:solidFill>
              </a:rPr>
              <a:t>formed by left and right extremity of coronary ligament</a:t>
            </a:r>
          </a:p>
        </p:txBody>
      </p:sp>
      <p:pic>
        <p:nvPicPr>
          <p:cNvPr id="109" name="肝1.png" descr="肝1"/>
          <p:cNvPicPr/>
          <p:nvPr/>
        </p:nvPicPr>
        <p:blipFill>
          <a:blip r:embed="rId2" cstate="print">
            <a:extLst/>
          </a:blip>
          <a:stretch>
            <a:fillRect/>
          </a:stretch>
        </p:blipFill>
        <p:spPr>
          <a:xfrm>
            <a:off x="4364434" y="67733"/>
            <a:ext cx="4878587" cy="3263901"/>
          </a:xfrm>
          <a:prstGeom prst="rect">
            <a:avLst/>
          </a:prstGeom>
          <a:ln w="12700">
            <a:miter lim="400000"/>
          </a:ln>
        </p:spPr>
      </p:pic>
      <p:pic>
        <p:nvPicPr>
          <p:cNvPr id="110" name="肝3.png" descr="肝3"/>
          <p:cNvPicPr/>
          <p:nvPr/>
        </p:nvPicPr>
        <p:blipFill>
          <a:blip r:embed="rId3" cstate="print">
            <a:extLst/>
          </a:blip>
          <a:stretch>
            <a:fillRect/>
          </a:stretch>
        </p:blipFill>
        <p:spPr>
          <a:xfrm>
            <a:off x="4499437" y="3263503"/>
            <a:ext cx="4608580" cy="3645297"/>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4294967295"/>
          </p:nvPr>
        </p:nvSpPr>
        <p:spPr>
          <a:xfrm>
            <a:off x="389466" y="1590675"/>
            <a:ext cx="4343401" cy="42862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600"/>
              </a:spcBef>
              <a:buChar char="•"/>
              <a:defRPr sz="1800">
                <a:solidFill>
                  <a:srgbClr val="000000"/>
                </a:solidFill>
              </a:defRPr>
            </a:pPr>
            <a:r>
              <a:rPr sz="2800" b="1">
                <a:solidFill>
                  <a:srgbClr val="FFFFFF"/>
                </a:solidFill>
              </a:rPr>
              <a:t>Hepatogastric ligament</a:t>
            </a:r>
            <a:r>
              <a:rPr sz="2400" b="1">
                <a:solidFill>
                  <a:srgbClr val="FFFFFF"/>
                </a:solidFill>
              </a:rPr>
              <a:t> </a:t>
            </a:r>
          </a:p>
          <a:p>
            <a:pPr lvl="0">
              <a:spcBef>
                <a:spcPts val="600"/>
              </a:spcBef>
              <a:buChar char="•"/>
              <a:defRPr sz="1800">
                <a:solidFill>
                  <a:srgbClr val="000000"/>
                </a:solidFill>
              </a:defRPr>
            </a:pPr>
            <a:endParaRPr sz="2400" b="1">
              <a:solidFill>
                <a:srgbClr val="FFFFFF"/>
              </a:solidFill>
              <a:latin typeface="Trebuchet MS"/>
              <a:ea typeface="Trebuchet MS"/>
              <a:cs typeface="Trebuchet MS"/>
              <a:sym typeface="Trebuchet MS"/>
            </a:endParaRPr>
          </a:p>
          <a:p>
            <a:pPr lvl="0">
              <a:spcBef>
                <a:spcPts val="600"/>
              </a:spcBef>
              <a:buChar char="•"/>
              <a:defRPr sz="1800">
                <a:solidFill>
                  <a:srgbClr val="000000"/>
                </a:solidFill>
              </a:defRPr>
            </a:pPr>
            <a:r>
              <a:rPr sz="2800" b="1">
                <a:solidFill>
                  <a:srgbClr val="FFFFFF"/>
                </a:solidFill>
              </a:rPr>
              <a:t>Hepatoduodenal ligament</a:t>
            </a:r>
          </a:p>
        </p:txBody>
      </p:sp>
      <p:pic>
        <p:nvPicPr>
          <p:cNvPr id="113" name="大、小网膜.png" descr="大、小网膜"/>
          <p:cNvPicPr/>
          <p:nvPr/>
        </p:nvPicPr>
        <p:blipFill>
          <a:blip r:embed="rId2" cstate="print">
            <a:extLst/>
          </a:blip>
          <a:srcRect b="52578"/>
          <a:stretch>
            <a:fillRect/>
          </a:stretch>
        </p:blipFill>
        <p:spPr>
          <a:xfrm>
            <a:off x="4936066" y="84666"/>
            <a:ext cx="4267267" cy="3529014"/>
          </a:xfrm>
          <a:prstGeom prst="rect">
            <a:avLst/>
          </a:prstGeom>
          <a:ln w="12700">
            <a:miter lim="400000"/>
          </a:ln>
        </p:spPr>
      </p:pic>
      <p:pic>
        <p:nvPicPr>
          <p:cNvPr id="114" name="肝膈面.png" descr="肝膈面"/>
          <p:cNvPicPr/>
          <p:nvPr/>
        </p:nvPicPr>
        <p:blipFill>
          <a:blip r:embed="rId3" cstate="print">
            <a:extLst/>
          </a:blip>
          <a:srcRect b="47605"/>
          <a:stretch>
            <a:fillRect/>
          </a:stretch>
        </p:blipFill>
        <p:spPr>
          <a:xfrm>
            <a:off x="4648200" y="3832223"/>
            <a:ext cx="4563732" cy="312737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idx="4294967295"/>
          </p:nvPr>
        </p:nvSpPr>
        <p:spPr>
          <a:xfrm>
            <a:off x="19314" y="28707"/>
            <a:ext cx="3955786" cy="8856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defTabSz="850391">
              <a:defRPr sz="2697" b="1"/>
            </a:lvl1pPr>
          </a:lstStyle>
          <a:p>
            <a:pPr lvl="0">
              <a:defRPr sz="1800" b="0">
                <a:solidFill>
                  <a:srgbClr val="000000"/>
                </a:solidFill>
              </a:defRPr>
            </a:pPr>
            <a:r>
              <a:rPr sz="2697" b="1">
                <a:solidFill>
                  <a:srgbClr val="FFFFFF"/>
                </a:solidFill>
              </a:rPr>
              <a:t>The Ligamentum Venoosum</a:t>
            </a:r>
          </a:p>
        </p:txBody>
      </p:sp>
      <p:sp>
        <p:nvSpPr>
          <p:cNvPr id="117" name="Shape 117"/>
          <p:cNvSpPr>
            <a:spLocks noGrp="1"/>
          </p:cNvSpPr>
          <p:nvPr>
            <p:ph type="body" idx="4294967295"/>
          </p:nvPr>
        </p:nvSpPr>
        <p:spPr>
          <a:xfrm>
            <a:off x="84666" y="1016000"/>
            <a:ext cx="3160714" cy="576275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400"/>
              </a:spcBef>
              <a:buFontTx/>
              <a:buChar char="-"/>
              <a:defRPr sz="1800">
                <a:solidFill>
                  <a:srgbClr val="000000"/>
                </a:solidFill>
              </a:defRPr>
            </a:pPr>
            <a:r>
              <a:rPr sz="2400">
                <a:solidFill>
                  <a:srgbClr val="FFFFFF"/>
                </a:solidFill>
              </a:rPr>
              <a:t>Fibrous band that is the remains of the ductus venosus</a:t>
            </a:r>
          </a:p>
          <a:p>
            <a:pPr marL="0" lvl="0" indent="0">
              <a:spcBef>
                <a:spcPts val="400"/>
              </a:spcBef>
              <a:buFontTx/>
              <a:buChar char="-"/>
              <a:defRPr sz="1800">
                <a:solidFill>
                  <a:srgbClr val="000000"/>
                </a:solidFill>
              </a:defRPr>
            </a:pPr>
            <a:endParaRPr sz="2400">
              <a:solidFill>
                <a:srgbClr val="FFFFFF"/>
              </a:solidFill>
            </a:endParaRPr>
          </a:p>
          <a:p>
            <a:pPr marL="0" lvl="0" indent="0">
              <a:spcBef>
                <a:spcPts val="400"/>
              </a:spcBef>
              <a:buFontTx/>
              <a:buChar char="-"/>
              <a:defRPr sz="1800">
                <a:solidFill>
                  <a:srgbClr val="000000"/>
                </a:solidFill>
              </a:defRPr>
            </a:pPr>
            <a:r>
              <a:rPr sz="2400">
                <a:solidFill>
                  <a:srgbClr val="FFFFFF"/>
                </a:solidFill>
              </a:rPr>
              <a:t> Is attached to the left branch of the portal vein and ascends in a fissure on the visceral surface of the liver to be attached above to the inferior vena cava </a:t>
            </a:r>
          </a:p>
        </p:txBody>
      </p:sp>
      <p:pic>
        <p:nvPicPr>
          <p:cNvPr id="118" name="portal circu.png" descr="D:\صور تشريح\portal circu.png"/>
          <p:cNvPicPr/>
          <p:nvPr/>
        </p:nvPicPr>
        <p:blipFill>
          <a:blip r:embed="rId2" cstate="print">
            <a:extLst/>
          </a:blip>
          <a:stretch>
            <a:fillRect/>
          </a:stretch>
        </p:blipFill>
        <p:spPr>
          <a:xfrm>
            <a:off x="3885565" y="2116"/>
            <a:ext cx="5258435" cy="685376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a:spLocks noGrp="1"/>
          </p:cNvSpPr>
          <p:nvPr>
            <p:ph type="title" idx="4294967295"/>
          </p:nvPr>
        </p:nvSpPr>
        <p:spPr>
          <a:xfrm>
            <a:off x="533400" y="423333"/>
            <a:ext cx="7543800" cy="609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758951">
              <a:defRPr sz="3568" b="1" u="sng">
                <a:solidFill>
                  <a:srgbClr val="FEFAC9"/>
                </a:solidFill>
                <a:latin typeface="Arial"/>
                <a:ea typeface="Arial"/>
                <a:cs typeface="Arial"/>
                <a:sym typeface="Arial"/>
              </a:defRPr>
            </a:lvl1pPr>
          </a:lstStyle>
          <a:p>
            <a:pPr lvl="0">
              <a:defRPr sz="1800" b="0" u="none">
                <a:solidFill>
                  <a:srgbClr val="000000"/>
                </a:solidFill>
              </a:defRPr>
            </a:pPr>
            <a:r>
              <a:rPr sz="3568" b="1" u="sng">
                <a:solidFill>
                  <a:srgbClr val="FEFAC9"/>
                </a:solidFill>
              </a:rPr>
              <a:t>Location …</a:t>
            </a:r>
          </a:p>
        </p:txBody>
      </p:sp>
      <p:sp>
        <p:nvSpPr>
          <p:cNvPr id="22" name="Shape 22"/>
          <p:cNvSpPr>
            <a:spLocks noGrp="1"/>
          </p:cNvSpPr>
          <p:nvPr>
            <p:ph type="body" idx="4294967295"/>
          </p:nvPr>
        </p:nvSpPr>
        <p:spPr>
          <a:xfrm>
            <a:off x="93530" y="1532466"/>
            <a:ext cx="4562211" cy="5029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90000"/>
              </a:lnSpc>
              <a:spcBef>
                <a:spcPts val="600"/>
              </a:spcBef>
              <a:buSzTx/>
              <a:buNone/>
              <a:defRPr sz="1800">
                <a:solidFill>
                  <a:srgbClr val="000000"/>
                </a:solidFill>
              </a:defRPr>
            </a:pPr>
            <a:endParaRPr sz="1600">
              <a:solidFill>
                <a:srgbClr val="FFFFFF"/>
              </a:solidFill>
              <a:latin typeface="Arial"/>
              <a:ea typeface="Arial"/>
              <a:cs typeface="Arial"/>
              <a:sym typeface="Arial"/>
            </a:endParaRPr>
          </a:p>
          <a:p>
            <a:pPr lvl="0">
              <a:lnSpc>
                <a:spcPct val="90000"/>
              </a:lnSpc>
              <a:spcBef>
                <a:spcPts val="600"/>
              </a:spcBef>
              <a:buSzTx/>
              <a:buNone/>
              <a:defRPr sz="1800">
                <a:solidFill>
                  <a:srgbClr val="000000"/>
                </a:solidFill>
              </a:defRPr>
            </a:pPr>
            <a:endParaRPr sz="1600">
              <a:solidFill>
                <a:srgbClr val="FFFFFF"/>
              </a:solidFill>
              <a:latin typeface="Arial"/>
              <a:ea typeface="Arial"/>
              <a:cs typeface="Arial"/>
              <a:sym typeface="Arial"/>
            </a:endParaRPr>
          </a:p>
          <a:p>
            <a:pPr lvl="0">
              <a:lnSpc>
                <a:spcPct val="90000"/>
              </a:lnSpc>
              <a:spcBef>
                <a:spcPts val="600"/>
              </a:spcBef>
              <a:buSzTx/>
              <a:buNone/>
              <a:defRPr sz="1800">
                <a:solidFill>
                  <a:srgbClr val="000000"/>
                </a:solidFill>
              </a:defRPr>
            </a:pPr>
            <a:endParaRPr sz="1600" b="1">
              <a:solidFill>
                <a:srgbClr val="FFFFFF"/>
              </a:solidFill>
              <a:latin typeface="Trebuchet MS"/>
              <a:ea typeface="Trebuchet MS"/>
              <a:cs typeface="Trebuchet MS"/>
              <a:sym typeface="Trebuchet MS"/>
            </a:endParaRPr>
          </a:p>
          <a:p>
            <a:pPr lvl="0">
              <a:lnSpc>
                <a:spcPct val="90000"/>
              </a:lnSpc>
              <a:spcBef>
                <a:spcPts val="500"/>
              </a:spcBef>
              <a:buSzTx/>
              <a:buNone/>
              <a:defRPr sz="1800">
                <a:solidFill>
                  <a:srgbClr val="000000"/>
                </a:solidFill>
              </a:defRPr>
            </a:pPr>
            <a:r>
              <a:rPr sz="1600" b="1">
                <a:solidFill>
                  <a:srgbClr val="FFFFFF"/>
                </a:solidFill>
              </a:rPr>
              <a:t>•</a:t>
            </a:r>
            <a:r>
              <a:rPr sz="2400" b="1">
                <a:solidFill>
                  <a:srgbClr val="FFFFFF"/>
                </a:solidFill>
              </a:rPr>
              <a:t>Occupies right hypochondrium + epigastrium &amp;extends to left hypochondrium</a:t>
            </a:r>
          </a:p>
        </p:txBody>
      </p:sp>
      <p:pic>
        <p:nvPicPr>
          <p:cNvPr id="23" name="ij.jpg" descr="ij"/>
          <p:cNvPicPr/>
          <p:nvPr/>
        </p:nvPicPr>
        <p:blipFill>
          <a:blip r:embed="rId2" cstate="print">
            <a:extLst/>
          </a:blip>
          <a:stretch>
            <a:fillRect/>
          </a:stretch>
        </p:blipFill>
        <p:spPr>
          <a:xfrm>
            <a:off x="4651207" y="1579293"/>
            <a:ext cx="4441993" cy="4935548"/>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idx="4294967295"/>
          </p:nvPr>
        </p:nvSpPr>
        <p:spPr>
          <a:xfrm>
            <a:off x="457200" y="54504"/>
            <a:ext cx="8229600" cy="6397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32104">
              <a:defRPr sz="3640">
                <a:solidFill>
                  <a:srgbClr val="000000"/>
                </a:solidFill>
              </a:defRPr>
            </a:lvl1pPr>
          </a:lstStyle>
          <a:p>
            <a:pPr lvl="0">
              <a:defRPr sz="1800"/>
            </a:pPr>
            <a:r>
              <a:rPr sz="3640"/>
              <a:t>LIVER Histology</a:t>
            </a:r>
          </a:p>
        </p:txBody>
      </p:sp>
      <p:pic>
        <p:nvPicPr>
          <p:cNvPr id="121" name="24.jpg" descr="24"/>
          <p:cNvPicPr/>
          <p:nvPr/>
        </p:nvPicPr>
        <p:blipFill>
          <a:blip r:embed="rId2" cstate="print">
            <a:extLst/>
          </a:blip>
          <a:srcRect b="8474"/>
          <a:stretch>
            <a:fillRect/>
          </a:stretch>
        </p:blipFill>
        <p:spPr>
          <a:xfrm>
            <a:off x="3393744" y="1246187"/>
            <a:ext cx="5848681" cy="5661026"/>
          </a:xfrm>
          <a:prstGeom prst="rect">
            <a:avLst/>
          </a:prstGeom>
          <a:ln w="12700">
            <a:miter lim="400000"/>
          </a:ln>
        </p:spPr>
      </p:pic>
      <p:sp>
        <p:nvSpPr>
          <p:cNvPr id="122" name="Shape 122"/>
          <p:cNvSpPr>
            <a:spLocks noGrp="1"/>
          </p:cNvSpPr>
          <p:nvPr>
            <p:ph type="body" idx="4294967295"/>
          </p:nvPr>
        </p:nvSpPr>
        <p:spPr>
          <a:xfrm>
            <a:off x="33866" y="741064"/>
            <a:ext cx="3563806" cy="619859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defTabSz="850391">
              <a:lnSpc>
                <a:spcPct val="90000"/>
              </a:lnSpc>
              <a:spcBef>
                <a:spcPts val="500"/>
              </a:spcBef>
              <a:buChar char="•"/>
              <a:defRPr sz="1800">
                <a:solidFill>
                  <a:srgbClr val="000000"/>
                </a:solidFill>
              </a:defRPr>
            </a:pPr>
            <a:r>
              <a:rPr sz="2232">
                <a:latin typeface="Comic Sans MS"/>
                <a:ea typeface="Comic Sans MS"/>
                <a:cs typeface="Comic Sans MS"/>
                <a:sym typeface="Comic Sans MS"/>
              </a:rPr>
              <a:t> lobules &gt;&gt; roughly hexagonal structures consisting of hepatocytes.  Radiate outward from a central vein. </a:t>
            </a:r>
          </a:p>
          <a:p>
            <a:pPr marL="0" lvl="0" indent="0" defTabSz="850391">
              <a:lnSpc>
                <a:spcPct val="90000"/>
              </a:lnSpc>
              <a:spcBef>
                <a:spcPts val="500"/>
              </a:spcBef>
              <a:buChar char="•"/>
              <a:defRPr sz="1800">
                <a:solidFill>
                  <a:srgbClr val="000000"/>
                </a:solidFill>
              </a:defRPr>
            </a:pPr>
            <a:endParaRPr sz="2232">
              <a:latin typeface="Comic Sans MS"/>
              <a:ea typeface="Comic Sans MS"/>
              <a:cs typeface="Comic Sans MS"/>
              <a:sym typeface="Comic Sans MS"/>
            </a:endParaRPr>
          </a:p>
          <a:p>
            <a:pPr marL="0" lvl="0" indent="0" defTabSz="850391">
              <a:lnSpc>
                <a:spcPct val="90000"/>
              </a:lnSpc>
              <a:spcBef>
                <a:spcPts val="500"/>
              </a:spcBef>
              <a:buChar char="•"/>
              <a:defRPr sz="1800">
                <a:solidFill>
                  <a:srgbClr val="000000"/>
                </a:solidFill>
              </a:defRPr>
            </a:pPr>
            <a:r>
              <a:rPr sz="2232">
                <a:latin typeface="Comic Sans MS"/>
                <a:ea typeface="Comic Sans MS"/>
                <a:cs typeface="Comic Sans MS"/>
                <a:sym typeface="Comic Sans MS"/>
              </a:rPr>
              <a:t> At each of the six corners of a lobule is a portal triad ( p.arteriole,p.venule &amp; bile duct) </a:t>
            </a:r>
          </a:p>
          <a:p>
            <a:pPr marL="0" lvl="0" indent="0" defTabSz="850391">
              <a:lnSpc>
                <a:spcPct val="90000"/>
              </a:lnSpc>
              <a:spcBef>
                <a:spcPts val="500"/>
              </a:spcBef>
              <a:buChar char="•"/>
              <a:defRPr sz="1800">
                <a:solidFill>
                  <a:srgbClr val="000000"/>
                </a:solidFill>
              </a:defRPr>
            </a:pPr>
            <a:endParaRPr sz="2232">
              <a:latin typeface="Comic Sans MS"/>
              <a:ea typeface="Comic Sans MS"/>
              <a:cs typeface="Comic Sans MS"/>
              <a:sym typeface="Comic Sans MS"/>
            </a:endParaRPr>
          </a:p>
          <a:p>
            <a:pPr marL="0" lvl="0" indent="0" defTabSz="850391">
              <a:lnSpc>
                <a:spcPct val="90000"/>
              </a:lnSpc>
              <a:spcBef>
                <a:spcPts val="500"/>
              </a:spcBef>
              <a:buChar char="•"/>
              <a:defRPr sz="1800">
                <a:solidFill>
                  <a:srgbClr val="000000"/>
                </a:solidFill>
              </a:defRPr>
            </a:pPr>
            <a:r>
              <a:rPr sz="2232">
                <a:latin typeface="Comic Sans MS"/>
                <a:ea typeface="Comic Sans MS"/>
                <a:cs typeface="Comic Sans MS"/>
                <a:sym typeface="Comic Sans MS"/>
              </a:rPr>
              <a:t>Between the hepatocytes are the liver sinusoids.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idx="4294967295"/>
          </p:nvPr>
        </p:nvSpPr>
        <p:spPr>
          <a:xfrm>
            <a:off x="-1" y="-381001"/>
            <a:ext cx="9144002" cy="1143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68680">
              <a:defRPr sz="4180">
                <a:solidFill>
                  <a:srgbClr val="01DD94"/>
                </a:solidFill>
              </a:defRPr>
            </a:lvl1pPr>
          </a:lstStyle>
          <a:p>
            <a:pPr lvl="0">
              <a:defRPr sz="1800">
                <a:solidFill>
                  <a:srgbClr val="000000"/>
                </a:solidFill>
              </a:defRPr>
            </a:pPr>
            <a:r>
              <a:rPr sz="4180">
                <a:solidFill>
                  <a:srgbClr val="01DD94"/>
                </a:solidFill>
              </a:rPr>
              <a:t>Where do the two blood supplies mix?</a:t>
            </a:r>
          </a:p>
        </p:txBody>
      </p:sp>
      <p:sp>
        <p:nvSpPr>
          <p:cNvPr id="125" name="Shape 125"/>
          <p:cNvSpPr>
            <a:spLocks noGrp="1"/>
          </p:cNvSpPr>
          <p:nvPr>
            <p:ph type="body" idx="4294967295"/>
          </p:nvPr>
        </p:nvSpPr>
        <p:spPr>
          <a:xfrm>
            <a:off x="50800" y="4631266"/>
            <a:ext cx="5638800" cy="2286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57175" lvl="0" indent="-257175">
              <a:lnSpc>
                <a:spcPct val="90000"/>
              </a:lnSpc>
              <a:spcBef>
                <a:spcPts val="500"/>
              </a:spcBef>
              <a:buChar char="•"/>
              <a:defRPr sz="1800">
                <a:solidFill>
                  <a:srgbClr val="000000"/>
                </a:solidFill>
              </a:defRPr>
            </a:pPr>
            <a:r>
              <a:rPr sz="2400">
                <a:solidFill>
                  <a:srgbClr val="FFFFFF"/>
                </a:solidFill>
              </a:rPr>
              <a:t>Liver surrounded by a thin capsule at portahepatic(it is thick)</a:t>
            </a:r>
            <a:r>
              <a:rPr sz="2400">
                <a:solidFill>
                  <a:srgbClr val="FFFFFF"/>
                </a:solidFill>
                <a:latin typeface="Wingdings"/>
                <a:ea typeface="Wingdings"/>
                <a:cs typeface="Wingdings"/>
                <a:sym typeface="Wingdings"/>
              </a:rPr>
              <a:t></a:t>
            </a:r>
            <a:r>
              <a:rPr sz="2400">
                <a:solidFill>
                  <a:srgbClr val="FFFFFF"/>
                </a:solidFill>
              </a:rPr>
              <a:t>Glisson’s capsule invests the liver and send septa into liver subset subdivide the parenchyma into lobules</a:t>
            </a:r>
          </a:p>
        </p:txBody>
      </p:sp>
      <p:pic>
        <p:nvPicPr>
          <p:cNvPr id="126" name="LiverLobuesWithCutoutFullLiver.jpg" descr="LiverLobuesWithCutoutFullLiver"/>
          <p:cNvPicPr/>
          <p:nvPr/>
        </p:nvPicPr>
        <p:blipFill>
          <a:blip r:embed="rId2" cstate="print">
            <a:extLst/>
          </a:blip>
          <a:stretch>
            <a:fillRect/>
          </a:stretch>
        </p:blipFill>
        <p:spPr>
          <a:xfrm>
            <a:off x="0" y="623887"/>
            <a:ext cx="9144000" cy="3962004"/>
          </a:xfrm>
          <a:prstGeom prst="rect">
            <a:avLst/>
          </a:prstGeom>
          <a:ln>
            <a:solidFill>
              <a:srgbClr val="000080"/>
            </a:solidFill>
            <a:round/>
          </a:ln>
        </p:spPr>
      </p:pic>
      <p:pic>
        <p:nvPicPr>
          <p:cNvPr id="127" name="slide0017_image032.png" descr="slide0017_image032"/>
          <p:cNvPicPr/>
          <p:nvPr/>
        </p:nvPicPr>
        <p:blipFill>
          <a:blip r:embed="rId3" cstate="print">
            <a:extLst/>
          </a:blip>
          <a:stretch>
            <a:fillRect/>
          </a:stretch>
        </p:blipFill>
        <p:spPr>
          <a:xfrm>
            <a:off x="5765800" y="4191000"/>
            <a:ext cx="3362325" cy="2647950"/>
          </a:xfrm>
          <a:prstGeom prst="rect">
            <a:avLst/>
          </a:prstGeom>
          <a:ln>
            <a:solidFill>
              <a:srgbClr val="000080"/>
            </a:solidFill>
            <a:round/>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idx="4294967295"/>
          </p:nvPr>
        </p:nvSpPr>
        <p:spPr>
          <a:xfrm>
            <a:off x="457200" y="-284163"/>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Segmental anatomy of the liver</a:t>
            </a:r>
          </a:p>
        </p:txBody>
      </p:sp>
      <p:sp>
        <p:nvSpPr>
          <p:cNvPr id="130" name="Shape 130"/>
          <p:cNvSpPr>
            <a:spLocks noGrp="1"/>
          </p:cNvSpPr>
          <p:nvPr>
            <p:ph type="body" idx="4294967295"/>
          </p:nvPr>
        </p:nvSpPr>
        <p:spPr>
          <a:xfrm>
            <a:off x="-75142" y="618066"/>
            <a:ext cx="9294284" cy="45259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2900" lvl="0" indent="-342900">
              <a:spcBef>
                <a:spcPts val="400"/>
              </a:spcBef>
              <a:buChar char="•"/>
              <a:defRPr sz="1800">
                <a:solidFill>
                  <a:srgbClr val="000000"/>
                </a:solidFill>
              </a:defRPr>
            </a:pPr>
            <a:r>
              <a:rPr sz="2400">
                <a:solidFill>
                  <a:srgbClr val="FFFFFF"/>
                </a:solidFill>
              </a:rPr>
              <a:t>Rt .&amp; Lt. lobes anatomically no morphological significance. Separation by ligaments (Falciform, lig. Venoosum &amp; Lig.teres)</a:t>
            </a:r>
          </a:p>
          <a:p>
            <a:pPr marL="342900" lvl="0" indent="-342900">
              <a:spcBef>
                <a:spcPts val="400"/>
              </a:spcBef>
              <a:buChar char="•"/>
              <a:defRPr sz="1800">
                <a:solidFill>
                  <a:srgbClr val="000000"/>
                </a:solidFill>
              </a:defRPr>
            </a:pPr>
            <a:r>
              <a:rPr sz="2400">
                <a:solidFill>
                  <a:srgbClr val="FFFFFF"/>
                </a:solidFill>
              </a:rPr>
              <a:t>True morphological and physiological division by a line extend from fossa of GD  to fossa of I.V.C  each has its own arterial blood supply,  venous drainage and biliary drainage</a:t>
            </a:r>
          </a:p>
        </p:txBody>
      </p:sp>
      <p:pic>
        <p:nvPicPr>
          <p:cNvPr id="131" name="image.png"/>
          <p:cNvPicPr/>
          <p:nvPr/>
        </p:nvPicPr>
        <p:blipFill>
          <a:blip r:embed="rId2" cstate="print">
            <a:extLst/>
          </a:blip>
          <a:stretch>
            <a:fillRect/>
          </a:stretch>
        </p:blipFill>
        <p:spPr>
          <a:xfrm>
            <a:off x="3849158" y="2497666"/>
            <a:ext cx="5356887" cy="4343401"/>
          </a:xfrm>
          <a:prstGeom prst="rect">
            <a:avLst/>
          </a:prstGeom>
          <a:ln w="12700">
            <a:miter lim="400000"/>
          </a:ln>
        </p:spPr>
      </p:pic>
      <p:sp>
        <p:nvSpPr>
          <p:cNvPr id="132" name="Shape 132"/>
          <p:cNvSpPr/>
          <p:nvPr/>
        </p:nvSpPr>
        <p:spPr>
          <a:xfrm>
            <a:off x="44718" y="2486152"/>
            <a:ext cx="3750528" cy="269595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lnSpc>
                <a:spcPct val="80000"/>
              </a:lnSpc>
              <a:spcBef>
                <a:spcPts val="400"/>
              </a:spcBef>
              <a:defRPr sz="1800"/>
            </a:pPr>
            <a:endParaRPr sz="2500">
              <a:solidFill>
                <a:srgbClr val="FFFFFF"/>
              </a:solidFill>
            </a:endParaRPr>
          </a:p>
          <a:p>
            <a:pPr marL="342900" lvl="0" indent="-342900">
              <a:lnSpc>
                <a:spcPct val="80000"/>
              </a:lnSpc>
              <a:spcBef>
                <a:spcPts val="400"/>
              </a:spcBef>
              <a:defRPr sz="1800"/>
            </a:pPr>
            <a:r>
              <a:rPr sz="2500">
                <a:solidFill>
                  <a:srgbClr val="FFFFFF"/>
                </a:solidFill>
              </a:rPr>
              <a:t>No anastomosis between divisions </a:t>
            </a:r>
          </a:p>
          <a:p>
            <a:pPr marL="342900" lvl="0" indent="-342900">
              <a:lnSpc>
                <a:spcPct val="80000"/>
              </a:lnSpc>
              <a:spcBef>
                <a:spcPts val="400"/>
              </a:spcBef>
              <a:defRPr sz="1800"/>
            </a:pPr>
            <a:r>
              <a:rPr sz="2500">
                <a:solidFill>
                  <a:srgbClr val="FFFFFF"/>
                </a:solidFill>
              </a:rPr>
              <a:t>3 major hepatic veins </a:t>
            </a:r>
            <a:r>
              <a:rPr sz="2500">
                <a:solidFill>
                  <a:srgbClr val="FFFFFF"/>
                </a:solidFill>
                <a:latin typeface="Wingdings"/>
                <a:ea typeface="Wingdings"/>
                <a:cs typeface="Wingdings"/>
                <a:sym typeface="Wingdings"/>
              </a:rPr>
              <a:t>  </a:t>
            </a:r>
            <a:r>
              <a:rPr sz="2500">
                <a:solidFill>
                  <a:srgbClr val="FFFFFF"/>
                </a:solidFill>
              </a:rPr>
              <a:t>Rt, Lt &amp; central</a:t>
            </a:r>
          </a:p>
          <a:p>
            <a:pPr marL="342900" lvl="0" indent="-342900">
              <a:lnSpc>
                <a:spcPct val="80000"/>
              </a:lnSpc>
              <a:spcBef>
                <a:spcPts val="400"/>
              </a:spcBef>
              <a:defRPr sz="1800"/>
            </a:pPr>
            <a:r>
              <a:rPr sz="2500">
                <a:solidFill>
                  <a:srgbClr val="FFFFFF"/>
                </a:solidFill>
              </a:rPr>
              <a:t>8 segments based on hepatic and portal venous segments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idx="4294967295"/>
          </p:nvPr>
        </p:nvSpPr>
        <p:spPr>
          <a:xfrm>
            <a:off x="457200" y="37570"/>
            <a:ext cx="8229600" cy="7159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000"/>
            </a:lvl1pPr>
          </a:lstStyle>
          <a:p>
            <a:pPr lvl="0">
              <a:defRPr sz="1800">
                <a:solidFill>
                  <a:srgbClr val="000000"/>
                </a:solidFill>
              </a:defRPr>
            </a:pPr>
            <a:r>
              <a:rPr sz="4000">
                <a:solidFill>
                  <a:srgbClr val="FFFFFF"/>
                </a:solidFill>
              </a:rPr>
              <a:t>Segmental anatomy of the liver</a:t>
            </a:r>
          </a:p>
        </p:txBody>
      </p:sp>
      <p:sp>
        <p:nvSpPr>
          <p:cNvPr id="135" name="Shape 135"/>
          <p:cNvSpPr>
            <a:spLocks noGrp="1"/>
          </p:cNvSpPr>
          <p:nvPr>
            <p:ph type="body" idx="4294967295"/>
          </p:nvPr>
        </p:nvSpPr>
        <p:spPr>
          <a:xfrm>
            <a:off x="601133" y="321733"/>
            <a:ext cx="8229601" cy="153107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SzTx/>
              <a:buNone/>
              <a:defRPr sz="1800">
                <a:solidFill>
                  <a:srgbClr val="000000"/>
                </a:solidFill>
              </a:defRPr>
            </a:pPr>
            <a:endParaRPr sz="3200">
              <a:solidFill>
                <a:srgbClr val="FFFFFF"/>
              </a:solidFill>
            </a:endParaRPr>
          </a:p>
          <a:p>
            <a:pPr marL="742950" lvl="1" indent="-285750">
              <a:spcBef>
                <a:spcPts val="600"/>
              </a:spcBef>
              <a:defRPr sz="1800">
                <a:solidFill>
                  <a:srgbClr val="000000"/>
                </a:solidFill>
              </a:defRPr>
            </a:pPr>
            <a:r>
              <a:rPr sz="2800">
                <a:solidFill>
                  <a:srgbClr val="FFFFFF"/>
                </a:solidFill>
              </a:rPr>
              <a:t>Liver segments are based on the portal and hepatic venous segments</a:t>
            </a:r>
          </a:p>
        </p:txBody>
      </p:sp>
      <p:pic>
        <p:nvPicPr>
          <p:cNvPr id="136" name="006006.jpeg" descr="006006"/>
          <p:cNvPicPr/>
          <p:nvPr/>
        </p:nvPicPr>
        <p:blipFill>
          <a:blip r:embed="rId2" cstate="print">
            <a:extLst/>
          </a:blip>
          <a:stretch>
            <a:fillRect/>
          </a:stretch>
        </p:blipFill>
        <p:spPr>
          <a:xfrm>
            <a:off x="-1" y="1784416"/>
            <a:ext cx="9144001" cy="5310651"/>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idx="4294967295"/>
          </p:nvPr>
        </p:nvSpPr>
        <p:spPr>
          <a:xfrm>
            <a:off x="685800" y="-211667"/>
            <a:ext cx="7772400" cy="914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Blood supply of the liver</a:t>
            </a:r>
          </a:p>
        </p:txBody>
      </p:sp>
      <p:pic>
        <p:nvPicPr>
          <p:cNvPr id="139" name="24_19.jpg" descr="24_19"/>
          <p:cNvPicPr/>
          <p:nvPr/>
        </p:nvPicPr>
        <p:blipFill>
          <a:blip r:embed="rId2" cstate="print">
            <a:extLst/>
          </a:blip>
          <a:srcRect t="2867"/>
          <a:stretch>
            <a:fillRect/>
          </a:stretch>
        </p:blipFill>
        <p:spPr>
          <a:xfrm>
            <a:off x="-1" y="630303"/>
            <a:ext cx="9144001" cy="6206333"/>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idx="4294967295"/>
          </p:nvPr>
        </p:nvSpPr>
        <p:spPr>
          <a:xfrm>
            <a:off x="101600" y="127859"/>
            <a:ext cx="8610204" cy="6680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621791">
              <a:defRPr sz="3876"/>
            </a:lvl1pPr>
          </a:lstStyle>
          <a:p>
            <a:pPr lvl="0">
              <a:defRPr sz="1800">
                <a:solidFill>
                  <a:srgbClr val="000000"/>
                </a:solidFill>
              </a:defRPr>
            </a:pPr>
            <a:r>
              <a:rPr sz="3876">
                <a:solidFill>
                  <a:srgbClr val="FFFFFF"/>
                </a:solidFill>
              </a:rPr>
              <a:t> Blood supply of the liver</a:t>
            </a:r>
          </a:p>
        </p:txBody>
      </p:sp>
      <p:sp>
        <p:nvSpPr>
          <p:cNvPr id="142" name="Shape 142"/>
          <p:cNvSpPr>
            <a:spLocks noGrp="1"/>
          </p:cNvSpPr>
          <p:nvPr>
            <p:ph type="body" idx="4294967295"/>
          </p:nvPr>
        </p:nvSpPr>
        <p:spPr>
          <a:xfrm>
            <a:off x="0" y="1219200"/>
            <a:ext cx="2673086" cy="5562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2900" lvl="0" indent="-342900">
              <a:spcBef>
                <a:spcPts val="400"/>
              </a:spcBef>
              <a:buChar char="•"/>
              <a:defRPr sz="1800">
                <a:solidFill>
                  <a:srgbClr val="000000"/>
                </a:solidFill>
              </a:defRPr>
            </a:pPr>
            <a:r>
              <a:rPr sz="2400">
                <a:solidFill>
                  <a:srgbClr val="FFFFFF"/>
                </a:solidFill>
              </a:rPr>
              <a:t>Proper hepatic artery </a:t>
            </a:r>
            <a:r>
              <a:rPr sz="2400">
                <a:solidFill>
                  <a:srgbClr val="FFFFFF"/>
                </a:solidFill>
                <a:latin typeface="Wingdings"/>
                <a:ea typeface="Wingdings"/>
                <a:cs typeface="Wingdings"/>
                <a:sym typeface="Wingdings"/>
              </a:rPr>
              <a:t> </a:t>
            </a:r>
            <a:r>
              <a:rPr sz="2400">
                <a:solidFill>
                  <a:srgbClr val="FFFFFF"/>
                </a:solidFill>
              </a:rPr>
              <a:t>The right and left hepatic arteries enter the porta hepatis.</a:t>
            </a:r>
          </a:p>
          <a:p>
            <a:pPr marL="342900" lvl="0" indent="-342900">
              <a:spcBef>
                <a:spcPts val="400"/>
              </a:spcBef>
              <a:buChar char="•"/>
              <a:defRPr sz="1800">
                <a:solidFill>
                  <a:srgbClr val="000000"/>
                </a:solidFill>
              </a:defRPr>
            </a:pPr>
            <a:endParaRPr sz="2400">
              <a:solidFill>
                <a:srgbClr val="FFFFFF"/>
              </a:solidFill>
            </a:endParaRPr>
          </a:p>
          <a:p>
            <a:pPr marL="342900" lvl="0" indent="-342900">
              <a:spcBef>
                <a:spcPts val="400"/>
              </a:spcBef>
              <a:buChar char="•"/>
              <a:defRPr sz="1800">
                <a:solidFill>
                  <a:srgbClr val="000000"/>
                </a:solidFill>
              </a:defRPr>
            </a:pPr>
            <a:r>
              <a:rPr sz="2400">
                <a:solidFill>
                  <a:srgbClr val="FFFFFF"/>
                </a:solidFill>
              </a:rPr>
              <a:t> The right hepatic artery usually gives off the cystic artery, which runs to the neck of the gallbladder.</a:t>
            </a:r>
          </a:p>
        </p:txBody>
      </p:sp>
      <p:pic>
        <p:nvPicPr>
          <p:cNvPr id="143" name="Common and proper hepatic artery.png" descr="File:Common and proper hepatic artery.png"/>
          <p:cNvPicPr/>
          <p:nvPr/>
        </p:nvPicPr>
        <p:blipFill>
          <a:blip r:embed="rId2" cstate="print">
            <a:extLst/>
          </a:blip>
          <a:stretch>
            <a:fillRect/>
          </a:stretch>
        </p:blipFill>
        <p:spPr>
          <a:xfrm>
            <a:off x="2708936" y="1143000"/>
            <a:ext cx="6497572" cy="5715000"/>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609600" y="3704"/>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813816">
              <a:defRPr sz="1800">
                <a:solidFill>
                  <a:srgbClr val="000000"/>
                </a:solidFill>
              </a:defRPr>
            </a:pPr>
            <a:r>
              <a:rPr sz="3559">
                <a:solidFill>
                  <a:srgbClr val="FFFFFF"/>
                </a:solidFill>
              </a:rPr>
              <a:t>Blood Circulation Through the Liver</a:t>
            </a:r>
            <a:br>
              <a:rPr sz="3559">
                <a:solidFill>
                  <a:srgbClr val="FFFFFF"/>
                </a:solidFill>
              </a:rPr>
            </a:br>
            <a:endParaRPr sz="3559">
              <a:solidFill>
                <a:srgbClr val="FFFFFF"/>
              </a:solidFill>
            </a:endParaRPr>
          </a:p>
        </p:txBody>
      </p:sp>
      <p:pic>
        <p:nvPicPr>
          <p:cNvPr id="146" name="biliarysystem.jpg" descr="http://home.comcast.net/~wnor/biliarysystem.jpg"/>
          <p:cNvPicPr/>
          <p:nvPr/>
        </p:nvPicPr>
        <p:blipFill>
          <a:blip r:embed="rId2" cstate="print">
            <a:extLst/>
          </a:blip>
          <a:stretch>
            <a:fillRect/>
          </a:stretch>
        </p:blipFill>
        <p:spPr>
          <a:xfrm>
            <a:off x="2046063" y="2631637"/>
            <a:ext cx="7097937" cy="4226363"/>
          </a:xfrm>
          <a:prstGeom prst="rect">
            <a:avLst/>
          </a:prstGeom>
          <a:ln w="12700">
            <a:miter lim="400000"/>
          </a:ln>
        </p:spPr>
      </p:pic>
      <p:sp>
        <p:nvSpPr>
          <p:cNvPr id="147" name="Shape 147"/>
          <p:cNvSpPr>
            <a:spLocks noGrp="1"/>
          </p:cNvSpPr>
          <p:nvPr>
            <p:ph type="body" idx="4294967295"/>
          </p:nvPr>
        </p:nvSpPr>
        <p:spPr>
          <a:xfrm>
            <a:off x="33866" y="593195"/>
            <a:ext cx="9076267" cy="211422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2899" lvl="0" indent="-342899">
              <a:lnSpc>
                <a:spcPct val="90000"/>
              </a:lnSpc>
              <a:spcBef>
                <a:spcPts val="300"/>
              </a:spcBef>
              <a:buChar char="•"/>
              <a:defRPr sz="1800">
                <a:solidFill>
                  <a:srgbClr val="000000"/>
                </a:solidFill>
              </a:defRPr>
            </a:pPr>
            <a:r>
              <a:rPr sz="2100">
                <a:solidFill>
                  <a:srgbClr val="FFFFFF"/>
                </a:solidFill>
              </a:rPr>
              <a:t>The blood vessels  conveying blood to the liver are the hepatic artery (30%) and portal vein (70%).</a:t>
            </a:r>
          </a:p>
          <a:p>
            <a:pPr marL="342899" lvl="0" indent="-342899">
              <a:lnSpc>
                <a:spcPct val="90000"/>
              </a:lnSpc>
              <a:spcBef>
                <a:spcPts val="300"/>
              </a:spcBef>
              <a:buChar char="•"/>
              <a:defRPr sz="1800">
                <a:solidFill>
                  <a:srgbClr val="000000"/>
                </a:solidFill>
              </a:defRPr>
            </a:pPr>
            <a:endParaRPr sz="2100">
              <a:solidFill>
                <a:srgbClr val="FFFFFF"/>
              </a:solidFill>
            </a:endParaRPr>
          </a:p>
          <a:p>
            <a:pPr marL="342899" lvl="0" indent="-342899">
              <a:lnSpc>
                <a:spcPct val="90000"/>
              </a:lnSpc>
              <a:spcBef>
                <a:spcPts val="300"/>
              </a:spcBef>
              <a:buChar char="•"/>
              <a:defRPr sz="1800">
                <a:solidFill>
                  <a:srgbClr val="000000"/>
                </a:solidFill>
              </a:defRPr>
            </a:pPr>
            <a:r>
              <a:rPr sz="2100">
                <a:solidFill>
                  <a:srgbClr val="FFFFFF"/>
                </a:solidFill>
              </a:rPr>
              <a:t> The hepatic artery brings oxygenated blood to the liver, and the portal vein brings venous blood rich in the products of digestion, which have been absorbed from the gastrointestinal tract. </a:t>
            </a:r>
          </a:p>
        </p:txBody>
      </p:sp>
      <p:sp>
        <p:nvSpPr>
          <p:cNvPr id="148" name="Shape 148"/>
          <p:cNvSpPr/>
          <p:nvPr/>
        </p:nvSpPr>
        <p:spPr>
          <a:xfrm>
            <a:off x="7209" y="2688402"/>
            <a:ext cx="2448521" cy="44707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187391" lvl="0" indent="-187391" defTabSz="813816">
              <a:lnSpc>
                <a:spcPct val="90000"/>
              </a:lnSpc>
              <a:spcBef>
                <a:spcPts val="300"/>
              </a:spcBef>
              <a:buFontTx/>
              <a:defRPr sz="1800"/>
            </a:pPr>
            <a:r>
              <a:rPr sz="1869">
                <a:solidFill>
                  <a:srgbClr val="FFFFFF"/>
                </a:solidFill>
              </a:rPr>
              <a:t>The arterial and venous blood is conducted to the central vein of each liver lobule by the liver sinusoids.</a:t>
            </a:r>
          </a:p>
          <a:p>
            <a:pPr marL="305180" lvl="0" indent="-305180" defTabSz="813816">
              <a:lnSpc>
                <a:spcPct val="90000"/>
              </a:lnSpc>
              <a:spcBef>
                <a:spcPts val="300"/>
              </a:spcBef>
              <a:defRPr sz="1800"/>
            </a:pPr>
            <a:endParaRPr sz="1869">
              <a:solidFill>
                <a:srgbClr val="FFFFFF"/>
              </a:solidFill>
            </a:endParaRPr>
          </a:p>
          <a:p>
            <a:pPr marL="305180" lvl="0" indent="-305180" defTabSz="813816">
              <a:lnSpc>
                <a:spcPct val="90000"/>
              </a:lnSpc>
              <a:spcBef>
                <a:spcPts val="300"/>
              </a:spcBef>
              <a:defRPr sz="1800"/>
            </a:pPr>
            <a:r>
              <a:rPr sz="1869">
                <a:solidFill>
                  <a:srgbClr val="FFFFFF"/>
                </a:solidFill>
              </a:rPr>
              <a:t>The central veins drain into the right and left hepatic veins, and these leave the posterior surface of the liver and open directly into the inferior vena cava.</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idx="4294967295"/>
          </p:nvPr>
        </p:nvSpPr>
        <p:spPr>
          <a:xfrm>
            <a:off x="457200" y="3704"/>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813816">
              <a:defRPr sz="1800">
                <a:solidFill>
                  <a:srgbClr val="000000"/>
                </a:solidFill>
              </a:defRPr>
            </a:pPr>
            <a:r>
              <a:rPr sz="3559">
                <a:solidFill>
                  <a:srgbClr val="FFFFFF"/>
                </a:solidFill>
              </a:rPr>
              <a:t>Vein drainage of the liver</a:t>
            </a:r>
            <a:br>
              <a:rPr sz="3559">
                <a:solidFill>
                  <a:srgbClr val="FFFFFF"/>
                </a:solidFill>
              </a:rPr>
            </a:br>
            <a:endParaRPr sz="3559">
              <a:solidFill>
                <a:srgbClr val="FFFFFF"/>
              </a:solidFill>
            </a:endParaRPr>
          </a:p>
        </p:txBody>
      </p:sp>
      <p:pic>
        <p:nvPicPr>
          <p:cNvPr id="151" name="unlabeled intrahepatic duct and vascular system.jpg" descr="unlabeled intrahepatic duct and vascular system"/>
          <p:cNvPicPr/>
          <p:nvPr/>
        </p:nvPicPr>
        <p:blipFill>
          <a:blip r:embed="rId2" cstate="print">
            <a:extLst/>
          </a:blip>
          <a:stretch>
            <a:fillRect/>
          </a:stretch>
        </p:blipFill>
        <p:spPr>
          <a:xfrm>
            <a:off x="2810999" y="1371600"/>
            <a:ext cx="6453585" cy="5486400"/>
          </a:xfrm>
          <a:prstGeom prst="rect">
            <a:avLst/>
          </a:prstGeom>
          <a:ln w="12700">
            <a:miter lim="400000"/>
          </a:ln>
        </p:spPr>
      </p:pic>
      <p:sp>
        <p:nvSpPr>
          <p:cNvPr id="152" name="Shape 152"/>
          <p:cNvSpPr>
            <a:spLocks noGrp="1"/>
          </p:cNvSpPr>
          <p:nvPr>
            <p:ph type="body" idx="4294967295"/>
          </p:nvPr>
        </p:nvSpPr>
        <p:spPr>
          <a:xfrm>
            <a:off x="33866" y="905933"/>
            <a:ext cx="2749485" cy="59486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52031" lvl="0" indent="-252031" defTabSz="768095">
              <a:spcBef>
                <a:spcPts val="500"/>
              </a:spcBef>
              <a:buChar char="•"/>
              <a:defRPr sz="1800">
                <a:solidFill>
                  <a:srgbClr val="000000"/>
                </a:solidFill>
              </a:defRPr>
            </a:pPr>
            <a:r>
              <a:rPr sz="2351"/>
              <a:t>The portal vein divides into right and left terminal branches that enter the porta hepatis behind the arteries. </a:t>
            </a:r>
          </a:p>
          <a:p>
            <a:pPr marL="288035" lvl="0" indent="-288035" defTabSz="768095">
              <a:spcBef>
                <a:spcPts val="500"/>
              </a:spcBef>
              <a:buChar char="•"/>
              <a:defRPr sz="1800">
                <a:solidFill>
                  <a:srgbClr val="000000"/>
                </a:solidFill>
              </a:defRPr>
            </a:pPr>
            <a:endParaRPr sz="2351"/>
          </a:p>
          <a:p>
            <a:pPr marL="252031" lvl="0" indent="-252031" defTabSz="768095">
              <a:spcBef>
                <a:spcPts val="500"/>
              </a:spcBef>
              <a:buChar char="•"/>
              <a:defRPr sz="1800">
                <a:solidFill>
                  <a:srgbClr val="000000"/>
                </a:solidFill>
              </a:defRPr>
            </a:pPr>
            <a:r>
              <a:rPr sz="2351"/>
              <a:t>The hepatic veins (three or more) emerge from the posterior surface of the liver and drain into the inferior vena cava.</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ortocaval anastomoses.jpg" descr="portocaval anastomoses"/>
          <p:cNvPicPr/>
          <p:nvPr/>
        </p:nvPicPr>
        <p:blipFill>
          <a:blip r:embed="rId2" cstate="print">
            <a:extLst/>
          </a:blip>
          <a:stretch>
            <a:fillRect/>
          </a:stretch>
        </p:blipFill>
        <p:spPr>
          <a:xfrm>
            <a:off x="0" y="0"/>
            <a:ext cx="9144000" cy="6856413"/>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idx="4294967295"/>
          </p:nvPr>
        </p:nvSpPr>
        <p:spPr>
          <a:xfrm>
            <a:off x="457200" y="-228931"/>
            <a:ext cx="8229600" cy="13248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Lymphatic drainage of the liver</a:t>
            </a:r>
          </a:p>
        </p:txBody>
      </p:sp>
      <p:sp>
        <p:nvSpPr>
          <p:cNvPr id="157" name="Shape 157"/>
          <p:cNvSpPr>
            <a:spLocks noGrp="1"/>
          </p:cNvSpPr>
          <p:nvPr>
            <p:ph type="body" idx="4294967295"/>
          </p:nvPr>
        </p:nvSpPr>
        <p:spPr>
          <a:xfrm>
            <a:off x="457200" y="1096433"/>
            <a:ext cx="8229600" cy="56950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8609" lvl="0" indent="-308609" defTabSz="822959">
              <a:spcBef>
                <a:spcPts val="300"/>
              </a:spcBef>
              <a:buChar char="•"/>
              <a:defRPr sz="1800">
                <a:solidFill>
                  <a:srgbClr val="000000"/>
                </a:solidFill>
              </a:defRPr>
            </a:pPr>
            <a:r>
              <a:rPr sz="2070">
                <a:solidFill>
                  <a:srgbClr val="FFFFFF"/>
                </a:solidFill>
              </a:rPr>
              <a:t>Liver produce large amount of lymph~ one third – one half of total body lymph</a:t>
            </a:r>
          </a:p>
          <a:p>
            <a:pPr marL="308609" lvl="0" indent="-308609" defTabSz="822959">
              <a:spcBef>
                <a:spcPts val="300"/>
              </a:spcBef>
              <a:buChar char="•"/>
              <a:defRPr sz="1800">
                <a:solidFill>
                  <a:srgbClr val="000000"/>
                </a:solidFill>
              </a:defRPr>
            </a:pPr>
            <a:r>
              <a:rPr sz="2070">
                <a:solidFill>
                  <a:srgbClr val="FFFFFF"/>
                </a:solidFill>
              </a:rPr>
              <a:t>Lymph leave the liver and enters several lymph nod in porta hepatis</a:t>
            </a:r>
            <a:r>
              <a:rPr sz="2070">
                <a:solidFill>
                  <a:srgbClr val="FFFFFF"/>
                </a:solidFill>
                <a:latin typeface="Wingdings"/>
                <a:ea typeface="Wingdings"/>
                <a:cs typeface="Wingdings"/>
                <a:sym typeface="Wingdings"/>
              </a:rPr>
              <a:t></a:t>
            </a:r>
            <a:r>
              <a:rPr sz="2070">
                <a:solidFill>
                  <a:srgbClr val="FFFFFF"/>
                </a:solidFill>
              </a:rPr>
              <a:t> efferent vessels pass to celiac nods</a:t>
            </a:r>
          </a:p>
          <a:p>
            <a:pPr marL="308609" lvl="0" indent="-308609" defTabSz="822959">
              <a:spcBef>
                <a:spcPts val="300"/>
              </a:spcBef>
              <a:buChar char="•"/>
              <a:defRPr sz="1800">
                <a:solidFill>
                  <a:srgbClr val="000000"/>
                </a:solidFill>
              </a:defRPr>
            </a:pPr>
            <a:r>
              <a:rPr sz="2070">
                <a:solidFill>
                  <a:srgbClr val="FFFFFF"/>
                </a:solidFill>
              </a:rPr>
              <a:t>A few vessels pass from the bare area of the liver through the diaphragm to the posterior Mediastinal lymph nodes.</a:t>
            </a:r>
          </a:p>
          <a:p>
            <a:pPr marL="308609" lvl="0" indent="-308609" defTabSz="822959">
              <a:spcBef>
                <a:spcPts val="600"/>
              </a:spcBef>
              <a:buChar char="•"/>
              <a:defRPr sz="1800">
                <a:solidFill>
                  <a:srgbClr val="000000"/>
                </a:solidFill>
              </a:defRPr>
            </a:pPr>
            <a:endParaRPr sz="2070">
              <a:solidFill>
                <a:srgbClr val="FFFFFF"/>
              </a:solidFill>
            </a:endParaRPr>
          </a:p>
          <a:p>
            <a:pPr marL="308609" lvl="0" indent="-308609" defTabSz="822959">
              <a:spcBef>
                <a:spcPts val="600"/>
              </a:spcBef>
              <a:buChar char="•"/>
              <a:defRPr sz="1800">
                <a:solidFill>
                  <a:srgbClr val="000000"/>
                </a:solidFill>
              </a:defRPr>
            </a:pPr>
            <a:endParaRPr sz="2070">
              <a:solidFill>
                <a:srgbClr val="FFFFFF"/>
              </a:solidFill>
            </a:endParaRPr>
          </a:p>
          <a:p>
            <a:pPr marL="308609" lvl="0" indent="-308609" defTabSz="822959">
              <a:spcBef>
                <a:spcPts val="300"/>
              </a:spcBef>
              <a:buChar char="•"/>
              <a:defRPr sz="1800">
                <a:solidFill>
                  <a:srgbClr val="000000"/>
                </a:solidFill>
              </a:defRPr>
            </a:pPr>
            <a:r>
              <a:rPr sz="2070" b="1">
                <a:solidFill>
                  <a:srgbClr val="FFFFFF"/>
                </a:solidFill>
              </a:rPr>
              <a:t>Nerve supply</a:t>
            </a:r>
          </a:p>
          <a:p>
            <a:pPr marL="308609" lvl="0" indent="-308609" defTabSz="822959">
              <a:spcBef>
                <a:spcPts val="300"/>
              </a:spcBef>
              <a:buChar char="•"/>
              <a:defRPr sz="1800">
                <a:solidFill>
                  <a:srgbClr val="000000"/>
                </a:solidFill>
              </a:defRPr>
            </a:pPr>
            <a:r>
              <a:rPr sz="2070">
                <a:solidFill>
                  <a:srgbClr val="FFFFFF"/>
                </a:solidFill>
              </a:rPr>
              <a:t>Sympathetic </a:t>
            </a:r>
            <a:r>
              <a:rPr sz="2070">
                <a:solidFill>
                  <a:srgbClr val="FFFFFF"/>
                </a:solidFill>
                <a:latin typeface="Wingdings"/>
                <a:ea typeface="Wingdings"/>
                <a:cs typeface="Wingdings"/>
                <a:sym typeface="Wingdings"/>
              </a:rPr>
              <a:t></a:t>
            </a:r>
            <a:r>
              <a:rPr sz="2070">
                <a:solidFill>
                  <a:srgbClr val="FFFFFF"/>
                </a:solidFill>
              </a:rPr>
              <a:t> hepatic plexus&gt;&gt;&gt; celiac plexuses </a:t>
            </a:r>
            <a:r>
              <a:rPr sz="2070">
                <a:solidFill>
                  <a:srgbClr val="FFFFFF"/>
                </a:solidFill>
                <a:latin typeface="Wingdings"/>
                <a:ea typeface="Wingdings"/>
                <a:cs typeface="Wingdings"/>
                <a:sym typeface="Wingdings"/>
              </a:rPr>
              <a:t> </a:t>
            </a:r>
            <a:r>
              <a:rPr sz="2070">
                <a:solidFill>
                  <a:srgbClr val="FFFFFF"/>
                </a:solidFill>
              </a:rPr>
              <a:t>thoracic ganglion chain T1-T12</a:t>
            </a:r>
          </a:p>
          <a:p>
            <a:pPr marL="308609" lvl="0" indent="-308609" defTabSz="822959">
              <a:spcBef>
                <a:spcPts val="300"/>
              </a:spcBef>
              <a:buChar char="•"/>
              <a:defRPr sz="1800">
                <a:solidFill>
                  <a:srgbClr val="000000"/>
                </a:solidFill>
              </a:defRPr>
            </a:pPr>
            <a:r>
              <a:rPr sz="2070">
                <a:solidFill>
                  <a:srgbClr val="FFFFFF"/>
                </a:solidFill>
              </a:rPr>
              <a:t>Parasympathetic </a:t>
            </a:r>
            <a:r>
              <a:rPr sz="2070">
                <a:solidFill>
                  <a:srgbClr val="FFFFFF"/>
                </a:solidFill>
                <a:latin typeface="Wingdings"/>
                <a:ea typeface="Wingdings"/>
                <a:cs typeface="Wingdings"/>
                <a:sym typeface="Wingdings"/>
              </a:rPr>
              <a:t> </a:t>
            </a:r>
            <a:r>
              <a:rPr sz="2070">
                <a:solidFill>
                  <a:srgbClr val="FFFFFF"/>
                </a:solidFill>
              </a:rPr>
              <a:t>vagous nerve( anterior part)</a:t>
            </a:r>
          </a:p>
          <a:p>
            <a:pPr marL="308609" lvl="0" indent="-308609" defTabSz="822959">
              <a:spcBef>
                <a:spcPts val="600"/>
              </a:spcBef>
              <a:buChar char="•"/>
              <a:defRPr sz="1800">
                <a:solidFill>
                  <a:srgbClr val="000000"/>
                </a:solidFill>
              </a:defRPr>
            </a:pPr>
            <a:endParaRPr sz="2070">
              <a:solidFill>
                <a:srgbClr val="FFFFFF"/>
              </a:solidFill>
            </a:endParaRPr>
          </a:p>
          <a:p>
            <a:pPr marL="308609" lvl="0" indent="-308609" defTabSz="822959">
              <a:spcBef>
                <a:spcPts val="300"/>
              </a:spcBef>
              <a:buChar char="•"/>
              <a:defRPr sz="1800">
                <a:solidFill>
                  <a:srgbClr val="000000"/>
                </a:solidFill>
              </a:defRPr>
            </a:pPr>
            <a:r>
              <a:rPr sz="2070">
                <a:solidFill>
                  <a:srgbClr val="FFFFFF"/>
                </a:solidFill>
              </a:rPr>
              <a:t>Sympathetic and parasympathetic nerves form the celiac plexus.</a:t>
            </a:r>
          </a:p>
          <a:p>
            <a:pPr marL="308609" lvl="0" indent="-308609" defTabSz="822959">
              <a:spcBef>
                <a:spcPts val="300"/>
              </a:spcBef>
              <a:buChar char="•"/>
              <a:defRPr sz="1800">
                <a:solidFill>
                  <a:srgbClr val="000000"/>
                </a:solidFill>
              </a:defRPr>
            </a:pPr>
            <a:r>
              <a:rPr sz="2070">
                <a:solidFill>
                  <a:srgbClr val="FFFFFF"/>
                </a:solidFill>
              </a:rPr>
              <a:t> The anterior vagal trunk gives rise to a large hepatic branch, which passes directly to the liver</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title" idx="4294967295"/>
          </p:nvPr>
        </p:nvSpPr>
        <p:spPr>
          <a:xfrm>
            <a:off x="2277533" y="-31750"/>
            <a:ext cx="5105401" cy="5651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sz="2800" b="1"/>
            </a:lvl1pPr>
          </a:lstStyle>
          <a:p>
            <a:pPr lvl="0">
              <a:defRPr sz="1800" b="0">
                <a:solidFill>
                  <a:srgbClr val="000000"/>
                </a:solidFill>
              </a:defRPr>
            </a:pPr>
            <a:r>
              <a:rPr sz="2800" b="1">
                <a:solidFill>
                  <a:srgbClr val="FFFFFF"/>
                </a:solidFill>
              </a:rPr>
              <a:t>Surface anatomy of the liver</a:t>
            </a:r>
          </a:p>
        </p:txBody>
      </p:sp>
      <p:sp>
        <p:nvSpPr>
          <p:cNvPr id="26" name="Shape 26"/>
          <p:cNvSpPr>
            <a:spLocks noGrp="1"/>
          </p:cNvSpPr>
          <p:nvPr>
            <p:ph type="body" idx="4294967295"/>
          </p:nvPr>
        </p:nvSpPr>
        <p:spPr>
          <a:xfrm>
            <a:off x="16933" y="1401233"/>
            <a:ext cx="2927020" cy="506584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lnSpc>
                <a:spcPct val="90000"/>
              </a:lnSpc>
              <a:spcBef>
                <a:spcPts val="400"/>
              </a:spcBef>
              <a:buFontTx/>
              <a:buChar char="-"/>
              <a:defRPr sz="1800">
                <a:solidFill>
                  <a:srgbClr val="000000"/>
                </a:solidFill>
              </a:defRPr>
            </a:pPr>
            <a:r>
              <a:rPr sz="2400">
                <a:solidFill>
                  <a:srgbClr val="FFFFFF"/>
                </a:solidFill>
              </a:rPr>
              <a:t>The greater part of the liver is situated under cover of the right costal margin</a:t>
            </a:r>
          </a:p>
          <a:p>
            <a:pPr marL="0" lvl="0" indent="0">
              <a:lnSpc>
                <a:spcPct val="90000"/>
              </a:lnSpc>
              <a:spcBef>
                <a:spcPts val="600"/>
              </a:spcBef>
              <a:buFontTx/>
              <a:buChar char="-"/>
              <a:defRPr sz="1800">
                <a:solidFill>
                  <a:srgbClr val="000000"/>
                </a:solidFill>
              </a:defRPr>
            </a:pPr>
            <a:endParaRPr sz="2400">
              <a:solidFill>
                <a:srgbClr val="FFFFFF"/>
              </a:solidFill>
            </a:endParaRPr>
          </a:p>
          <a:p>
            <a:pPr marL="0" lvl="0" indent="0">
              <a:lnSpc>
                <a:spcPct val="90000"/>
              </a:lnSpc>
              <a:spcBef>
                <a:spcPts val="600"/>
              </a:spcBef>
              <a:buFontTx/>
              <a:buChar char="-"/>
              <a:defRPr sz="1800">
                <a:solidFill>
                  <a:srgbClr val="000000"/>
                </a:solidFill>
              </a:defRPr>
            </a:pPr>
            <a:endParaRPr sz="2400">
              <a:solidFill>
                <a:srgbClr val="FFFFFF"/>
              </a:solidFill>
            </a:endParaRPr>
          </a:p>
          <a:p>
            <a:pPr marL="0" lvl="0" indent="0">
              <a:lnSpc>
                <a:spcPct val="90000"/>
              </a:lnSpc>
              <a:spcBef>
                <a:spcPts val="600"/>
              </a:spcBef>
              <a:buFontTx/>
              <a:buChar char="-"/>
              <a:defRPr sz="1800">
                <a:solidFill>
                  <a:srgbClr val="000000"/>
                </a:solidFill>
              </a:defRPr>
            </a:pPr>
            <a:endParaRPr sz="2400">
              <a:solidFill>
                <a:srgbClr val="FFFFFF"/>
              </a:solidFill>
            </a:endParaRPr>
          </a:p>
          <a:p>
            <a:pPr marL="0" lvl="0" indent="0">
              <a:lnSpc>
                <a:spcPct val="90000"/>
              </a:lnSpc>
              <a:spcBef>
                <a:spcPts val="600"/>
              </a:spcBef>
              <a:buFontTx/>
              <a:buChar char="-"/>
              <a:defRPr sz="1800">
                <a:solidFill>
                  <a:srgbClr val="000000"/>
                </a:solidFill>
              </a:defRPr>
            </a:pPr>
            <a:endParaRPr sz="2400">
              <a:solidFill>
                <a:srgbClr val="FFFFFF"/>
              </a:solidFill>
            </a:endParaRPr>
          </a:p>
          <a:p>
            <a:pPr marL="0" lvl="0" indent="0">
              <a:lnSpc>
                <a:spcPct val="90000"/>
              </a:lnSpc>
              <a:spcBef>
                <a:spcPts val="400"/>
              </a:spcBef>
              <a:buSzTx/>
              <a:buNone/>
              <a:defRPr sz="1800">
                <a:solidFill>
                  <a:srgbClr val="000000"/>
                </a:solidFill>
              </a:defRPr>
            </a:pPr>
            <a:r>
              <a:rPr sz="2400">
                <a:solidFill>
                  <a:srgbClr val="FFFFFF"/>
                </a:solidFill>
              </a:rPr>
              <a:t>- Diaphragm separates it from the pleura, lungs, pericardium, and heart.</a:t>
            </a:r>
          </a:p>
        </p:txBody>
      </p:sp>
      <p:pic>
        <p:nvPicPr>
          <p:cNvPr id="27" name="BPM01HP06F02.png" descr="http://merck.micromedex.com/images/bpm/BPM01HP06F02.gif"/>
          <p:cNvPicPr/>
          <p:nvPr/>
        </p:nvPicPr>
        <p:blipFill>
          <a:blip r:embed="rId2" cstate="print">
            <a:extLst/>
          </a:blip>
          <a:stretch>
            <a:fillRect/>
          </a:stretch>
        </p:blipFill>
        <p:spPr>
          <a:xfrm>
            <a:off x="2895600" y="1219200"/>
            <a:ext cx="3505200" cy="5638800"/>
          </a:xfrm>
          <a:prstGeom prst="rect">
            <a:avLst/>
          </a:prstGeom>
          <a:ln>
            <a:solidFill>
              <a:srgbClr val="000080"/>
            </a:solidFill>
            <a:round/>
          </a:ln>
        </p:spPr>
      </p:pic>
      <p:pic>
        <p:nvPicPr>
          <p:cNvPr id="28" name="Surface markings.png" descr="Surface markings"/>
          <p:cNvPicPr/>
          <p:nvPr/>
        </p:nvPicPr>
        <p:blipFill>
          <a:blip r:embed="rId3" cstate="print">
            <a:extLst/>
          </a:blip>
          <a:stretch>
            <a:fillRect/>
          </a:stretch>
        </p:blipFill>
        <p:spPr>
          <a:xfrm>
            <a:off x="5607182" y="1236331"/>
            <a:ext cx="3815822" cy="3420336"/>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idx="4294967295"/>
          </p:nvPr>
        </p:nvSpPr>
        <p:spPr>
          <a:xfrm>
            <a:off x="152400" y="94853"/>
            <a:ext cx="8839201" cy="9719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740663">
              <a:defRPr sz="1800">
                <a:solidFill>
                  <a:srgbClr val="000000"/>
                </a:solidFill>
              </a:defRPr>
            </a:pPr>
            <a:r>
              <a:rPr sz="2916" b="1">
                <a:solidFill>
                  <a:srgbClr val="FFFFFF"/>
                </a:solidFill>
              </a:rPr>
              <a:t>Endoscopic retrograde cholangiopancreatography</a:t>
            </a:r>
            <a:r>
              <a:rPr sz="2916">
                <a:solidFill>
                  <a:srgbClr val="FFFFFF"/>
                </a:solidFill>
              </a:rPr>
              <a:t> (</a:t>
            </a:r>
            <a:r>
              <a:rPr sz="2916" b="1">
                <a:solidFill>
                  <a:srgbClr val="FFFFFF"/>
                </a:solidFill>
              </a:rPr>
              <a:t>ERCP</a:t>
            </a:r>
            <a:r>
              <a:rPr sz="2916">
                <a:solidFill>
                  <a:srgbClr val="FFFFFF"/>
                </a:solidFill>
              </a:rPr>
              <a:t>)</a:t>
            </a:r>
          </a:p>
        </p:txBody>
      </p:sp>
      <p:sp>
        <p:nvSpPr>
          <p:cNvPr id="160" name="Shape 160"/>
          <p:cNvSpPr>
            <a:spLocks noGrp="1"/>
          </p:cNvSpPr>
          <p:nvPr>
            <p:ph type="body" idx="4294967295"/>
          </p:nvPr>
        </p:nvSpPr>
        <p:spPr>
          <a:xfrm>
            <a:off x="317070" y="1461227"/>
            <a:ext cx="8509860" cy="49866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89321" lvl="0" indent="-289321">
              <a:lnSpc>
                <a:spcPct val="90000"/>
              </a:lnSpc>
              <a:spcBef>
                <a:spcPts val="600"/>
              </a:spcBef>
              <a:buChar char="•"/>
              <a:defRPr sz="1800">
                <a:solidFill>
                  <a:srgbClr val="000000"/>
                </a:solidFill>
              </a:defRPr>
            </a:pPr>
            <a:r>
              <a:rPr sz="2700">
                <a:solidFill>
                  <a:srgbClr val="FFFFFF"/>
                </a:solidFill>
              </a:rPr>
              <a:t>It is a technique that combines the use of endoscopy and fluoroscopy to diagnose and treat certain problems of the biliary or pancreatic ductal systems. Through the endoscope, the physician can see the inside of the stomach and duodenum, and inject dyes into the ducts in the biliary tree and pancreas so they can be seen on X-rays.</a:t>
            </a:r>
          </a:p>
          <a:p>
            <a:pPr lvl="0">
              <a:lnSpc>
                <a:spcPct val="90000"/>
              </a:lnSpc>
              <a:spcBef>
                <a:spcPts val="600"/>
              </a:spcBef>
              <a:buChar char="•"/>
              <a:defRPr sz="1800">
                <a:solidFill>
                  <a:srgbClr val="000000"/>
                </a:solidFill>
              </a:defRPr>
            </a:pPr>
            <a:endParaRPr sz="2700">
              <a:solidFill>
                <a:srgbClr val="FFFFFF"/>
              </a:solidFill>
            </a:endParaRPr>
          </a:p>
          <a:p>
            <a:pPr marL="289321" lvl="0" indent="-289321">
              <a:lnSpc>
                <a:spcPct val="90000"/>
              </a:lnSpc>
              <a:spcBef>
                <a:spcPts val="600"/>
              </a:spcBef>
              <a:buChar char="•"/>
              <a:defRPr sz="1800">
                <a:solidFill>
                  <a:srgbClr val="000000"/>
                </a:solidFill>
              </a:defRPr>
            </a:pPr>
            <a:r>
              <a:rPr sz="2700">
                <a:solidFill>
                  <a:srgbClr val="FFFFFF"/>
                </a:solidFill>
              </a:rPr>
              <a:t> ERCP is used primarily to diagnose and treat conditions of the bile ducts, including gallstones, inflammatory strictures (scars), leaks (from trauma and surgery), and cancer.</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ERCP</a:t>
            </a:r>
          </a:p>
        </p:txBody>
      </p:sp>
      <p:pic>
        <p:nvPicPr>
          <p:cNvPr id="163" name="ercp.jpeg" descr="http://www.drjoycerichards.com/images/ercp.jpg"/>
          <p:cNvPicPr/>
          <p:nvPr/>
        </p:nvPicPr>
        <p:blipFill>
          <a:blip r:embed="rId2" cstate="print">
            <a:extLst/>
          </a:blip>
          <a:stretch>
            <a:fillRect/>
          </a:stretch>
        </p:blipFill>
        <p:spPr>
          <a:xfrm>
            <a:off x="-1" y="1811866"/>
            <a:ext cx="9144001" cy="5334001"/>
          </a:xfrm>
          <a:prstGeom prst="rect">
            <a:avLst/>
          </a:prstGeom>
          <a:ln w="12700">
            <a:miter lim="400000"/>
          </a:ln>
        </p:spPr>
      </p:pic>
      <p:pic>
        <p:nvPicPr>
          <p:cNvPr id="164" name="Pigment stone extraction.png" descr="File:Pigment stone extraction.png"/>
          <p:cNvPicPr/>
          <p:nvPr/>
        </p:nvPicPr>
        <p:blipFill>
          <a:blip r:embed="rId3" cstate="print">
            <a:extLst/>
          </a:blip>
          <a:stretch>
            <a:fillRect/>
          </a:stretch>
        </p:blipFill>
        <p:spPr>
          <a:xfrm>
            <a:off x="6670675" y="-53513"/>
            <a:ext cx="2491979" cy="2162309"/>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4294967295"/>
          </p:nvPr>
        </p:nvSpPr>
        <p:spPr>
          <a:xfrm>
            <a:off x="2277533" y="702733"/>
            <a:ext cx="4041776" cy="6858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marL="0" indent="0">
              <a:spcBef>
                <a:spcPts val="500"/>
              </a:spcBef>
              <a:buSzTx/>
              <a:buNone/>
              <a:defRPr sz="2400" b="1"/>
            </a:lvl1pPr>
          </a:lstStyle>
          <a:p>
            <a:pPr lvl="0">
              <a:defRPr sz="1800" b="0">
                <a:solidFill>
                  <a:srgbClr val="000000"/>
                </a:solidFill>
              </a:defRPr>
            </a:pPr>
            <a:r>
              <a:rPr sz="2400" b="1">
                <a:solidFill>
                  <a:srgbClr val="FFFFFF"/>
                </a:solidFill>
              </a:rPr>
              <a:t>             Liver Cirrhosis </a:t>
            </a:r>
          </a:p>
        </p:txBody>
      </p:sp>
      <p:pic>
        <p:nvPicPr>
          <p:cNvPr id="167" name="liver%20cirrhosis.png" descr="liver%20cirrhosis.gif"/>
          <p:cNvPicPr/>
          <p:nvPr/>
        </p:nvPicPr>
        <p:blipFill>
          <a:blip r:embed="rId2" cstate="print">
            <a:extLst/>
          </a:blip>
          <a:stretch>
            <a:fillRect/>
          </a:stretch>
        </p:blipFill>
        <p:spPr>
          <a:xfrm>
            <a:off x="-1" y="1706305"/>
            <a:ext cx="9144001" cy="5151695"/>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idx="4294967295"/>
          </p:nvPr>
        </p:nvSpPr>
        <p:spPr>
          <a:xfrm>
            <a:off x="685800" y="-59267"/>
            <a:ext cx="7772400" cy="914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000"/>
            </a:lvl1pPr>
          </a:lstStyle>
          <a:p>
            <a:pPr lvl="0">
              <a:defRPr sz="1800">
                <a:solidFill>
                  <a:srgbClr val="000000"/>
                </a:solidFill>
              </a:defRPr>
            </a:pPr>
            <a:r>
              <a:rPr sz="4000">
                <a:solidFill>
                  <a:srgbClr val="FFFFFF"/>
                </a:solidFill>
              </a:rPr>
              <a:t>GALLBLADDER</a:t>
            </a:r>
          </a:p>
        </p:txBody>
      </p:sp>
      <p:pic>
        <p:nvPicPr>
          <p:cNvPr id="170" name="24_20.jpg" descr="24_20"/>
          <p:cNvPicPr/>
          <p:nvPr/>
        </p:nvPicPr>
        <p:blipFill>
          <a:blip r:embed="rId2" cstate="print">
            <a:extLst/>
          </a:blip>
          <a:srcRect t="2740"/>
          <a:stretch>
            <a:fillRect/>
          </a:stretch>
        </p:blipFill>
        <p:spPr>
          <a:xfrm>
            <a:off x="0" y="683617"/>
            <a:ext cx="9144000" cy="6174383"/>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 name="Shape 172"/>
          <p:cNvSpPr>
            <a:spLocks noGrp="1"/>
          </p:cNvSpPr>
          <p:nvPr>
            <p:ph type="title" idx="4294967295"/>
          </p:nvPr>
        </p:nvSpPr>
        <p:spPr>
          <a:xfrm>
            <a:off x="16933" y="-34396"/>
            <a:ext cx="4471393" cy="7625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algn="l" defTabSz="740663">
              <a:defRPr sz="1800">
                <a:solidFill>
                  <a:srgbClr val="000000"/>
                </a:solidFill>
              </a:defRPr>
            </a:pPr>
            <a:r>
              <a:rPr sz="2268" b="1"/>
              <a:t>Anatomical position of GB</a:t>
            </a:r>
            <a:br>
              <a:rPr sz="2268" b="1"/>
            </a:br>
            <a:endParaRPr sz="2268" b="1"/>
          </a:p>
        </p:txBody>
      </p:sp>
      <p:pic>
        <p:nvPicPr>
          <p:cNvPr id="173" name="surfaces and bed of liver (visceral).jpg" descr="surfaces and bed of liver (visceral)"/>
          <p:cNvPicPr/>
          <p:nvPr/>
        </p:nvPicPr>
        <p:blipFill>
          <a:blip r:embed="rId2" cstate="print">
            <a:extLst/>
          </a:blip>
          <a:stretch>
            <a:fillRect/>
          </a:stretch>
        </p:blipFill>
        <p:spPr>
          <a:xfrm>
            <a:off x="1989204" y="1313524"/>
            <a:ext cx="7491016" cy="5544476"/>
          </a:xfrm>
          <a:prstGeom prst="rect">
            <a:avLst/>
          </a:prstGeom>
          <a:ln w="12700">
            <a:miter lim="400000"/>
          </a:ln>
        </p:spPr>
      </p:pic>
      <p:sp>
        <p:nvSpPr>
          <p:cNvPr id="174" name="Shape 174"/>
          <p:cNvSpPr>
            <a:spLocks noGrp="1"/>
          </p:cNvSpPr>
          <p:nvPr>
            <p:ph type="body" idx="4294967295"/>
          </p:nvPr>
        </p:nvSpPr>
        <p:spPr>
          <a:xfrm>
            <a:off x="16933" y="673099"/>
            <a:ext cx="2622815" cy="61544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300"/>
              </a:spcBef>
              <a:buFontTx/>
              <a:buChar char="-"/>
              <a:defRPr sz="1800">
                <a:solidFill>
                  <a:srgbClr val="000000"/>
                </a:solidFill>
              </a:defRPr>
            </a:pPr>
            <a:r>
              <a:t> Epigastric - Right hypochondrium region</a:t>
            </a:r>
          </a:p>
          <a:p>
            <a:pPr marL="0" lvl="0" indent="0">
              <a:spcBef>
                <a:spcPts val="300"/>
              </a:spcBef>
              <a:buFontTx/>
              <a:buChar char="-"/>
              <a:defRPr sz="1800">
                <a:solidFill>
                  <a:srgbClr val="000000"/>
                </a:solidFill>
              </a:defRPr>
            </a:pPr>
            <a:endParaRPr/>
          </a:p>
          <a:p>
            <a:pPr marL="0" lvl="0" indent="0">
              <a:spcBef>
                <a:spcPts val="300"/>
              </a:spcBef>
              <a:buFontTx/>
              <a:buChar char="-"/>
              <a:defRPr sz="1800">
                <a:solidFill>
                  <a:srgbClr val="000000"/>
                </a:solidFill>
              </a:defRPr>
            </a:pPr>
            <a:r>
              <a:t> At the tip of the 9</a:t>
            </a:r>
            <a:r>
              <a:rPr baseline="30222"/>
              <a:t>th</a:t>
            </a:r>
            <a:r>
              <a:t> RT . C.C</a:t>
            </a:r>
          </a:p>
          <a:p>
            <a:pPr marL="0" lvl="0" indent="0">
              <a:spcBef>
                <a:spcPts val="300"/>
              </a:spcBef>
              <a:buFontTx/>
              <a:buChar char="-"/>
              <a:defRPr sz="1800">
                <a:solidFill>
                  <a:srgbClr val="000000"/>
                </a:solidFill>
              </a:defRPr>
            </a:pPr>
            <a:r>
              <a:t> Green muscular organ</a:t>
            </a:r>
          </a:p>
          <a:p>
            <a:pPr marL="0" lvl="0" indent="0">
              <a:spcBef>
                <a:spcPts val="300"/>
              </a:spcBef>
              <a:buFontTx/>
              <a:buChar char="-"/>
              <a:defRPr sz="1800">
                <a:solidFill>
                  <a:srgbClr val="000000"/>
                </a:solidFill>
              </a:defRPr>
            </a:pPr>
            <a:r>
              <a:t> Pear-shaped, hollow structure </a:t>
            </a:r>
          </a:p>
          <a:p>
            <a:pPr marL="0" lvl="0" indent="0">
              <a:spcBef>
                <a:spcPts val="300"/>
              </a:spcBef>
              <a:buFontTx/>
              <a:buChar char="-"/>
              <a:defRPr sz="1800">
                <a:solidFill>
                  <a:srgbClr val="000000"/>
                </a:solidFill>
              </a:defRPr>
            </a:pPr>
            <a:endParaRPr/>
          </a:p>
          <a:p>
            <a:pPr marL="0" lvl="0" indent="0">
              <a:spcBef>
                <a:spcPts val="300"/>
              </a:spcBef>
              <a:buFontTx/>
              <a:buChar char="-"/>
              <a:defRPr sz="1800">
                <a:solidFill>
                  <a:srgbClr val="000000"/>
                </a:solidFill>
              </a:defRPr>
            </a:pPr>
            <a:r>
              <a:t> On inferior surface of liver </a:t>
            </a:r>
          </a:p>
          <a:p>
            <a:pPr marL="0" lvl="0" indent="0">
              <a:spcBef>
                <a:spcPts val="300"/>
              </a:spcBef>
              <a:buFontTx/>
              <a:buChar char="-"/>
              <a:defRPr sz="1800">
                <a:solidFill>
                  <a:srgbClr val="000000"/>
                </a:solidFill>
              </a:defRPr>
            </a:pPr>
            <a:endParaRPr/>
          </a:p>
          <a:p>
            <a:pPr marL="0" lvl="0" indent="0">
              <a:spcBef>
                <a:spcPts val="300"/>
              </a:spcBef>
              <a:buFontTx/>
              <a:buChar char="-"/>
              <a:defRPr sz="1800">
                <a:solidFill>
                  <a:srgbClr val="000000"/>
                </a:solidFill>
              </a:defRPr>
            </a:pPr>
            <a:r>
              <a:t>  Between quadrate and right lobes </a:t>
            </a:r>
          </a:p>
          <a:p>
            <a:pPr marL="0" lvl="0" indent="0">
              <a:spcBef>
                <a:spcPts val="900"/>
              </a:spcBef>
              <a:buFontTx/>
              <a:buChar char="-"/>
              <a:defRPr sz="1800">
                <a:solidFill>
                  <a:srgbClr val="000000"/>
                </a:solidFill>
              </a:defRPr>
            </a:pPr>
            <a:r>
              <a:t>Has a short mesentery</a:t>
            </a:r>
          </a:p>
          <a:p>
            <a:pPr marL="0" lvl="0" indent="0">
              <a:spcBef>
                <a:spcPts val="900"/>
              </a:spcBef>
              <a:buFontTx/>
              <a:buChar char="-"/>
              <a:defRPr sz="1800">
                <a:solidFill>
                  <a:srgbClr val="000000"/>
                </a:solidFill>
              </a:defRPr>
            </a:pPr>
            <a:r>
              <a:t>Capacity 40- 60 cc</a:t>
            </a:r>
          </a:p>
          <a:p>
            <a:pPr marL="0" lvl="0" indent="0">
              <a:spcBef>
                <a:spcPts val="900"/>
              </a:spcBef>
              <a:buSzTx/>
              <a:buNone/>
              <a:defRPr sz="1800">
                <a:solidFill>
                  <a:srgbClr val="000000"/>
                </a:solidFill>
              </a:defRPr>
            </a:pPr>
            <a:r>
              <a:t>- Body and neck </a:t>
            </a:r>
          </a:p>
          <a:p>
            <a:pPr marL="0" lvl="0" indent="0">
              <a:spcBef>
                <a:spcPts val="900"/>
              </a:spcBef>
              <a:buSzTx/>
              <a:buNone/>
              <a:defRPr sz="1800">
                <a:solidFill>
                  <a:srgbClr val="000000"/>
                </a:solidFill>
              </a:defRPr>
            </a:pPr>
            <a:r>
              <a:t>Directed toward porta hepatis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idx="4294967295"/>
          </p:nvPr>
        </p:nvSpPr>
        <p:spPr>
          <a:xfrm>
            <a:off x="457200" y="-80963"/>
            <a:ext cx="8229600" cy="8683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Structure of GB </a:t>
            </a:r>
          </a:p>
        </p:txBody>
      </p:sp>
      <p:pic>
        <p:nvPicPr>
          <p:cNvPr id="177" name="mso24B8E.png" descr="mso24B8E"/>
          <p:cNvPicPr/>
          <p:nvPr/>
        </p:nvPicPr>
        <p:blipFill>
          <a:blip r:embed="rId2" cstate="print">
            <a:extLst/>
          </a:blip>
          <a:stretch>
            <a:fillRect/>
          </a:stretch>
        </p:blipFill>
        <p:spPr>
          <a:xfrm>
            <a:off x="4326466" y="902394"/>
            <a:ext cx="4800601" cy="5657388"/>
          </a:xfrm>
          <a:prstGeom prst="rect">
            <a:avLst/>
          </a:prstGeom>
          <a:ln w="12700">
            <a:miter lim="400000"/>
          </a:ln>
        </p:spPr>
      </p:pic>
      <p:sp>
        <p:nvSpPr>
          <p:cNvPr id="178" name="Shape 178"/>
          <p:cNvSpPr>
            <a:spLocks noGrp="1"/>
          </p:cNvSpPr>
          <p:nvPr>
            <p:ph type="body" idx="4294967295"/>
          </p:nvPr>
        </p:nvSpPr>
        <p:spPr>
          <a:xfrm>
            <a:off x="33866" y="838200"/>
            <a:ext cx="5058041" cy="59607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157734" lvl="0" indent="-157734" defTabSz="420623">
              <a:spcBef>
                <a:spcPts val="400"/>
              </a:spcBef>
              <a:buSzTx/>
              <a:buNone/>
              <a:defRPr sz="1800">
                <a:solidFill>
                  <a:srgbClr val="000000"/>
                </a:solidFill>
              </a:defRPr>
            </a:pPr>
            <a:r>
              <a:rPr sz="2070"/>
              <a:t> Fundus</a:t>
            </a:r>
            <a:br>
              <a:rPr sz="2070"/>
            </a:br>
            <a:r>
              <a:rPr sz="2070"/>
              <a:t>-Ant:ant.abdominal wall</a:t>
            </a:r>
          </a:p>
          <a:p>
            <a:pPr marL="157734" lvl="0" indent="-157734" defTabSz="420623">
              <a:spcBef>
                <a:spcPts val="100"/>
              </a:spcBef>
              <a:buSzTx/>
              <a:buNone/>
              <a:defRPr sz="1800">
                <a:solidFill>
                  <a:srgbClr val="000000"/>
                </a:solidFill>
              </a:defRPr>
            </a:pPr>
            <a:r>
              <a:rPr sz="2070"/>
              <a:t>        - Post.inf: transverscolon</a:t>
            </a:r>
          </a:p>
          <a:p>
            <a:pPr marL="157734" lvl="0" indent="-157734" defTabSz="420623">
              <a:spcBef>
                <a:spcPts val="100"/>
              </a:spcBef>
              <a:buSzTx/>
              <a:buNone/>
              <a:defRPr sz="1800">
                <a:solidFill>
                  <a:srgbClr val="000000"/>
                </a:solidFill>
              </a:defRPr>
            </a:pPr>
            <a:r>
              <a:rPr sz="2070"/>
              <a:t> Body</a:t>
            </a:r>
            <a:br>
              <a:rPr sz="2070"/>
            </a:br>
            <a:r>
              <a:rPr sz="2070"/>
              <a:t>sup: liver</a:t>
            </a:r>
          </a:p>
          <a:p>
            <a:pPr marL="157734" lvl="0" indent="-157734" defTabSz="420623">
              <a:spcBef>
                <a:spcPts val="100"/>
              </a:spcBef>
              <a:buSzTx/>
              <a:buNone/>
              <a:defRPr sz="1800">
                <a:solidFill>
                  <a:srgbClr val="000000"/>
                </a:solidFill>
              </a:defRPr>
            </a:pPr>
            <a:r>
              <a:rPr sz="2070"/>
              <a:t>        post.inf: Tr.colon. End of 1</a:t>
            </a:r>
            <a:r>
              <a:rPr sz="2070" baseline="30454"/>
              <a:t>st</a:t>
            </a:r>
            <a:r>
              <a:rPr sz="2070"/>
              <a:t> part of doudenum, begins of 2</a:t>
            </a:r>
            <a:r>
              <a:rPr sz="2070" baseline="30454"/>
              <a:t>nd</a:t>
            </a:r>
            <a:r>
              <a:rPr sz="2070"/>
              <a:t> part of doudenum</a:t>
            </a:r>
          </a:p>
          <a:p>
            <a:pPr marL="157734" lvl="0" indent="-157734" defTabSz="420623">
              <a:spcBef>
                <a:spcPts val="100"/>
              </a:spcBef>
              <a:buSzTx/>
              <a:buNone/>
              <a:defRPr sz="1800">
                <a:solidFill>
                  <a:srgbClr val="000000"/>
                </a:solidFill>
              </a:defRPr>
            </a:pPr>
            <a:r>
              <a:rPr sz="2070"/>
              <a:t> Neck</a:t>
            </a:r>
          </a:p>
          <a:p>
            <a:pPr marL="157734" lvl="0" indent="-157734" defTabSz="420623">
              <a:spcBef>
                <a:spcPts val="100"/>
              </a:spcBef>
              <a:buSzTx/>
              <a:buNone/>
              <a:defRPr sz="1800">
                <a:solidFill>
                  <a:srgbClr val="000000"/>
                </a:solidFill>
              </a:defRPr>
            </a:pPr>
            <a:r>
              <a:rPr sz="2070"/>
              <a:t>- Form the cystic duct, 4cm</a:t>
            </a:r>
          </a:p>
          <a:p>
            <a:pPr marL="368046" lvl="1" indent="-157734" defTabSz="420623">
              <a:buClr>
                <a:srgbClr val="FF0000"/>
              </a:buClr>
              <a:defRPr sz="1800">
                <a:solidFill>
                  <a:srgbClr val="000000"/>
                </a:solidFill>
              </a:defRPr>
            </a:pPr>
            <a:endParaRPr sz="2070"/>
          </a:p>
          <a:p>
            <a:pPr marL="157734" lvl="1" indent="52577" defTabSz="420623">
              <a:spcBef>
                <a:spcPts val="400"/>
              </a:spcBef>
              <a:buSzTx/>
              <a:buNone/>
              <a:defRPr sz="1800">
                <a:solidFill>
                  <a:srgbClr val="000000"/>
                </a:solidFill>
              </a:defRPr>
            </a:pPr>
            <a:r>
              <a:rPr sz="2070"/>
              <a:t>Hartmann’s Pouch</a:t>
            </a:r>
          </a:p>
          <a:p>
            <a:pPr marL="157734" lvl="0" indent="-157734" defTabSz="420623">
              <a:spcBef>
                <a:spcPts val="100"/>
              </a:spcBef>
              <a:buSzTx/>
              <a:buNone/>
              <a:defRPr sz="1800">
                <a:solidFill>
                  <a:srgbClr val="000000"/>
                </a:solidFill>
              </a:defRPr>
            </a:pPr>
            <a:r>
              <a:rPr sz="2070"/>
              <a:t>1.  Lies between body and neck of  gallbladder</a:t>
            </a:r>
          </a:p>
          <a:p>
            <a:pPr marL="157734" lvl="0" indent="-157734" defTabSz="420623">
              <a:spcBef>
                <a:spcPts val="100"/>
              </a:spcBef>
              <a:buSzTx/>
              <a:buNone/>
              <a:defRPr sz="1800">
                <a:solidFill>
                  <a:srgbClr val="000000"/>
                </a:solidFill>
              </a:defRPr>
            </a:pPr>
            <a:r>
              <a:rPr sz="2070"/>
              <a:t>2.  A normal variation</a:t>
            </a:r>
          </a:p>
          <a:p>
            <a:pPr marL="157734" lvl="0" indent="-157734" defTabSz="420623">
              <a:spcBef>
                <a:spcPts val="100"/>
              </a:spcBef>
              <a:buSzTx/>
              <a:buNone/>
              <a:defRPr sz="1800">
                <a:solidFill>
                  <a:srgbClr val="000000"/>
                </a:solidFill>
              </a:defRPr>
            </a:pPr>
            <a:r>
              <a:rPr sz="2070"/>
              <a:t>3.  May obscure cystic duct </a:t>
            </a:r>
          </a:p>
          <a:p>
            <a:pPr marL="157734" lvl="0" indent="-157734" defTabSz="420623">
              <a:spcBef>
                <a:spcPts val="100"/>
              </a:spcBef>
              <a:buSzTx/>
              <a:buNone/>
              <a:defRPr sz="1800">
                <a:solidFill>
                  <a:srgbClr val="000000"/>
                </a:solidFill>
              </a:defRPr>
            </a:pPr>
            <a:r>
              <a:rPr sz="2070"/>
              <a:t>4.  If very large, may see cystic duct  arising from pouch</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gallbladder.png" descr="http://legacy.owensboro.kctcs.edu/gcaplan/anat2/histology/gallbladder.png"/>
          <p:cNvPicPr/>
          <p:nvPr/>
        </p:nvPicPr>
        <p:blipFill>
          <a:blip r:embed="rId2" cstate="print">
            <a:extLst/>
          </a:blip>
          <a:stretch>
            <a:fillRect/>
          </a:stretch>
        </p:blipFill>
        <p:spPr>
          <a:xfrm>
            <a:off x="629212" y="-1"/>
            <a:ext cx="7885576" cy="6858001"/>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gall40he.jpg" descr="http://www.lab.anhb.uwa.edu.au/mb140/CorePages/Liver/Images/gall40he.jpg"/>
          <p:cNvPicPr/>
          <p:nvPr/>
        </p:nvPicPr>
        <p:blipFill>
          <a:blip r:embed="rId2" cstate="print">
            <a:extLst/>
          </a:blip>
          <a:stretch>
            <a:fillRect/>
          </a:stretch>
        </p:blipFill>
        <p:spPr>
          <a:xfrm>
            <a:off x="1130498" y="22233"/>
            <a:ext cx="7390871" cy="6813386"/>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idx="4294967295"/>
          </p:nvPr>
        </p:nvSpPr>
        <p:spPr>
          <a:xfrm>
            <a:off x="33866" y="-14817"/>
            <a:ext cx="3277593" cy="6414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sz="2800" b="1"/>
            </a:lvl1pPr>
          </a:lstStyle>
          <a:p>
            <a:pPr lvl="0">
              <a:defRPr sz="1800" b="0">
                <a:solidFill>
                  <a:srgbClr val="000000"/>
                </a:solidFill>
              </a:defRPr>
            </a:pPr>
            <a:r>
              <a:rPr sz="2800" b="1">
                <a:solidFill>
                  <a:srgbClr val="FFFFFF"/>
                </a:solidFill>
              </a:rPr>
              <a:t>Cystic Duct</a:t>
            </a:r>
          </a:p>
        </p:txBody>
      </p:sp>
      <p:pic>
        <p:nvPicPr>
          <p:cNvPr id="185" name="msoC2E35.jpg" descr="msoC2E35"/>
          <p:cNvPicPr/>
          <p:nvPr/>
        </p:nvPicPr>
        <p:blipFill>
          <a:blip r:embed="rId2" cstate="print">
            <a:extLst/>
          </a:blip>
          <a:stretch>
            <a:fillRect/>
          </a:stretch>
        </p:blipFill>
        <p:spPr>
          <a:xfrm>
            <a:off x="-50007" y="1834554"/>
            <a:ext cx="9244014" cy="5040380"/>
          </a:xfrm>
          <a:prstGeom prst="rect">
            <a:avLst/>
          </a:prstGeom>
          <a:ln w="12700">
            <a:miter lim="400000"/>
          </a:ln>
        </p:spPr>
      </p:pic>
      <p:sp>
        <p:nvSpPr>
          <p:cNvPr id="186" name="Shape 186"/>
          <p:cNvSpPr>
            <a:spLocks noGrp="1"/>
          </p:cNvSpPr>
          <p:nvPr>
            <p:ph type="body" idx="4294967295"/>
          </p:nvPr>
        </p:nvSpPr>
        <p:spPr>
          <a:xfrm>
            <a:off x="93530" y="825500"/>
            <a:ext cx="4911924" cy="14610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600"/>
              </a:spcBef>
              <a:buSzTx/>
              <a:buNone/>
              <a:defRPr sz="1800">
                <a:solidFill>
                  <a:srgbClr val="000000"/>
                </a:solidFill>
              </a:defRPr>
            </a:pPr>
            <a:endParaRPr sz="1400">
              <a:solidFill>
                <a:srgbClr val="FF0000"/>
              </a:solidFill>
            </a:endParaRPr>
          </a:p>
          <a:p>
            <a:pPr marL="0" lvl="0" indent="0">
              <a:spcBef>
                <a:spcPts val="400"/>
              </a:spcBef>
              <a:buSzTx/>
              <a:buNone/>
              <a:defRPr sz="1800">
                <a:solidFill>
                  <a:srgbClr val="000000"/>
                </a:solidFill>
              </a:defRPr>
            </a:pPr>
            <a:r>
              <a:rPr sz="2000">
                <a:solidFill>
                  <a:srgbClr val="FFFFFF"/>
                </a:solidFill>
              </a:rPr>
              <a:t>- It joins common hepatic duct</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1.jpg" descr="1"/>
          <p:cNvPicPr/>
          <p:nvPr/>
        </p:nvPicPr>
        <p:blipFill>
          <a:blip r:embed="rId3" cstate="print">
            <a:extLst/>
          </a:blip>
          <a:stretch>
            <a:fillRect/>
          </a:stretch>
        </p:blipFill>
        <p:spPr>
          <a:xfrm>
            <a:off x="4405312" y="1219200"/>
            <a:ext cx="4586288" cy="5562600"/>
          </a:xfrm>
          <a:prstGeom prst="rect">
            <a:avLst/>
          </a:prstGeom>
          <a:ln w="12700">
            <a:miter lim="400000"/>
          </a:ln>
        </p:spPr>
      </p:pic>
      <p:sp>
        <p:nvSpPr>
          <p:cNvPr id="189" name="Shape 189"/>
          <p:cNvSpPr>
            <a:spLocks noGrp="1"/>
          </p:cNvSpPr>
          <p:nvPr>
            <p:ph type="title" idx="4294967295"/>
          </p:nvPr>
        </p:nvSpPr>
        <p:spPr>
          <a:xfrm>
            <a:off x="738485" y="-67734"/>
            <a:ext cx="7667030" cy="8422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800"/>
            </a:lvl1pPr>
          </a:lstStyle>
          <a:p>
            <a:pPr lvl="0">
              <a:defRPr sz="1800">
                <a:solidFill>
                  <a:srgbClr val="000000"/>
                </a:solidFill>
              </a:defRPr>
            </a:pPr>
            <a:r>
              <a:rPr sz="2800">
                <a:solidFill>
                  <a:srgbClr val="FFFFFF"/>
                </a:solidFill>
              </a:rPr>
              <a:t>Arterial Supply to the Gallbladder</a:t>
            </a:r>
          </a:p>
        </p:txBody>
      </p:sp>
      <p:sp>
        <p:nvSpPr>
          <p:cNvPr id="190" name="Shape 190"/>
          <p:cNvSpPr>
            <a:spLocks noGrp="1"/>
          </p:cNvSpPr>
          <p:nvPr>
            <p:ph type="body" idx="4294967295"/>
          </p:nvPr>
        </p:nvSpPr>
        <p:spPr>
          <a:xfrm>
            <a:off x="457200" y="2209800"/>
            <a:ext cx="3810000" cy="411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r">
              <a:spcBef>
                <a:spcPts val="600"/>
              </a:spcBef>
              <a:buChar char="•"/>
              <a:defRPr sz="1800">
                <a:solidFill>
                  <a:srgbClr val="000000"/>
                </a:solidFill>
              </a:defRPr>
            </a:pPr>
            <a:endParaRPr sz="2400">
              <a:solidFill>
                <a:srgbClr val="FFFFFF"/>
              </a:solidFill>
              <a:latin typeface="Arial"/>
              <a:ea typeface="Arial"/>
              <a:cs typeface="Arial"/>
              <a:sym typeface="Arial"/>
            </a:endParaRPr>
          </a:p>
          <a:p>
            <a:pPr marL="293914" lvl="0" indent="-293914" algn="r">
              <a:spcBef>
                <a:spcPts val="500"/>
              </a:spcBef>
              <a:buChar char="•"/>
              <a:defRPr sz="1800">
                <a:solidFill>
                  <a:srgbClr val="000000"/>
                </a:solidFill>
              </a:defRPr>
            </a:pPr>
            <a:r>
              <a:rPr sz="2400">
                <a:solidFill>
                  <a:srgbClr val="FFFFFF"/>
                </a:solidFill>
              </a:rPr>
              <a:t>Cystic artery</a:t>
            </a:r>
            <a:br>
              <a:rPr sz="2400">
                <a:solidFill>
                  <a:srgbClr val="FFFFFF"/>
                </a:solidFill>
              </a:rPr>
            </a:br>
            <a:endParaRPr sz="2400">
              <a:solidFill>
                <a:srgbClr val="FFFFFF"/>
              </a:solidFill>
              <a:latin typeface="Arial"/>
              <a:ea typeface="Arial"/>
              <a:cs typeface="Arial"/>
              <a:sym typeface="Arial"/>
            </a:endParaRPr>
          </a:p>
          <a:p>
            <a:pPr marL="293914" lvl="0" indent="-293914" algn="r">
              <a:spcBef>
                <a:spcPts val="500"/>
              </a:spcBef>
              <a:buChar char="•"/>
              <a:defRPr sz="1800">
                <a:solidFill>
                  <a:srgbClr val="000000"/>
                </a:solidFill>
              </a:defRPr>
            </a:pPr>
            <a:r>
              <a:rPr sz="2400">
                <a:solidFill>
                  <a:srgbClr val="FFFFFF"/>
                </a:solidFill>
              </a:rPr>
              <a:t>Right hepatic artery</a:t>
            </a:r>
            <a:endParaRPr sz="2400">
              <a:solidFill>
                <a:srgbClr val="FFFFFF"/>
              </a:solidFill>
              <a:latin typeface="Arial"/>
              <a:ea typeface="Arial"/>
              <a:cs typeface="Arial"/>
              <a:sym typeface="Arial"/>
            </a:endParaRPr>
          </a:p>
          <a:p>
            <a:pPr marL="293914" lvl="0" indent="-293914" algn="r">
              <a:spcBef>
                <a:spcPts val="500"/>
              </a:spcBef>
              <a:buChar char="•"/>
              <a:defRPr sz="1800">
                <a:solidFill>
                  <a:srgbClr val="000000"/>
                </a:solidFill>
              </a:defRPr>
            </a:pPr>
            <a:r>
              <a:rPr sz="2400">
                <a:solidFill>
                  <a:srgbClr val="FFFFFF"/>
                </a:solidFill>
              </a:rPr>
              <a:t>Proper hepatic artery</a:t>
            </a:r>
            <a:endParaRPr sz="2400">
              <a:solidFill>
                <a:srgbClr val="FFFFFF"/>
              </a:solidFill>
              <a:latin typeface="Arial"/>
              <a:ea typeface="Arial"/>
              <a:cs typeface="Arial"/>
              <a:sym typeface="Arial"/>
            </a:endParaRPr>
          </a:p>
          <a:p>
            <a:pPr marL="293914" lvl="0" indent="-293914" algn="r">
              <a:spcBef>
                <a:spcPts val="500"/>
              </a:spcBef>
              <a:buChar char="•"/>
              <a:defRPr sz="1800">
                <a:solidFill>
                  <a:srgbClr val="000000"/>
                </a:solidFill>
              </a:defRPr>
            </a:pPr>
            <a:r>
              <a:rPr sz="2400">
                <a:solidFill>
                  <a:srgbClr val="FFFFFF"/>
                </a:solidFill>
              </a:rPr>
              <a:t>Common hepatic artery</a:t>
            </a:r>
          </a:p>
        </p:txBody>
      </p:sp>
      <p:sp>
        <p:nvSpPr>
          <p:cNvPr id="191" name="Shape 191"/>
          <p:cNvSpPr/>
          <p:nvPr/>
        </p:nvSpPr>
        <p:spPr>
          <a:xfrm>
            <a:off x="4210050" y="2895600"/>
            <a:ext cx="990600" cy="0"/>
          </a:xfrm>
          <a:prstGeom prst="line">
            <a:avLst/>
          </a:prstGeom>
          <a:ln w="25400">
            <a:solidFill>
              <a:srgbClr val="A5B592"/>
            </a:solidFill>
            <a:tailEnd type="triangle"/>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
        <p:nvSpPr>
          <p:cNvPr id="192" name="Shape 192"/>
          <p:cNvSpPr/>
          <p:nvPr/>
        </p:nvSpPr>
        <p:spPr>
          <a:xfrm flipV="1">
            <a:off x="4210049" y="3257549"/>
            <a:ext cx="1524001" cy="457202"/>
          </a:xfrm>
          <a:prstGeom prst="line">
            <a:avLst/>
          </a:prstGeom>
          <a:ln w="25400">
            <a:solidFill>
              <a:srgbClr val="A5B592"/>
            </a:solidFill>
            <a:tailEnd type="triangle"/>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
        <p:nvSpPr>
          <p:cNvPr id="193" name="Shape 193"/>
          <p:cNvSpPr/>
          <p:nvPr/>
        </p:nvSpPr>
        <p:spPr>
          <a:xfrm flipV="1">
            <a:off x="4190999" y="3638550"/>
            <a:ext cx="1828802" cy="533400"/>
          </a:xfrm>
          <a:prstGeom prst="line">
            <a:avLst/>
          </a:prstGeom>
          <a:ln w="25400">
            <a:solidFill>
              <a:srgbClr val="A5B592"/>
            </a:solidFill>
            <a:tailEnd type="triangle"/>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
        <p:nvSpPr>
          <p:cNvPr id="194" name="Shape 194"/>
          <p:cNvSpPr/>
          <p:nvPr/>
        </p:nvSpPr>
        <p:spPr>
          <a:xfrm flipV="1">
            <a:off x="4190999" y="3962399"/>
            <a:ext cx="2057401" cy="609602"/>
          </a:xfrm>
          <a:prstGeom prst="line">
            <a:avLst/>
          </a:prstGeom>
          <a:ln w="25400">
            <a:solidFill>
              <a:srgbClr val="A5B592"/>
            </a:solidFill>
            <a:tailEnd type="triangle"/>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idx="4294967295"/>
          </p:nvPr>
        </p:nvSpPr>
        <p:spPr>
          <a:xfrm>
            <a:off x="321733" y="-13230"/>
            <a:ext cx="8229601" cy="7159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000"/>
            </a:lvl1pPr>
          </a:lstStyle>
          <a:p>
            <a:pPr lvl="0">
              <a:defRPr sz="1800">
                <a:solidFill>
                  <a:srgbClr val="000000"/>
                </a:solidFill>
              </a:defRPr>
            </a:pPr>
            <a:r>
              <a:rPr sz="4000">
                <a:solidFill>
                  <a:srgbClr val="FFFFFF"/>
                </a:solidFill>
              </a:rPr>
              <a:t>Ant. View of the Liver</a:t>
            </a:r>
          </a:p>
        </p:txBody>
      </p:sp>
      <p:sp>
        <p:nvSpPr>
          <p:cNvPr id="31" name="Shape 31"/>
          <p:cNvSpPr>
            <a:spLocks noGrp="1"/>
          </p:cNvSpPr>
          <p:nvPr>
            <p:ph type="body" idx="4294967295"/>
          </p:nvPr>
        </p:nvSpPr>
        <p:spPr>
          <a:xfrm>
            <a:off x="59266" y="914400"/>
            <a:ext cx="3733801" cy="589531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2180" lvl="0" indent="-302180" defTabSz="859536">
              <a:spcBef>
                <a:spcPts val="600"/>
              </a:spcBef>
              <a:buChar char="•"/>
              <a:defRPr sz="1800">
                <a:solidFill>
                  <a:srgbClr val="000000"/>
                </a:solidFill>
              </a:defRPr>
            </a:pPr>
            <a:r>
              <a:rPr sz="2820">
                <a:solidFill>
                  <a:srgbClr val="FFFFFF"/>
                </a:solidFill>
              </a:rPr>
              <a:t>Right lobe </a:t>
            </a:r>
          </a:p>
          <a:p>
            <a:pPr marL="322325" lvl="0" indent="-322325" defTabSz="859536">
              <a:spcBef>
                <a:spcPts val="600"/>
              </a:spcBef>
              <a:buChar char="•"/>
              <a:defRPr sz="1800">
                <a:solidFill>
                  <a:srgbClr val="000000"/>
                </a:solidFill>
              </a:defRPr>
            </a:pPr>
            <a:endParaRPr sz="2820">
              <a:solidFill>
                <a:srgbClr val="FFFFFF"/>
              </a:solidFill>
            </a:endParaRPr>
          </a:p>
          <a:p>
            <a:pPr marL="302180" lvl="0" indent="-302180" defTabSz="859536">
              <a:spcBef>
                <a:spcPts val="600"/>
              </a:spcBef>
              <a:buChar char="•"/>
              <a:defRPr sz="1800">
                <a:solidFill>
                  <a:srgbClr val="000000"/>
                </a:solidFill>
              </a:defRPr>
            </a:pPr>
            <a:r>
              <a:rPr sz="2820">
                <a:solidFill>
                  <a:srgbClr val="FFFFFF"/>
                </a:solidFill>
              </a:rPr>
              <a:t>Cut edge of the Falciform ligament left lobe </a:t>
            </a:r>
          </a:p>
          <a:p>
            <a:pPr marL="322325" lvl="0" indent="-322325" defTabSz="859536">
              <a:spcBef>
                <a:spcPts val="600"/>
              </a:spcBef>
              <a:buChar char="•"/>
              <a:defRPr sz="1800">
                <a:solidFill>
                  <a:srgbClr val="000000"/>
                </a:solidFill>
              </a:defRPr>
            </a:pPr>
            <a:endParaRPr sz="2820">
              <a:solidFill>
                <a:srgbClr val="FFFFFF"/>
              </a:solidFill>
            </a:endParaRPr>
          </a:p>
          <a:p>
            <a:pPr marL="302180" lvl="0" indent="-302180" defTabSz="859536">
              <a:spcBef>
                <a:spcPts val="600"/>
              </a:spcBef>
              <a:buChar char="•"/>
              <a:defRPr sz="1800">
                <a:solidFill>
                  <a:srgbClr val="000000"/>
                </a:solidFill>
              </a:defRPr>
            </a:pPr>
            <a:r>
              <a:rPr sz="2820">
                <a:solidFill>
                  <a:srgbClr val="FFFFFF"/>
                </a:solidFill>
              </a:rPr>
              <a:t>Diverging cut edges of the superior part of the coronary ligament </a:t>
            </a:r>
          </a:p>
          <a:p>
            <a:pPr marL="322325" lvl="0" indent="-322325" defTabSz="859536">
              <a:spcBef>
                <a:spcPts val="600"/>
              </a:spcBef>
              <a:buChar char="•"/>
              <a:defRPr sz="1800">
                <a:solidFill>
                  <a:srgbClr val="000000"/>
                </a:solidFill>
              </a:defRPr>
            </a:pPr>
            <a:endParaRPr sz="2820">
              <a:solidFill>
                <a:srgbClr val="FFFFFF"/>
              </a:solidFill>
            </a:endParaRPr>
          </a:p>
          <a:p>
            <a:pPr marL="302180" lvl="0" indent="-302180" defTabSz="859536">
              <a:spcBef>
                <a:spcPts val="600"/>
              </a:spcBef>
              <a:buChar char="•"/>
              <a:defRPr sz="1800">
                <a:solidFill>
                  <a:srgbClr val="000000"/>
                </a:solidFill>
              </a:defRPr>
            </a:pPr>
            <a:r>
              <a:rPr sz="2820">
                <a:solidFill>
                  <a:srgbClr val="FFFFFF"/>
                </a:solidFill>
              </a:rPr>
              <a:t>Fundus of the gall bladder </a:t>
            </a:r>
          </a:p>
        </p:txBody>
      </p:sp>
      <p:pic>
        <p:nvPicPr>
          <p:cNvPr id="32" name="liveranterior.jpg" descr="http://home.comcast.net/~wnor/liveranterior.jpg"/>
          <p:cNvPicPr/>
          <p:nvPr/>
        </p:nvPicPr>
        <p:blipFill>
          <a:blip r:embed="rId2" cstate="print">
            <a:extLst/>
          </a:blip>
          <a:stretch>
            <a:fillRect/>
          </a:stretch>
        </p:blipFill>
        <p:spPr>
          <a:xfrm>
            <a:off x="3803055" y="1527700"/>
            <a:ext cx="5391745" cy="3802600"/>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idx="4294967295"/>
          </p:nvPr>
        </p:nvSpPr>
        <p:spPr>
          <a:xfrm>
            <a:off x="118533" y="711200"/>
            <a:ext cx="3581401" cy="502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a:defRPr sz="1800">
                <a:solidFill>
                  <a:srgbClr val="000000"/>
                </a:solidFill>
              </a:defRPr>
            </a:pPr>
            <a:r>
              <a:rPr sz="2400" b="1">
                <a:solidFill>
                  <a:srgbClr val="FFFFFF"/>
                </a:solidFill>
              </a:rPr>
              <a:t>Blood supply of GB:</a:t>
            </a:r>
            <a:br>
              <a:rPr sz="2400" b="1">
                <a:solidFill>
                  <a:srgbClr val="FFFFFF"/>
                </a:solidFill>
              </a:rPr>
            </a:br>
            <a:r>
              <a:rPr sz="2400" b="1">
                <a:solidFill>
                  <a:srgbClr val="FFFFFF"/>
                </a:solidFill>
              </a:rPr>
              <a:t/>
            </a:r>
            <a:br>
              <a:rPr sz="2400" b="1">
                <a:solidFill>
                  <a:srgbClr val="FFFFFF"/>
                </a:solidFill>
              </a:rPr>
            </a:br>
            <a:r>
              <a:rPr sz="2400" b="1">
                <a:solidFill>
                  <a:srgbClr val="FFFFFF"/>
                </a:solidFill>
              </a:rPr>
              <a:t/>
            </a:r>
            <a:br>
              <a:rPr sz="2400" b="1">
                <a:solidFill>
                  <a:srgbClr val="FFFFFF"/>
                </a:solidFill>
              </a:rPr>
            </a:br>
            <a:r>
              <a:rPr sz="2000">
                <a:solidFill>
                  <a:srgbClr val="FFFFFF"/>
                </a:solidFill>
              </a:rPr>
              <a:t> - Cystic artery</a:t>
            </a:r>
            <a:r>
              <a:rPr sz="2000">
                <a:solidFill>
                  <a:srgbClr val="FFFFFF"/>
                </a:solidFill>
                <a:latin typeface="Wingdings"/>
                <a:ea typeface="Wingdings"/>
                <a:cs typeface="Wingdings"/>
                <a:sym typeface="Wingdings"/>
              </a:rPr>
              <a:t> </a:t>
            </a:r>
            <a:r>
              <a:rPr sz="2000">
                <a:solidFill>
                  <a:srgbClr val="FFFFFF"/>
                </a:solidFill>
              </a:rPr>
              <a:t>branch of Rt. Hepatic artery</a:t>
            </a:r>
          </a:p>
          <a:p>
            <a:pPr lvl="0" algn="l">
              <a:defRPr sz="1800">
                <a:solidFill>
                  <a:srgbClr val="000000"/>
                </a:solidFill>
              </a:defRPr>
            </a:pPr>
            <a:r>
              <a:rPr sz="2000">
                <a:solidFill>
                  <a:srgbClr val="FFFFFF"/>
                </a:solidFill>
              </a:rPr>
              <a:t/>
            </a:r>
            <a:br>
              <a:rPr sz="2000">
                <a:solidFill>
                  <a:srgbClr val="FFFFFF"/>
                </a:solidFill>
              </a:rPr>
            </a:br>
            <a:r>
              <a:rPr sz="2000">
                <a:solidFill>
                  <a:srgbClr val="FFFFFF"/>
                </a:solidFill>
              </a:rPr>
              <a:t/>
            </a:r>
            <a:br>
              <a:rPr sz="2000">
                <a:solidFill>
                  <a:srgbClr val="FFFFFF"/>
                </a:solidFill>
              </a:rPr>
            </a:br>
            <a:r>
              <a:rPr sz="2000">
                <a:solidFill>
                  <a:srgbClr val="FFFFFF"/>
                </a:solidFill>
              </a:rPr>
              <a:t>  - Cystic vein </a:t>
            </a:r>
            <a:r>
              <a:rPr sz="2000">
                <a:solidFill>
                  <a:srgbClr val="FFFFFF"/>
                </a:solidFill>
                <a:latin typeface="Wingdings"/>
                <a:ea typeface="Wingdings"/>
                <a:cs typeface="Wingdings"/>
                <a:sym typeface="Wingdings"/>
              </a:rPr>
              <a:t></a:t>
            </a:r>
            <a:r>
              <a:rPr sz="2000">
                <a:solidFill>
                  <a:srgbClr val="FFFFFF"/>
                </a:solidFill>
              </a:rPr>
              <a:t> end</a:t>
            </a:r>
            <a:r>
              <a:rPr sz="2000">
                <a:solidFill>
                  <a:srgbClr val="0070C0"/>
                </a:solidFill>
              </a:rPr>
              <a:t> </a:t>
            </a:r>
            <a:r>
              <a:rPr sz="2000">
                <a:solidFill>
                  <a:srgbClr val="FFFFFF"/>
                </a:solidFill>
              </a:rPr>
              <a:t>in</a:t>
            </a:r>
            <a:r>
              <a:rPr sz="2000">
                <a:solidFill>
                  <a:srgbClr val="0070C0"/>
                </a:solidFill>
              </a:rPr>
              <a:t> </a:t>
            </a:r>
            <a:r>
              <a:rPr sz="2000">
                <a:solidFill>
                  <a:srgbClr val="FFFFFF"/>
                </a:solidFill>
              </a:rPr>
              <a:t>portal</a:t>
            </a:r>
            <a:r>
              <a:rPr sz="2000">
                <a:solidFill>
                  <a:srgbClr val="0070C0"/>
                </a:solidFill>
              </a:rPr>
              <a:t> </a:t>
            </a:r>
            <a:r>
              <a:rPr sz="2000">
                <a:solidFill>
                  <a:srgbClr val="FFFFFF"/>
                </a:solidFill>
              </a:rPr>
              <a:t>vein</a:t>
            </a:r>
          </a:p>
          <a:p>
            <a:pPr lvl="0" algn="l">
              <a:defRPr sz="1800">
                <a:solidFill>
                  <a:srgbClr val="000000"/>
                </a:solidFill>
              </a:defRPr>
            </a:pPr>
            <a:r>
              <a:rPr sz="2000">
                <a:solidFill>
                  <a:srgbClr val="FFFFFF"/>
                </a:solidFill>
              </a:rPr>
              <a:t/>
            </a:r>
            <a:br>
              <a:rPr sz="2000">
                <a:solidFill>
                  <a:srgbClr val="FFFFFF"/>
                </a:solidFill>
              </a:rPr>
            </a:br>
            <a:r>
              <a:rPr sz="2000">
                <a:solidFill>
                  <a:srgbClr val="FFFFFF"/>
                </a:solidFill>
              </a:rPr>
              <a:t/>
            </a:r>
            <a:br>
              <a:rPr sz="2000">
                <a:solidFill>
                  <a:srgbClr val="FFFFFF"/>
                </a:solidFill>
              </a:rPr>
            </a:br>
            <a:r>
              <a:rPr sz="2000">
                <a:solidFill>
                  <a:srgbClr val="FFFFFF"/>
                </a:solidFill>
              </a:rPr>
              <a:t>- Small branches ( arteries and veins run between liver and gall bladder</a:t>
            </a:r>
          </a:p>
        </p:txBody>
      </p:sp>
      <p:grpSp>
        <p:nvGrpSpPr>
          <p:cNvPr id="201" name="Group 201" descr="mso24B8E"/>
          <p:cNvGrpSpPr/>
          <p:nvPr/>
        </p:nvGrpSpPr>
        <p:grpSpPr>
          <a:xfrm>
            <a:off x="3810000" y="0"/>
            <a:ext cx="5334000" cy="6858000"/>
            <a:chOff x="0" y="0"/>
            <a:chExt cx="5334000" cy="6858000"/>
          </a:xfrm>
        </p:grpSpPr>
        <p:sp>
          <p:nvSpPr>
            <p:cNvPr id="199" name="Shape 199"/>
            <p:cNvSpPr/>
            <p:nvPr/>
          </p:nvSpPr>
          <p:spPr>
            <a:xfrm>
              <a:off x="0" y="0"/>
              <a:ext cx="5334000" cy="6858000"/>
            </a:xfrm>
            <a:prstGeom prst="rect">
              <a:avLst/>
            </a:prstGeom>
            <a:blipFill rotWithShape="1">
              <a:blip r:embed="rId2" cstate="print"/>
              <a:srcRect/>
              <a:tile tx="0" ty="0" sx="100000" sy="100000" flip="none" algn="tl"/>
            </a:blipFill>
            <a:ln w="12700" cap="flat">
              <a:noFill/>
              <a:miter lim="400000"/>
            </a:ln>
            <a:effectLst/>
          </p:spPr>
          <p:txBody>
            <a:bodyPr wrap="square" lIns="0" tIns="0" rIns="0" bIns="0" numCol="1" anchor="t">
              <a:noAutofit/>
            </a:bodyPr>
            <a:lstStyle/>
            <a:p>
              <a:pPr lvl="0"/>
              <a:endParaRPr/>
            </a:p>
          </p:txBody>
        </p:sp>
        <p:pic>
          <p:nvPicPr>
            <p:cNvPr id="200" name="mso24B8E.png"/>
            <p:cNvPicPr/>
            <p:nvPr/>
          </p:nvPicPr>
          <p:blipFill>
            <a:blip r:embed="rId3" cstate="print">
              <a:extLst/>
            </a:blip>
            <a:stretch>
              <a:fillRect/>
            </a:stretch>
          </p:blipFill>
          <p:spPr>
            <a:xfrm>
              <a:off x="0" y="0"/>
              <a:ext cx="5334000" cy="6858000"/>
            </a:xfrm>
            <a:prstGeom prst="rect">
              <a:avLst/>
            </a:prstGeom>
            <a:ln w="9525" cap="flat">
              <a:solidFill>
                <a:srgbClr val="000000"/>
              </a:solidFill>
              <a:prstDash val="solid"/>
              <a:round/>
            </a:ln>
            <a:effectLst>
              <a:outerShdw blurRad="63500" dist="50800" dir="5400000" rotWithShape="0">
                <a:srgbClr val="444D26"/>
              </a:outerShdw>
            </a:effectLst>
          </p:spPr>
        </p:pic>
      </p:grpSp>
      <p:sp>
        <p:nvSpPr>
          <p:cNvPr id="202" name="Shape 202"/>
          <p:cNvSpPr/>
          <p:nvPr/>
        </p:nvSpPr>
        <p:spPr>
          <a:xfrm>
            <a:off x="6629400" y="4095750"/>
            <a:ext cx="2133600" cy="5419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900"/>
              </a:spcBef>
              <a:buSzTx/>
              <a:buNone/>
              <a:defRPr sz="1600">
                <a:latin typeface="Arial"/>
                <a:ea typeface="Arial"/>
                <a:cs typeface="Arial"/>
                <a:sym typeface="Arial"/>
              </a:defRPr>
            </a:lvl1pPr>
          </a:lstStyle>
          <a:p>
            <a:pPr lvl="0">
              <a:defRPr sz="1800"/>
            </a:pPr>
            <a:r>
              <a:rPr sz="1600"/>
              <a:t>Common Hepatic Artery</a:t>
            </a:r>
          </a:p>
        </p:txBody>
      </p:sp>
      <p:sp>
        <p:nvSpPr>
          <p:cNvPr id="203" name="Shape 203"/>
          <p:cNvSpPr/>
          <p:nvPr/>
        </p:nvSpPr>
        <p:spPr>
          <a:xfrm flipH="1" flipV="1">
            <a:off x="5791200" y="4267199"/>
            <a:ext cx="381001" cy="609602"/>
          </a:xfrm>
          <a:prstGeom prst="line">
            <a:avLst/>
          </a:prstGeom>
          <a:ln w="25400">
            <a:solidFill>
              <a:srgbClr val="A5B592"/>
            </a:solidFill>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
        <p:nvSpPr>
          <p:cNvPr id="204" name="Shape 204"/>
          <p:cNvSpPr/>
          <p:nvPr/>
        </p:nvSpPr>
        <p:spPr>
          <a:xfrm>
            <a:off x="6477000" y="3124200"/>
            <a:ext cx="1752600" cy="8324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0"/>
              </a:spcBef>
              <a:buSzTx/>
              <a:buNone/>
              <a:defRPr sz="1600">
                <a:latin typeface="Arial"/>
                <a:ea typeface="Arial"/>
                <a:cs typeface="Arial"/>
                <a:sym typeface="Arial"/>
              </a:defRPr>
            </a:lvl1pPr>
          </a:lstStyle>
          <a:p>
            <a:pPr lvl="0">
              <a:defRPr sz="1800"/>
            </a:pPr>
            <a:r>
              <a:rPr sz="1600"/>
              <a:t>Proper Hepatic Artery</a:t>
            </a:r>
            <a:endParaRPr sz="2000"/>
          </a:p>
        </p:txBody>
      </p:sp>
      <p:sp>
        <p:nvSpPr>
          <p:cNvPr id="205" name="Shape 205"/>
          <p:cNvSpPr/>
          <p:nvPr/>
        </p:nvSpPr>
        <p:spPr>
          <a:xfrm flipV="1">
            <a:off x="5867400" y="3352799"/>
            <a:ext cx="762001" cy="381002"/>
          </a:xfrm>
          <a:prstGeom prst="line">
            <a:avLst/>
          </a:prstGeom>
          <a:ln w="25400">
            <a:solidFill>
              <a:srgbClr val="A5B592"/>
            </a:solidFill>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
        <p:nvSpPr>
          <p:cNvPr id="206" name="Shape 206"/>
          <p:cNvSpPr/>
          <p:nvPr/>
        </p:nvSpPr>
        <p:spPr>
          <a:xfrm>
            <a:off x="6248399" y="3848100"/>
            <a:ext cx="609602" cy="381000"/>
          </a:xfrm>
          <a:prstGeom prst="line">
            <a:avLst/>
          </a:prstGeom>
          <a:ln w="25400">
            <a:solidFill>
              <a:srgbClr val="A5B592"/>
            </a:solidFill>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
        <p:nvSpPr>
          <p:cNvPr id="207" name="Shape 207"/>
          <p:cNvSpPr/>
          <p:nvPr/>
        </p:nvSpPr>
        <p:spPr>
          <a:xfrm>
            <a:off x="5181599" y="2514600"/>
            <a:ext cx="304801" cy="381000"/>
          </a:xfrm>
          <a:prstGeom prst="line">
            <a:avLst/>
          </a:prstGeom>
          <a:ln w="25400">
            <a:solidFill>
              <a:srgbClr val="A5B592"/>
            </a:solidFill>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
        <p:nvSpPr>
          <p:cNvPr id="208" name="Shape 208"/>
          <p:cNvSpPr/>
          <p:nvPr/>
        </p:nvSpPr>
        <p:spPr>
          <a:xfrm>
            <a:off x="5965825" y="4800600"/>
            <a:ext cx="2035175" cy="5419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900"/>
              </a:spcBef>
              <a:buSzTx/>
              <a:buNone/>
              <a:defRPr sz="1600">
                <a:latin typeface="Arial"/>
                <a:ea typeface="Arial"/>
                <a:cs typeface="Arial"/>
                <a:sym typeface="Arial"/>
              </a:defRPr>
            </a:lvl1pPr>
          </a:lstStyle>
          <a:p>
            <a:pPr lvl="0">
              <a:defRPr sz="1800"/>
            </a:pPr>
            <a:r>
              <a:rPr sz="1600"/>
              <a:t>Gastroduodenal Artery</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p:nvPr/>
        </p:nvSpPr>
        <p:spPr>
          <a:xfrm>
            <a:off x="228600" y="1385887"/>
            <a:ext cx="8382000" cy="31318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1" indent="114300">
              <a:spcBef>
                <a:spcPts val="1000"/>
              </a:spcBef>
              <a:buSzTx/>
              <a:buNone/>
              <a:defRPr sz="1800"/>
            </a:pPr>
            <a:r>
              <a:rPr sz="3100" b="1">
                <a:solidFill>
                  <a:srgbClr val="FFFFFF"/>
                </a:solidFill>
              </a:rPr>
              <a:t>	     Lymphatic drainage of GB</a:t>
            </a:r>
          </a:p>
          <a:p>
            <a:pPr marL="342900" lvl="1" indent="114300">
              <a:spcBef>
                <a:spcPts val="1000"/>
              </a:spcBef>
              <a:buSzTx/>
              <a:buNone/>
              <a:defRPr sz="1800"/>
            </a:pPr>
            <a:endParaRPr sz="3100" b="1">
              <a:solidFill>
                <a:srgbClr val="FFFFFF"/>
              </a:solidFill>
            </a:endParaRPr>
          </a:p>
          <a:p>
            <a:pPr marL="342900" lvl="1" indent="114300">
              <a:spcBef>
                <a:spcPts val="1000"/>
              </a:spcBef>
              <a:buSzTx/>
              <a:buNone/>
              <a:defRPr sz="1800"/>
            </a:pPr>
            <a:r>
              <a:rPr sz="2300">
                <a:solidFill>
                  <a:srgbClr val="FFFFFF"/>
                </a:solidFill>
              </a:rPr>
              <a:t>1.  Terminate @ celiac nodes</a:t>
            </a:r>
          </a:p>
          <a:p>
            <a:pPr marL="342900" lvl="1" indent="114300">
              <a:spcBef>
                <a:spcPts val="1000"/>
              </a:spcBef>
              <a:buSzTx/>
              <a:buNone/>
              <a:defRPr sz="1800"/>
            </a:pPr>
            <a:r>
              <a:rPr sz="2300">
                <a:solidFill>
                  <a:srgbClr val="FFFFFF"/>
                </a:solidFill>
              </a:rPr>
              <a:t>2.  Cystic node at neck of GB</a:t>
            </a:r>
          </a:p>
          <a:p>
            <a:pPr marL="342900" lvl="1" indent="114300">
              <a:spcBef>
                <a:spcPts val="0"/>
              </a:spcBef>
              <a:buSzTx/>
              <a:buNone/>
              <a:defRPr sz="1800"/>
            </a:pPr>
            <a:r>
              <a:rPr sz="2300">
                <a:solidFill>
                  <a:srgbClr val="FFFFFF"/>
                </a:solidFill>
              </a:rPr>
              <a:t>a.  Actually a hepatic node</a:t>
            </a:r>
          </a:p>
          <a:p>
            <a:pPr marL="342900" lvl="1" indent="114300">
              <a:spcBef>
                <a:spcPts val="0"/>
              </a:spcBef>
              <a:buSzTx/>
              <a:buNone/>
              <a:defRPr sz="1800"/>
            </a:pPr>
            <a:r>
              <a:rPr sz="2300">
                <a:solidFill>
                  <a:srgbClr val="FFFFFF"/>
                </a:solidFill>
              </a:rPr>
              <a:t>b.  Lies at junction of cystic &amp; common hepatic ducts</a:t>
            </a:r>
          </a:p>
          <a:p>
            <a:pPr marL="342900" lvl="1" indent="114300">
              <a:spcBef>
                <a:spcPts val="0"/>
              </a:spcBef>
              <a:buSzTx/>
              <a:buNone/>
              <a:defRPr sz="1800"/>
            </a:pPr>
            <a:r>
              <a:rPr sz="2300">
                <a:solidFill>
                  <a:srgbClr val="FFFFFF"/>
                </a:solidFill>
              </a:rPr>
              <a:t>3.  Other lymph vessels also drain into hepatic nodes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Nerve supply</a:t>
            </a:r>
          </a:p>
        </p:txBody>
      </p:sp>
      <p:sp>
        <p:nvSpPr>
          <p:cNvPr id="213" name="Shape 213"/>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buChar char="•"/>
              <a:defRPr sz="1800">
                <a:solidFill>
                  <a:srgbClr val="000000"/>
                </a:solidFill>
              </a:defRPr>
            </a:pPr>
            <a:r>
              <a:rPr sz="3200">
                <a:solidFill>
                  <a:srgbClr val="FFFFFF"/>
                </a:solidFill>
              </a:rPr>
              <a:t>Sympathetic and parasympathetic from celiac plexus</a:t>
            </a:r>
          </a:p>
          <a:p>
            <a:pPr lvl="0">
              <a:buChar char="•"/>
              <a:defRPr sz="1800">
                <a:solidFill>
                  <a:srgbClr val="000000"/>
                </a:solidFill>
              </a:defRPr>
            </a:pPr>
            <a:r>
              <a:rPr sz="3200">
                <a:solidFill>
                  <a:srgbClr val="FFFFFF"/>
                </a:solidFill>
              </a:rPr>
              <a:t>Parasympathetic ---- vagous nerve</a:t>
            </a:r>
          </a:p>
          <a:p>
            <a:pPr lvl="0">
              <a:buChar char="•"/>
              <a:defRPr sz="1800">
                <a:solidFill>
                  <a:srgbClr val="000000"/>
                </a:solidFill>
              </a:defRPr>
            </a:pPr>
            <a:r>
              <a:rPr sz="3200">
                <a:solidFill>
                  <a:srgbClr val="FFFFFF"/>
                </a:solidFill>
              </a:rPr>
              <a:t>Hormone </a:t>
            </a:r>
            <a:r>
              <a:rPr sz="3200">
                <a:solidFill>
                  <a:srgbClr val="FFFFFF"/>
                </a:solidFill>
                <a:latin typeface="Wingdings"/>
                <a:ea typeface="Wingdings"/>
                <a:cs typeface="Wingdings"/>
                <a:sym typeface="Wingdings"/>
              </a:rPr>
              <a:t></a:t>
            </a:r>
            <a:r>
              <a:rPr sz="3200">
                <a:solidFill>
                  <a:srgbClr val="FFFFFF"/>
                </a:solidFill>
              </a:rPr>
              <a:t>cholecystokini </a:t>
            </a:r>
            <a:r>
              <a:rPr sz="3200">
                <a:solidFill>
                  <a:srgbClr val="FFFFFF"/>
                </a:solidFill>
                <a:latin typeface="Wingdings"/>
                <a:ea typeface="Wingdings"/>
                <a:cs typeface="Wingdings"/>
                <a:sym typeface="Wingdings"/>
              </a:rPr>
              <a:t> </a:t>
            </a:r>
            <a:r>
              <a:rPr sz="3200">
                <a:solidFill>
                  <a:srgbClr val="FFFFFF"/>
                </a:solidFill>
              </a:rPr>
              <a:t>duodenum</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msoBCCE8.jpg" descr="msoBCCE8"/>
          <p:cNvPicPr/>
          <p:nvPr/>
        </p:nvPicPr>
        <p:blipFill>
          <a:blip r:embed="rId2" cstate="print">
            <a:extLst/>
          </a:blip>
          <a:stretch>
            <a:fillRect/>
          </a:stretch>
        </p:blipFill>
        <p:spPr>
          <a:xfrm>
            <a:off x="2774619" y="762000"/>
            <a:ext cx="6352448" cy="6096000"/>
          </a:xfrm>
          <a:prstGeom prst="rect">
            <a:avLst/>
          </a:prstGeom>
          <a:ln w="12700">
            <a:miter lim="400000"/>
          </a:ln>
        </p:spPr>
      </p:pic>
      <p:sp>
        <p:nvSpPr>
          <p:cNvPr id="216" name="Shape 216"/>
          <p:cNvSpPr>
            <a:spLocks noGrp="1"/>
          </p:cNvSpPr>
          <p:nvPr>
            <p:ph type="body" idx="4294967295"/>
          </p:nvPr>
        </p:nvSpPr>
        <p:spPr>
          <a:xfrm>
            <a:off x="0" y="731837"/>
            <a:ext cx="2686117" cy="6096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lnSpc>
                <a:spcPct val="80000"/>
              </a:lnSpc>
              <a:spcBef>
                <a:spcPts val="300"/>
              </a:spcBef>
              <a:buSzTx/>
              <a:buNone/>
              <a:defRPr sz="1800">
                <a:solidFill>
                  <a:srgbClr val="000000"/>
                </a:solidFill>
              </a:defRPr>
            </a:pPr>
            <a:r>
              <a:rPr b="1">
                <a:solidFill>
                  <a:srgbClr val="FFFFFF"/>
                </a:solidFill>
              </a:rPr>
              <a:t>Extra hepatic biliary system</a:t>
            </a:r>
          </a:p>
          <a:p>
            <a:pPr marL="0" lvl="0" indent="0">
              <a:lnSpc>
                <a:spcPct val="80000"/>
              </a:lnSpc>
              <a:spcBef>
                <a:spcPts val="600"/>
              </a:spcBef>
              <a:buSzTx/>
              <a:buNone/>
              <a:defRPr sz="1800">
                <a:solidFill>
                  <a:srgbClr val="000000"/>
                </a:solidFill>
              </a:defRPr>
            </a:pPr>
            <a:endParaRPr>
              <a:solidFill>
                <a:srgbClr val="FFFFFF"/>
              </a:solidFill>
            </a:endParaRPr>
          </a:p>
          <a:p>
            <a:pPr marL="0" lvl="0" indent="0">
              <a:lnSpc>
                <a:spcPct val="80000"/>
              </a:lnSpc>
              <a:spcBef>
                <a:spcPts val="300"/>
              </a:spcBef>
              <a:buSzTx/>
              <a:buNone/>
              <a:defRPr sz="1800">
                <a:solidFill>
                  <a:srgbClr val="000000"/>
                </a:solidFill>
              </a:defRPr>
            </a:pPr>
            <a:r>
              <a:rPr>
                <a:solidFill>
                  <a:srgbClr val="FFFFFF"/>
                </a:solidFill>
              </a:rPr>
              <a:t>Rt. hepatic duct</a:t>
            </a:r>
          </a:p>
          <a:p>
            <a:pPr marL="0" lvl="0" indent="0">
              <a:lnSpc>
                <a:spcPct val="80000"/>
              </a:lnSpc>
              <a:spcBef>
                <a:spcPts val="300"/>
              </a:spcBef>
              <a:buSzTx/>
              <a:buNone/>
              <a:defRPr sz="1800">
                <a:solidFill>
                  <a:srgbClr val="000000"/>
                </a:solidFill>
              </a:defRPr>
            </a:pPr>
            <a:r>
              <a:rPr>
                <a:solidFill>
                  <a:srgbClr val="FFFFFF"/>
                </a:solidFill>
              </a:rPr>
              <a:t>+</a:t>
            </a:r>
          </a:p>
          <a:p>
            <a:pPr marL="0" lvl="0" indent="0">
              <a:lnSpc>
                <a:spcPct val="80000"/>
              </a:lnSpc>
              <a:spcBef>
                <a:spcPts val="300"/>
              </a:spcBef>
              <a:buSzTx/>
              <a:buNone/>
              <a:defRPr sz="1800">
                <a:solidFill>
                  <a:srgbClr val="000000"/>
                </a:solidFill>
              </a:defRPr>
            </a:pPr>
            <a:r>
              <a:rPr>
                <a:solidFill>
                  <a:srgbClr val="FFFFFF"/>
                </a:solidFill>
              </a:rPr>
              <a:t>Lt hepatic duct</a:t>
            </a:r>
          </a:p>
          <a:p>
            <a:pPr marL="0" lvl="0" indent="0">
              <a:lnSpc>
                <a:spcPct val="80000"/>
              </a:lnSpc>
              <a:spcBef>
                <a:spcPts val="300"/>
              </a:spcBef>
              <a:buSzTx/>
              <a:buNone/>
              <a:defRPr sz="1800">
                <a:solidFill>
                  <a:srgbClr val="000000"/>
                </a:solidFill>
              </a:defRPr>
            </a:pPr>
            <a:r>
              <a:rPr>
                <a:solidFill>
                  <a:srgbClr val="FFFFFF"/>
                </a:solidFill>
              </a:rPr>
              <a:t>↓</a:t>
            </a:r>
          </a:p>
          <a:p>
            <a:pPr marL="0" lvl="0" indent="0">
              <a:lnSpc>
                <a:spcPct val="80000"/>
              </a:lnSpc>
              <a:spcBef>
                <a:spcPts val="300"/>
              </a:spcBef>
              <a:buSzTx/>
              <a:buNone/>
              <a:defRPr sz="1800">
                <a:solidFill>
                  <a:srgbClr val="000000"/>
                </a:solidFill>
              </a:defRPr>
            </a:pPr>
            <a:r>
              <a:rPr>
                <a:solidFill>
                  <a:srgbClr val="FFFFFF"/>
                </a:solidFill>
              </a:rPr>
              <a:t>Common hepatic duct</a:t>
            </a:r>
          </a:p>
          <a:p>
            <a:pPr marL="0" lvl="0" indent="0">
              <a:lnSpc>
                <a:spcPct val="80000"/>
              </a:lnSpc>
              <a:spcBef>
                <a:spcPts val="300"/>
              </a:spcBef>
              <a:buSzTx/>
              <a:buNone/>
              <a:defRPr sz="1800">
                <a:solidFill>
                  <a:srgbClr val="000000"/>
                </a:solidFill>
              </a:defRPr>
            </a:pPr>
            <a:r>
              <a:rPr>
                <a:solidFill>
                  <a:srgbClr val="FFFFFF"/>
                </a:solidFill>
              </a:rPr>
              <a:t>+</a:t>
            </a:r>
          </a:p>
          <a:p>
            <a:pPr marL="0" lvl="0" indent="0">
              <a:lnSpc>
                <a:spcPct val="80000"/>
              </a:lnSpc>
              <a:spcBef>
                <a:spcPts val="300"/>
              </a:spcBef>
              <a:buSzTx/>
              <a:buNone/>
              <a:defRPr sz="1800">
                <a:solidFill>
                  <a:srgbClr val="000000"/>
                </a:solidFill>
              </a:defRPr>
            </a:pPr>
            <a:r>
              <a:rPr>
                <a:solidFill>
                  <a:srgbClr val="FFFFFF"/>
                </a:solidFill>
              </a:rPr>
              <a:t>Cystic duct</a:t>
            </a:r>
          </a:p>
          <a:p>
            <a:pPr marL="0" lvl="0" indent="0">
              <a:lnSpc>
                <a:spcPct val="80000"/>
              </a:lnSpc>
              <a:spcBef>
                <a:spcPts val="300"/>
              </a:spcBef>
              <a:buSzTx/>
              <a:buNone/>
              <a:defRPr sz="1800">
                <a:solidFill>
                  <a:srgbClr val="000000"/>
                </a:solidFill>
              </a:defRPr>
            </a:pPr>
            <a:r>
              <a:rPr>
                <a:solidFill>
                  <a:srgbClr val="FFFFFF"/>
                </a:solidFill>
              </a:rPr>
              <a:t>↓</a:t>
            </a:r>
          </a:p>
          <a:p>
            <a:pPr marL="0" lvl="0" indent="0">
              <a:lnSpc>
                <a:spcPct val="80000"/>
              </a:lnSpc>
              <a:spcBef>
                <a:spcPts val="300"/>
              </a:spcBef>
              <a:buSzTx/>
              <a:buNone/>
              <a:defRPr sz="1800">
                <a:solidFill>
                  <a:srgbClr val="000000"/>
                </a:solidFill>
              </a:defRPr>
            </a:pPr>
            <a:r>
              <a:rPr>
                <a:solidFill>
                  <a:srgbClr val="FFFFFF"/>
                </a:solidFill>
              </a:rPr>
              <a:t>Common bile duct</a:t>
            </a:r>
          </a:p>
          <a:p>
            <a:pPr marL="0" lvl="0" indent="0">
              <a:lnSpc>
                <a:spcPct val="80000"/>
              </a:lnSpc>
              <a:spcBef>
                <a:spcPts val="600"/>
              </a:spcBef>
              <a:buSzTx/>
              <a:buNone/>
              <a:defRPr sz="1800">
                <a:solidFill>
                  <a:srgbClr val="000000"/>
                </a:solidFill>
              </a:defRPr>
            </a:pPr>
            <a:endParaRPr>
              <a:solidFill>
                <a:srgbClr val="FFFFFF"/>
              </a:solidFill>
            </a:endParaRPr>
          </a:p>
          <a:p>
            <a:pPr marL="0" lvl="0" indent="0">
              <a:lnSpc>
                <a:spcPct val="80000"/>
              </a:lnSpc>
              <a:spcBef>
                <a:spcPts val="600"/>
              </a:spcBef>
              <a:buSzTx/>
              <a:buNone/>
              <a:defRPr sz="1800">
                <a:solidFill>
                  <a:srgbClr val="000000"/>
                </a:solidFill>
              </a:defRPr>
            </a:pPr>
            <a:endParaRPr>
              <a:solidFill>
                <a:srgbClr val="FFFFFF"/>
              </a:solidFill>
            </a:endParaRPr>
          </a:p>
          <a:p>
            <a:pPr marL="0" lvl="0" indent="0">
              <a:lnSpc>
                <a:spcPct val="80000"/>
              </a:lnSpc>
              <a:spcBef>
                <a:spcPts val="300"/>
              </a:spcBef>
              <a:buFontTx/>
              <a:buChar char="-"/>
              <a:defRPr sz="1800">
                <a:solidFill>
                  <a:srgbClr val="000000"/>
                </a:solidFill>
              </a:defRPr>
            </a:pPr>
            <a:r>
              <a:rPr>
                <a:solidFill>
                  <a:srgbClr val="FFFFFF"/>
                </a:solidFill>
              </a:rPr>
              <a:t> 4cm</a:t>
            </a:r>
          </a:p>
          <a:p>
            <a:pPr marL="0" lvl="0" indent="0">
              <a:lnSpc>
                <a:spcPct val="80000"/>
              </a:lnSpc>
              <a:spcBef>
                <a:spcPts val="300"/>
              </a:spcBef>
              <a:buFontTx/>
              <a:buChar char="-"/>
              <a:defRPr sz="1800">
                <a:solidFill>
                  <a:srgbClr val="000000"/>
                </a:solidFill>
              </a:defRPr>
            </a:pPr>
            <a:r>
              <a:rPr>
                <a:solidFill>
                  <a:srgbClr val="FFFFFF"/>
                </a:solidFill>
              </a:rPr>
              <a:t> Descend in free edge of lesser omentum</a:t>
            </a:r>
          </a:p>
          <a:p>
            <a:pPr marL="0" lvl="0" indent="0">
              <a:lnSpc>
                <a:spcPct val="80000"/>
              </a:lnSpc>
              <a:spcBef>
                <a:spcPts val="300"/>
              </a:spcBef>
              <a:buFontTx/>
              <a:buChar char="-"/>
              <a:defRPr sz="1800">
                <a:solidFill>
                  <a:srgbClr val="000000"/>
                </a:solidFill>
              </a:defRPr>
            </a:pPr>
            <a:r>
              <a:rPr>
                <a:solidFill>
                  <a:srgbClr val="FFFFFF"/>
                </a:solidFill>
              </a:rPr>
              <a:t>  Supra duodenal part</a:t>
            </a:r>
          </a:p>
          <a:p>
            <a:pPr marL="0" lvl="0" indent="0">
              <a:lnSpc>
                <a:spcPct val="80000"/>
              </a:lnSpc>
              <a:spcBef>
                <a:spcPts val="300"/>
              </a:spcBef>
              <a:buSzTx/>
              <a:buNone/>
              <a:defRPr sz="1800">
                <a:solidFill>
                  <a:srgbClr val="000000"/>
                </a:solidFill>
              </a:defRPr>
            </a:pPr>
            <a:r>
              <a:rPr>
                <a:solidFill>
                  <a:srgbClr val="FFFFFF"/>
                </a:solidFill>
              </a:rPr>
              <a:t>         Retro duodenal part</a:t>
            </a:r>
          </a:p>
          <a:p>
            <a:pPr marL="0" lvl="0" indent="0">
              <a:lnSpc>
                <a:spcPct val="80000"/>
              </a:lnSpc>
              <a:spcBef>
                <a:spcPts val="300"/>
              </a:spcBef>
              <a:buSzTx/>
              <a:buNone/>
              <a:defRPr sz="1800">
                <a:solidFill>
                  <a:srgbClr val="000000"/>
                </a:solidFill>
              </a:defRPr>
            </a:pPr>
            <a:r>
              <a:rPr>
                <a:solidFill>
                  <a:srgbClr val="FFFFFF"/>
                </a:solidFill>
              </a:rPr>
              <a:t>         Retro pancreatic part</a:t>
            </a:r>
          </a:p>
        </p:txBody>
      </p:sp>
      <p:sp>
        <p:nvSpPr>
          <p:cNvPr id="217" name="Shape 217"/>
          <p:cNvSpPr/>
          <p:nvPr/>
        </p:nvSpPr>
        <p:spPr>
          <a:xfrm>
            <a:off x="1210733" y="101600"/>
            <a:ext cx="7086601" cy="4978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600"/>
              </a:spcBef>
              <a:buSzTx/>
              <a:buNone/>
              <a:defRPr sz="2800" b="1">
                <a:solidFill>
                  <a:srgbClr val="FEFAC9"/>
                </a:solidFill>
              </a:defRPr>
            </a:lvl1pPr>
          </a:lstStyle>
          <a:p>
            <a:pPr lvl="0">
              <a:defRPr sz="1800" b="0">
                <a:solidFill>
                  <a:srgbClr val="000000"/>
                </a:solidFill>
              </a:defRPr>
            </a:pPr>
            <a:r>
              <a:rPr sz="2800" b="1">
                <a:solidFill>
                  <a:srgbClr val="FEFAC9"/>
                </a:solidFill>
              </a:rPr>
              <a:t>Common bile duct</a:t>
            </a:r>
          </a:p>
        </p:txBody>
      </p:sp>
      <p:sp>
        <p:nvSpPr>
          <p:cNvPr id="218" name="Shape 218"/>
          <p:cNvSpPr/>
          <p:nvPr/>
        </p:nvSpPr>
        <p:spPr>
          <a:xfrm>
            <a:off x="6097270" y="3810000"/>
            <a:ext cx="1" cy="1295400"/>
          </a:xfrm>
          <a:prstGeom prst="line">
            <a:avLst/>
          </a:prstGeom>
          <a:ln>
            <a:solidFill>
              <a:srgbClr val="FFFFFF"/>
            </a:solidFill>
            <a:round/>
            <a:tailEnd type="triangle"/>
          </a:ln>
        </p:spPr>
        <p:txBody>
          <a:bodyPr lIns="0" tIns="0" rIns="0" bIns="0"/>
          <a:lstStyle/>
          <a:p>
            <a:pPr lvl="0" defTabSz="457200">
              <a:spcBef>
                <a:spcPts val="0"/>
              </a:spcBef>
              <a:buSzTx/>
              <a:buFontTx/>
              <a:buNone/>
              <a:defRPr sz="1200">
                <a:latin typeface="+mn-lt"/>
                <a:ea typeface="+mn-ea"/>
                <a:cs typeface="+mn-cs"/>
                <a:sym typeface="Helvetica"/>
              </a:defRPr>
            </a:pPr>
            <a:endParaRP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p:cNvSpPr>
          <p:nvPr>
            <p:ph type="title" idx="4294967295"/>
          </p:nvPr>
        </p:nvSpPr>
        <p:spPr>
          <a:xfrm>
            <a:off x="67733" y="-268817"/>
            <a:ext cx="4830763" cy="7937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sz="2000" b="1"/>
            </a:lvl1pPr>
          </a:lstStyle>
          <a:p>
            <a:pPr lvl="0">
              <a:defRPr sz="1800" b="0">
                <a:solidFill>
                  <a:srgbClr val="000000"/>
                </a:solidFill>
              </a:defRPr>
            </a:pPr>
            <a:r>
              <a:rPr sz="2000" b="1">
                <a:solidFill>
                  <a:srgbClr val="FFFFFF"/>
                </a:solidFill>
              </a:rPr>
              <a:t>Bile duct……. parts and relations</a:t>
            </a:r>
          </a:p>
        </p:txBody>
      </p:sp>
      <p:sp>
        <p:nvSpPr>
          <p:cNvPr id="221" name="Shape 221"/>
          <p:cNvSpPr>
            <a:spLocks noGrp="1"/>
          </p:cNvSpPr>
          <p:nvPr>
            <p:ph type="body" idx="4294967295"/>
          </p:nvPr>
        </p:nvSpPr>
        <p:spPr>
          <a:xfrm>
            <a:off x="25399" y="2647949"/>
            <a:ext cx="4235650" cy="61423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400"/>
              </a:spcBef>
              <a:buClr>
                <a:srgbClr val="FFC000"/>
              </a:buClr>
              <a:buFontTx/>
              <a:buChar char="-"/>
              <a:defRPr sz="1800">
                <a:solidFill>
                  <a:srgbClr val="000000"/>
                </a:solidFill>
              </a:defRPr>
            </a:pPr>
            <a:r>
              <a:rPr sz="1900">
                <a:solidFill>
                  <a:srgbClr val="FFC000"/>
                </a:solidFill>
              </a:rPr>
              <a:t>2</a:t>
            </a:r>
            <a:r>
              <a:rPr sz="1900" baseline="29894">
                <a:solidFill>
                  <a:srgbClr val="FFC000"/>
                </a:solidFill>
              </a:rPr>
              <a:t>nd</a:t>
            </a:r>
            <a:r>
              <a:rPr sz="1900">
                <a:solidFill>
                  <a:srgbClr val="FFC000"/>
                </a:solidFill>
              </a:rPr>
              <a:t> part</a:t>
            </a:r>
          </a:p>
          <a:p>
            <a:pPr marL="0" lvl="0" indent="0">
              <a:spcBef>
                <a:spcPts val="300"/>
              </a:spcBef>
              <a:buFontTx/>
              <a:buChar char="-"/>
              <a:defRPr sz="1800">
                <a:solidFill>
                  <a:srgbClr val="000000"/>
                </a:solidFill>
              </a:defRPr>
            </a:pPr>
            <a:r>
              <a:rPr sz="1900">
                <a:solidFill>
                  <a:srgbClr val="FFFFFF"/>
                </a:solidFill>
              </a:rPr>
              <a:t>Behind the 1</a:t>
            </a:r>
            <a:r>
              <a:rPr sz="1900" baseline="30315">
                <a:solidFill>
                  <a:srgbClr val="FFFFFF"/>
                </a:solidFill>
              </a:rPr>
              <a:t>st</a:t>
            </a:r>
            <a:r>
              <a:rPr sz="1900">
                <a:solidFill>
                  <a:srgbClr val="FFFFFF"/>
                </a:solidFill>
              </a:rPr>
              <a:t> part of the duodenum</a:t>
            </a:r>
          </a:p>
          <a:p>
            <a:pPr marL="0" lvl="0" indent="0">
              <a:spcBef>
                <a:spcPts val="300"/>
              </a:spcBef>
              <a:buFontTx/>
              <a:buChar char="-"/>
              <a:defRPr sz="1800">
                <a:solidFill>
                  <a:srgbClr val="000000"/>
                </a:solidFill>
              </a:defRPr>
            </a:pPr>
            <a:r>
              <a:rPr sz="1900">
                <a:solidFill>
                  <a:srgbClr val="FFFFFF"/>
                </a:solidFill>
              </a:rPr>
              <a:t>Rt to the gastroduodenal artery</a:t>
            </a:r>
          </a:p>
          <a:p>
            <a:pPr marL="0" lvl="0" indent="0">
              <a:spcBef>
                <a:spcPts val="600"/>
              </a:spcBef>
              <a:buFontTx/>
              <a:buChar char="-"/>
              <a:defRPr sz="1800">
                <a:solidFill>
                  <a:srgbClr val="000000"/>
                </a:solidFill>
              </a:defRPr>
            </a:pPr>
            <a:endParaRPr sz="1900">
              <a:solidFill>
                <a:srgbClr val="FFFFFF"/>
              </a:solidFill>
            </a:endParaRPr>
          </a:p>
          <a:p>
            <a:pPr marL="0" lvl="0" indent="0">
              <a:spcBef>
                <a:spcPts val="300"/>
              </a:spcBef>
              <a:buFontTx/>
              <a:buChar char="-"/>
              <a:defRPr sz="1800">
                <a:solidFill>
                  <a:srgbClr val="000000"/>
                </a:solidFill>
              </a:defRPr>
            </a:pPr>
            <a:r>
              <a:rPr sz="1900" b="1">
                <a:solidFill>
                  <a:srgbClr val="FFFFFF"/>
                </a:solidFill>
              </a:rPr>
              <a:t>3 rd part</a:t>
            </a:r>
          </a:p>
          <a:p>
            <a:pPr marL="0" lvl="0" indent="0">
              <a:spcBef>
                <a:spcPts val="300"/>
              </a:spcBef>
              <a:buFontTx/>
              <a:buChar char="-"/>
              <a:defRPr sz="1800">
                <a:solidFill>
                  <a:srgbClr val="000000"/>
                </a:solidFill>
              </a:defRPr>
            </a:pPr>
            <a:r>
              <a:rPr sz="1900">
                <a:solidFill>
                  <a:srgbClr val="FFFFFF"/>
                </a:solidFill>
              </a:rPr>
              <a:t>Posterior surface of the head of the pancreas</a:t>
            </a:r>
          </a:p>
          <a:p>
            <a:pPr marL="0" lvl="0" indent="0">
              <a:spcBef>
                <a:spcPts val="300"/>
              </a:spcBef>
              <a:buFontTx/>
              <a:buChar char="-"/>
              <a:defRPr sz="1800">
                <a:solidFill>
                  <a:srgbClr val="000000"/>
                </a:solidFill>
              </a:defRPr>
            </a:pPr>
            <a:r>
              <a:rPr sz="1900">
                <a:solidFill>
                  <a:srgbClr val="FFFFFF"/>
                </a:solidFill>
              </a:rPr>
              <a:t>Contact with  main pancreatic duct</a:t>
            </a:r>
          </a:p>
          <a:p>
            <a:pPr marL="0" lvl="0" indent="0">
              <a:spcBef>
                <a:spcPts val="300"/>
              </a:spcBef>
              <a:buFontTx/>
              <a:buChar char="-"/>
              <a:defRPr sz="1800">
                <a:solidFill>
                  <a:srgbClr val="000000"/>
                </a:solidFill>
              </a:defRPr>
            </a:pPr>
            <a:r>
              <a:rPr sz="1900">
                <a:solidFill>
                  <a:srgbClr val="FFFFFF"/>
                </a:solidFill>
              </a:rPr>
              <a:t>Related with IVC, gastroduodenal artery, portal vein</a:t>
            </a:r>
          </a:p>
          <a:p>
            <a:pPr marL="0" lvl="0" indent="0">
              <a:spcBef>
                <a:spcPts val="600"/>
              </a:spcBef>
              <a:buFontTx/>
              <a:buChar char="-"/>
              <a:defRPr sz="1800">
                <a:solidFill>
                  <a:srgbClr val="000000"/>
                </a:solidFill>
              </a:defRPr>
            </a:pPr>
            <a:endParaRPr sz="1900">
              <a:solidFill>
                <a:srgbClr val="FFFFFF"/>
              </a:solidFill>
            </a:endParaRPr>
          </a:p>
          <a:p>
            <a:pPr marL="0" lvl="0" indent="0">
              <a:spcBef>
                <a:spcPts val="300"/>
              </a:spcBef>
              <a:buFontTx/>
              <a:buChar char="-"/>
              <a:defRPr sz="1800">
                <a:solidFill>
                  <a:srgbClr val="000000"/>
                </a:solidFill>
              </a:defRPr>
            </a:pPr>
            <a:r>
              <a:rPr sz="1900">
                <a:solidFill>
                  <a:srgbClr val="FFFFFF"/>
                </a:solidFill>
              </a:rPr>
              <a:t>End in the half second part of duodenum at ampulla of Vater</a:t>
            </a:r>
          </a:p>
        </p:txBody>
      </p:sp>
      <p:pic>
        <p:nvPicPr>
          <p:cNvPr id="222" name="1.jpg" descr="1"/>
          <p:cNvPicPr/>
          <p:nvPr/>
        </p:nvPicPr>
        <p:blipFill>
          <a:blip r:embed="rId2" cstate="print">
            <a:extLst/>
          </a:blip>
          <a:stretch>
            <a:fillRect/>
          </a:stretch>
        </p:blipFill>
        <p:spPr>
          <a:xfrm>
            <a:off x="4286613" y="2518361"/>
            <a:ext cx="4688054" cy="4301813"/>
          </a:xfrm>
          <a:prstGeom prst="rect">
            <a:avLst/>
          </a:prstGeom>
          <a:ln w="12700">
            <a:miter lim="400000"/>
          </a:ln>
        </p:spPr>
      </p:pic>
      <p:sp>
        <p:nvSpPr>
          <p:cNvPr id="223" name="Shape 223"/>
          <p:cNvSpPr/>
          <p:nvPr/>
        </p:nvSpPr>
        <p:spPr>
          <a:xfrm>
            <a:off x="76001" y="455083"/>
            <a:ext cx="8991998" cy="206090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300"/>
              </a:spcBef>
              <a:buFontTx/>
              <a:buChar char="-"/>
              <a:defRPr sz="1800"/>
            </a:pPr>
            <a:r>
              <a:rPr>
                <a:solidFill>
                  <a:srgbClr val="FFFFFF"/>
                </a:solidFill>
              </a:rPr>
              <a:t>3 inc long</a:t>
            </a:r>
          </a:p>
          <a:p>
            <a:pPr lvl="0">
              <a:spcBef>
                <a:spcPts val="300"/>
              </a:spcBef>
              <a:buFontTx/>
              <a:buChar char="-"/>
              <a:defRPr sz="1800"/>
            </a:pPr>
            <a:endParaRPr>
              <a:solidFill>
                <a:srgbClr val="FFFFFF"/>
              </a:solidFill>
            </a:endParaRPr>
          </a:p>
          <a:p>
            <a:pPr lvl="0">
              <a:spcBef>
                <a:spcPts val="400"/>
              </a:spcBef>
              <a:buClr>
                <a:srgbClr val="FFC000"/>
              </a:buClr>
              <a:buFontTx/>
              <a:buChar char="-"/>
              <a:defRPr sz="1800"/>
            </a:pPr>
            <a:r>
              <a:rPr>
                <a:solidFill>
                  <a:srgbClr val="FFC000"/>
                </a:solidFill>
              </a:rPr>
              <a:t>1</a:t>
            </a:r>
            <a:r>
              <a:rPr baseline="29777">
                <a:solidFill>
                  <a:srgbClr val="FFC000"/>
                </a:solidFill>
              </a:rPr>
              <a:t>st</a:t>
            </a:r>
            <a:r>
              <a:rPr>
                <a:solidFill>
                  <a:srgbClr val="FFC000"/>
                </a:solidFill>
              </a:rPr>
              <a:t> part</a:t>
            </a:r>
          </a:p>
          <a:p>
            <a:pPr lvl="0">
              <a:spcBef>
                <a:spcPts val="300"/>
              </a:spcBef>
              <a:buFontTx/>
              <a:buChar char="-"/>
              <a:defRPr sz="1800"/>
            </a:pPr>
            <a:r>
              <a:rPr>
                <a:solidFill>
                  <a:srgbClr val="FFFFFF"/>
                </a:solidFill>
              </a:rPr>
              <a:t>Located in right free margin of lesser omentum</a:t>
            </a:r>
          </a:p>
          <a:p>
            <a:pPr lvl="0">
              <a:spcBef>
                <a:spcPts val="300"/>
              </a:spcBef>
              <a:buFontTx/>
              <a:buChar char="-"/>
              <a:defRPr sz="1800"/>
            </a:pPr>
            <a:r>
              <a:rPr>
                <a:solidFill>
                  <a:srgbClr val="FFFFFF"/>
                </a:solidFill>
              </a:rPr>
              <a:t> in front of the opening into the lesser sac (Epiploic opening)</a:t>
            </a:r>
          </a:p>
          <a:p>
            <a:pPr lvl="0">
              <a:spcBef>
                <a:spcPts val="300"/>
              </a:spcBef>
              <a:buFontTx/>
              <a:buChar char="-"/>
              <a:defRPr sz="1800"/>
            </a:pPr>
            <a:r>
              <a:rPr>
                <a:solidFill>
                  <a:srgbClr val="FFFFFF"/>
                </a:solidFill>
              </a:rPr>
              <a:t>Rt to hepatic artery and portal vein</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image.png"/>
          <p:cNvPicPr/>
          <p:nvPr/>
        </p:nvPicPr>
        <p:blipFill>
          <a:blip r:embed="rId3" cstate="print">
            <a:extLst/>
          </a:blip>
          <a:stretch>
            <a:fillRect/>
          </a:stretch>
        </p:blipFill>
        <p:spPr>
          <a:xfrm>
            <a:off x="-1" y="0"/>
            <a:ext cx="9144001" cy="6858001"/>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msoBCCE8.jpg" descr="msoBCCE8"/>
          <p:cNvPicPr/>
          <p:nvPr/>
        </p:nvPicPr>
        <p:blipFill>
          <a:blip r:embed="rId2" cstate="print">
            <a:extLst/>
          </a:blip>
          <a:stretch>
            <a:fillRect/>
          </a:stretch>
        </p:blipFill>
        <p:spPr>
          <a:xfrm>
            <a:off x="0" y="505946"/>
            <a:ext cx="8839200" cy="6400801"/>
          </a:xfrm>
          <a:prstGeom prst="rect">
            <a:avLst/>
          </a:prstGeom>
          <a:ln w="12700">
            <a:miter lim="400000"/>
          </a:ln>
        </p:spPr>
      </p:pic>
      <p:sp>
        <p:nvSpPr>
          <p:cNvPr id="230" name="Shape 230"/>
          <p:cNvSpPr/>
          <p:nvPr/>
        </p:nvSpPr>
        <p:spPr>
          <a:xfrm>
            <a:off x="1371600" y="0"/>
            <a:ext cx="7086600" cy="47433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1400"/>
              </a:spcBef>
              <a:buSzTx/>
              <a:buNone/>
              <a:defRPr sz="2600">
                <a:latin typeface="Arial"/>
                <a:ea typeface="Arial"/>
                <a:cs typeface="Arial"/>
                <a:sym typeface="Arial"/>
              </a:defRPr>
            </a:lvl1pPr>
          </a:lstStyle>
          <a:p>
            <a:pPr lvl="0">
              <a:defRPr sz="1800"/>
            </a:pPr>
            <a:r>
              <a:rPr sz="2600"/>
              <a:t>Ampulla of Vater with CBD and Pancreatic Duct</a:t>
            </a:r>
          </a:p>
        </p:txBody>
      </p:sp>
      <p:sp>
        <p:nvSpPr>
          <p:cNvPr id="231" name="Shape 231"/>
          <p:cNvSpPr/>
          <p:nvPr/>
        </p:nvSpPr>
        <p:spPr>
          <a:xfrm>
            <a:off x="5791200" y="3549650"/>
            <a:ext cx="2057400" cy="313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900"/>
              </a:spcBef>
              <a:buSzTx/>
              <a:buNone/>
              <a:defRPr sz="1600">
                <a:latin typeface="Arial"/>
                <a:ea typeface="Arial"/>
                <a:cs typeface="Arial"/>
                <a:sym typeface="Arial"/>
              </a:defRPr>
            </a:lvl1pPr>
          </a:lstStyle>
          <a:p>
            <a:pPr lvl="0">
              <a:defRPr sz="1800"/>
            </a:pPr>
            <a:r>
              <a:rPr sz="1600"/>
              <a:t>Ampulla of Vater</a:t>
            </a:r>
          </a:p>
        </p:txBody>
      </p:sp>
      <p:sp>
        <p:nvSpPr>
          <p:cNvPr id="232" name="Shape 232"/>
          <p:cNvSpPr/>
          <p:nvPr/>
        </p:nvSpPr>
        <p:spPr>
          <a:xfrm>
            <a:off x="6097270" y="3810000"/>
            <a:ext cx="1" cy="1295400"/>
          </a:xfrm>
          <a:prstGeom prst="line">
            <a:avLst/>
          </a:prstGeom>
          <a:ln w="25400">
            <a:solidFill>
              <a:srgbClr val="A5B592"/>
            </a:solidFill>
            <a:tailEnd type="triangle"/>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title" idx="4294967295"/>
          </p:nvPr>
        </p:nvSpPr>
        <p:spPr>
          <a:xfrm>
            <a:off x="-1" y="274637"/>
            <a:ext cx="9144002" cy="8683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850391">
              <a:defRPr sz="1800">
                <a:solidFill>
                  <a:srgbClr val="000000"/>
                </a:solidFill>
              </a:defRPr>
            </a:pPr>
            <a:r>
              <a:rPr sz="2604">
                <a:solidFill>
                  <a:srgbClr val="FFFFFF"/>
                </a:solidFill>
              </a:rPr>
              <a:t>Hepaticopancreatic ampulla</a:t>
            </a:r>
            <a:br>
              <a:rPr sz="2604">
                <a:solidFill>
                  <a:srgbClr val="FFFFFF"/>
                </a:solidFill>
              </a:rPr>
            </a:br>
            <a:r>
              <a:rPr sz="2604">
                <a:solidFill>
                  <a:srgbClr val="FFFFFF"/>
                </a:solidFill>
              </a:rPr>
              <a:t>(Ampulla of Vater)</a:t>
            </a:r>
          </a:p>
        </p:txBody>
      </p:sp>
      <p:pic>
        <p:nvPicPr>
          <p:cNvPr id="235" name="ampulla2.jpg" descr="ampulla2"/>
          <p:cNvPicPr/>
          <p:nvPr/>
        </p:nvPicPr>
        <p:blipFill>
          <a:blip r:embed="rId3" cstate="print">
            <a:extLst/>
          </a:blip>
          <a:stretch>
            <a:fillRect/>
          </a:stretch>
        </p:blipFill>
        <p:spPr>
          <a:xfrm>
            <a:off x="1828800" y="1828800"/>
            <a:ext cx="5334000" cy="4695825"/>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p:nvPr/>
        </p:nvSpPr>
        <p:spPr>
          <a:xfrm>
            <a:off x="-1" y="1371600"/>
            <a:ext cx="9144002" cy="461010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spcBef>
                <a:spcPts val="1000"/>
              </a:spcBef>
              <a:buSzTx/>
              <a:buNone/>
              <a:defRPr sz="1800"/>
            </a:pPr>
            <a:r>
              <a:rPr sz="2700"/>
              <a:t>		Blood supply of CBD</a:t>
            </a:r>
          </a:p>
          <a:p>
            <a:pPr marL="342900" lvl="0" indent="-342900">
              <a:spcBef>
                <a:spcPts val="1000"/>
              </a:spcBef>
              <a:buSzTx/>
              <a:buNone/>
              <a:defRPr sz="1800"/>
            </a:pPr>
            <a:endParaRPr sz="2700"/>
          </a:p>
          <a:p>
            <a:pPr marL="342900" lvl="0" indent="-342900">
              <a:spcBef>
                <a:spcPts val="1600"/>
              </a:spcBef>
              <a:buSzTx/>
              <a:buNone/>
              <a:defRPr sz="1800"/>
            </a:pPr>
            <a:r>
              <a:rPr sz="2700"/>
              <a:t>	       Small arteries supplying CBD 	</a:t>
            </a:r>
          </a:p>
          <a:p>
            <a:pPr marL="342900" lvl="0" indent="-342900">
              <a:spcBef>
                <a:spcPts val="1600"/>
              </a:spcBef>
              <a:buSzTx/>
              <a:buNone/>
              <a:defRPr sz="1800"/>
            </a:pPr>
            <a:r>
              <a:rPr sz="2700"/>
              <a:t>				a.  Arise from cystic artery 					b.  Posterior branch of superior 		        		     pancreaticoduodenal artery</a:t>
            </a:r>
          </a:p>
          <a:p>
            <a:pPr marL="342900" lvl="0" indent="-342900">
              <a:spcBef>
                <a:spcPts val="1000"/>
              </a:spcBef>
              <a:buSzTx/>
              <a:buNone/>
              <a:defRPr sz="1800"/>
            </a:pPr>
            <a:r>
              <a:rPr sz="2700"/>
              <a:t>		 </a:t>
            </a:r>
          </a:p>
          <a:p>
            <a:pPr marL="342900" lvl="0" indent="-342900">
              <a:spcBef>
                <a:spcPts val="1000"/>
              </a:spcBef>
              <a:buSzTx/>
              <a:buNone/>
              <a:defRPr sz="1800"/>
            </a:pPr>
            <a:endParaRPr sz="2700"/>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idx="4294967295"/>
          </p:nvPr>
        </p:nvSpPr>
        <p:spPr>
          <a:xfrm>
            <a:off x="-2108200" y="-8466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What is bile?</a:t>
            </a:r>
          </a:p>
        </p:txBody>
      </p:sp>
      <p:sp>
        <p:nvSpPr>
          <p:cNvPr id="242" name="Shape 242"/>
          <p:cNvSpPr>
            <a:spLocks noGrp="1"/>
          </p:cNvSpPr>
          <p:nvPr>
            <p:ph type="body" idx="4294967295"/>
          </p:nvPr>
        </p:nvSpPr>
        <p:spPr>
          <a:xfrm>
            <a:off x="-25400" y="643466"/>
            <a:ext cx="5258131" cy="61996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08609" lvl="0" indent="-308609" defTabSz="822959">
              <a:lnSpc>
                <a:spcPct val="90000"/>
              </a:lnSpc>
              <a:spcBef>
                <a:spcPts val="600"/>
              </a:spcBef>
              <a:buChar char="•"/>
              <a:defRPr sz="1800">
                <a:solidFill>
                  <a:srgbClr val="000000"/>
                </a:solidFill>
              </a:defRPr>
            </a:pPr>
            <a:endParaRPr sz="2159">
              <a:solidFill>
                <a:srgbClr val="FFFFFF"/>
              </a:solidFill>
            </a:endParaRPr>
          </a:p>
          <a:p>
            <a:pPr marL="231457" lvl="0" indent="-231457" defTabSz="822959">
              <a:lnSpc>
                <a:spcPct val="90000"/>
              </a:lnSpc>
              <a:spcBef>
                <a:spcPts val="500"/>
              </a:spcBef>
              <a:buChar char="•"/>
              <a:defRPr sz="1800">
                <a:solidFill>
                  <a:srgbClr val="000000"/>
                </a:solidFill>
              </a:defRPr>
            </a:pPr>
            <a:r>
              <a:rPr sz="2159">
                <a:solidFill>
                  <a:srgbClr val="FFFFFF"/>
                </a:solidFill>
              </a:rPr>
              <a:t>Bile composed of water, ions, bile acids, organic molecules (including cholesterol, phospholipids, bilirubin)</a:t>
            </a:r>
          </a:p>
          <a:p>
            <a:pPr marL="308609" lvl="0" indent="-308609" defTabSz="822959">
              <a:lnSpc>
                <a:spcPct val="90000"/>
              </a:lnSpc>
              <a:spcBef>
                <a:spcPts val="500"/>
              </a:spcBef>
              <a:buChar char="•"/>
              <a:defRPr sz="1800">
                <a:solidFill>
                  <a:srgbClr val="000000"/>
                </a:solidFill>
              </a:defRPr>
            </a:pPr>
            <a:endParaRPr sz="2159">
              <a:solidFill>
                <a:srgbClr val="FFFFFF"/>
              </a:solidFill>
            </a:endParaRPr>
          </a:p>
          <a:p>
            <a:pPr marL="231457" lvl="0" indent="-231457" defTabSz="822959">
              <a:lnSpc>
                <a:spcPct val="90000"/>
              </a:lnSpc>
              <a:spcBef>
                <a:spcPts val="500"/>
              </a:spcBef>
              <a:buChar char="•"/>
              <a:defRPr sz="1800">
                <a:solidFill>
                  <a:srgbClr val="000000"/>
                </a:solidFill>
              </a:defRPr>
            </a:pPr>
            <a:r>
              <a:rPr sz="2159">
                <a:solidFill>
                  <a:srgbClr val="FFFFFF"/>
                </a:solidFill>
              </a:rPr>
              <a:t>Gallstones are mostly cholesterol</a:t>
            </a:r>
          </a:p>
          <a:p>
            <a:pPr marL="308609" lvl="0" indent="-308609" defTabSz="822959">
              <a:lnSpc>
                <a:spcPct val="90000"/>
              </a:lnSpc>
              <a:spcBef>
                <a:spcPts val="500"/>
              </a:spcBef>
              <a:buChar char="•"/>
              <a:defRPr sz="1800">
                <a:solidFill>
                  <a:srgbClr val="000000"/>
                </a:solidFill>
              </a:defRPr>
            </a:pPr>
            <a:endParaRPr sz="2159">
              <a:solidFill>
                <a:srgbClr val="FFFFFF"/>
              </a:solidFill>
            </a:endParaRPr>
          </a:p>
          <a:p>
            <a:pPr marL="231457" lvl="0" indent="-231457" defTabSz="822959">
              <a:lnSpc>
                <a:spcPct val="90000"/>
              </a:lnSpc>
              <a:spcBef>
                <a:spcPts val="500"/>
              </a:spcBef>
              <a:buChar char="•"/>
              <a:defRPr sz="1800">
                <a:solidFill>
                  <a:srgbClr val="000000"/>
                </a:solidFill>
              </a:defRPr>
            </a:pPr>
            <a:r>
              <a:rPr sz="2159">
                <a:solidFill>
                  <a:srgbClr val="FFFFFF"/>
                </a:solidFill>
              </a:rPr>
              <a:t>Acids and salts emulsify fats for absorption across wall of small intestines into lacteal lymph capillaries (review)</a:t>
            </a:r>
          </a:p>
          <a:p>
            <a:pPr marL="308609" lvl="0" indent="-308609" defTabSz="822959">
              <a:lnSpc>
                <a:spcPct val="90000"/>
              </a:lnSpc>
              <a:spcBef>
                <a:spcPts val="500"/>
              </a:spcBef>
              <a:buChar char="•"/>
              <a:defRPr sz="1800">
                <a:solidFill>
                  <a:srgbClr val="000000"/>
                </a:solidFill>
              </a:defRPr>
            </a:pPr>
            <a:endParaRPr sz="2159">
              <a:solidFill>
                <a:srgbClr val="FFFFFF"/>
              </a:solidFill>
            </a:endParaRPr>
          </a:p>
          <a:p>
            <a:pPr marL="231457" lvl="0" indent="-231457" defTabSz="822959">
              <a:lnSpc>
                <a:spcPct val="90000"/>
              </a:lnSpc>
              <a:spcBef>
                <a:spcPts val="500"/>
              </a:spcBef>
              <a:buChar char="•"/>
              <a:defRPr sz="1800">
                <a:solidFill>
                  <a:srgbClr val="000000"/>
                </a:solidFill>
              </a:defRPr>
            </a:pPr>
            <a:r>
              <a:rPr sz="2159">
                <a:solidFill>
                  <a:srgbClr val="FFFFFF"/>
                </a:solidFill>
              </a:rPr>
              <a:t>Contains waste products from RBC breakdown and other metabolic processing (color of feces from bilirubin in bile)(review)</a:t>
            </a:r>
          </a:p>
          <a:p>
            <a:pPr marL="308609" lvl="0" indent="-308609" defTabSz="822959">
              <a:lnSpc>
                <a:spcPct val="90000"/>
              </a:lnSpc>
              <a:spcBef>
                <a:spcPts val="500"/>
              </a:spcBef>
              <a:buChar char="•"/>
              <a:defRPr sz="1800">
                <a:solidFill>
                  <a:srgbClr val="000000"/>
                </a:solidFill>
              </a:defRPr>
            </a:pPr>
            <a:endParaRPr sz="2159">
              <a:solidFill>
                <a:srgbClr val="FFFFFF"/>
              </a:solidFill>
            </a:endParaRPr>
          </a:p>
          <a:p>
            <a:pPr marL="231457" lvl="0" indent="-231457" defTabSz="822959">
              <a:lnSpc>
                <a:spcPct val="90000"/>
              </a:lnSpc>
              <a:spcBef>
                <a:spcPts val="500"/>
              </a:spcBef>
              <a:buChar char="•"/>
              <a:defRPr sz="1800">
                <a:solidFill>
                  <a:srgbClr val="000000"/>
                </a:solidFill>
              </a:defRPr>
            </a:pPr>
            <a:r>
              <a:rPr sz="2159">
                <a:solidFill>
                  <a:srgbClr val="FFFFFF"/>
                </a:solidFill>
              </a:rPr>
              <a:t>Ions buffer chyme from stomach (review)</a:t>
            </a:r>
          </a:p>
        </p:txBody>
      </p:sp>
      <p:pic>
        <p:nvPicPr>
          <p:cNvPr id="243" name="stones.jpg" descr="stones"/>
          <p:cNvPicPr/>
          <p:nvPr/>
        </p:nvPicPr>
        <p:blipFill>
          <a:blip r:embed="rId2" cstate="print">
            <a:extLst/>
          </a:blip>
          <a:stretch>
            <a:fillRect/>
          </a:stretch>
        </p:blipFill>
        <p:spPr>
          <a:xfrm>
            <a:off x="7086600" y="4800600"/>
            <a:ext cx="2057400" cy="1322388"/>
          </a:xfrm>
          <a:prstGeom prst="rect">
            <a:avLst/>
          </a:prstGeom>
          <a:ln w="12700">
            <a:miter lim="400000"/>
          </a:ln>
        </p:spPr>
      </p:pic>
      <p:pic>
        <p:nvPicPr>
          <p:cNvPr id="244" name="gallstones.jpg" descr="gallstones"/>
          <p:cNvPicPr/>
          <p:nvPr/>
        </p:nvPicPr>
        <p:blipFill>
          <a:blip r:embed="rId3" cstate="print">
            <a:extLst/>
          </a:blip>
          <a:stretch>
            <a:fillRect/>
          </a:stretch>
        </p:blipFill>
        <p:spPr>
          <a:xfrm>
            <a:off x="5300133" y="287866"/>
            <a:ext cx="3991703" cy="435980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idx="4294967295"/>
          </p:nvPr>
        </p:nvSpPr>
        <p:spPr>
          <a:xfrm>
            <a:off x="457200" y="20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3200" b="1"/>
            </a:lvl1pPr>
          </a:lstStyle>
          <a:p>
            <a:pPr lvl="0">
              <a:defRPr sz="1800" b="0">
                <a:solidFill>
                  <a:srgbClr val="000000"/>
                </a:solidFill>
              </a:defRPr>
            </a:pPr>
            <a:r>
              <a:rPr sz="3200" b="1">
                <a:solidFill>
                  <a:srgbClr val="FFFFFF"/>
                </a:solidFill>
              </a:rPr>
              <a:t>Surfaces of the liver, their relations &amp; impressions</a:t>
            </a:r>
          </a:p>
        </p:txBody>
      </p:sp>
      <p:pic>
        <p:nvPicPr>
          <p:cNvPr id="35" name="surfaces and bed of liver (anterior).jpg" descr="surfaces and bed of liver (anterior)"/>
          <p:cNvPicPr/>
          <p:nvPr/>
        </p:nvPicPr>
        <p:blipFill>
          <a:blip r:embed="rId2" cstate="print">
            <a:extLst/>
          </a:blip>
          <a:stretch>
            <a:fillRect/>
          </a:stretch>
        </p:blipFill>
        <p:spPr>
          <a:xfrm>
            <a:off x="2400961" y="2121495"/>
            <a:ext cx="6997039" cy="5190001"/>
          </a:xfrm>
          <a:prstGeom prst="rect">
            <a:avLst/>
          </a:prstGeom>
          <a:ln w="12700">
            <a:miter lim="400000"/>
          </a:ln>
        </p:spPr>
      </p:pic>
      <p:sp>
        <p:nvSpPr>
          <p:cNvPr id="36" name="Shape 36"/>
          <p:cNvSpPr>
            <a:spLocks noGrp="1"/>
          </p:cNvSpPr>
          <p:nvPr>
            <p:ph type="body" idx="4294967295"/>
          </p:nvPr>
        </p:nvSpPr>
        <p:spPr>
          <a:xfrm>
            <a:off x="16933" y="946381"/>
            <a:ext cx="4308211" cy="49652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94894" lvl="0" indent="-294894" defTabSz="786384">
              <a:lnSpc>
                <a:spcPct val="90000"/>
              </a:lnSpc>
              <a:spcBef>
                <a:spcPts val="600"/>
              </a:spcBef>
              <a:buChar char="•"/>
              <a:defRPr sz="1800">
                <a:solidFill>
                  <a:srgbClr val="000000"/>
                </a:solidFill>
              </a:defRPr>
            </a:pPr>
            <a:r>
              <a:rPr sz="2752"/>
              <a:t>Postero - inferior surface= visceral surface</a:t>
            </a:r>
          </a:p>
          <a:p>
            <a:pPr marL="294894" lvl="0" indent="-294894" defTabSz="786384">
              <a:lnSpc>
                <a:spcPct val="90000"/>
              </a:lnSpc>
              <a:spcBef>
                <a:spcPts val="600"/>
              </a:spcBef>
              <a:buChar char="•"/>
              <a:defRPr sz="1800">
                <a:solidFill>
                  <a:srgbClr val="000000"/>
                </a:solidFill>
              </a:defRPr>
            </a:pPr>
            <a:endParaRPr sz="2752"/>
          </a:p>
          <a:p>
            <a:pPr marL="294894" lvl="0" indent="-294894" defTabSz="786384">
              <a:lnSpc>
                <a:spcPct val="90000"/>
              </a:lnSpc>
              <a:spcBef>
                <a:spcPts val="600"/>
              </a:spcBef>
              <a:buChar char="•"/>
              <a:defRPr sz="1800">
                <a:solidFill>
                  <a:srgbClr val="000000"/>
                </a:solidFill>
              </a:defRPr>
            </a:pPr>
            <a:r>
              <a:rPr sz="2752"/>
              <a:t>Superior surface = Diaphragmatic surface</a:t>
            </a:r>
          </a:p>
          <a:p>
            <a:pPr marL="294894" lvl="0" indent="-294894" defTabSz="786384">
              <a:lnSpc>
                <a:spcPct val="90000"/>
              </a:lnSpc>
              <a:spcBef>
                <a:spcPts val="600"/>
              </a:spcBef>
              <a:buChar char="•"/>
              <a:defRPr sz="1800">
                <a:solidFill>
                  <a:srgbClr val="000000"/>
                </a:solidFill>
              </a:defRPr>
            </a:pPr>
            <a:endParaRPr sz="2752"/>
          </a:p>
          <a:p>
            <a:pPr marL="294894" lvl="0" indent="-294894" defTabSz="786384">
              <a:lnSpc>
                <a:spcPct val="90000"/>
              </a:lnSpc>
              <a:spcBef>
                <a:spcPts val="600"/>
              </a:spcBef>
              <a:buChar char="•"/>
              <a:defRPr sz="1800">
                <a:solidFill>
                  <a:srgbClr val="000000"/>
                </a:solidFill>
              </a:defRPr>
            </a:pPr>
            <a:r>
              <a:rPr sz="2752"/>
              <a:t>Anterior surface</a:t>
            </a:r>
          </a:p>
          <a:p>
            <a:pPr marL="294894" lvl="0" indent="-294894" defTabSz="786384">
              <a:lnSpc>
                <a:spcPct val="90000"/>
              </a:lnSpc>
              <a:spcBef>
                <a:spcPts val="600"/>
              </a:spcBef>
              <a:buChar char="•"/>
              <a:defRPr sz="1800">
                <a:solidFill>
                  <a:srgbClr val="000000"/>
                </a:solidFill>
              </a:defRPr>
            </a:pPr>
            <a:endParaRPr sz="2752"/>
          </a:p>
          <a:p>
            <a:pPr marL="294894" lvl="0" indent="-294894" defTabSz="786384">
              <a:lnSpc>
                <a:spcPct val="90000"/>
              </a:lnSpc>
              <a:spcBef>
                <a:spcPts val="600"/>
              </a:spcBef>
              <a:buChar char="•"/>
              <a:defRPr sz="1800">
                <a:solidFill>
                  <a:srgbClr val="000000"/>
                </a:solidFill>
              </a:defRPr>
            </a:pPr>
            <a:r>
              <a:rPr sz="2752"/>
              <a:t>Posterior surface</a:t>
            </a:r>
          </a:p>
          <a:p>
            <a:pPr marL="294894" lvl="0" indent="-294894" defTabSz="786384">
              <a:lnSpc>
                <a:spcPct val="90000"/>
              </a:lnSpc>
              <a:spcBef>
                <a:spcPts val="600"/>
              </a:spcBef>
              <a:buChar char="•"/>
              <a:defRPr sz="1800">
                <a:solidFill>
                  <a:srgbClr val="000000"/>
                </a:solidFill>
              </a:defRPr>
            </a:pPr>
            <a:endParaRPr sz="2752"/>
          </a:p>
          <a:p>
            <a:pPr marL="294894" lvl="0" indent="-294894" defTabSz="786384">
              <a:lnSpc>
                <a:spcPct val="90000"/>
              </a:lnSpc>
              <a:spcBef>
                <a:spcPts val="600"/>
              </a:spcBef>
              <a:buChar char="•"/>
              <a:defRPr sz="1800">
                <a:solidFill>
                  <a:srgbClr val="000000"/>
                </a:solidFill>
              </a:defRPr>
            </a:pPr>
            <a:r>
              <a:rPr sz="2752"/>
              <a:t>Right surface</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idx="4294967295"/>
          </p:nvPr>
        </p:nvSpPr>
        <p:spPr>
          <a:xfrm>
            <a:off x="685800" y="152400"/>
            <a:ext cx="6870700" cy="990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5200"/>
            </a:lvl1pPr>
          </a:lstStyle>
          <a:p>
            <a:pPr lvl="0">
              <a:defRPr sz="1800">
                <a:solidFill>
                  <a:srgbClr val="000000"/>
                </a:solidFill>
              </a:defRPr>
            </a:pPr>
            <a:r>
              <a:rPr sz="5200">
                <a:solidFill>
                  <a:srgbClr val="FFFFFF"/>
                </a:solidFill>
              </a:rPr>
              <a:t>Cholelithiasis</a:t>
            </a:r>
          </a:p>
        </p:txBody>
      </p:sp>
      <p:sp>
        <p:nvSpPr>
          <p:cNvPr id="247" name="Shape 247"/>
          <p:cNvSpPr>
            <a:spLocks noGrp="1"/>
          </p:cNvSpPr>
          <p:nvPr>
            <p:ph type="body" idx="4294967295"/>
          </p:nvPr>
        </p:nvSpPr>
        <p:spPr>
          <a:xfrm>
            <a:off x="381000" y="1371600"/>
            <a:ext cx="3962400" cy="5181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600"/>
              </a:spcBef>
              <a:buChar char="•"/>
              <a:defRPr sz="1800">
                <a:solidFill>
                  <a:srgbClr val="000000"/>
                </a:solidFill>
              </a:defRPr>
            </a:pPr>
            <a:r>
              <a:rPr sz="2800">
                <a:solidFill>
                  <a:srgbClr val="FFFFFF"/>
                </a:solidFill>
              </a:rPr>
              <a:t>GB shows likely sites of stone formation/deposition</a:t>
            </a:r>
          </a:p>
          <a:p>
            <a:pPr lvl="0">
              <a:spcBef>
                <a:spcPts val="600"/>
              </a:spcBef>
              <a:buChar char="•"/>
              <a:defRPr sz="1800">
                <a:solidFill>
                  <a:srgbClr val="000000"/>
                </a:solidFill>
              </a:defRPr>
            </a:pPr>
            <a:endParaRPr sz="2800">
              <a:solidFill>
                <a:srgbClr val="FFFFFF"/>
              </a:solidFill>
              <a:latin typeface="Arial"/>
              <a:ea typeface="Arial"/>
              <a:cs typeface="Arial"/>
              <a:sym typeface="Arial"/>
            </a:endParaRPr>
          </a:p>
          <a:p>
            <a:pPr lvl="0">
              <a:spcBef>
                <a:spcPts val="600"/>
              </a:spcBef>
              <a:buChar char="•"/>
              <a:defRPr sz="1800">
                <a:solidFill>
                  <a:srgbClr val="000000"/>
                </a:solidFill>
              </a:defRPr>
            </a:pPr>
            <a:r>
              <a:rPr sz="2800">
                <a:solidFill>
                  <a:srgbClr val="FFFFFF"/>
                </a:solidFill>
              </a:rPr>
              <a:t>Gangrene of gallbladder is rare</a:t>
            </a:r>
          </a:p>
          <a:p>
            <a:pPr lvl="0">
              <a:spcBef>
                <a:spcPts val="600"/>
              </a:spcBef>
              <a:buChar char="•"/>
              <a:defRPr sz="1800">
                <a:solidFill>
                  <a:srgbClr val="000000"/>
                </a:solidFill>
              </a:defRPr>
            </a:pPr>
            <a:endParaRPr sz="2800">
              <a:solidFill>
                <a:srgbClr val="FFFFFF"/>
              </a:solidFill>
              <a:latin typeface="Arial"/>
              <a:ea typeface="Arial"/>
              <a:cs typeface="Arial"/>
              <a:sym typeface="Arial"/>
            </a:endParaRPr>
          </a:p>
          <a:p>
            <a:pPr lvl="0">
              <a:spcBef>
                <a:spcPts val="600"/>
              </a:spcBef>
              <a:buChar char="•"/>
              <a:defRPr sz="1800">
                <a:solidFill>
                  <a:srgbClr val="000000"/>
                </a:solidFill>
              </a:defRPr>
            </a:pPr>
            <a:r>
              <a:rPr sz="2800">
                <a:solidFill>
                  <a:srgbClr val="FFFFFF"/>
                </a:solidFill>
              </a:rPr>
              <a:t>Stone in C.B.D obstruct jaundice &amp; pancreatitis</a:t>
            </a:r>
          </a:p>
        </p:txBody>
      </p:sp>
      <p:pic>
        <p:nvPicPr>
          <p:cNvPr id="248" name="Digest Cholecystitis Typical Gallstone Sites.png" descr="Digest Cholecystitis Typical Gallstone Sites"/>
          <p:cNvPicPr/>
          <p:nvPr/>
        </p:nvPicPr>
        <p:blipFill>
          <a:blip r:embed="rId2" cstate="print">
            <a:extLst/>
          </a:blip>
          <a:stretch>
            <a:fillRect/>
          </a:stretch>
        </p:blipFill>
        <p:spPr>
          <a:xfrm>
            <a:off x="4519877" y="932920"/>
            <a:ext cx="4624123" cy="5544080"/>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p:nvPr/>
        </p:nvSpPr>
        <p:spPr>
          <a:xfrm>
            <a:off x="-1" y="0"/>
            <a:ext cx="9144002" cy="688086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457200" lvl="2" indent="457200">
              <a:spcBef>
                <a:spcPts val="1400"/>
              </a:spcBef>
              <a:buSzTx/>
              <a:buNone/>
              <a:defRPr sz="1800"/>
            </a:pPr>
            <a:r>
              <a:rPr sz="3800">
                <a:solidFill>
                  <a:srgbClr val="FFFFFF"/>
                </a:solidFill>
              </a:rPr>
              <a:t>     </a:t>
            </a:r>
            <a:r>
              <a:rPr sz="3800" b="1">
                <a:solidFill>
                  <a:srgbClr val="FFFFFF"/>
                </a:solidFill>
              </a:rPr>
              <a:t>Gallbladder Diseases</a:t>
            </a:r>
          </a:p>
          <a:p>
            <a:pPr marL="457200" lvl="0" indent="-457200">
              <a:spcBef>
                <a:spcPts val="1000"/>
              </a:spcBef>
              <a:buSzTx/>
              <a:buNone/>
              <a:defRPr sz="1800"/>
            </a:pPr>
            <a:endParaRPr sz="2400">
              <a:solidFill>
                <a:srgbClr val="FFFFFF"/>
              </a:solidFill>
            </a:endParaRPr>
          </a:p>
          <a:p>
            <a:pPr marL="457200" lvl="0" indent="-457200">
              <a:spcBef>
                <a:spcPts val="1600"/>
              </a:spcBef>
              <a:buSzTx/>
              <a:buNone/>
              <a:defRPr sz="1800"/>
            </a:pPr>
            <a:r>
              <a:rPr sz="2800">
                <a:solidFill>
                  <a:srgbClr val="FFFFFF"/>
                </a:solidFill>
              </a:rPr>
              <a:t>1-  Cholelithiasis &amp; Cholecystitis</a:t>
            </a:r>
          </a:p>
          <a:p>
            <a:pPr marL="457200" lvl="0" indent="-457200">
              <a:spcBef>
                <a:spcPts val="1600"/>
              </a:spcBef>
              <a:buSzTx/>
              <a:buNone/>
              <a:defRPr sz="1800"/>
            </a:pPr>
            <a:r>
              <a:rPr sz="2800">
                <a:solidFill>
                  <a:srgbClr val="FFFFFF"/>
                </a:solidFill>
              </a:rPr>
              <a:t>		     	  Cholecystitis = inflammation of GB</a:t>
            </a:r>
          </a:p>
          <a:p>
            <a:pPr marL="457200" lvl="0" indent="-457200">
              <a:spcBef>
                <a:spcPts val="1600"/>
              </a:spcBef>
              <a:buSzTx/>
              <a:buNone/>
              <a:defRPr sz="1800"/>
            </a:pPr>
            <a:r>
              <a:rPr sz="2800">
                <a:solidFill>
                  <a:srgbClr val="FFFFFF"/>
                </a:solidFill>
              </a:rPr>
              <a:t>			  Cholelithisi = Stone(s) in GB</a:t>
            </a:r>
          </a:p>
          <a:p>
            <a:pPr marL="457200" lvl="0" indent="-457200">
              <a:spcBef>
                <a:spcPts val="1600"/>
              </a:spcBef>
              <a:buSzTx/>
              <a:buNone/>
              <a:defRPr sz="1800"/>
            </a:pPr>
            <a:r>
              <a:rPr sz="2800">
                <a:solidFill>
                  <a:srgbClr val="FFFFFF"/>
                </a:solidFill>
              </a:rPr>
              <a:t>2-  Obstructive jaundice: liver patterns </a:t>
            </a:r>
          </a:p>
          <a:p>
            <a:pPr marL="457200" lvl="0" indent="-457200">
              <a:spcBef>
                <a:spcPts val="1600"/>
              </a:spcBef>
              <a:buSzTx/>
              <a:buNone/>
              <a:defRPr sz="1800"/>
            </a:pPr>
            <a:r>
              <a:rPr sz="2800">
                <a:solidFill>
                  <a:srgbClr val="FFFFFF"/>
                </a:solidFill>
              </a:rPr>
              <a:t>3- Gangrene of gall bladder rare</a:t>
            </a:r>
          </a:p>
          <a:p>
            <a:pPr marL="457200" lvl="0" indent="-457200">
              <a:spcBef>
                <a:spcPts val="1600"/>
              </a:spcBef>
              <a:buSzTx/>
              <a:buNone/>
              <a:defRPr sz="1800"/>
            </a:pPr>
            <a:r>
              <a:rPr sz="2800">
                <a:solidFill>
                  <a:srgbClr val="FFFFFF"/>
                </a:solidFill>
              </a:rPr>
              <a:t>4- Congenital defects</a:t>
            </a:r>
          </a:p>
          <a:p>
            <a:pPr marL="457200" lvl="0" indent="-457200">
              <a:spcBef>
                <a:spcPts val="1000"/>
              </a:spcBef>
              <a:buSzTx/>
              <a:buNone/>
              <a:defRPr sz="1800"/>
            </a:pPr>
            <a:endParaRPr>
              <a:solidFill>
                <a:srgbClr val="FFFFFF"/>
              </a:solidFill>
            </a:endParaRPr>
          </a:p>
          <a:p>
            <a:pPr marL="457200" lvl="0" indent="-457200">
              <a:spcBef>
                <a:spcPts val="1000"/>
              </a:spcBef>
              <a:buSzTx/>
              <a:buNone/>
              <a:defRPr sz="1800"/>
            </a:pPr>
            <a:endParaRPr>
              <a:solidFill>
                <a:srgbClr val="FFFFFF"/>
              </a:solidFill>
            </a:endParaRPr>
          </a:p>
          <a:p>
            <a:pPr marL="457200" lvl="0" indent="-457200">
              <a:spcBef>
                <a:spcPts val="1000"/>
              </a:spcBef>
              <a:buSzTx/>
              <a:buNone/>
              <a:defRPr sz="1800"/>
            </a:pPr>
            <a:endParaRPr>
              <a:solidFill>
                <a:srgbClr val="FFFFFF"/>
              </a:solidFill>
            </a:endParaRPr>
          </a:p>
          <a:p>
            <a:pPr marL="457200" lvl="0" indent="-457200">
              <a:spcBef>
                <a:spcPts val="1000"/>
              </a:spcBef>
              <a:buSzTx/>
              <a:buNone/>
              <a:defRPr sz="1800"/>
            </a:pPr>
            <a:r>
              <a:rPr>
                <a:solidFill>
                  <a:srgbClr val="FFFFFF"/>
                </a:solidFill>
              </a:rPr>
              <a:t>				</a:t>
            </a:r>
          </a:p>
          <a:p>
            <a:pPr marL="457200" lvl="0" indent="-457200">
              <a:spcBef>
                <a:spcPts val="1000"/>
              </a:spcBef>
              <a:buSzTx/>
              <a:buNone/>
              <a:defRPr sz="1800"/>
            </a:pPr>
            <a:r>
              <a:rPr>
                <a:solidFill>
                  <a:srgbClr val="FFFFFF"/>
                </a:solidFill>
              </a:rPr>
              <a:t>				</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ancreasmodel.jpg" descr="pancreasmodel"/>
          <p:cNvPicPr/>
          <p:nvPr/>
        </p:nvPicPr>
        <p:blipFill>
          <a:blip r:embed="rId2" cstate="print">
            <a:extLst/>
          </a:blip>
          <a:stretch>
            <a:fillRect/>
          </a:stretch>
        </p:blipFill>
        <p:spPr>
          <a:xfrm>
            <a:off x="0" y="956733"/>
            <a:ext cx="9144000" cy="5867401"/>
          </a:xfrm>
          <a:prstGeom prst="rect">
            <a:avLst/>
          </a:prstGeom>
          <a:ln w="12700">
            <a:miter lim="400000"/>
          </a:ln>
        </p:spPr>
      </p:pic>
      <p:sp>
        <p:nvSpPr>
          <p:cNvPr id="253" name="Shape 253"/>
          <p:cNvSpPr/>
          <p:nvPr/>
        </p:nvSpPr>
        <p:spPr>
          <a:xfrm>
            <a:off x="-1" y="-135467"/>
            <a:ext cx="9144002" cy="110292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4300"/>
              </a:spcBef>
              <a:buSzTx/>
              <a:buNone/>
              <a:defRPr sz="7200" b="1">
                <a:solidFill>
                  <a:srgbClr val="3333FF"/>
                </a:solidFill>
                <a:latin typeface="Arial"/>
                <a:ea typeface="Arial"/>
                <a:cs typeface="Arial"/>
                <a:sym typeface="Arial"/>
              </a:defRPr>
            </a:lvl1pPr>
          </a:lstStyle>
          <a:p>
            <a:pPr lvl="0">
              <a:defRPr sz="1800" b="0">
                <a:solidFill>
                  <a:srgbClr val="000000"/>
                </a:solidFill>
              </a:defRPr>
            </a:pPr>
            <a:r>
              <a:rPr sz="7200" b="1">
                <a:solidFill>
                  <a:srgbClr val="3333FF"/>
                </a:solidFill>
              </a:rPr>
              <a:t>PANCREAS</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1.jpg" descr="1"/>
          <p:cNvPicPr/>
          <p:nvPr/>
        </p:nvPicPr>
        <p:blipFill>
          <a:blip r:embed="rId3" cstate="print">
            <a:extLst/>
          </a:blip>
          <a:stretch>
            <a:fillRect/>
          </a:stretch>
        </p:blipFill>
        <p:spPr>
          <a:xfrm>
            <a:off x="4343400" y="0"/>
            <a:ext cx="4800600" cy="6781800"/>
          </a:xfrm>
          <a:prstGeom prst="rect">
            <a:avLst/>
          </a:prstGeom>
          <a:ln w="12700">
            <a:miter lim="400000"/>
          </a:ln>
        </p:spPr>
      </p:pic>
      <p:sp>
        <p:nvSpPr>
          <p:cNvPr id="256" name="Shape 256"/>
          <p:cNvSpPr>
            <a:spLocks noGrp="1"/>
          </p:cNvSpPr>
          <p:nvPr>
            <p:ph type="title" idx="4294967295"/>
          </p:nvPr>
        </p:nvSpPr>
        <p:spPr>
          <a:xfrm>
            <a:off x="84666" y="66516"/>
            <a:ext cx="3581401" cy="25753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lgn="l">
              <a:defRPr sz="1800">
                <a:solidFill>
                  <a:srgbClr val="000000"/>
                </a:solidFill>
              </a:defRPr>
            </a:pPr>
            <a:r>
              <a:rPr sz="3200">
                <a:solidFill>
                  <a:srgbClr val="FFFFFF"/>
                </a:solidFill>
              </a:rPr>
              <a:t> </a:t>
            </a:r>
            <a:r>
              <a:rPr sz="3200">
                <a:solidFill>
                  <a:srgbClr val="FFFF00"/>
                </a:solidFill>
              </a:rPr>
              <a:t>Anatomical positi</a:t>
            </a:r>
            <a:r>
              <a:rPr sz="2800">
                <a:solidFill>
                  <a:srgbClr val="FFFF00"/>
                </a:solidFill>
              </a:rPr>
              <a:t>on</a:t>
            </a:r>
            <a:r>
              <a:rPr sz="2800">
                <a:solidFill>
                  <a:srgbClr val="FFFFFF"/>
                </a:solidFill>
              </a:rPr>
              <a:t> </a:t>
            </a:r>
            <a:r>
              <a:rPr sz="2200">
                <a:solidFill>
                  <a:srgbClr val="FFFFFF"/>
                </a:solidFill>
              </a:rPr>
              <a:t>     </a:t>
            </a:r>
          </a:p>
          <a:p>
            <a:pPr lvl="0" algn="l">
              <a:defRPr sz="1800">
                <a:solidFill>
                  <a:srgbClr val="000000"/>
                </a:solidFill>
              </a:defRPr>
            </a:pPr>
            <a:endParaRPr sz="2200">
              <a:solidFill>
                <a:srgbClr val="FFFFFF"/>
              </a:solidFill>
            </a:endParaRPr>
          </a:p>
          <a:p>
            <a:pPr lvl="0" algn="l">
              <a:defRPr sz="1800">
                <a:solidFill>
                  <a:srgbClr val="000000"/>
                </a:solidFill>
              </a:defRPr>
            </a:pPr>
            <a:r>
              <a:rPr sz="2200">
                <a:solidFill>
                  <a:srgbClr val="FFFFFF"/>
                </a:solidFill>
              </a:rPr>
              <a:t>- </a:t>
            </a:r>
            <a:r>
              <a:rPr sz="2400">
                <a:solidFill>
                  <a:srgbClr val="FFFFFF"/>
                </a:solidFill>
              </a:rPr>
              <a:t>Epigastric</a:t>
            </a:r>
            <a:br>
              <a:rPr sz="2400">
                <a:solidFill>
                  <a:srgbClr val="FFFFFF"/>
                </a:solidFill>
              </a:rPr>
            </a:br>
            <a:r>
              <a:rPr sz="2400">
                <a:solidFill>
                  <a:srgbClr val="FFFFFF"/>
                </a:solidFill>
              </a:rPr>
              <a:t>- left upper hypochondrium region</a:t>
            </a:r>
          </a:p>
        </p:txBody>
      </p:sp>
      <p:sp>
        <p:nvSpPr>
          <p:cNvPr id="257" name="Shape 257"/>
          <p:cNvSpPr/>
          <p:nvPr/>
        </p:nvSpPr>
        <p:spPr>
          <a:xfrm>
            <a:off x="152400" y="2667000"/>
            <a:ext cx="2990850" cy="27738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lgn="r">
              <a:spcBef>
                <a:spcPts val="1000"/>
              </a:spcBef>
              <a:buSzTx/>
              <a:buNone/>
              <a:defRPr sz="1800"/>
            </a:pPr>
            <a:endParaRPr>
              <a:solidFill>
                <a:srgbClr val="FFFFFF"/>
              </a:solidFill>
              <a:latin typeface="Arial"/>
              <a:ea typeface="Arial"/>
              <a:cs typeface="Arial"/>
              <a:sym typeface="Arial"/>
            </a:endParaRPr>
          </a:p>
          <a:p>
            <a:pPr lvl="0" algn="r">
              <a:spcBef>
                <a:spcPts val="1000"/>
              </a:spcBef>
              <a:buSzTx/>
              <a:buNone/>
              <a:defRPr sz="1800"/>
            </a:pPr>
            <a:r>
              <a:rPr>
                <a:solidFill>
                  <a:srgbClr val="FFFFFF"/>
                </a:solidFill>
                <a:latin typeface="Arial"/>
                <a:ea typeface="Arial"/>
                <a:cs typeface="Arial"/>
                <a:sym typeface="Arial"/>
              </a:rPr>
              <a:t>Right lobe of liver</a:t>
            </a:r>
          </a:p>
          <a:p>
            <a:pPr lvl="0" algn="r">
              <a:spcBef>
                <a:spcPts val="1000"/>
              </a:spcBef>
              <a:buSzTx/>
              <a:buNone/>
              <a:defRPr sz="1800"/>
            </a:pPr>
            <a:r>
              <a:rPr>
                <a:solidFill>
                  <a:srgbClr val="FFFFFF"/>
                </a:solidFill>
                <a:latin typeface="Arial"/>
                <a:ea typeface="Arial"/>
                <a:cs typeface="Arial"/>
                <a:sym typeface="Arial"/>
              </a:rPr>
              <a:t>Falciform ligament</a:t>
            </a:r>
          </a:p>
          <a:p>
            <a:pPr lvl="0" algn="r">
              <a:spcBef>
                <a:spcPts val="1000"/>
              </a:spcBef>
              <a:buSzTx/>
              <a:buNone/>
              <a:defRPr sz="1800"/>
            </a:pPr>
            <a:r>
              <a:rPr>
                <a:solidFill>
                  <a:srgbClr val="FFFFFF"/>
                </a:solidFill>
                <a:latin typeface="Arial"/>
                <a:ea typeface="Arial"/>
                <a:cs typeface="Arial"/>
                <a:sym typeface="Arial"/>
              </a:rPr>
              <a:t>Gallbladder</a:t>
            </a:r>
          </a:p>
          <a:p>
            <a:pPr lvl="0" algn="r">
              <a:spcBef>
                <a:spcPts val="1000"/>
              </a:spcBef>
              <a:buSzTx/>
              <a:buNone/>
              <a:defRPr sz="1800"/>
            </a:pPr>
            <a:r>
              <a:rPr>
                <a:solidFill>
                  <a:srgbClr val="FFFFFF"/>
                </a:solidFill>
                <a:latin typeface="Arial"/>
                <a:ea typeface="Arial"/>
                <a:cs typeface="Arial"/>
                <a:sym typeface="Arial"/>
              </a:rPr>
              <a:t>Pancreas</a:t>
            </a:r>
          </a:p>
          <a:p>
            <a:pPr lvl="0" algn="r">
              <a:spcBef>
                <a:spcPts val="1000"/>
              </a:spcBef>
              <a:buSzTx/>
              <a:buNone/>
              <a:defRPr sz="1800"/>
            </a:pPr>
            <a:r>
              <a:rPr>
                <a:solidFill>
                  <a:srgbClr val="FFFFFF"/>
                </a:solidFill>
                <a:latin typeface="Arial"/>
                <a:ea typeface="Arial"/>
                <a:cs typeface="Arial"/>
                <a:sym typeface="Arial"/>
              </a:rPr>
              <a:t>Duodenum</a:t>
            </a:r>
          </a:p>
        </p:txBody>
      </p:sp>
      <p:sp>
        <p:nvSpPr>
          <p:cNvPr id="258" name="Shape 258"/>
          <p:cNvSpPr/>
          <p:nvPr/>
        </p:nvSpPr>
        <p:spPr>
          <a:xfrm>
            <a:off x="3124200" y="3276600"/>
            <a:ext cx="1828800" cy="0"/>
          </a:xfrm>
          <a:prstGeom prst="line">
            <a:avLst/>
          </a:prstGeom>
          <a:ln>
            <a:solidFill>
              <a:srgbClr val="FFFFFF"/>
            </a:solidFill>
            <a:round/>
            <a:tailEnd type="triangle"/>
          </a:ln>
        </p:spPr>
        <p:txBody>
          <a:bodyPr lIns="0" tIns="0" rIns="0" bIns="0"/>
          <a:lstStyle/>
          <a:p>
            <a:pPr lvl="0" defTabSz="457200">
              <a:spcBef>
                <a:spcPts val="0"/>
              </a:spcBef>
              <a:buSzTx/>
              <a:buFontTx/>
              <a:buNone/>
              <a:defRPr sz="1200">
                <a:latin typeface="+mn-lt"/>
                <a:ea typeface="+mn-ea"/>
                <a:cs typeface="+mn-cs"/>
                <a:sym typeface="Helvetica"/>
              </a:defRPr>
            </a:pPr>
            <a:endParaRPr/>
          </a:p>
        </p:txBody>
      </p:sp>
      <p:sp>
        <p:nvSpPr>
          <p:cNvPr id="259" name="Shape 259"/>
          <p:cNvSpPr/>
          <p:nvPr/>
        </p:nvSpPr>
        <p:spPr>
          <a:xfrm>
            <a:off x="3124200" y="4514850"/>
            <a:ext cx="3429000" cy="0"/>
          </a:xfrm>
          <a:prstGeom prst="line">
            <a:avLst/>
          </a:prstGeom>
          <a:ln>
            <a:solidFill>
              <a:srgbClr val="FFFFFF"/>
            </a:solidFill>
            <a:round/>
            <a:tailEnd type="triangle"/>
          </a:ln>
        </p:spPr>
        <p:txBody>
          <a:bodyPr lIns="0" tIns="0" rIns="0" bIns="0"/>
          <a:lstStyle/>
          <a:p>
            <a:pPr lvl="0" defTabSz="457200">
              <a:spcBef>
                <a:spcPts val="0"/>
              </a:spcBef>
              <a:buSzTx/>
              <a:buFontTx/>
              <a:buNone/>
              <a:defRPr sz="1200">
                <a:latin typeface="+mn-lt"/>
                <a:ea typeface="+mn-ea"/>
                <a:cs typeface="+mn-cs"/>
                <a:sym typeface="Helvetica"/>
              </a:defRPr>
            </a:pPr>
            <a:endParaRPr/>
          </a:p>
        </p:txBody>
      </p:sp>
      <p:sp>
        <p:nvSpPr>
          <p:cNvPr id="260" name="Shape 260"/>
          <p:cNvSpPr/>
          <p:nvPr/>
        </p:nvSpPr>
        <p:spPr>
          <a:xfrm>
            <a:off x="3124200" y="4953000"/>
            <a:ext cx="3048000" cy="0"/>
          </a:xfrm>
          <a:prstGeom prst="line">
            <a:avLst/>
          </a:prstGeom>
          <a:ln>
            <a:solidFill>
              <a:srgbClr val="FFFFFF"/>
            </a:solidFill>
            <a:round/>
            <a:tailEnd type="triangle"/>
          </a:ln>
        </p:spPr>
        <p:txBody>
          <a:bodyPr lIns="0" tIns="0" rIns="0" bIns="0"/>
          <a:lstStyle/>
          <a:p>
            <a:pPr lvl="0" defTabSz="457200">
              <a:spcBef>
                <a:spcPts val="0"/>
              </a:spcBef>
              <a:buSzTx/>
              <a:buFontTx/>
              <a:buNone/>
              <a:defRPr sz="1200">
                <a:latin typeface="+mn-lt"/>
                <a:ea typeface="+mn-ea"/>
                <a:cs typeface="+mn-cs"/>
                <a:sym typeface="Helvetica"/>
              </a:defRPr>
            </a:pPr>
            <a:endParaRPr/>
          </a:p>
        </p:txBody>
      </p:sp>
      <p:sp>
        <p:nvSpPr>
          <p:cNvPr id="261" name="Shape 261"/>
          <p:cNvSpPr/>
          <p:nvPr/>
        </p:nvSpPr>
        <p:spPr>
          <a:xfrm>
            <a:off x="3124200" y="5486400"/>
            <a:ext cx="3505200" cy="0"/>
          </a:xfrm>
          <a:prstGeom prst="line">
            <a:avLst/>
          </a:prstGeom>
          <a:ln>
            <a:solidFill>
              <a:srgbClr val="FFFFFF"/>
            </a:solidFill>
            <a:round/>
            <a:tailEnd type="triangle"/>
          </a:ln>
        </p:spPr>
        <p:txBody>
          <a:bodyPr lIns="0" tIns="0" rIns="0" bIns="0"/>
          <a:lstStyle/>
          <a:p>
            <a:pPr lvl="0" defTabSz="457200">
              <a:spcBef>
                <a:spcPts val="0"/>
              </a:spcBef>
              <a:buSzTx/>
              <a:buFontTx/>
              <a:buNone/>
              <a:defRPr sz="1200">
                <a:latin typeface="+mn-lt"/>
                <a:ea typeface="+mn-ea"/>
                <a:cs typeface="+mn-cs"/>
                <a:sym typeface="Helvetica"/>
              </a:defRPr>
            </a:pPr>
            <a:endParaRPr/>
          </a:p>
        </p:txBody>
      </p:sp>
      <p:sp>
        <p:nvSpPr>
          <p:cNvPr id="262" name="Shape 262"/>
          <p:cNvSpPr/>
          <p:nvPr/>
        </p:nvSpPr>
        <p:spPr>
          <a:xfrm>
            <a:off x="2171700" y="5314950"/>
            <a:ext cx="990600"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spcBef>
                <a:spcPts val="1000"/>
              </a:spcBef>
              <a:buSzTx/>
              <a:buNone/>
              <a:defRPr sz="1800">
                <a:solidFill>
                  <a:srgbClr val="FFFFFF"/>
                </a:solidFill>
                <a:latin typeface="Arial"/>
                <a:ea typeface="Arial"/>
                <a:cs typeface="Arial"/>
                <a:sym typeface="Arial"/>
              </a:defRPr>
            </a:lvl1pPr>
          </a:lstStyle>
          <a:p>
            <a:pPr lvl="0">
              <a:defRPr>
                <a:solidFill>
                  <a:srgbClr val="000000"/>
                </a:solidFill>
              </a:defRPr>
            </a:pPr>
            <a:r>
              <a:rPr>
                <a:solidFill>
                  <a:srgbClr val="FFFFFF"/>
                </a:solidFill>
              </a:rPr>
              <a:t>L-3</a:t>
            </a:r>
          </a:p>
        </p:txBody>
      </p:sp>
      <p:sp>
        <p:nvSpPr>
          <p:cNvPr id="263" name="Shape 263"/>
          <p:cNvSpPr/>
          <p:nvPr/>
        </p:nvSpPr>
        <p:spPr>
          <a:xfrm>
            <a:off x="3143250" y="3657600"/>
            <a:ext cx="3505200" cy="0"/>
          </a:xfrm>
          <a:prstGeom prst="line">
            <a:avLst/>
          </a:prstGeom>
          <a:ln>
            <a:solidFill>
              <a:srgbClr val="FFFFFF"/>
            </a:solidFill>
            <a:round/>
            <a:tailEnd type="triangle"/>
          </a:ln>
        </p:spPr>
        <p:txBody>
          <a:bodyPr lIns="0" tIns="0" rIns="0" bIns="0"/>
          <a:lstStyle/>
          <a:p>
            <a:pPr lvl="0" defTabSz="457200">
              <a:spcBef>
                <a:spcPts val="0"/>
              </a:spcBef>
              <a:buSzTx/>
              <a:buFontTx/>
              <a:buNone/>
              <a:defRPr sz="1200">
                <a:latin typeface="+mn-lt"/>
                <a:ea typeface="+mn-ea"/>
                <a:cs typeface="+mn-cs"/>
                <a:sym typeface="Helvetica"/>
              </a:defRPr>
            </a:pPr>
            <a:endParaRPr/>
          </a:p>
        </p:txBody>
      </p:sp>
      <p:sp>
        <p:nvSpPr>
          <p:cNvPr id="264" name="Shape 264"/>
          <p:cNvSpPr/>
          <p:nvPr/>
        </p:nvSpPr>
        <p:spPr>
          <a:xfrm>
            <a:off x="3200400" y="4114800"/>
            <a:ext cx="2438400" cy="0"/>
          </a:xfrm>
          <a:prstGeom prst="line">
            <a:avLst/>
          </a:prstGeom>
          <a:ln>
            <a:solidFill>
              <a:srgbClr val="FFFFFF"/>
            </a:solidFill>
            <a:round/>
            <a:tailEnd type="triangle"/>
          </a:ln>
        </p:spPr>
        <p:txBody>
          <a:bodyPr lIns="0" tIns="0" rIns="0" bIns="0"/>
          <a:lstStyle/>
          <a:p>
            <a:pPr lvl="0" defTabSz="457200">
              <a:spcBef>
                <a:spcPts val="0"/>
              </a:spcBef>
              <a:buSzTx/>
              <a:buFontTx/>
              <a:buNone/>
              <a:defRPr sz="1200">
                <a:latin typeface="+mn-lt"/>
                <a:ea typeface="+mn-ea"/>
                <a:cs typeface="+mn-cs"/>
                <a:sym typeface="Helvetica"/>
              </a:defRPr>
            </a:pPr>
            <a:endParaRPr/>
          </a:p>
        </p:txBody>
      </p:sp>
      <p:sp>
        <p:nvSpPr>
          <p:cNvPr id="265" name="Shape 265"/>
          <p:cNvSpPr/>
          <p:nvPr/>
        </p:nvSpPr>
        <p:spPr>
          <a:xfrm flipH="1">
            <a:off x="7467599" y="2895600"/>
            <a:ext cx="1" cy="3962400"/>
          </a:xfrm>
          <a:prstGeom prst="line">
            <a:avLst/>
          </a:prstGeom>
          <a:ln w="28575">
            <a:solidFill>
              <a:srgbClr val="8E58B6"/>
            </a:solidFill>
            <a:round/>
          </a:ln>
        </p:spPr>
        <p:txBody>
          <a:bodyPr lIns="0" tIns="0" rIns="0" bIns="0"/>
          <a:lstStyle/>
          <a:p>
            <a:pPr lvl="0" defTabSz="457200">
              <a:spcBef>
                <a:spcPts val="0"/>
              </a:spcBef>
              <a:buSzTx/>
              <a:buFontTx/>
              <a:buNone/>
              <a:defRPr sz="1200">
                <a:latin typeface="+mn-lt"/>
                <a:ea typeface="+mn-ea"/>
                <a:cs typeface="+mn-cs"/>
                <a:sym typeface="Helvetica"/>
              </a:defRPr>
            </a:pPr>
            <a:endParaRPr/>
          </a:p>
        </p:txBody>
      </p:sp>
      <p:sp>
        <p:nvSpPr>
          <p:cNvPr id="266" name="Shape 266"/>
          <p:cNvSpPr/>
          <p:nvPr/>
        </p:nvSpPr>
        <p:spPr>
          <a:xfrm flipH="1">
            <a:off x="5943600" y="2895600"/>
            <a:ext cx="1" cy="3962400"/>
          </a:xfrm>
          <a:prstGeom prst="line">
            <a:avLst/>
          </a:prstGeom>
          <a:ln w="28575">
            <a:solidFill>
              <a:srgbClr val="8E58B6"/>
            </a:solidFill>
            <a:round/>
          </a:ln>
        </p:spPr>
        <p:txBody>
          <a:bodyPr lIns="0" tIns="0" rIns="0" bIns="0"/>
          <a:lstStyle/>
          <a:p>
            <a:pPr lvl="0" defTabSz="457200">
              <a:spcBef>
                <a:spcPts val="0"/>
              </a:spcBef>
              <a:buSzTx/>
              <a:buFontTx/>
              <a:buNone/>
              <a:defRPr sz="1200">
                <a:latin typeface="+mn-lt"/>
                <a:ea typeface="+mn-ea"/>
                <a:cs typeface="+mn-cs"/>
                <a:sym typeface="Helvetica"/>
              </a:defRPr>
            </a:pPr>
            <a:endParaRPr/>
          </a:p>
        </p:txBody>
      </p:sp>
      <p:sp>
        <p:nvSpPr>
          <p:cNvPr id="267" name="Shape 267"/>
          <p:cNvSpPr/>
          <p:nvPr/>
        </p:nvSpPr>
        <p:spPr>
          <a:xfrm>
            <a:off x="4419600" y="5943600"/>
            <a:ext cx="4343400" cy="0"/>
          </a:xfrm>
          <a:prstGeom prst="line">
            <a:avLst/>
          </a:prstGeom>
          <a:ln w="28575">
            <a:solidFill>
              <a:srgbClr val="8E58B6"/>
            </a:solidFill>
            <a:round/>
          </a:ln>
        </p:spPr>
        <p:txBody>
          <a:bodyPr lIns="0" tIns="0" rIns="0" bIns="0"/>
          <a:lstStyle/>
          <a:p>
            <a:pPr lvl="0" defTabSz="457200">
              <a:spcBef>
                <a:spcPts val="0"/>
              </a:spcBef>
              <a:buSzTx/>
              <a:buFontTx/>
              <a:buNone/>
              <a:defRPr sz="1200">
                <a:latin typeface="+mn-lt"/>
                <a:ea typeface="+mn-ea"/>
                <a:cs typeface="+mn-cs"/>
                <a:sym typeface="Helvetica"/>
              </a:defRPr>
            </a:pPr>
            <a:endParaRPr/>
          </a:p>
        </p:txBody>
      </p:sp>
      <p:sp>
        <p:nvSpPr>
          <p:cNvPr id="268" name="Shape 268"/>
          <p:cNvSpPr/>
          <p:nvPr/>
        </p:nvSpPr>
        <p:spPr>
          <a:xfrm>
            <a:off x="4343400" y="4649470"/>
            <a:ext cx="4495800" cy="1"/>
          </a:xfrm>
          <a:prstGeom prst="line">
            <a:avLst/>
          </a:prstGeom>
          <a:ln w="28575">
            <a:solidFill>
              <a:srgbClr val="8E58B6"/>
            </a:solidFill>
            <a:round/>
          </a:ln>
        </p:spPr>
        <p:txBody>
          <a:bodyPr lIns="0" tIns="0" rIns="0" bIns="0"/>
          <a:lstStyle/>
          <a:p>
            <a:pPr lvl="0" defTabSz="457200">
              <a:spcBef>
                <a:spcPts val="0"/>
              </a:spcBef>
              <a:buSzTx/>
              <a:buFontTx/>
              <a:buNone/>
              <a:defRPr sz="1200">
                <a:latin typeface="+mn-lt"/>
                <a:ea typeface="+mn-ea"/>
                <a:cs typeface="+mn-cs"/>
                <a:sym typeface="Helvetica"/>
              </a:defRPr>
            </a:pPr>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p:cNvSpPr>
          <p:nvPr>
            <p:ph type="title" idx="4294967295"/>
          </p:nvPr>
        </p:nvSpPr>
        <p:spPr>
          <a:xfrm>
            <a:off x="697739" y="-641350"/>
            <a:ext cx="3360871" cy="11620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sz="2300" b="1"/>
            </a:lvl1pPr>
          </a:lstStyle>
          <a:p>
            <a:pPr lvl="0">
              <a:defRPr sz="1800" b="0">
                <a:solidFill>
                  <a:srgbClr val="000000"/>
                </a:solidFill>
              </a:defRPr>
            </a:pPr>
            <a:r>
              <a:rPr sz="2300" b="1">
                <a:solidFill>
                  <a:srgbClr val="FFFFFF"/>
                </a:solidFill>
              </a:rPr>
              <a:t>Common Relation</a:t>
            </a:r>
          </a:p>
        </p:txBody>
      </p:sp>
      <p:sp>
        <p:nvSpPr>
          <p:cNvPr id="273" name="Shape 273"/>
          <p:cNvSpPr>
            <a:spLocks noGrp="1"/>
          </p:cNvSpPr>
          <p:nvPr>
            <p:ph type="body" idx="4294967295"/>
          </p:nvPr>
        </p:nvSpPr>
        <p:spPr>
          <a:xfrm>
            <a:off x="50800" y="774567"/>
            <a:ext cx="4654749" cy="61681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defTabSz="896111">
              <a:spcBef>
                <a:spcPts val="300"/>
              </a:spcBef>
              <a:buSzTx/>
              <a:buNone/>
              <a:defRPr sz="1800">
                <a:solidFill>
                  <a:srgbClr val="000000"/>
                </a:solidFill>
              </a:defRPr>
            </a:pPr>
            <a:r>
              <a:rPr sz="2058">
                <a:solidFill>
                  <a:srgbClr val="FF0000"/>
                </a:solidFill>
              </a:rPr>
              <a:t>Anterior</a:t>
            </a:r>
          </a:p>
          <a:p>
            <a:pPr marL="0" lvl="0" indent="0" defTabSz="896111">
              <a:spcBef>
                <a:spcPts val="300"/>
              </a:spcBef>
              <a:buFontTx/>
              <a:buChar char="-"/>
              <a:defRPr sz="1800">
                <a:solidFill>
                  <a:srgbClr val="000000"/>
                </a:solidFill>
              </a:defRPr>
            </a:pPr>
            <a:r>
              <a:rPr sz="2058">
                <a:solidFill>
                  <a:srgbClr val="FFFFFF"/>
                </a:solidFill>
              </a:rPr>
              <a:t>Transverse colon</a:t>
            </a:r>
          </a:p>
          <a:p>
            <a:pPr marL="0" lvl="0" indent="0" defTabSz="896111">
              <a:spcBef>
                <a:spcPts val="300"/>
              </a:spcBef>
              <a:buFontTx/>
              <a:buChar char="-"/>
              <a:defRPr sz="1800">
                <a:solidFill>
                  <a:srgbClr val="000000"/>
                </a:solidFill>
              </a:defRPr>
            </a:pPr>
            <a:r>
              <a:rPr sz="2058">
                <a:solidFill>
                  <a:srgbClr val="FFFFFF"/>
                </a:solidFill>
              </a:rPr>
              <a:t>Transvers mesocolon</a:t>
            </a:r>
          </a:p>
          <a:p>
            <a:pPr marL="0" lvl="0" indent="0" defTabSz="896111">
              <a:spcBef>
                <a:spcPts val="300"/>
              </a:spcBef>
              <a:buFontTx/>
              <a:buChar char="-"/>
              <a:defRPr sz="1800">
                <a:solidFill>
                  <a:srgbClr val="000000"/>
                </a:solidFill>
              </a:defRPr>
            </a:pPr>
            <a:r>
              <a:rPr sz="2058">
                <a:solidFill>
                  <a:srgbClr val="FFFFFF"/>
                </a:solidFill>
              </a:rPr>
              <a:t>Lesser sac</a:t>
            </a:r>
          </a:p>
          <a:p>
            <a:pPr marL="0" lvl="0" indent="0" defTabSz="896111">
              <a:spcBef>
                <a:spcPts val="300"/>
              </a:spcBef>
              <a:buFontTx/>
              <a:buChar char="-"/>
              <a:defRPr sz="1800">
                <a:solidFill>
                  <a:srgbClr val="000000"/>
                </a:solidFill>
              </a:defRPr>
            </a:pPr>
            <a:r>
              <a:rPr sz="2058">
                <a:solidFill>
                  <a:srgbClr val="FFFFFF"/>
                </a:solidFill>
              </a:rPr>
              <a:t>Stomach</a:t>
            </a:r>
          </a:p>
          <a:p>
            <a:pPr marL="0" lvl="0" indent="0" defTabSz="896111">
              <a:spcBef>
                <a:spcPts val="600"/>
              </a:spcBef>
              <a:buFontTx/>
              <a:buChar char="-"/>
              <a:defRPr sz="1800">
                <a:solidFill>
                  <a:srgbClr val="000000"/>
                </a:solidFill>
              </a:defRPr>
            </a:pPr>
            <a:endParaRPr sz="2058">
              <a:solidFill>
                <a:srgbClr val="FFFFFF"/>
              </a:solidFill>
            </a:endParaRPr>
          </a:p>
          <a:p>
            <a:pPr marL="0" lvl="0" indent="0" defTabSz="896111">
              <a:spcBef>
                <a:spcPts val="300"/>
              </a:spcBef>
              <a:buClr>
                <a:srgbClr val="FF0000"/>
              </a:buClr>
              <a:buFontTx/>
              <a:buChar char="-"/>
              <a:defRPr sz="1800">
                <a:solidFill>
                  <a:srgbClr val="000000"/>
                </a:solidFill>
              </a:defRPr>
            </a:pPr>
            <a:r>
              <a:rPr sz="2058">
                <a:solidFill>
                  <a:srgbClr val="FF0000"/>
                </a:solidFill>
              </a:rPr>
              <a:t>Posterior</a:t>
            </a:r>
          </a:p>
          <a:p>
            <a:pPr marL="0" lvl="0" indent="0" defTabSz="896111">
              <a:spcBef>
                <a:spcPts val="300"/>
              </a:spcBef>
              <a:buFontTx/>
              <a:buChar char="-"/>
              <a:defRPr sz="1800">
                <a:solidFill>
                  <a:srgbClr val="000000"/>
                </a:solidFill>
              </a:defRPr>
            </a:pPr>
            <a:r>
              <a:rPr sz="2058">
                <a:solidFill>
                  <a:srgbClr val="FFFFFF"/>
                </a:solidFill>
              </a:rPr>
              <a:t>-Bile duct</a:t>
            </a:r>
          </a:p>
          <a:p>
            <a:pPr marL="0" lvl="0" indent="0" defTabSz="896111">
              <a:spcBef>
                <a:spcPts val="300"/>
              </a:spcBef>
              <a:buFontTx/>
              <a:buChar char="-"/>
              <a:defRPr sz="1800">
                <a:solidFill>
                  <a:srgbClr val="000000"/>
                </a:solidFill>
              </a:defRPr>
            </a:pPr>
            <a:r>
              <a:rPr sz="2058">
                <a:solidFill>
                  <a:srgbClr val="FFFFFF"/>
                </a:solidFill>
              </a:rPr>
              <a:t>Portalvein</a:t>
            </a:r>
          </a:p>
          <a:p>
            <a:pPr marL="0" lvl="0" indent="0" defTabSz="896111">
              <a:spcBef>
                <a:spcPts val="300"/>
              </a:spcBef>
              <a:buFontTx/>
              <a:buChar char="-"/>
              <a:defRPr sz="1800">
                <a:solidFill>
                  <a:srgbClr val="000000"/>
                </a:solidFill>
              </a:defRPr>
            </a:pPr>
            <a:r>
              <a:rPr sz="2058">
                <a:solidFill>
                  <a:srgbClr val="FFFFFF"/>
                </a:solidFill>
              </a:rPr>
              <a:t>Splenic vein</a:t>
            </a:r>
          </a:p>
          <a:p>
            <a:pPr marL="0" lvl="0" indent="0" defTabSz="896111">
              <a:spcBef>
                <a:spcPts val="300"/>
              </a:spcBef>
              <a:buFontTx/>
              <a:buChar char="-"/>
              <a:defRPr sz="1800">
                <a:solidFill>
                  <a:srgbClr val="000000"/>
                </a:solidFill>
              </a:defRPr>
            </a:pPr>
            <a:r>
              <a:rPr sz="2058">
                <a:solidFill>
                  <a:srgbClr val="FFFFFF"/>
                </a:solidFill>
              </a:rPr>
              <a:t>IVC</a:t>
            </a:r>
          </a:p>
          <a:p>
            <a:pPr marL="0" lvl="0" indent="0" defTabSz="896111">
              <a:spcBef>
                <a:spcPts val="300"/>
              </a:spcBef>
              <a:buFontTx/>
              <a:buChar char="-"/>
              <a:defRPr sz="1800">
                <a:solidFill>
                  <a:srgbClr val="000000"/>
                </a:solidFill>
              </a:defRPr>
            </a:pPr>
            <a:r>
              <a:rPr sz="2058">
                <a:solidFill>
                  <a:srgbClr val="FFFFFF"/>
                </a:solidFill>
              </a:rPr>
              <a:t>Aorta</a:t>
            </a:r>
          </a:p>
          <a:p>
            <a:pPr marL="0" lvl="0" indent="0" defTabSz="896111">
              <a:spcBef>
                <a:spcPts val="300"/>
              </a:spcBef>
              <a:buFontTx/>
              <a:buChar char="-"/>
              <a:defRPr sz="1800">
                <a:solidFill>
                  <a:srgbClr val="000000"/>
                </a:solidFill>
              </a:defRPr>
            </a:pPr>
            <a:r>
              <a:rPr sz="2058">
                <a:solidFill>
                  <a:srgbClr val="FFFFFF"/>
                </a:solidFill>
              </a:rPr>
              <a:t> origin of Sup.mesentric.a</a:t>
            </a:r>
          </a:p>
          <a:p>
            <a:pPr marL="0" lvl="0" indent="0" defTabSz="896111">
              <a:spcBef>
                <a:spcPts val="300"/>
              </a:spcBef>
              <a:buFontTx/>
              <a:buChar char="-"/>
              <a:defRPr sz="1800">
                <a:solidFill>
                  <a:srgbClr val="000000"/>
                </a:solidFill>
              </a:defRPr>
            </a:pPr>
            <a:r>
              <a:rPr sz="2058">
                <a:solidFill>
                  <a:srgbClr val="FFFFFF"/>
                </a:solidFill>
              </a:rPr>
              <a:t>Lt.Psoas muscle</a:t>
            </a:r>
          </a:p>
          <a:p>
            <a:pPr marL="0" lvl="0" indent="0" defTabSz="896111">
              <a:spcBef>
                <a:spcPts val="300"/>
              </a:spcBef>
              <a:buFontTx/>
              <a:buChar char="-"/>
              <a:defRPr sz="1800">
                <a:solidFill>
                  <a:srgbClr val="000000"/>
                </a:solidFill>
              </a:defRPr>
            </a:pPr>
            <a:r>
              <a:rPr sz="2058">
                <a:solidFill>
                  <a:srgbClr val="FFFFFF"/>
                </a:solidFill>
              </a:rPr>
              <a:t>Lt.Suuprarenal gland</a:t>
            </a:r>
          </a:p>
          <a:p>
            <a:pPr marL="0" lvl="0" indent="0" defTabSz="896111">
              <a:spcBef>
                <a:spcPts val="300"/>
              </a:spcBef>
              <a:buFontTx/>
              <a:buChar char="-"/>
              <a:defRPr sz="1800">
                <a:solidFill>
                  <a:srgbClr val="000000"/>
                </a:solidFill>
              </a:defRPr>
            </a:pPr>
            <a:r>
              <a:rPr sz="2058">
                <a:solidFill>
                  <a:srgbClr val="FFFFFF"/>
                </a:solidFill>
              </a:rPr>
              <a:t>Left kidney</a:t>
            </a:r>
          </a:p>
          <a:p>
            <a:pPr marL="0" lvl="0" indent="0" defTabSz="896111">
              <a:spcBef>
                <a:spcPts val="300"/>
              </a:spcBef>
              <a:buFontTx/>
              <a:buChar char="-"/>
              <a:defRPr sz="1800">
                <a:solidFill>
                  <a:srgbClr val="000000"/>
                </a:solidFill>
              </a:defRPr>
            </a:pPr>
            <a:r>
              <a:rPr sz="2058">
                <a:solidFill>
                  <a:srgbClr val="FFFFFF"/>
                </a:solidFill>
              </a:rPr>
              <a:t>Hilum of the spleen</a:t>
            </a:r>
          </a:p>
        </p:txBody>
      </p:sp>
      <p:pic>
        <p:nvPicPr>
          <p:cNvPr id="274" name="24.jpg" descr="24"/>
          <p:cNvPicPr/>
          <p:nvPr/>
        </p:nvPicPr>
        <p:blipFill>
          <a:blip r:embed="rId2" cstate="print">
            <a:extLst/>
          </a:blip>
          <a:srcRect l="15568" r="32933" b="5084"/>
          <a:stretch>
            <a:fillRect/>
          </a:stretch>
        </p:blipFill>
        <p:spPr>
          <a:xfrm>
            <a:off x="4780161" y="-1"/>
            <a:ext cx="5007306" cy="6858134"/>
          </a:xfrm>
          <a:prstGeom prst="rect">
            <a:avLst/>
          </a:prstGeom>
          <a:ln w="12700">
            <a:miter lim="400000"/>
          </a:ln>
        </p:spPr>
      </p:pic>
      <p:grpSp>
        <p:nvGrpSpPr>
          <p:cNvPr id="277" name="Group 277"/>
          <p:cNvGrpSpPr/>
          <p:nvPr/>
        </p:nvGrpSpPr>
        <p:grpSpPr>
          <a:xfrm>
            <a:off x="3801952" y="4653877"/>
            <a:ext cx="1127446" cy="634320"/>
            <a:chOff x="0" y="0"/>
            <a:chExt cx="1127444" cy="634319"/>
          </a:xfrm>
        </p:grpSpPr>
        <p:sp>
          <p:nvSpPr>
            <p:cNvPr id="275" name="Shape 275"/>
            <p:cNvSpPr/>
            <p:nvPr/>
          </p:nvSpPr>
          <p:spPr>
            <a:xfrm>
              <a:off x="0" y="0"/>
              <a:ext cx="1109066" cy="634320"/>
            </a:xfrm>
            <a:prstGeom prst="rect">
              <a:avLst/>
            </a:prstGeom>
            <a:noFill/>
            <a:ln w="28575" cap="flat">
              <a:solidFill>
                <a:srgbClr val="FF3300"/>
              </a:solidFill>
              <a:prstDash val="solid"/>
              <a:round/>
            </a:ln>
            <a:effectLst/>
          </p:spPr>
          <p:txBody>
            <a:bodyPr wrap="square" lIns="0" tIns="0" rIns="0" bIns="0" numCol="1" anchor="ctr">
              <a:noAutofit/>
            </a:bodyPr>
            <a:lstStyle/>
            <a:p>
              <a:pPr lvl="0">
                <a:spcBef>
                  <a:spcPts val="0"/>
                </a:spcBef>
                <a:buSzTx/>
                <a:buFontTx/>
                <a:buNone/>
                <a:defRPr sz="1200" b="1">
                  <a:latin typeface="Arial"/>
                  <a:ea typeface="Arial"/>
                  <a:cs typeface="Arial"/>
                  <a:sym typeface="Arial"/>
                </a:defRPr>
              </a:pPr>
              <a:endParaRPr/>
            </a:p>
          </p:txBody>
        </p:sp>
        <p:sp>
          <p:nvSpPr>
            <p:cNvPr id="276" name="Shape 276"/>
            <p:cNvSpPr/>
            <p:nvPr/>
          </p:nvSpPr>
          <p:spPr>
            <a:xfrm>
              <a:off x="0" y="160034"/>
              <a:ext cx="1127445" cy="3142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spcBef>
                  <a:spcPts val="0"/>
                </a:spcBef>
                <a:buSzTx/>
                <a:buNone/>
                <a:defRPr sz="1200" b="1">
                  <a:latin typeface="Arial"/>
                  <a:ea typeface="Arial"/>
                  <a:cs typeface="Arial"/>
                  <a:sym typeface="Arial"/>
                </a:defRPr>
              </a:lvl1pPr>
            </a:lstStyle>
            <a:p>
              <a:pPr lvl="0">
                <a:defRPr sz="1800" b="0"/>
              </a:pPr>
              <a:r>
                <a:rPr sz="1200" b="1"/>
                <a:t>PANCREAS</a:t>
              </a:r>
            </a:p>
          </p:txBody>
        </p:sp>
      </p:grpSp>
      <p:sp>
        <p:nvSpPr>
          <p:cNvPr id="278" name="Shape 278"/>
          <p:cNvSpPr/>
          <p:nvPr/>
        </p:nvSpPr>
        <p:spPr>
          <a:xfrm flipH="1">
            <a:off x="4969933" y="4800600"/>
            <a:ext cx="1981201" cy="76200"/>
          </a:xfrm>
          <a:prstGeom prst="line">
            <a:avLst/>
          </a:prstGeom>
          <a:ln w="25400">
            <a:solidFill>
              <a:srgbClr val="A5B592"/>
            </a:solidFill>
            <a:tailEnd type="triangle"/>
          </a:ln>
          <a:effectLst>
            <a:outerShdw blurRad="38100" dist="20000" dir="5400000" rotWithShape="0">
              <a:srgbClr val="000000">
                <a:alpha val="38000"/>
              </a:srgbClr>
            </a:outerShdw>
          </a:effectLst>
        </p:spPr>
        <p:txBody>
          <a:bodyPr lIns="45719" rIns="45719"/>
          <a:lstStyle/>
          <a:p>
            <a:pPr lvl="0" defTabSz="457200">
              <a:spcBef>
                <a:spcPts val="0"/>
              </a:spcBef>
              <a:buSzTx/>
              <a:buFontTx/>
              <a:buNone/>
              <a:defRPr sz="1200">
                <a:latin typeface="+mn-lt"/>
                <a:ea typeface="+mn-ea"/>
                <a:cs typeface="+mn-cs"/>
                <a:sym typeface="Helvetica"/>
              </a:defRPr>
            </a:pPr>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title" idx="4294967295"/>
          </p:nvPr>
        </p:nvSpPr>
        <p:spPr>
          <a:xfrm>
            <a:off x="462954" y="-111456"/>
            <a:ext cx="8218092" cy="76821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800"/>
            </a:lvl1pPr>
          </a:lstStyle>
          <a:p>
            <a:pPr lvl="0">
              <a:defRPr sz="1800">
                <a:solidFill>
                  <a:srgbClr val="000000"/>
                </a:solidFill>
              </a:defRPr>
            </a:pPr>
            <a:r>
              <a:rPr sz="2800">
                <a:solidFill>
                  <a:srgbClr val="FFFFFF"/>
                </a:solidFill>
              </a:rPr>
              <a:t>Posterior view of duodenum/pancreas</a:t>
            </a:r>
          </a:p>
        </p:txBody>
      </p:sp>
      <p:pic>
        <p:nvPicPr>
          <p:cNvPr id="281" name="336.jpg" descr="336"/>
          <p:cNvPicPr/>
          <p:nvPr/>
        </p:nvPicPr>
        <p:blipFill>
          <a:blip r:embed="rId3" cstate="print">
            <a:extLst/>
          </a:blip>
          <a:stretch>
            <a:fillRect/>
          </a:stretch>
        </p:blipFill>
        <p:spPr>
          <a:xfrm>
            <a:off x="-750822" y="533400"/>
            <a:ext cx="9941720" cy="7173384"/>
          </a:xfrm>
          <a:prstGeom prst="rect">
            <a:avLst/>
          </a:prstGeom>
          <a:ln w="12700">
            <a:miter lim="400000"/>
          </a:ln>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pancreas-04-l.jpg" descr="http://www.histol.chuvashia.com/images/digestive/pancreas-04-l.jpg"/>
          <p:cNvPicPr/>
          <p:nvPr/>
        </p:nvPicPr>
        <p:blipFill>
          <a:blip r:embed="rId2" cstate="print">
            <a:extLst/>
          </a:blip>
          <a:stretch>
            <a:fillRect/>
          </a:stretch>
        </p:blipFill>
        <p:spPr>
          <a:xfrm>
            <a:off x="3041914" y="0"/>
            <a:ext cx="6102086" cy="6858000"/>
          </a:xfrm>
          <a:prstGeom prst="rect">
            <a:avLst/>
          </a:prstGeom>
          <a:ln w="12700">
            <a:miter lim="400000"/>
          </a:ln>
        </p:spPr>
      </p:pic>
      <p:sp>
        <p:nvSpPr>
          <p:cNvPr id="286" name="Shape 286"/>
          <p:cNvSpPr>
            <a:spLocks noGrp="1"/>
          </p:cNvSpPr>
          <p:nvPr>
            <p:ph type="title" idx="4294967295"/>
          </p:nvPr>
        </p:nvSpPr>
        <p:spPr>
          <a:xfrm>
            <a:off x="29865" y="-609600"/>
            <a:ext cx="3140671" cy="11266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sz="2400" b="1"/>
            </a:lvl1pPr>
          </a:lstStyle>
          <a:p>
            <a:pPr lvl="0">
              <a:defRPr sz="1800" b="0">
                <a:solidFill>
                  <a:srgbClr val="000000"/>
                </a:solidFill>
              </a:defRPr>
            </a:pPr>
            <a:r>
              <a:rPr sz="2400" b="1">
                <a:solidFill>
                  <a:srgbClr val="FFFFFF"/>
                </a:solidFill>
              </a:rPr>
              <a:t>Histology of Pancreas</a:t>
            </a:r>
          </a:p>
        </p:txBody>
      </p:sp>
      <p:sp>
        <p:nvSpPr>
          <p:cNvPr id="287" name="Shape 287"/>
          <p:cNvSpPr>
            <a:spLocks noGrp="1"/>
          </p:cNvSpPr>
          <p:nvPr>
            <p:ph type="body" idx="4294967295"/>
          </p:nvPr>
        </p:nvSpPr>
        <p:spPr>
          <a:xfrm>
            <a:off x="76200" y="1384300"/>
            <a:ext cx="3048000" cy="46910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400"/>
              </a:spcBef>
              <a:buSzTx/>
              <a:buNone/>
              <a:defRPr sz="1800">
                <a:solidFill>
                  <a:srgbClr val="000000"/>
                </a:solidFill>
              </a:defRPr>
            </a:pPr>
            <a:r>
              <a:rPr sz="2100">
                <a:solidFill>
                  <a:srgbClr val="FF0000"/>
                </a:solidFill>
              </a:rPr>
              <a:t>Exocrine part</a:t>
            </a:r>
            <a:r>
              <a:rPr sz="2100">
                <a:solidFill>
                  <a:srgbClr val="FF0000"/>
                </a:solidFill>
                <a:latin typeface="Wingdings"/>
                <a:ea typeface="Wingdings"/>
                <a:cs typeface="Wingdings"/>
                <a:sym typeface="Wingdings"/>
              </a:rPr>
              <a:t></a:t>
            </a:r>
            <a:r>
              <a:rPr sz="2100">
                <a:solidFill>
                  <a:srgbClr val="FFFFFF"/>
                </a:solidFill>
              </a:rPr>
              <a:t>Pancreatic  juice</a:t>
            </a:r>
          </a:p>
          <a:p>
            <a:pPr marL="0" lvl="0" indent="0">
              <a:spcBef>
                <a:spcPts val="600"/>
              </a:spcBef>
              <a:buSzTx/>
              <a:buNone/>
              <a:defRPr sz="1800">
                <a:solidFill>
                  <a:srgbClr val="000000"/>
                </a:solidFill>
              </a:defRPr>
            </a:pPr>
            <a:endParaRPr sz="2100">
              <a:solidFill>
                <a:srgbClr val="FFFFFF"/>
              </a:solidFill>
            </a:endParaRPr>
          </a:p>
          <a:p>
            <a:pPr marL="0" lvl="0" indent="0">
              <a:spcBef>
                <a:spcPts val="600"/>
              </a:spcBef>
              <a:buSzTx/>
              <a:buNone/>
              <a:defRPr sz="1800">
                <a:solidFill>
                  <a:srgbClr val="000000"/>
                </a:solidFill>
              </a:defRPr>
            </a:pPr>
            <a:endParaRPr sz="2100">
              <a:solidFill>
                <a:srgbClr val="FFFFFF"/>
              </a:solidFill>
            </a:endParaRPr>
          </a:p>
          <a:p>
            <a:pPr marL="0" lvl="0" indent="0">
              <a:spcBef>
                <a:spcPts val="600"/>
              </a:spcBef>
              <a:buSzTx/>
              <a:buNone/>
              <a:defRPr sz="1800">
                <a:solidFill>
                  <a:srgbClr val="000000"/>
                </a:solidFill>
              </a:defRPr>
            </a:pPr>
            <a:endParaRPr sz="2100">
              <a:solidFill>
                <a:srgbClr val="FFFFFF"/>
              </a:solidFill>
            </a:endParaRPr>
          </a:p>
          <a:p>
            <a:pPr marL="0" lvl="0" indent="0">
              <a:spcBef>
                <a:spcPts val="600"/>
              </a:spcBef>
              <a:buSzTx/>
              <a:buNone/>
              <a:defRPr sz="1800">
                <a:solidFill>
                  <a:srgbClr val="000000"/>
                </a:solidFill>
              </a:defRPr>
            </a:pPr>
            <a:endParaRPr sz="2100">
              <a:solidFill>
                <a:srgbClr val="FFFFFF"/>
              </a:solidFill>
            </a:endParaRPr>
          </a:p>
          <a:p>
            <a:pPr marL="0" lvl="0" indent="0">
              <a:spcBef>
                <a:spcPts val="400"/>
              </a:spcBef>
              <a:buSzTx/>
              <a:buNone/>
              <a:defRPr sz="1800">
                <a:solidFill>
                  <a:srgbClr val="000000"/>
                </a:solidFill>
              </a:defRPr>
            </a:pPr>
            <a:r>
              <a:rPr sz="2100">
                <a:solidFill>
                  <a:srgbClr val="FF0000"/>
                </a:solidFill>
              </a:rPr>
              <a:t>Endocrine part </a:t>
            </a:r>
            <a:r>
              <a:rPr sz="2100">
                <a:solidFill>
                  <a:srgbClr val="FFFFFF"/>
                </a:solidFill>
                <a:latin typeface="Wingdings"/>
                <a:ea typeface="Wingdings"/>
                <a:cs typeface="Wingdings"/>
                <a:sym typeface="Wingdings"/>
              </a:rPr>
              <a:t></a:t>
            </a:r>
            <a:r>
              <a:rPr sz="2100">
                <a:solidFill>
                  <a:srgbClr val="FFFFFF"/>
                </a:solidFill>
              </a:rPr>
              <a:t>Insulin, glucagon and somatostatin</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gn="ctr">
              <a:spcBef>
                <a:spcPts val="1100"/>
              </a:spcBef>
              <a:buSzTx/>
              <a:buNone/>
              <a:defRPr sz="4800" i="1">
                <a:solidFill>
                  <a:srgbClr val="FFFF00"/>
                </a:solidFill>
              </a:defRPr>
            </a:lvl1pPr>
          </a:lstStyle>
          <a:p>
            <a:pPr lvl="0">
              <a:defRPr sz="1800" i="0">
                <a:solidFill>
                  <a:srgbClr val="000000"/>
                </a:solidFill>
              </a:defRPr>
            </a:pPr>
            <a:r>
              <a:rPr sz="4800" i="1">
                <a:solidFill>
                  <a:srgbClr val="FFFF00"/>
                </a:solidFill>
              </a:rPr>
              <a:t> Parts of the pancreas</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24_20.jpg" descr="24_20"/>
          <p:cNvPicPr/>
          <p:nvPr/>
        </p:nvPicPr>
        <p:blipFill>
          <a:blip r:embed="rId2" cstate="print">
            <a:extLst/>
          </a:blip>
          <a:srcRect t="2740"/>
          <a:stretch>
            <a:fillRect/>
          </a:stretch>
        </p:blipFill>
        <p:spPr>
          <a:xfrm>
            <a:off x="-59267" y="0"/>
            <a:ext cx="8991601" cy="6858133"/>
          </a:xfrm>
          <a:prstGeom prst="rect">
            <a:avLst/>
          </a:prstGeom>
          <a:ln w="12700">
            <a:miter lim="400000"/>
          </a:ln>
        </p:spPr>
      </p:pic>
      <p:sp>
        <p:nvSpPr>
          <p:cNvPr id="292" name="Shape 292"/>
          <p:cNvSpPr>
            <a:spLocks noGrp="1"/>
          </p:cNvSpPr>
          <p:nvPr>
            <p:ph type="title" idx="4294967295"/>
          </p:nvPr>
        </p:nvSpPr>
        <p:spPr>
          <a:xfrm>
            <a:off x="6985000" y="4886523"/>
            <a:ext cx="3105547" cy="23459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822959">
              <a:defRPr sz="1800">
                <a:solidFill>
                  <a:srgbClr val="000000"/>
                </a:solidFill>
              </a:defRPr>
            </a:pPr>
            <a:r>
              <a:rPr sz="2159" b="1"/>
              <a:t>Parts:</a:t>
            </a:r>
          </a:p>
          <a:p>
            <a:pPr lvl="0" defTabSz="822959">
              <a:defRPr sz="1800">
                <a:solidFill>
                  <a:srgbClr val="000000"/>
                </a:solidFill>
              </a:defRPr>
            </a:pPr>
            <a:r>
              <a:rPr sz="2159" b="1"/>
              <a:t/>
            </a:r>
            <a:br>
              <a:rPr sz="2159" b="1"/>
            </a:br>
            <a:r>
              <a:rPr sz="2159" b="1"/>
              <a:t>Head</a:t>
            </a:r>
            <a:br>
              <a:rPr sz="2159" b="1"/>
            </a:br>
            <a:r>
              <a:rPr sz="2159" b="1"/>
              <a:t>Neck</a:t>
            </a:r>
            <a:br>
              <a:rPr sz="2159" b="1"/>
            </a:br>
            <a:r>
              <a:rPr sz="2159" b="1"/>
              <a:t>body</a:t>
            </a:r>
            <a:br>
              <a:rPr sz="2159" b="1"/>
            </a:br>
            <a:r>
              <a:rPr sz="2159" b="1"/>
              <a:t>Tail</a:t>
            </a:r>
            <a:br>
              <a:rPr sz="2159" b="1"/>
            </a:br>
            <a:endParaRPr sz="2159" b="1"/>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title" idx="4294967295"/>
          </p:nvPr>
        </p:nvSpPr>
        <p:spPr>
          <a:xfrm>
            <a:off x="84666" y="52916"/>
            <a:ext cx="3008314" cy="7937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b="1"/>
            </a:lvl1pPr>
          </a:lstStyle>
          <a:p>
            <a:pPr lvl="0">
              <a:defRPr sz="1800" b="0">
                <a:solidFill>
                  <a:srgbClr val="000000"/>
                </a:solidFill>
              </a:defRPr>
            </a:pPr>
            <a:r>
              <a:rPr sz="4400" b="1">
                <a:solidFill>
                  <a:srgbClr val="FFFFFF"/>
                </a:solidFill>
              </a:rPr>
              <a:t>The head</a:t>
            </a:r>
          </a:p>
        </p:txBody>
      </p:sp>
      <p:pic>
        <p:nvPicPr>
          <p:cNvPr id="295" name="pancreas.jpg" descr="http://mywebpages.comcast.net/wnor/pancreas.jpg"/>
          <p:cNvPicPr/>
          <p:nvPr/>
        </p:nvPicPr>
        <p:blipFill>
          <a:blip r:embed="rId2" cstate="print">
            <a:extLst/>
          </a:blip>
          <a:stretch>
            <a:fillRect/>
          </a:stretch>
        </p:blipFill>
        <p:spPr>
          <a:xfrm>
            <a:off x="2409692" y="2137171"/>
            <a:ext cx="6734308" cy="4720829"/>
          </a:xfrm>
          <a:prstGeom prst="rect">
            <a:avLst/>
          </a:prstGeom>
          <a:ln w="12700">
            <a:miter lim="400000"/>
          </a:ln>
        </p:spPr>
      </p:pic>
      <p:sp>
        <p:nvSpPr>
          <p:cNvPr id="296" name="Shape 296"/>
          <p:cNvSpPr>
            <a:spLocks noGrp="1"/>
          </p:cNvSpPr>
          <p:nvPr>
            <p:ph type="body" idx="4294967295"/>
          </p:nvPr>
        </p:nvSpPr>
        <p:spPr>
          <a:xfrm>
            <a:off x="84666" y="1092200"/>
            <a:ext cx="3008314" cy="43735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defTabSz="868680">
              <a:spcBef>
                <a:spcPts val="500"/>
              </a:spcBef>
              <a:buFontTx/>
              <a:buChar char="-"/>
              <a:defRPr sz="1800">
                <a:solidFill>
                  <a:srgbClr val="000000"/>
                </a:solidFill>
              </a:defRPr>
            </a:pPr>
            <a:r>
              <a:rPr sz="2280">
                <a:solidFill>
                  <a:srgbClr val="FFFFFF"/>
                </a:solidFill>
              </a:rPr>
              <a:t>It is disc shaped </a:t>
            </a:r>
          </a:p>
          <a:p>
            <a:pPr marL="0" lvl="0" indent="0" defTabSz="868680">
              <a:spcBef>
                <a:spcPts val="500"/>
              </a:spcBef>
              <a:buFontTx/>
              <a:buChar char="-"/>
              <a:defRPr sz="1800">
                <a:solidFill>
                  <a:srgbClr val="000000"/>
                </a:solidFill>
              </a:defRPr>
            </a:pPr>
            <a:endParaRPr sz="2280">
              <a:solidFill>
                <a:srgbClr val="FFFFFF"/>
              </a:solidFill>
            </a:endParaRPr>
          </a:p>
          <a:p>
            <a:pPr marL="0" lvl="0" indent="0" defTabSz="868680">
              <a:spcBef>
                <a:spcPts val="500"/>
              </a:spcBef>
              <a:buFontTx/>
              <a:buChar char="-"/>
              <a:defRPr sz="1800">
                <a:solidFill>
                  <a:srgbClr val="000000"/>
                </a:solidFill>
              </a:defRPr>
            </a:pPr>
            <a:r>
              <a:rPr sz="2280">
                <a:solidFill>
                  <a:srgbClr val="FFFFFF"/>
                </a:solidFill>
              </a:rPr>
              <a:t> lies within the concavity of the duodenum </a:t>
            </a:r>
          </a:p>
          <a:p>
            <a:pPr marL="0" lvl="0" indent="0" defTabSz="868680">
              <a:spcBef>
                <a:spcPts val="500"/>
              </a:spcBef>
              <a:buFontTx/>
              <a:buChar char="-"/>
              <a:defRPr sz="1800">
                <a:solidFill>
                  <a:srgbClr val="000000"/>
                </a:solidFill>
              </a:defRPr>
            </a:pPr>
            <a:endParaRPr sz="2280">
              <a:solidFill>
                <a:srgbClr val="FFFFFF"/>
              </a:solidFill>
            </a:endParaRPr>
          </a:p>
          <a:p>
            <a:pPr marL="0" lvl="0" indent="0" defTabSz="868680">
              <a:spcBef>
                <a:spcPts val="500"/>
              </a:spcBef>
              <a:buFontTx/>
              <a:buChar char="-"/>
              <a:defRPr sz="1800">
                <a:solidFill>
                  <a:srgbClr val="000000"/>
                </a:solidFill>
              </a:defRPr>
            </a:pPr>
            <a:r>
              <a:rPr sz="2280">
                <a:solidFill>
                  <a:srgbClr val="FFFFFF"/>
                </a:solidFill>
              </a:rPr>
              <a:t> A part of the head extends to the left behind the superior mesenteric vessels and is called the </a:t>
            </a:r>
            <a:r>
              <a:rPr sz="2280">
                <a:solidFill>
                  <a:srgbClr val="FFFF00"/>
                </a:solidFill>
              </a:rPr>
              <a:t>Uncinate process.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idx="4294967295"/>
          </p:nvPr>
        </p:nvSpPr>
        <p:spPr>
          <a:xfrm>
            <a:off x="457200" y="3704"/>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13816">
              <a:defRPr sz="3559"/>
            </a:lvl1pPr>
          </a:lstStyle>
          <a:p>
            <a:pPr lvl="0">
              <a:defRPr sz="1800">
                <a:solidFill>
                  <a:srgbClr val="000000"/>
                </a:solidFill>
              </a:defRPr>
            </a:pPr>
            <a:r>
              <a:rPr sz="3559">
                <a:solidFill>
                  <a:srgbClr val="FFFFFF"/>
                </a:solidFill>
              </a:rPr>
              <a:t>Postero- infero surface= visceral surface</a:t>
            </a:r>
          </a:p>
        </p:txBody>
      </p:sp>
      <p:pic>
        <p:nvPicPr>
          <p:cNvPr id="39" name="surfaces and bed of liver (visceral).jpg" descr="surfaces and bed of liver (visceral)"/>
          <p:cNvPicPr/>
          <p:nvPr/>
        </p:nvPicPr>
        <p:blipFill>
          <a:blip r:embed="rId2" cstate="print">
            <a:extLst/>
          </a:blip>
          <a:stretch>
            <a:fillRect/>
          </a:stretch>
        </p:blipFill>
        <p:spPr>
          <a:xfrm>
            <a:off x="2973453" y="3175727"/>
            <a:ext cx="6458414" cy="4017765"/>
          </a:xfrm>
          <a:prstGeom prst="rect">
            <a:avLst/>
          </a:prstGeom>
          <a:ln w="12700">
            <a:miter lim="400000"/>
          </a:ln>
        </p:spPr>
      </p:pic>
      <p:sp>
        <p:nvSpPr>
          <p:cNvPr id="40" name="Shape 40"/>
          <p:cNvSpPr>
            <a:spLocks noGrp="1"/>
          </p:cNvSpPr>
          <p:nvPr>
            <p:ph type="body" idx="4294967295"/>
          </p:nvPr>
        </p:nvSpPr>
        <p:spPr>
          <a:xfrm>
            <a:off x="67733" y="1041400"/>
            <a:ext cx="3573066" cy="57857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spcBef>
                <a:spcPts val="400"/>
              </a:spcBef>
              <a:buSzTx/>
              <a:buNone/>
              <a:defRPr sz="1800">
                <a:solidFill>
                  <a:srgbClr val="000000"/>
                </a:solidFill>
              </a:defRPr>
            </a:pPr>
            <a:r>
              <a:rPr sz="2200" b="1" u="sng"/>
              <a:t>Relations</a:t>
            </a:r>
          </a:p>
          <a:p>
            <a:pPr lvl="0">
              <a:spcBef>
                <a:spcPts val="400"/>
              </a:spcBef>
              <a:buChar char="•"/>
              <a:defRPr sz="1800">
                <a:solidFill>
                  <a:srgbClr val="000000"/>
                </a:solidFill>
              </a:defRPr>
            </a:pPr>
            <a:r>
              <a:rPr sz="2200"/>
              <a:t>I.V.C</a:t>
            </a:r>
          </a:p>
          <a:p>
            <a:pPr lvl="0">
              <a:spcBef>
                <a:spcPts val="400"/>
              </a:spcBef>
              <a:buChar char="•"/>
              <a:defRPr sz="1800">
                <a:solidFill>
                  <a:srgbClr val="000000"/>
                </a:solidFill>
              </a:defRPr>
            </a:pPr>
            <a:r>
              <a:rPr sz="2200"/>
              <a:t>the esophagus</a:t>
            </a:r>
          </a:p>
          <a:p>
            <a:pPr lvl="0">
              <a:spcBef>
                <a:spcPts val="400"/>
              </a:spcBef>
              <a:buChar char="•"/>
              <a:defRPr sz="1800">
                <a:solidFill>
                  <a:srgbClr val="000000"/>
                </a:solidFill>
              </a:defRPr>
            </a:pPr>
            <a:r>
              <a:rPr sz="2200"/>
              <a:t>the stomach</a:t>
            </a:r>
          </a:p>
          <a:p>
            <a:pPr lvl="0">
              <a:spcBef>
                <a:spcPts val="400"/>
              </a:spcBef>
              <a:buChar char="•"/>
              <a:defRPr sz="1800">
                <a:solidFill>
                  <a:srgbClr val="000000"/>
                </a:solidFill>
              </a:defRPr>
            </a:pPr>
            <a:r>
              <a:rPr sz="2200"/>
              <a:t>the duodenum</a:t>
            </a:r>
          </a:p>
          <a:p>
            <a:pPr lvl="0">
              <a:spcBef>
                <a:spcPts val="400"/>
              </a:spcBef>
              <a:buChar char="•"/>
              <a:defRPr sz="1800">
                <a:solidFill>
                  <a:srgbClr val="000000"/>
                </a:solidFill>
              </a:defRPr>
            </a:pPr>
            <a:r>
              <a:rPr sz="2200"/>
              <a:t>the right colic flexure</a:t>
            </a:r>
          </a:p>
          <a:p>
            <a:pPr lvl="0">
              <a:spcBef>
                <a:spcPts val="400"/>
              </a:spcBef>
              <a:buChar char="•"/>
              <a:defRPr sz="1800">
                <a:solidFill>
                  <a:srgbClr val="000000"/>
                </a:solidFill>
              </a:defRPr>
            </a:pPr>
            <a:r>
              <a:rPr sz="2200"/>
              <a:t>the right kidney</a:t>
            </a:r>
          </a:p>
          <a:p>
            <a:pPr lvl="0">
              <a:spcBef>
                <a:spcPts val="400"/>
              </a:spcBef>
              <a:buChar char="•"/>
              <a:defRPr sz="1800">
                <a:solidFill>
                  <a:srgbClr val="000000"/>
                </a:solidFill>
              </a:defRPr>
            </a:pPr>
            <a:r>
              <a:rPr sz="2200"/>
              <a:t>Rt. Suprarenal gland</a:t>
            </a:r>
          </a:p>
          <a:p>
            <a:pPr lvl="0">
              <a:spcBef>
                <a:spcPts val="400"/>
              </a:spcBef>
              <a:buChar char="•"/>
              <a:defRPr sz="1800">
                <a:solidFill>
                  <a:srgbClr val="000000"/>
                </a:solidFill>
              </a:defRPr>
            </a:pPr>
            <a:r>
              <a:rPr sz="2200"/>
              <a:t> the gallbladder.</a:t>
            </a:r>
          </a:p>
          <a:p>
            <a:pPr lvl="0">
              <a:spcBef>
                <a:spcPts val="400"/>
              </a:spcBef>
              <a:buChar char="•"/>
              <a:defRPr sz="1800">
                <a:solidFill>
                  <a:srgbClr val="000000"/>
                </a:solidFill>
              </a:defRPr>
            </a:pPr>
            <a:r>
              <a:rPr sz="2200"/>
              <a:t>Porta hepatic( bile duct,H.a.H.V)</a:t>
            </a:r>
          </a:p>
          <a:p>
            <a:pPr lvl="0">
              <a:spcBef>
                <a:spcPts val="400"/>
              </a:spcBef>
              <a:buChar char="•"/>
              <a:defRPr sz="1800">
                <a:solidFill>
                  <a:srgbClr val="000000"/>
                </a:solidFill>
              </a:defRPr>
            </a:pPr>
            <a:r>
              <a:rPr sz="2200"/>
              <a:t>Fissure for lig. Venoosum &amp; lesser omentum</a:t>
            </a:r>
          </a:p>
          <a:p>
            <a:pPr lvl="0">
              <a:spcBef>
                <a:spcPts val="400"/>
              </a:spcBef>
              <a:buChar char="•"/>
              <a:defRPr sz="1800">
                <a:solidFill>
                  <a:srgbClr val="000000"/>
                </a:solidFill>
              </a:defRPr>
            </a:pPr>
            <a:r>
              <a:rPr sz="2200"/>
              <a:t>Tubular omentum</a:t>
            </a:r>
          </a:p>
          <a:p>
            <a:pPr lvl="0">
              <a:spcBef>
                <a:spcPts val="400"/>
              </a:spcBef>
              <a:buChar char="•"/>
              <a:defRPr sz="1800">
                <a:solidFill>
                  <a:srgbClr val="000000"/>
                </a:solidFill>
              </a:defRPr>
            </a:pPr>
            <a:r>
              <a:rPr sz="2200"/>
              <a:t>Lig.teres</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p:cNvSpPr>
          <p:nvPr>
            <p:ph type="title" idx="4294967295"/>
          </p:nvPr>
        </p:nvSpPr>
        <p:spPr>
          <a:xfrm>
            <a:off x="50800" y="-522817"/>
            <a:ext cx="3008313" cy="11620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sz="3600" b="1">
                <a:solidFill>
                  <a:srgbClr val="FFFF00"/>
                </a:solidFill>
              </a:defRPr>
            </a:lvl1pPr>
          </a:lstStyle>
          <a:p>
            <a:pPr lvl="0">
              <a:defRPr sz="1800" b="0">
                <a:solidFill>
                  <a:srgbClr val="000000"/>
                </a:solidFill>
              </a:defRPr>
            </a:pPr>
            <a:r>
              <a:rPr sz="3600" b="1">
                <a:solidFill>
                  <a:srgbClr val="FFFF00"/>
                </a:solidFill>
              </a:rPr>
              <a:t>The neck</a:t>
            </a:r>
          </a:p>
        </p:txBody>
      </p:sp>
      <p:sp>
        <p:nvSpPr>
          <p:cNvPr id="299" name="Shape 299"/>
          <p:cNvSpPr>
            <a:spLocks noGrp="1"/>
          </p:cNvSpPr>
          <p:nvPr>
            <p:ph type="body" idx="4294967295"/>
          </p:nvPr>
        </p:nvSpPr>
        <p:spPr>
          <a:xfrm>
            <a:off x="59266" y="635000"/>
            <a:ext cx="7212080" cy="183568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500"/>
              </a:spcBef>
              <a:buFontTx/>
              <a:buChar char="-"/>
              <a:defRPr sz="1800">
                <a:solidFill>
                  <a:srgbClr val="000000"/>
                </a:solidFill>
              </a:defRPr>
            </a:pPr>
            <a:r>
              <a:rPr sz="2400">
                <a:solidFill>
                  <a:srgbClr val="FFFFFF"/>
                </a:solidFill>
              </a:rPr>
              <a:t> It is the constricted portion of the pancreas</a:t>
            </a:r>
          </a:p>
          <a:p>
            <a:pPr marL="0" lvl="0" indent="0">
              <a:spcBef>
                <a:spcPts val="500"/>
              </a:spcBef>
              <a:buFontTx/>
              <a:buChar char="-"/>
              <a:defRPr sz="1800">
                <a:solidFill>
                  <a:srgbClr val="000000"/>
                </a:solidFill>
              </a:defRPr>
            </a:pPr>
            <a:r>
              <a:rPr sz="2400">
                <a:solidFill>
                  <a:srgbClr val="FFFFFF"/>
                </a:solidFill>
              </a:rPr>
              <a:t> connects the head to the body.</a:t>
            </a:r>
          </a:p>
          <a:p>
            <a:pPr marL="0" lvl="0" indent="0">
              <a:spcBef>
                <a:spcPts val="500"/>
              </a:spcBef>
              <a:buFontTx/>
              <a:buChar char="-"/>
              <a:defRPr sz="1800">
                <a:solidFill>
                  <a:srgbClr val="000000"/>
                </a:solidFill>
              </a:defRPr>
            </a:pPr>
            <a:r>
              <a:rPr sz="2400">
                <a:solidFill>
                  <a:srgbClr val="FFFFFF"/>
                </a:solidFill>
              </a:rPr>
              <a:t> It lies in front of the beginning of </a:t>
            </a:r>
            <a:r>
              <a:rPr sz="2400">
                <a:solidFill>
                  <a:srgbClr val="FFFF00"/>
                </a:solidFill>
              </a:rPr>
              <a:t>the portal vein</a:t>
            </a:r>
            <a:r>
              <a:rPr sz="2400">
                <a:solidFill>
                  <a:srgbClr val="FFFFFF"/>
                </a:solidFill>
              </a:rPr>
              <a:t> the origin of the</a:t>
            </a:r>
          </a:p>
        </p:txBody>
      </p:sp>
      <p:pic>
        <p:nvPicPr>
          <p:cNvPr id="300" name="pancreasvessels.jpg" descr="http://mywebpages.comcast.net/wnor/pancreasvessels.jpg"/>
          <p:cNvPicPr/>
          <p:nvPr/>
        </p:nvPicPr>
        <p:blipFill>
          <a:blip r:embed="rId2" cstate="print">
            <a:extLst/>
          </a:blip>
          <a:stretch>
            <a:fillRect/>
          </a:stretch>
        </p:blipFill>
        <p:spPr>
          <a:xfrm>
            <a:off x="2429902" y="2366447"/>
            <a:ext cx="6731032" cy="4508487"/>
          </a:xfrm>
          <a:prstGeom prst="rect">
            <a:avLst/>
          </a:prstGeom>
          <a:ln w="12700">
            <a:miter lim="400000"/>
          </a:ln>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p:cNvSpPr>
          <p:nvPr>
            <p:ph type="title" idx="4294967295"/>
          </p:nvPr>
        </p:nvSpPr>
        <p:spPr>
          <a:xfrm>
            <a:off x="66410" y="-353484"/>
            <a:ext cx="3008313" cy="11620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b="1">
                <a:solidFill>
                  <a:srgbClr val="FFFF00"/>
                </a:solidFill>
              </a:defRPr>
            </a:lvl1pPr>
          </a:lstStyle>
          <a:p>
            <a:pPr lvl="0">
              <a:defRPr sz="1800" b="0">
                <a:solidFill>
                  <a:srgbClr val="000000"/>
                </a:solidFill>
              </a:defRPr>
            </a:pPr>
            <a:r>
              <a:rPr sz="4400" b="1">
                <a:solidFill>
                  <a:srgbClr val="FFFF00"/>
                </a:solidFill>
              </a:rPr>
              <a:t>The body</a:t>
            </a:r>
          </a:p>
        </p:txBody>
      </p:sp>
      <p:sp>
        <p:nvSpPr>
          <p:cNvPr id="303" name="Shape 303"/>
          <p:cNvSpPr>
            <a:spLocks noGrp="1"/>
          </p:cNvSpPr>
          <p:nvPr>
            <p:ph type="body" idx="4294967295"/>
          </p:nvPr>
        </p:nvSpPr>
        <p:spPr>
          <a:xfrm>
            <a:off x="84666" y="973666"/>
            <a:ext cx="2667001" cy="43735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600"/>
              </a:spcBef>
              <a:buFontTx/>
              <a:buChar char="-"/>
              <a:defRPr sz="1800">
                <a:solidFill>
                  <a:srgbClr val="000000"/>
                </a:solidFill>
              </a:defRPr>
            </a:pPr>
            <a:r>
              <a:rPr sz="2800">
                <a:solidFill>
                  <a:srgbClr val="FFFFFF"/>
                </a:solidFill>
              </a:rPr>
              <a:t>Runs upward and to the left across the midline</a:t>
            </a:r>
          </a:p>
          <a:p>
            <a:pPr marL="0" lvl="0" indent="0">
              <a:spcBef>
                <a:spcPts val="600"/>
              </a:spcBef>
              <a:buFontTx/>
              <a:buChar char="-"/>
              <a:defRPr sz="1800">
                <a:solidFill>
                  <a:srgbClr val="000000"/>
                </a:solidFill>
              </a:defRPr>
            </a:pPr>
            <a:endParaRPr sz="2800">
              <a:solidFill>
                <a:srgbClr val="FFFFFF"/>
              </a:solidFill>
            </a:endParaRPr>
          </a:p>
          <a:p>
            <a:pPr marL="0" lvl="0" indent="0">
              <a:spcBef>
                <a:spcPts val="600"/>
              </a:spcBef>
              <a:buFontTx/>
              <a:buChar char="-"/>
              <a:defRPr sz="1800">
                <a:solidFill>
                  <a:srgbClr val="000000"/>
                </a:solidFill>
              </a:defRPr>
            </a:pPr>
            <a:r>
              <a:rPr sz="2800">
                <a:solidFill>
                  <a:srgbClr val="FFFFFF"/>
                </a:solidFill>
              </a:rPr>
              <a:t> It is somewhat triangular in cross section.</a:t>
            </a:r>
          </a:p>
        </p:txBody>
      </p:sp>
      <p:pic>
        <p:nvPicPr>
          <p:cNvPr id="304" name="pancreasduct.jpg" descr="http://mywebpages.comcast.net/wnor/pancreasduct.jpg"/>
          <p:cNvPicPr/>
          <p:nvPr/>
        </p:nvPicPr>
        <p:blipFill>
          <a:blip r:embed="rId2" cstate="print">
            <a:extLst/>
          </a:blip>
          <a:stretch>
            <a:fillRect/>
          </a:stretch>
        </p:blipFill>
        <p:spPr>
          <a:xfrm>
            <a:off x="2827271" y="791104"/>
            <a:ext cx="6367529" cy="4373563"/>
          </a:xfrm>
          <a:prstGeom prst="rect">
            <a:avLst/>
          </a:prstGeom>
          <a:ln w="12700">
            <a:miter lim="400000"/>
          </a:ln>
        </p:spPr>
      </p:pic>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p:cNvSpPr>
          <p:nvPr>
            <p:ph type="title" idx="4294967295"/>
          </p:nvPr>
        </p:nvSpPr>
        <p:spPr>
          <a:xfrm>
            <a:off x="457200" y="0"/>
            <a:ext cx="8229600" cy="685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22959">
              <a:defRPr sz="3959"/>
            </a:lvl1pPr>
          </a:lstStyle>
          <a:p>
            <a:pPr lvl="0">
              <a:defRPr sz="1800">
                <a:solidFill>
                  <a:srgbClr val="000000"/>
                </a:solidFill>
              </a:defRPr>
            </a:pPr>
            <a:r>
              <a:rPr sz="3959">
                <a:solidFill>
                  <a:srgbClr val="FFFFFF"/>
                </a:solidFill>
              </a:rPr>
              <a:t>Body of pancreas…cont</a:t>
            </a:r>
          </a:p>
        </p:txBody>
      </p:sp>
      <p:sp>
        <p:nvSpPr>
          <p:cNvPr id="307" name="Shape 307"/>
          <p:cNvSpPr>
            <a:spLocks noGrp="1"/>
          </p:cNvSpPr>
          <p:nvPr>
            <p:ph type="body" idx="4294967295"/>
          </p:nvPr>
        </p:nvSpPr>
        <p:spPr>
          <a:xfrm>
            <a:off x="240307" y="892108"/>
            <a:ext cx="4788893" cy="5715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2900" lvl="0" indent="-342900">
              <a:spcBef>
                <a:spcPts val="400"/>
              </a:spcBef>
              <a:buFontTx/>
              <a:buChar char="-"/>
              <a:defRPr sz="1800">
                <a:solidFill>
                  <a:srgbClr val="000000"/>
                </a:solidFill>
              </a:defRPr>
            </a:pPr>
            <a:r>
              <a:rPr sz="2500">
                <a:solidFill>
                  <a:srgbClr val="FFFFFF"/>
                </a:solidFill>
              </a:rPr>
              <a:t>Three surfaces: </a:t>
            </a:r>
            <a:r>
              <a:rPr sz="2500" b="1">
                <a:solidFill>
                  <a:srgbClr val="FFFFFF"/>
                </a:solidFill>
              </a:rPr>
              <a:t>anterior, posterior,</a:t>
            </a:r>
            <a:r>
              <a:rPr sz="2500">
                <a:solidFill>
                  <a:srgbClr val="FFFFFF"/>
                </a:solidFill>
              </a:rPr>
              <a:t> and </a:t>
            </a:r>
            <a:r>
              <a:rPr sz="2500" b="1">
                <a:solidFill>
                  <a:srgbClr val="FFFFFF"/>
                </a:solidFill>
              </a:rPr>
              <a:t>inferior.</a:t>
            </a:r>
          </a:p>
          <a:p>
            <a:pPr marL="342900" lvl="0" indent="-342900">
              <a:spcBef>
                <a:spcPts val="400"/>
              </a:spcBef>
              <a:buFontTx/>
              <a:buChar char="-"/>
              <a:defRPr sz="1800">
                <a:solidFill>
                  <a:srgbClr val="000000"/>
                </a:solidFill>
              </a:defRPr>
            </a:pPr>
            <a:r>
              <a:rPr sz="2500" b="1">
                <a:solidFill>
                  <a:srgbClr val="FFFFFF"/>
                </a:solidFill>
              </a:rPr>
              <a:t>Three borders: ant ,post &amp; inf</a:t>
            </a:r>
            <a:r>
              <a:rPr sz="2500">
                <a:solidFill>
                  <a:srgbClr val="FFFFFF"/>
                </a:solidFill>
              </a:rPr>
              <a:t>  </a:t>
            </a:r>
          </a:p>
          <a:p>
            <a:pPr lvl="0">
              <a:buSzTx/>
              <a:buNone/>
              <a:defRPr sz="1800">
                <a:solidFill>
                  <a:srgbClr val="000000"/>
                </a:solidFill>
              </a:defRPr>
            </a:pPr>
            <a:endParaRPr sz="2500" u="sng">
              <a:solidFill>
                <a:srgbClr val="FFFF00"/>
              </a:solidFill>
            </a:endParaRPr>
          </a:p>
          <a:p>
            <a:pPr lvl="0">
              <a:buSzTx/>
              <a:buNone/>
              <a:defRPr sz="1800">
                <a:solidFill>
                  <a:srgbClr val="000000"/>
                </a:solidFill>
              </a:defRPr>
            </a:pPr>
            <a:endParaRPr sz="2500" u="sng">
              <a:solidFill>
                <a:srgbClr val="FFFF00"/>
              </a:solidFill>
            </a:endParaRPr>
          </a:p>
          <a:p>
            <a:pPr lvl="0">
              <a:spcBef>
                <a:spcPts val="400"/>
              </a:spcBef>
              <a:buSzTx/>
              <a:buNone/>
              <a:defRPr sz="1800">
                <a:solidFill>
                  <a:srgbClr val="000000"/>
                </a:solidFill>
              </a:defRPr>
            </a:pPr>
            <a:r>
              <a:rPr sz="2500" u="sng">
                <a:solidFill>
                  <a:srgbClr val="FFFF00"/>
                </a:solidFill>
              </a:rPr>
              <a:t>The </a:t>
            </a:r>
            <a:r>
              <a:rPr sz="2500" b="1" u="sng">
                <a:solidFill>
                  <a:srgbClr val="FFFF00"/>
                </a:solidFill>
              </a:rPr>
              <a:t>anterior surface</a:t>
            </a:r>
            <a:r>
              <a:rPr sz="2500" u="sng">
                <a:solidFill>
                  <a:srgbClr val="FFFF00"/>
                </a:solidFill>
              </a:rPr>
              <a:t> </a:t>
            </a:r>
          </a:p>
          <a:p>
            <a:pPr lvl="0">
              <a:spcBef>
                <a:spcPts val="400"/>
              </a:spcBef>
              <a:buSzTx/>
              <a:buNone/>
              <a:defRPr sz="1800">
                <a:solidFill>
                  <a:srgbClr val="000000"/>
                </a:solidFill>
              </a:defRPr>
            </a:pPr>
            <a:r>
              <a:rPr sz="2500">
                <a:solidFill>
                  <a:srgbClr val="FFFFFF"/>
                </a:solidFill>
              </a:rPr>
              <a:t>1- Covered by peritoneum of post. Wall of lesser sac</a:t>
            </a:r>
          </a:p>
          <a:p>
            <a:pPr lvl="0">
              <a:spcBef>
                <a:spcPts val="400"/>
              </a:spcBef>
              <a:buSzTx/>
              <a:buNone/>
              <a:defRPr sz="1800">
                <a:solidFill>
                  <a:srgbClr val="000000"/>
                </a:solidFill>
              </a:defRPr>
            </a:pPr>
            <a:r>
              <a:rPr sz="2500" b="1">
                <a:solidFill>
                  <a:srgbClr val="FFFFFF"/>
                </a:solidFill>
              </a:rPr>
              <a:t>2- Tuber omental</a:t>
            </a:r>
            <a:r>
              <a:rPr sz="2500" i="1">
                <a:solidFill>
                  <a:srgbClr val="FFFFFF"/>
                </a:solidFill>
              </a:rPr>
              <a:t>  : </a:t>
            </a:r>
          </a:p>
          <a:p>
            <a:pPr lvl="0">
              <a:spcBef>
                <a:spcPts val="400"/>
              </a:spcBef>
              <a:buSzTx/>
              <a:buNone/>
              <a:defRPr sz="1800">
                <a:solidFill>
                  <a:srgbClr val="000000"/>
                </a:solidFill>
              </a:defRPr>
            </a:pPr>
            <a:r>
              <a:rPr sz="2500" i="1">
                <a:solidFill>
                  <a:srgbClr val="FFFFFF"/>
                </a:solidFill>
              </a:rPr>
              <a:t>where the ant. surface of pancreas join the neck</a:t>
            </a:r>
          </a:p>
        </p:txBody>
      </p:sp>
      <p:pic>
        <p:nvPicPr>
          <p:cNvPr id="308" name="msoA9FD8.png" descr="msoA9FD8"/>
          <p:cNvPicPr/>
          <p:nvPr/>
        </p:nvPicPr>
        <p:blipFill>
          <a:blip r:embed="rId2" cstate="print">
            <a:extLst/>
          </a:blip>
          <a:stretch>
            <a:fillRect/>
          </a:stretch>
        </p:blipFill>
        <p:spPr>
          <a:xfrm>
            <a:off x="5486400" y="1143000"/>
            <a:ext cx="3657600" cy="5715000"/>
          </a:xfrm>
          <a:prstGeom prst="rect">
            <a:avLst/>
          </a:prstGeom>
          <a:ln w="12700">
            <a:miter lim="400000"/>
          </a:ln>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idx="4294967295"/>
          </p:nvPr>
        </p:nvSpPr>
        <p:spPr>
          <a:xfrm>
            <a:off x="457200" y="-35455"/>
            <a:ext cx="8229600" cy="661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786384">
              <a:defRPr sz="3784"/>
            </a:lvl1pPr>
          </a:lstStyle>
          <a:p>
            <a:pPr lvl="0">
              <a:defRPr sz="1800">
                <a:solidFill>
                  <a:srgbClr val="000000"/>
                </a:solidFill>
              </a:defRPr>
            </a:pPr>
            <a:r>
              <a:rPr sz="3784">
                <a:solidFill>
                  <a:srgbClr val="FFFFFF"/>
                </a:solidFill>
              </a:rPr>
              <a:t>Body of pancreas…cont</a:t>
            </a:r>
          </a:p>
        </p:txBody>
      </p:sp>
      <p:sp>
        <p:nvSpPr>
          <p:cNvPr id="316" name="Shape 316"/>
          <p:cNvSpPr>
            <a:spLocks noGrp="1"/>
          </p:cNvSpPr>
          <p:nvPr>
            <p:ph type="body" idx="4294967295"/>
          </p:nvPr>
        </p:nvSpPr>
        <p:spPr>
          <a:xfrm>
            <a:off x="178329" y="562371"/>
            <a:ext cx="5003271" cy="61953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12598" lvl="0" indent="-212598" defTabSz="566927">
              <a:spcBef>
                <a:spcPts val="200"/>
              </a:spcBef>
              <a:buClr>
                <a:srgbClr val="FFFF00"/>
              </a:buClr>
              <a:buChar char="•"/>
              <a:defRPr sz="1800">
                <a:solidFill>
                  <a:srgbClr val="000000"/>
                </a:solidFill>
              </a:defRPr>
            </a:pPr>
            <a:r>
              <a:rPr sz="1921" u="sng">
                <a:solidFill>
                  <a:srgbClr val="FFFF00"/>
                </a:solidFill>
              </a:rPr>
              <a:t>The </a:t>
            </a:r>
            <a:r>
              <a:rPr sz="1921" b="1" u="sng">
                <a:solidFill>
                  <a:srgbClr val="FFFF00"/>
                </a:solidFill>
              </a:rPr>
              <a:t>inferior surface</a:t>
            </a:r>
            <a:r>
              <a:rPr sz="1921" u="sng">
                <a:solidFill>
                  <a:srgbClr val="FFFF00"/>
                </a:solidFill>
              </a:rPr>
              <a:t> </a:t>
            </a:r>
          </a:p>
          <a:p>
            <a:pPr marL="212597" lvl="0" indent="-212597" defTabSz="566927">
              <a:spcBef>
                <a:spcPts val="200"/>
              </a:spcBef>
              <a:buSzTx/>
              <a:buNone/>
              <a:defRPr sz="1800">
                <a:solidFill>
                  <a:srgbClr val="000000"/>
                </a:solidFill>
              </a:defRPr>
            </a:pPr>
            <a:r>
              <a:rPr sz="1921">
                <a:solidFill>
                  <a:srgbClr val="FFFFFF"/>
                </a:solidFill>
              </a:rPr>
              <a:t> - Narrow on the right but broader on the left</a:t>
            </a:r>
          </a:p>
          <a:p>
            <a:pPr marL="212598" lvl="0" indent="-212598" defTabSz="566927">
              <a:spcBef>
                <a:spcPts val="200"/>
              </a:spcBef>
              <a:buFontTx/>
              <a:buChar char="-"/>
              <a:defRPr sz="1800">
                <a:solidFill>
                  <a:srgbClr val="000000"/>
                </a:solidFill>
              </a:defRPr>
            </a:pPr>
            <a:r>
              <a:rPr sz="1921">
                <a:solidFill>
                  <a:srgbClr val="FFFFFF"/>
                </a:solidFill>
              </a:rPr>
              <a:t>Covered by peritoneum of greater omentum</a:t>
            </a:r>
          </a:p>
          <a:p>
            <a:pPr marL="212598" lvl="0" indent="-212598" defTabSz="566927">
              <a:spcBef>
                <a:spcPts val="200"/>
              </a:spcBef>
              <a:buFontTx/>
              <a:buChar char="-"/>
              <a:defRPr sz="1800">
                <a:solidFill>
                  <a:srgbClr val="000000"/>
                </a:solidFill>
              </a:defRPr>
            </a:pPr>
            <a:r>
              <a:rPr sz="1921">
                <a:solidFill>
                  <a:srgbClr val="FFFFFF"/>
                </a:solidFill>
              </a:rPr>
              <a:t> lies upon the duodenojejunal flexure </a:t>
            </a:r>
          </a:p>
          <a:p>
            <a:pPr marL="212597" lvl="0" indent="-212597" defTabSz="566927">
              <a:spcBef>
                <a:spcPts val="200"/>
              </a:spcBef>
              <a:buSzTx/>
              <a:buNone/>
              <a:defRPr sz="1800">
                <a:solidFill>
                  <a:srgbClr val="000000"/>
                </a:solidFill>
              </a:defRPr>
            </a:pPr>
            <a:r>
              <a:rPr sz="1921">
                <a:solidFill>
                  <a:srgbClr val="FFFFFF"/>
                </a:solidFill>
              </a:rPr>
              <a:t>-   Some coils of the jejunum</a:t>
            </a:r>
          </a:p>
          <a:p>
            <a:pPr marL="212597" lvl="0" indent="-212597" defTabSz="566927">
              <a:spcBef>
                <a:spcPts val="200"/>
              </a:spcBef>
              <a:buSzTx/>
              <a:buNone/>
              <a:defRPr sz="1800">
                <a:solidFill>
                  <a:srgbClr val="000000"/>
                </a:solidFill>
              </a:defRPr>
            </a:pPr>
            <a:r>
              <a:rPr sz="1921">
                <a:solidFill>
                  <a:srgbClr val="FFFFFF"/>
                </a:solidFill>
              </a:rPr>
              <a:t>-   its left extremity rests on the left colic flexure</a:t>
            </a:r>
            <a:r>
              <a:rPr sz="1921" i="1">
                <a:solidFill>
                  <a:srgbClr val="FFFFFF"/>
                </a:solidFill>
              </a:rPr>
              <a:t>  </a:t>
            </a:r>
          </a:p>
          <a:p>
            <a:pPr marL="212597" lvl="0" indent="-212597" defTabSz="566927">
              <a:spcBef>
                <a:spcPts val="200"/>
              </a:spcBef>
              <a:buSzTx/>
              <a:buNone/>
              <a:defRPr sz="1800">
                <a:solidFill>
                  <a:srgbClr val="000000"/>
                </a:solidFill>
              </a:defRPr>
            </a:pPr>
            <a:endParaRPr sz="1921" i="1">
              <a:solidFill>
                <a:srgbClr val="FFFFFF"/>
              </a:solidFill>
            </a:endParaRPr>
          </a:p>
          <a:p>
            <a:pPr marL="212597" lvl="0" indent="-212597" defTabSz="566927">
              <a:spcBef>
                <a:spcPts val="200"/>
              </a:spcBef>
              <a:buSzTx/>
              <a:buNone/>
              <a:defRPr sz="1800">
                <a:solidFill>
                  <a:srgbClr val="000000"/>
                </a:solidFill>
              </a:defRPr>
            </a:pPr>
            <a:r>
              <a:rPr sz="1921" u="sng">
                <a:solidFill>
                  <a:srgbClr val="FFFF00"/>
                </a:solidFill>
              </a:rPr>
              <a:t>The </a:t>
            </a:r>
            <a:r>
              <a:rPr sz="1921" b="1" u="sng">
                <a:solidFill>
                  <a:srgbClr val="FFFF00"/>
                </a:solidFill>
              </a:rPr>
              <a:t>superior border</a:t>
            </a:r>
          </a:p>
          <a:p>
            <a:pPr marL="212598" lvl="0" indent="-212598" defTabSz="566927">
              <a:spcBef>
                <a:spcPts val="200"/>
              </a:spcBef>
              <a:buFontTx/>
              <a:buChar char="-"/>
              <a:defRPr sz="1800">
                <a:solidFill>
                  <a:srgbClr val="000000"/>
                </a:solidFill>
              </a:defRPr>
            </a:pPr>
            <a:r>
              <a:rPr sz="1921">
                <a:solidFill>
                  <a:srgbClr val="FFFFFF"/>
                </a:solidFill>
              </a:rPr>
              <a:t>Blunt and flat to the right;</a:t>
            </a:r>
          </a:p>
          <a:p>
            <a:pPr marL="212598" lvl="0" indent="-212598" defTabSz="566927">
              <a:spcBef>
                <a:spcPts val="200"/>
              </a:spcBef>
              <a:buFontTx/>
              <a:buChar char="-"/>
              <a:defRPr sz="1800">
                <a:solidFill>
                  <a:srgbClr val="000000"/>
                </a:solidFill>
              </a:defRPr>
            </a:pPr>
            <a:r>
              <a:rPr sz="1921">
                <a:solidFill>
                  <a:srgbClr val="FFFFFF"/>
                </a:solidFill>
              </a:rPr>
              <a:t> Narrow and sharp to the left near the tail</a:t>
            </a:r>
          </a:p>
          <a:p>
            <a:pPr marL="212598" lvl="0" indent="-212598" defTabSz="566927">
              <a:spcBef>
                <a:spcPts val="200"/>
              </a:spcBef>
              <a:buChar char="•"/>
              <a:defRPr sz="1800">
                <a:solidFill>
                  <a:srgbClr val="000000"/>
                </a:solidFill>
              </a:defRPr>
            </a:pPr>
            <a:r>
              <a:rPr sz="1921">
                <a:solidFill>
                  <a:srgbClr val="FFFFFF"/>
                </a:solidFill>
              </a:rPr>
              <a:t> It commences on the right in the omental tuberosity</a:t>
            </a:r>
          </a:p>
          <a:p>
            <a:pPr marL="212598" lvl="0" indent="-212598" defTabSz="566927">
              <a:spcBef>
                <a:spcPts val="200"/>
              </a:spcBef>
              <a:buChar char="•"/>
              <a:defRPr sz="1800">
                <a:solidFill>
                  <a:srgbClr val="000000"/>
                </a:solidFill>
              </a:defRPr>
            </a:pPr>
            <a:r>
              <a:rPr sz="1921">
                <a:solidFill>
                  <a:srgbClr val="FFFFFF"/>
                </a:solidFill>
              </a:rPr>
              <a:t> In relation with</a:t>
            </a:r>
          </a:p>
          <a:p>
            <a:pPr marL="212597" lvl="0" indent="-212597" defTabSz="566927">
              <a:spcBef>
                <a:spcPts val="200"/>
              </a:spcBef>
              <a:buSzTx/>
              <a:buNone/>
              <a:defRPr sz="1800">
                <a:solidFill>
                  <a:srgbClr val="000000"/>
                </a:solidFill>
              </a:defRPr>
            </a:pPr>
            <a:r>
              <a:rPr sz="1921">
                <a:solidFill>
                  <a:srgbClr val="FFFF00"/>
                </a:solidFill>
              </a:rPr>
              <a:t>1- The celiac artery</a:t>
            </a:r>
          </a:p>
          <a:p>
            <a:pPr marL="212597" lvl="0" indent="-212597" defTabSz="566927">
              <a:spcBef>
                <a:spcPts val="200"/>
              </a:spcBef>
              <a:buSzTx/>
              <a:buNone/>
              <a:defRPr sz="1800">
                <a:solidFill>
                  <a:srgbClr val="000000"/>
                </a:solidFill>
              </a:defRPr>
            </a:pPr>
            <a:r>
              <a:rPr sz="1921">
                <a:solidFill>
                  <a:srgbClr val="FFFF00"/>
                </a:solidFill>
              </a:rPr>
              <a:t>2-  Hepatic artery </a:t>
            </a:r>
          </a:p>
          <a:p>
            <a:pPr marL="212597" lvl="0" indent="-212597" defTabSz="566927">
              <a:spcBef>
                <a:spcPts val="200"/>
              </a:spcBef>
              <a:buSzTx/>
              <a:buNone/>
              <a:defRPr sz="1800">
                <a:solidFill>
                  <a:srgbClr val="000000"/>
                </a:solidFill>
              </a:defRPr>
            </a:pPr>
            <a:r>
              <a:rPr sz="1921">
                <a:solidFill>
                  <a:srgbClr val="FFFF00"/>
                </a:solidFill>
              </a:rPr>
              <a:t>3- The splenic artery runs toward </a:t>
            </a:r>
          </a:p>
          <a:p>
            <a:pPr marL="212597" lvl="0" indent="-212597" defTabSz="566927">
              <a:spcBef>
                <a:spcPts val="200"/>
              </a:spcBef>
              <a:buSzTx/>
              <a:buNone/>
              <a:defRPr sz="1800">
                <a:solidFill>
                  <a:srgbClr val="000000"/>
                </a:solidFill>
              </a:defRPr>
            </a:pPr>
            <a:r>
              <a:rPr sz="1921">
                <a:solidFill>
                  <a:srgbClr val="FFFF00"/>
                </a:solidFill>
              </a:rPr>
              <a:t>       the left in a groove along this border. </a:t>
            </a:r>
            <a:r>
              <a:rPr sz="1921" i="1">
                <a:solidFill>
                  <a:srgbClr val="FFFFFF"/>
                </a:solidFill>
              </a:rPr>
              <a:t>  </a:t>
            </a:r>
          </a:p>
        </p:txBody>
      </p:sp>
      <p:pic>
        <p:nvPicPr>
          <p:cNvPr id="317" name="msoA9FD8.tif" descr="msoA9FD8"/>
          <p:cNvPicPr/>
          <p:nvPr/>
        </p:nvPicPr>
        <p:blipFill>
          <a:blip r:embed="rId2" cstate="print">
            <a:extLst/>
          </a:blip>
          <a:stretch>
            <a:fillRect/>
          </a:stretch>
        </p:blipFill>
        <p:spPr>
          <a:xfrm>
            <a:off x="5909386" y="485642"/>
            <a:ext cx="3226230" cy="3551173"/>
          </a:xfrm>
          <a:prstGeom prst="rect">
            <a:avLst/>
          </a:prstGeom>
          <a:ln w="12700">
            <a:miter lim="400000"/>
          </a:ln>
        </p:spPr>
      </p:pic>
      <p:pic>
        <p:nvPicPr>
          <p:cNvPr id="318" name="pancreasvessels.jpg" descr="http://mywebpages.comcast.net/wnor/pancreasvessels.jpg"/>
          <p:cNvPicPr/>
          <p:nvPr/>
        </p:nvPicPr>
        <p:blipFill>
          <a:blip r:embed="rId3" cstate="print">
            <a:extLst/>
          </a:blip>
          <a:stretch>
            <a:fillRect/>
          </a:stretch>
        </p:blipFill>
        <p:spPr>
          <a:xfrm>
            <a:off x="5182525" y="4038600"/>
            <a:ext cx="3961475" cy="2819400"/>
          </a:xfrm>
          <a:prstGeom prst="rect">
            <a:avLst/>
          </a:prstGeom>
          <a:ln w="12700">
            <a:miter lim="400000"/>
          </a:ln>
        </p:spPr>
      </p:pic>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Body of pancreas…cont</a:t>
            </a:r>
          </a:p>
        </p:txBody>
      </p:sp>
      <p:sp>
        <p:nvSpPr>
          <p:cNvPr id="321" name="Shape 321"/>
          <p:cNvSpPr>
            <a:spLocks noGrp="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36042" lvl="0" indent="-336042" defTabSz="896111">
              <a:buSzTx/>
              <a:buNone/>
              <a:defRPr sz="1800">
                <a:solidFill>
                  <a:srgbClr val="000000"/>
                </a:solidFill>
              </a:defRPr>
            </a:pPr>
            <a:r>
              <a:rPr sz="3136">
                <a:solidFill>
                  <a:srgbClr val="FFFFFF"/>
                </a:solidFill>
              </a:rPr>
              <a:t>  </a:t>
            </a:r>
            <a:r>
              <a:rPr sz="3136" u="sng">
                <a:solidFill>
                  <a:srgbClr val="FFFF00"/>
                </a:solidFill>
              </a:rPr>
              <a:t>The </a:t>
            </a:r>
            <a:r>
              <a:rPr sz="3136" b="1" u="sng">
                <a:solidFill>
                  <a:srgbClr val="FFFF00"/>
                </a:solidFill>
              </a:rPr>
              <a:t>anterior border</a:t>
            </a:r>
          </a:p>
          <a:p>
            <a:pPr marL="336042" lvl="0" indent="-336042" defTabSz="896111">
              <a:buChar char="•"/>
              <a:defRPr sz="1800">
                <a:solidFill>
                  <a:srgbClr val="000000"/>
                </a:solidFill>
              </a:defRPr>
            </a:pPr>
            <a:r>
              <a:rPr sz="3136">
                <a:solidFill>
                  <a:srgbClr val="FFFFFF"/>
                </a:solidFill>
              </a:rPr>
              <a:t>separates the anterior surface from the inferior surface</a:t>
            </a:r>
          </a:p>
          <a:p>
            <a:pPr marL="336042" lvl="0" indent="-336042" defTabSz="896111">
              <a:buChar char="•"/>
              <a:defRPr sz="1800">
                <a:solidFill>
                  <a:srgbClr val="000000"/>
                </a:solidFill>
              </a:defRPr>
            </a:pPr>
            <a:endParaRPr sz="3136">
              <a:solidFill>
                <a:srgbClr val="FFFFFF"/>
              </a:solidFill>
            </a:endParaRPr>
          </a:p>
          <a:p>
            <a:pPr marL="336042" lvl="0" indent="-336042" defTabSz="896111">
              <a:buChar char="•"/>
              <a:defRPr sz="1800">
                <a:solidFill>
                  <a:srgbClr val="000000"/>
                </a:solidFill>
              </a:defRPr>
            </a:pPr>
            <a:r>
              <a:rPr sz="3136">
                <a:solidFill>
                  <a:srgbClr val="FFFFFF"/>
                </a:solidFill>
              </a:rPr>
              <a:t>along this border the two layers of the transverse mesocolon diverge from one another; one passing upward over the anterior surface, the other backward over the inferior surface. </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FFFFFF"/>
                </a:solidFill>
              </a:rPr>
              <a:pPr lvl="0">
                <a:defRPr sz="1800">
                  <a:solidFill>
                    <a:srgbClr val="000000"/>
                  </a:solidFill>
                </a:defRPr>
              </a:pPr>
              <a:t>76</a:t>
            </a:fld>
            <a:endParaRPr sz="1200">
              <a:solidFill>
                <a:srgbClr val="FFFFFF"/>
              </a:solidFill>
            </a:endParaRPr>
          </a:p>
        </p:txBody>
      </p:sp>
      <p:sp>
        <p:nvSpPr>
          <p:cNvPr id="324" name="Shape 324"/>
          <p:cNvSpPr>
            <a:spLocks noGrp="1"/>
          </p:cNvSpPr>
          <p:nvPr>
            <p:ph type="body" idx="4294967295"/>
          </p:nvPr>
        </p:nvSpPr>
        <p:spPr>
          <a:xfrm>
            <a:off x="457200" y="1600200"/>
            <a:ext cx="8229600" cy="24973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36042" lvl="0" indent="-336042" defTabSz="896111">
              <a:spcBef>
                <a:spcPts val="600"/>
              </a:spcBef>
              <a:buSzTx/>
              <a:buNone/>
              <a:defRPr sz="1800">
                <a:solidFill>
                  <a:srgbClr val="000000"/>
                </a:solidFill>
              </a:defRPr>
            </a:pPr>
            <a:r>
              <a:rPr sz="2744" i="1">
                <a:solidFill>
                  <a:srgbClr val="FFFFFF"/>
                </a:solidFill>
              </a:rPr>
              <a:t> </a:t>
            </a:r>
            <a:r>
              <a:rPr sz="2744">
                <a:solidFill>
                  <a:srgbClr val="FFFF00"/>
                </a:solidFill>
              </a:rPr>
              <a:t>  </a:t>
            </a:r>
            <a:r>
              <a:rPr sz="2744" u="sng">
                <a:solidFill>
                  <a:srgbClr val="FFFF00"/>
                </a:solidFill>
              </a:rPr>
              <a:t>The </a:t>
            </a:r>
            <a:r>
              <a:rPr sz="2744" b="1" u="sng">
                <a:solidFill>
                  <a:srgbClr val="FFFF00"/>
                </a:solidFill>
              </a:rPr>
              <a:t>inferior border</a:t>
            </a:r>
            <a:r>
              <a:rPr sz="2744" u="sng">
                <a:solidFill>
                  <a:srgbClr val="FFFF00"/>
                </a:solidFill>
              </a:rPr>
              <a:t> </a:t>
            </a:r>
          </a:p>
          <a:p>
            <a:pPr marL="294036" lvl="0" indent="-294036" defTabSz="896111">
              <a:spcBef>
                <a:spcPts val="600"/>
              </a:spcBef>
              <a:buChar char="•"/>
              <a:defRPr sz="1800">
                <a:solidFill>
                  <a:srgbClr val="000000"/>
                </a:solidFill>
              </a:defRPr>
            </a:pPr>
            <a:r>
              <a:rPr sz="2744">
                <a:solidFill>
                  <a:srgbClr val="FFFFFF"/>
                </a:solidFill>
              </a:rPr>
              <a:t> Separates the posterior from the inferior surface</a:t>
            </a:r>
          </a:p>
          <a:p>
            <a:pPr marL="336042" lvl="0" indent="-336042" defTabSz="896111">
              <a:spcBef>
                <a:spcPts val="600"/>
              </a:spcBef>
              <a:buChar char="•"/>
              <a:defRPr sz="1800">
                <a:solidFill>
                  <a:srgbClr val="000000"/>
                </a:solidFill>
              </a:defRPr>
            </a:pPr>
            <a:endParaRPr sz="2744">
              <a:solidFill>
                <a:srgbClr val="FFFFFF"/>
              </a:solidFill>
            </a:endParaRPr>
          </a:p>
          <a:p>
            <a:pPr marL="294036" lvl="0" indent="-294036" defTabSz="896111">
              <a:spcBef>
                <a:spcPts val="600"/>
              </a:spcBef>
              <a:buChar char="•"/>
              <a:defRPr sz="1800">
                <a:solidFill>
                  <a:srgbClr val="000000"/>
                </a:solidFill>
              </a:defRPr>
            </a:pPr>
            <a:r>
              <a:rPr sz="2744">
                <a:solidFill>
                  <a:srgbClr val="FFFFFF"/>
                </a:solidFill>
              </a:rPr>
              <a:t> The superior mesenteric vessels emerge under its right extremity.</a:t>
            </a:r>
          </a:p>
        </p:txBody>
      </p:sp>
      <p:sp>
        <p:nvSpPr>
          <p:cNvPr id="325" name="Shape 325"/>
          <p:cNvSpPr>
            <a:spLocks noGrp="1"/>
          </p:cNvSpPr>
          <p:nvPr>
            <p:ph type="title" idx="4294967295"/>
          </p:nvPr>
        </p:nvSpPr>
        <p:spPr>
          <a:xfrm>
            <a:off x="457200" y="206904"/>
            <a:ext cx="8229600" cy="9445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Body of Pancreas</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idx="4294967295"/>
          </p:nvPr>
        </p:nvSpPr>
        <p:spPr>
          <a:xfrm>
            <a:off x="457200" y="3704"/>
            <a:ext cx="8229600" cy="9445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Body of Pancreas</a:t>
            </a:r>
          </a:p>
        </p:txBody>
      </p:sp>
      <p:pic>
        <p:nvPicPr>
          <p:cNvPr id="328" name="pancreasvessels.jpg" descr="http://mywebpages.comcast.net/wnor/pancreasvessels.jpg"/>
          <p:cNvPicPr/>
          <p:nvPr/>
        </p:nvPicPr>
        <p:blipFill>
          <a:blip r:embed="rId2" cstate="print">
            <a:extLst/>
          </a:blip>
          <a:stretch>
            <a:fillRect/>
          </a:stretch>
        </p:blipFill>
        <p:spPr>
          <a:xfrm>
            <a:off x="-1" y="760743"/>
            <a:ext cx="9144001" cy="6097257"/>
          </a:xfrm>
          <a:prstGeom prst="rect">
            <a:avLst/>
          </a:prstGeom>
          <a:ln w="12700">
            <a:miter lim="400000"/>
          </a:ln>
        </p:spPr>
      </p:pic>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title" idx="4294967295"/>
          </p:nvPr>
        </p:nvSpPr>
        <p:spPr>
          <a:xfrm>
            <a:off x="220133" y="-301110"/>
            <a:ext cx="3008313" cy="11620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lgn="l">
              <a:defRPr sz="4000">
                <a:solidFill>
                  <a:srgbClr val="FFC000"/>
                </a:solidFill>
              </a:defRPr>
            </a:lvl1pPr>
          </a:lstStyle>
          <a:p>
            <a:pPr lvl="0">
              <a:defRPr sz="1800">
                <a:solidFill>
                  <a:srgbClr val="000000"/>
                </a:solidFill>
              </a:defRPr>
            </a:pPr>
            <a:r>
              <a:rPr sz="4000">
                <a:solidFill>
                  <a:srgbClr val="FFC000"/>
                </a:solidFill>
              </a:rPr>
              <a:t>The Tail</a:t>
            </a:r>
          </a:p>
        </p:txBody>
      </p:sp>
      <p:pic>
        <p:nvPicPr>
          <p:cNvPr id="331" name="pancreasmodel.jpg" descr="pancreasmodel"/>
          <p:cNvPicPr/>
          <p:nvPr/>
        </p:nvPicPr>
        <p:blipFill>
          <a:blip r:embed="rId2" cstate="print">
            <a:extLst/>
          </a:blip>
          <a:stretch>
            <a:fillRect/>
          </a:stretch>
        </p:blipFill>
        <p:spPr>
          <a:xfrm>
            <a:off x="36563" y="2145916"/>
            <a:ext cx="9324991" cy="4712084"/>
          </a:xfrm>
          <a:prstGeom prst="rect">
            <a:avLst/>
          </a:prstGeom>
          <a:ln w="12700">
            <a:miter lim="400000"/>
          </a:ln>
        </p:spPr>
      </p:pic>
      <p:sp>
        <p:nvSpPr>
          <p:cNvPr id="332" name="Shape 332"/>
          <p:cNvSpPr>
            <a:spLocks noGrp="1"/>
          </p:cNvSpPr>
          <p:nvPr>
            <p:ph type="body" idx="4294967295"/>
          </p:nvPr>
        </p:nvSpPr>
        <p:spPr>
          <a:xfrm>
            <a:off x="236669" y="1044442"/>
            <a:ext cx="8670662" cy="9179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spcBef>
                <a:spcPts val="500"/>
              </a:spcBef>
              <a:buSzTx/>
              <a:buNone/>
              <a:defRPr sz="1800">
                <a:solidFill>
                  <a:srgbClr val="000000"/>
                </a:solidFill>
              </a:defRPr>
            </a:pPr>
            <a:r>
              <a:rPr sz="2600">
                <a:solidFill>
                  <a:srgbClr val="FFFFFF"/>
                </a:solidFill>
              </a:rPr>
              <a:t>- Passes forward in the </a:t>
            </a:r>
            <a:r>
              <a:rPr sz="2600">
                <a:solidFill>
                  <a:srgbClr val="FFC000"/>
                </a:solidFill>
              </a:rPr>
              <a:t>splenicorenal</a:t>
            </a:r>
            <a:r>
              <a:rPr sz="2600">
                <a:solidFill>
                  <a:srgbClr val="FFFFFF"/>
                </a:solidFill>
              </a:rPr>
              <a:t> ligament and comes in contact with the hilum of the spleen </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idx="4294967295"/>
          </p:nvPr>
        </p:nvSpPr>
        <p:spPr>
          <a:xfrm>
            <a:off x="457200" y="-13230"/>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400">
                <a:solidFill>
                  <a:srgbClr val="FFFFFF"/>
                </a:solidFill>
              </a:rPr>
              <a:t>Pancreatic ducts</a:t>
            </a:r>
          </a:p>
        </p:txBody>
      </p:sp>
      <p:pic>
        <p:nvPicPr>
          <p:cNvPr id="335" name="pancreasduct.jpg" descr="http://mywebpages.comcast.net/wnor/pancreasduct.jpg"/>
          <p:cNvPicPr/>
          <p:nvPr/>
        </p:nvPicPr>
        <p:blipFill>
          <a:blip r:embed="rId2" cstate="print">
            <a:extLst/>
          </a:blip>
          <a:stretch>
            <a:fillRect/>
          </a:stretch>
        </p:blipFill>
        <p:spPr>
          <a:xfrm>
            <a:off x="3030787" y="2301836"/>
            <a:ext cx="6197880" cy="3760298"/>
          </a:xfrm>
          <a:prstGeom prst="rect">
            <a:avLst/>
          </a:prstGeom>
          <a:ln w="12700">
            <a:miter lim="400000"/>
          </a:ln>
        </p:spPr>
      </p:pic>
      <p:sp>
        <p:nvSpPr>
          <p:cNvPr id="336" name="Shape 336"/>
          <p:cNvSpPr>
            <a:spLocks noGrp="1"/>
          </p:cNvSpPr>
          <p:nvPr>
            <p:ph type="body" idx="4294967295"/>
          </p:nvPr>
        </p:nvSpPr>
        <p:spPr>
          <a:xfrm>
            <a:off x="-21233" y="1150672"/>
            <a:ext cx="3698281" cy="56957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15467" lvl="0" indent="-315467" defTabSz="841247">
              <a:spcBef>
                <a:spcPts val="300"/>
              </a:spcBef>
              <a:buClr>
                <a:srgbClr val="FFFF00"/>
              </a:buClr>
              <a:buChar char="•"/>
              <a:defRPr sz="1800">
                <a:solidFill>
                  <a:srgbClr val="000000"/>
                </a:solidFill>
              </a:defRPr>
            </a:pPr>
            <a:r>
              <a:rPr sz="1748">
                <a:solidFill>
                  <a:srgbClr val="FFFF00"/>
                </a:solidFill>
              </a:rPr>
              <a:t>The main duct </a:t>
            </a:r>
          </a:p>
          <a:p>
            <a:pPr marL="315467" lvl="0" indent="-315467" defTabSz="841247">
              <a:spcBef>
                <a:spcPts val="300"/>
              </a:spcBef>
              <a:buFontTx/>
              <a:buChar char="-"/>
              <a:defRPr sz="1800">
                <a:solidFill>
                  <a:srgbClr val="000000"/>
                </a:solidFill>
              </a:defRPr>
            </a:pPr>
            <a:r>
              <a:rPr sz="1748">
                <a:solidFill>
                  <a:srgbClr val="FFFFFF"/>
                </a:solidFill>
              </a:rPr>
              <a:t>Begins in the tail and runs the length of the gland</a:t>
            </a:r>
          </a:p>
          <a:p>
            <a:pPr marL="315467" lvl="0" indent="-315467" defTabSz="841247">
              <a:spcBef>
                <a:spcPts val="300"/>
              </a:spcBef>
              <a:buFontTx/>
              <a:buChar char="-"/>
              <a:defRPr sz="1800">
                <a:solidFill>
                  <a:srgbClr val="000000"/>
                </a:solidFill>
              </a:defRPr>
            </a:pPr>
            <a:r>
              <a:rPr sz="1748">
                <a:solidFill>
                  <a:srgbClr val="FFFFFF"/>
                </a:solidFill>
              </a:rPr>
              <a:t>Receiving numerous tributaries on the way .</a:t>
            </a:r>
          </a:p>
          <a:p>
            <a:pPr marL="315467" lvl="0" indent="-315467" defTabSz="841247">
              <a:spcBef>
                <a:spcPts val="300"/>
              </a:spcBef>
              <a:buFontTx/>
              <a:buChar char="-"/>
              <a:defRPr sz="1800">
                <a:solidFill>
                  <a:srgbClr val="000000"/>
                </a:solidFill>
              </a:defRPr>
            </a:pPr>
            <a:r>
              <a:rPr sz="1748">
                <a:solidFill>
                  <a:srgbClr val="FFFFFF"/>
                </a:solidFill>
              </a:rPr>
              <a:t> It opens into the second part of the duodenum at about its middle with the bile duct on the </a:t>
            </a:r>
            <a:r>
              <a:rPr sz="1748">
                <a:solidFill>
                  <a:srgbClr val="FFFF00"/>
                </a:solidFill>
              </a:rPr>
              <a:t>major</a:t>
            </a:r>
            <a:r>
              <a:rPr sz="1748">
                <a:solidFill>
                  <a:srgbClr val="FFFFFF"/>
                </a:solidFill>
              </a:rPr>
              <a:t> </a:t>
            </a:r>
            <a:r>
              <a:rPr sz="1748">
                <a:solidFill>
                  <a:srgbClr val="FFFF00"/>
                </a:solidFill>
              </a:rPr>
              <a:t>duodenal papilla</a:t>
            </a:r>
          </a:p>
          <a:p>
            <a:pPr marL="315467" lvl="0" indent="-315467" defTabSz="841247">
              <a:buClr>
                <a:srgbClr val="FFFF00"/>
              </a:buClr>
              <a:buFontTx/>
              <a:buChar char="-"/>
              <a:defRPr sz="1800">
                <a:solidFill>
                  <a:srgbClr val="000000"/>
                </a:solidFill>
              </a:defRPr>
            </a:pPr>
            <a:endParaRPr sz="1748">
              <a:solidFill>
                <a:srgbClr val="FFFF00"/>
              </a:solidFill>
            </a:endParaRPr>
          </a:p>
          <a:p>
            <a:pPr marL="315467" lvl="0" indent="-315467" defTabSz="841247">
              <a:spcBef>
                <a:spcPts val="400"/>
              </a:spcBef>
              <a:buClr>
                <a:srgbClr val="FFFF00"/>
              </a:buClr>
              <a:buChar char="•"/>
              <a:defRPr sz="1800">
                <a:solidFill>
                  <a:srgbClr val="000000"/>
                </a:solidFill>
              </a:defRPr>
            </a:pPr>
            <a:r>
              <a:rPr sz="1748">
                <a:solidFill>
                  <a:srgbClr val="FFFF00"/>
                </a:solidFill>
              </a:rPr>
              <a:t>Accessory duct </a:t>
            </a:r>
          </a:p>
          <a:p>
            <a:pPr marL="315468" lvl="0" indent="-315468" defTabSz="841247">
              <a:spcBef>
                <a:spcPts val="300"/>
              </a:spcBef>
              <a:buSzTx/>
              <a:buNone/>
              <a:defRPr sz="1800">
                <a:solidFill>
                  <a:srgbClr val="000000"/>
                </a:solidFill>
              </a:defRPr>
            </a:pPr>
            <a:r>
              <a:rPr sz="1748">
                <a:solidFill>
                  <a:srgbClr val="FFFFFF"/>
                </a:solidFill>
              </a:rPr>
              <a:t> -   When present, drains the upper part of the head </a:t>
            </a:r>
          </a:p>
          <a:p>
            <a:pPr marL="315467" lvl="0" indent="-315467" defTabSz="841247">
              <a:spcBef>
                <a:spcPts val="300"/>
              </a:spcBef>
              <a:buFontTx/>
              <a:buChar char="-"/>
              <a:defRPr sz="1800">
                <a:solidFill>
                  <a:srgbClr val="000000"/>
                </a:solidFill>
              </a:defRPr>
            </a:pPr>
            <a:r>
              <a:rPr sz="1748">
                <a:solidFill>
                  <a:srgbClr val="FFFFFF"/>
                </a:solidFill>
              </a:rPr>
              <a:t>Then opens into the duodenum a short distance above the main duct on the minor duodenal papilla .</a:t>
            </a:r>
          </a:p>
          <a:p>
            <a:pPr marL="315467" lvl="0" indent="-315467" defTabSz="841247">
              <a:spcBef>
                <a:spcPts val="300"/>
              </a:spcBef>
              <a:buFontTx/>
              <a:buChar char="-"/>
              <a:defRPr sz="1800">
                <a:solidFill>
                  <a:srgbClr val="000000"/>
                </a:solidFill>
              </a:defRPr>
            </a:pPr>
            <a:r>
              <a:rPr sz="1748">
                <a:solidFill>
                  <a:srgbClr val="FFFFFF"/>
                </a:solidFill>
              </a:rPr>
              <a:t> The accessory duct frequently communicates with the main duct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idx="4294967295"/>
          </p:nvPr>
        </p:nvSpPr>
        <p:spPr>
          <a:xfrm>
            <a:off x="216726" y="116218"/>
            <a:ext cx="8710548" cy="62884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32104">
              <a:defRPr sz="3640"/>
            </a:lvl1pPr>
          </a:lstStyle>
          <a:p>
            <a:pPr lvl="0">
              <a:defRPr sz="1800">
                <a:solidFill>
                  <a:srgbClr val="000000"/>
                </a:solidFill>
              </a:defRPr>
            </a:pPr>
            <a:r>
              <a:rPr sz="3640">
                <a:solidFill>
                  <a:srgbClr val="FFFFFF"/>
                </a:solidFill>
              </a:rPr>
              <a:t>Postero-inferior surface of the liver</a:t>
            </a:r>
          </a:p>
        </p:txBody>
      </p:sp>
      <p:pic>
        <p:nvPicPr>
          <p:cNvPr id="43" name="Gray1086-liver.png" descr="http://upload.wikimedia.org/wikipedia/commons/1/1a/Gray1086-liver.PNG"/>
          <p:cNvPicPr/>
          <p:nvPr/>
        </p:nvPicPr>
        <p:blipFill>
          <a:blip r:embed="rId2" cstate="print">
            <a:extLst/>
          </a:blip>
          <a:stretch>
            <a:fillRect/>
          </a:stretch>
        </p:blipFill>
        <p:spPr>
          <a:xfrm>
            <a:off x="0" y="838200"/>
            <a:ext cx="9144000" cy="60198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idx="4294967295"/>
          </p:nvPr>
        </p:nvSpPr>
        <p:spPr>
          <a:xfrm>
            <a:off x="101600" y="-504892"/>
            <a:ext cx="9407988" cy="15824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000"/>
            </a:lvl1pPr>
          </a:lstStyle>
          <a:p>
            <a:pPr lvl="0">
              <a:defRPr sz="1800">
                <a:solidFill>
                  <a:srgbClr val="000000"/>
                </a:solidFill>
              </a:defRPr>
            </a:pPr>
            <a:r>
              <a:rPr sz="4000">
                <a:solidFill>
                  <a:srgbClr val="FFFFFF"/>
                </a:solidFill>
              </a:rPr>
              <a:t>Sup. Surface of the liver</a:t>
            </a:r>
          </a:p>
        </p:txBody>
      </p:sp>
      <p:sp>
        <p:nvSpPr>
          <p:cNvPr id="46" name="Shape 46"/>
          <p:cNvSpPr>
            <a:spLocks noGrp="1"/>
          </p:cNvSpPr>
          <p:nvPr>
            <p:ph type="body" idx="4294967295"/>
          </p:nvPr>
        </p:nvSpPr>
        <p:spPr>
          <a:xfrm>
            <a:off x="69254" y="783960"/>
            <a:ext cx="9144001" cy="617325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298322" lvl="0" indent="-298322" defTabSz="795527">
              <a:spcBef>
                <a:spcPts val="300"/>
              </a:spcBef>
              <a:buChar char="•"/>
              <a:defRPr sz="1800">
                <a:solidFill>
                  <a:srgbClr val="000000"/>
                </a:solidFill>
              </a:defRPr>
            </a:pPr>
            <a:r>
              <a:rPr sz="1740">
                <a:solidFill>
                  <a:srgbClr val="FFFFFF"/>
                </a:solidFill>
              </a:rPr>
              <a:t>Right &amp; left lobes </a:t>
            </a:r>
          </a:p>
          <a:p>
            <a:pPr marL="298322" lvl="0" indent="-298322" defTabSz="795527">
              <a:spcBef>
                <a:spcPts val="300"/>
              </a:spcBef>
              <a:buChar char="•"/>
              <a:defRPr sz="1800">
                <a:solidFill>
                  <a:srgbClr val="000000"/>
                </a:solidFill>
              </a:defRPr>
            </a:pPr>
            <a:endParaRPr sz="1740">
              <a:solidFill>
                <a:srgbClr val="FFFFFF"/>
              </a:solidFill>
            </a:endParaRPr>
          </a:p>
          <a:p>
            <a:pPr marL="298322" lvl="0" indent="-298322" defTabSz="795527">
              <a:spcBef>
                <a:spcPts val="300"/>
              </a:spcBef>
              <a:buChar char="•"/>
              <a:defRPr sz="1800">
                <a:solidFill>
                  <a:srgbClr val="000000"/>
                </a:solidFill>
              </a:defRPr>
            </a:pPr>
            <a:r>
              <a:rPr sz="1740">
                <a:solidFill>
                  <a:srgbClr val="FFFFFF"/>
                </a:solidFill>
              </a:rPr>
              <a:t>Cut edge of the Falciform ligament </a:t>
            </a:r>
          </a:p>
          <a:p>
            <a:pPr marL="298322" lvl="0" indent="-298322" defTabSz="795527">
              <a:spcBef>
                <a:spcPts val="300"/>
              </a:spcBef>
              <a:buChar char="•"/>
              <a:defRPr sz="1800">
                <a:solidFill>
                  <a:srgbClr val="000000"/>
                </a:solidFill>
              </a:defRPr>
            </a:pPr>
            <a:endParaRPr sz="1740">
              <a:solidFill>
                <a:srgbClr val="FFFFFF"/>
              </a:solidFill>
            </a:endParaRPr>
          </a:p>
          <a:p>
            <a:pPr marL="298322" lvl="0" indent="-298322" defTabSz="795527">
              <a:spcBef>
                <a:spcPts val="300"/>
              </a:spcBef>
              <a:buChar char="•"/>
              <a:defRPr sz="1800">
                <a:solidFill>
                  <a:srgbClr val="000000"/>
                </a:solidFill>
              </a:defRPr>
            </a:pPr>
            <a:r>
              <a:rPr sz="1740">
                <a:solidFill>
                  <a:srgbClr val="FFFFFF"/>
                </a:solidFill>
              </a:rPr>
              <a:t>The cut edges of the superior and inferior parts of the coronary ligament </a:t>
            </a:r>
          </a:p>
          <a:p>
            <a:pPr marL="298322" lvl="0" indent="-298322" defTabSz="795527">
              <a:spcBef>
                <a:spcPts val="300"/>
              </a:spcBef>
              <a:buChar char="•"/>
              <a:defRPr sz="1800">
                <a:solidFill>
                  <a:srgbClr val="000000"/>
                </a:solidFill>
              </a:defRPr>
            </a:pPr>
            <a:endParaRPr sz="1740">
              <a:solidFill>
                <a:srgbClr val="FFFFFF"/>
              </a:solidFill>
            </a:endParaRPr>
          </a:p>
          <a:p>
            <a:pPr marL="298322" lvl="0" indent="-298322" defTabSz="795527">
              <a:spcBef>
                <a:spcPts val="300"/>
              </a:spcBef>
              <a:buChar char="•"/>
              <a:defRPr sz="1800">
                <a:solidFill>
                  <a:srgbClr val="000000"/>
                </a:solidFill>
              </a:defRPr>
            </a:pPr>
            <a:r>
              <a:rPr sz="1740">
                <a:solidFill>
                  <a:srgbClr val="FFFFFF"/>
                </a:solidFill>
              </a:rPr>
              <a:t>The left triangular ligament </a:t>
            </a:r>
          </a:p>
          <a:p>
            <a:pPr marL="298322" lvl="0" indent="-298322" defTabSz="795527">
              <a:spcBef>
                <a:spcPts val="300"/>
              </a:spcBef>
              <a:buChar char="•"/>
              <a:defRPr sz="1800">
                <a:solidFill>
                  <a:srgbClr val="000000"/>
                </a:solidFill>
              </a:defRPr>
            </a:pPr>
            <a:endParaRPr sz="1740">
              <a:solidFill>
                <a:srgbClr val="FFFFFF"/>
              </a:solidFill>
            </a:endParaRPr>
          </a:p>
          <a:p>
            <a:pPr marL="298322" lvl="0" indent="-298322" defTabSz="795527">
              <a:spcBef>
                <a:spcPts val="300"/>
              </a:spcBef>
              <a:buChar char="•"/>
              <a:defRPr sz="1800">
                <a:solidFill>
                  <a:srgbClr val="000000"/>
                </a:solidFill>
              </a:defRPr>
            </a:pPr>
            <a:r>
              <a:rPr sz="1740">
                <a:solidFill>
                  <a:srgbClr val="FFFFFF"/>
                </a:solidFill>
              </a:rPr>
              <a:t>The right triangular ligament </a:t>
            </a:r>
          </a:p>
          <a:p>
            <a:pPr marL="298322" lvl="0" indent="-298322" defTabSz="795527">
              <a:spcBef>
                <a:spcPts val="300"/>
              </a:spcBef>
              <a:buChar char="•"/>
              <a:defRPr sz="1800">
                <a:solidFill>
                  <a:srgbClr val="000000"/>
                </a:solidFill>
              </a:defRPr>
            </a:pPr>
            <a:endParaRPr sz="1740">
              <a:solidFill>
                <a:srgbClr val="FFFFFF"/>
              </a:solidFill>
            </a:endParaRPr>
          </a:p>
          <a:p>
            <a:pPr marL="298322" lvl="0" indent="-298322" defTabSz="795527">
              <a:spcBef>
                <a:spcPts val="300"/>
              </a:spcBef>
              <a:buChar char="•"/>
              <a:defRPr sz="1800">
                <a:solidFill>
                  <a:srgbClr val="000000"/>
                </a:solidFill>
              </a:defRPr>
            </a:pPr>
            <a:r>
              <a:rPr sz="1740">
                <a:solidFill>
                  <a:srgbClr val="FFFFFF"/>
                </a:solidFill>
              </a:rPr>
              <a:t>Bare area of the liver (where there is no peritoneum covering the liver </a:t>
            </a:r>
          </a:p>
          <a:p>
            <a:pPr marL="298322" lvl="0" indent="-298322" defTabSz="795527">
              <a:spcBef>
                <a:spcPts val="300"/>
              </a:spcBef>
              <a:buChar char="•"/>
              <a:defRPr sz="1800">
                <a:solidFill>
                  <a:srgbClr val="000000"/>
                </a:solidFill>
              </a:defRPr>
            </a:pPr>
            <a:endParaRPr sz="1740">
              <a:solidFill>
                <a:srgbClr val="FFFFFF"/>
              </a:solidFill>
            </a:endParaRPr>
          </a:p>
          <a:p>
            <a:pPr marL="298322" lvl="0" indent="-298322" defTabSz="795527">
              <a:spcBef>
                <a:spcPts val="300"/>
              </a:spcBef>
              <a:buChar char="•"/>
              <a:defRPr sz="1800">
                <a:solidFill>
                  <a:srgbClr val="000000"/>
                </a:solidFill>
              </a:defRPr>
            </a:pPr>
            <a:r>
              <a:rPr sz="1740">
                <a:solidFill>
                  <a:srgbClr val="FFFFFF"/>
                </a:solidFill>
              </a:rPr>
              <a:t>Groove for the inferior vena cava and the hepatic veins </a:t>
            </a:r>
          </a:p>
          <a:p>
            <a:pPr marL="298322" lvl="0" indent="-298322" defTabSz="795527">
              <a:spcBef>
                <a:spcPts val="300"/>
              </a:spcBef>
              <a:buChar char="•"/>
              <a:defRPr sz="1800">
                <a:solidFill>
                  <a:srgbClr val="000000"/>
                </a:solidFill>
              </a:defRPr>
            </a:pPr>
            <a:endParaRPr sz="1740">
              <a:solidFill>
                <a:srgbClr val="FFFFFF"/>
              </a:solidFill>
            </a:endParaRPr>
          </a:p>
          <a:p>
            <a:pPr marL="298322" lvl="0" indent="-298322" defTabSz="795527">
              <a:spcBef>
                <a:spcPts val="300"/>
              </a:spcBef>
              <a:buChar char="•"/>
              <a:defRPr sz="1800">
                <a:solidFill>
                  <a:srgbClr val="000000"/>
                </a:solidFill>
              </a:defRPr>
            </a:pPr>
            <a:r>
              <a:rPr sz="1740">
                <a:solidFill>
                  <a:srgbClr val="FFFFFF"/>
                </a:solidFill>
              </a:rPr>
              <a:t>Caudate lobe of the liver more or less wrapping around the groove of the inferior vena cava </a:t>
            </a:r>
          </a:p>
          <a:p>
            <a:pPr marL="298322" lvl="0" indent="-298322" defTabSz="795527">
              <a:spcBef>
                <a:spcPts val="300"/>
              </a:spcBef>
              <a:buChar char="•"/>
              <a:defRPr sz="1800">
                <a:solidFill>
                  <a:srgbClr val="000000"/>
                </a:solidFill>
              </a:defRPr>
            </a:pPr>
            <a:endParaRPr sz="1740">
              <a:solidFill>
                <a:srgbClr val="FFFFFF"/>
              </a:solidFill>
            </a:endParaRPr>
          </a:p>
          <a:p>
            <a:pPr marL="298322" lvl="0" indent="-298322" defTabSz="795527">
              <a:spcBef>
                <a:spcPts val="300"/>
              </a:spcBef>
              <a:buChar char="•"/>
              <a:defRPr sz="1800">
                <a:solidFill>
                  <a:srgbClr val="000000"/>
                </a:solidFill>
              </a:defRPr>
            </a:pPr>
            <a:r>
              <a:rPr sz="1740">
                <a:solidFill>
                  <a:srgbClr val="FFFFFF"/>
                </a:solidFill>
              </a:rPr>
              <a:t>Fundus of gall bladder</a:t>
            </a:r>
          </a:p>
          <a:p>
            <a:pPr marL="298322" lvl="0" indent="-298322" defTabSz="795527">
              <a:spcBef>
                <a:spcPts val="300"/>
              </a:spcBef>
              <a:buChar char="•"/>
              <a:defRPr sz="1800">
                <a:solidFill>
                  <a:srgbClr val="000000"/>
                </a:solidFill>
              </a:defRPr>
            </a:pPr>
            <a:endParaRPr sz="1740">
              <a:solidFill>
                <a:srgbClr val="FFFFFF"/>
              </a:solidFill>
            </a:endParaRPr>
          </a:p>
          <a:p>
            <a:pPr marL="298322" lvl="0" indent="-298322" defTabSz="795527">
              <a:spcBef>
                <a:spcPts val="300"/>
              </a:spcBef>
              <a:buChar char="•"/>
              <a:defRPr sz="1800">
                <a:solidFill>
                  <a:srgbClr val="000000"/>
                </a:solidFill>
              </a:defRPr>
            </a:pPr>
            <a:r>
              <a:rPr sz="1740">
                <a:solidFill>
                  <a:srgbClr val="FFFFFF"/>
                </a:solidFill>
              </a:rPr>
              <a:t>Lig.teres</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A5B592"/>
      </a:accent1>
      <a:accent2>
        <a:srgbClr val="F3A447"/>
      </a:accent2>
      <a:accent3>
        <a:srgbClr val="AAAAAA"/>
      </a:accent3>
      <a:accent4>
        <a:srgbClr val="DADADA"/>
      </a:accent4>
      <a:accent5>
        <a:srgbClr val="CED5C6"/>
      </a:accent5>
      <a:accent6>
        <a:srgbClr val="DC9540"/>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B592"/>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700"/>
          </a:spcBef>
          <a:spcAft>
            <a:spcPts val="0"/>
          </a:spcAft>
          <a:buClrTx/>
          <a:buSzPct val="100000"/>
          <a:buFont typeface="Arial"/>
          <a:buChar char="•"/>
          <a:tabLst/>
          <a:defRPr kumimoji="0" sz="3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B592"/>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700"/>
          </a:spcBef>
          <a:spcAft>
            <a:spcPts val="0"/>
          </a:spcAft>
          <a:buClrTx/>
          <a:buSzPct val="100000"/>
          <a:buFont typeface="Arial"/>
          <a:buChar char="•"/>
          <a:tabLst/>
          <a:defRPr kumimoji="0" sz="3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A5B592"/>
      </a:accent1>
      <a:accent2>
        <a:srgbClr val="F3A447"/>
      </a:accent2>
      <a:accent3>
        <a:srgbClr val="AAAAAA"/>
      </a:accent3>
      <a:accent4>
        <a:srgbClr val="DADADA"/>
      </a:accent4>
      <a:accent5>
        <a:srgbClr val="CED5C6"/>
      </a:accent5>
      <a:accent6>
        <a:srgbClr val="DC9540"/>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A5B592"/>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700"/>
          </a:spcBef>
          <a:spcAft>
            <a:spcPts val="0"/>
          </a:spcAft>
          <a:buClrTx/>
          <a:buSzPct val="100000"/>
          <a:buFont typeface="Arial"/>
          <a:buChar char="•"/>
          <a:tabLst/>
          <a:defRPr kumimoji="0" sz="3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A5B592"/>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700"/>
          </a:spcBef>
          <a:spcAft>
            <a:spcPts val="0"/>
          </a:spcAft>
          <a:buClrTx/>
          <a:buSzPct val="100000"/>
          <a:buFont typeface="Arial"/>
          <a:buChar char="•"/>
          <a:tabLst/>
          <a:defRPr kumimoji="0" sz="3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2300</Words>
  <Application>Microsoft Office PowerPoint</Application>
  <PresentationFormat>On-screen Show (4:3)</PresentationFormat>
  <Paragraphs>486</Paragraphs>
  <Slides>79</Slides>
  <Notes>5</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Default</vt:lpstr>
      <vt:lpstr>Liver, Gallbladder, &amp; Spleen</vt:lpstr>
      <vt:lpstr>Liver</vt:lpstr>
      <vt:lpstr>Location …</vt:lpstr>
      <vt:lpstr>Surface anatomy of the liver</vt:lpstr>
      <vt:lpstr>Ant. View of the Liver</vt:lpstr>
      <vt:lpstr>Surfaces of the liver, their relations &amp; impressions</vt:lpstr>
      <vt:lpstr>Postero- infero surface= visceral surface</vt:lpstr>
      <vt:lpstr>Postero-inferior surface of the liver</vt:lpstr>
      <vt:lpstr>Sup. Surface of the liver</vt:lpstr>
      <vt:lpstr>Slide 10</vt:lpstr>
      <vt:lpstr>Relations of Sup. Surface of The Liver</vt:lpstr>
      <vt:lpstr>Relations of the Liver Anteriorly</vt:lpstr>
      <vt:lpstr>Slide 13</vt:lpstr>
      <vt:lpstr>Posterior relation of the liver</vt:lpstr>
      <vt:lpstr>Lobes of the liver </vt:lpstr>
      <vt:lpstr>Separation of the four lobes of the liver:</vt:lpstr>
      <vt:lpstr>Slide 17</vt:lpstr>
      <vt:lpstr>Left Lobe </vt:lpstr>
      <vt:lpstr>Lobes of the liver…..cont</vt:lpstr>
      <vt:lpstr>Caudate Lobe </vt:lpstr>
      <vt:lpstr>Quadrate lobe</vt:lpstr>
      <vt:lpstr>Porta hepatis</vt:lpstr>
      <vt:lpstr>Peritoneum of the liver</vt:lpstr>
      <vt:lpstr>1. The ligaments of the liver</vt:lpstr>
      <vt:lpstr>Slide 25</vt:lpstr>
      <vt:lpstr>Slide 26</vt:lpstr>
      <vt:lpstr>Slide 27</vt:lpstr>
      <vt:lpstr>Slide 28</vt:lpstr>
      <vt:lpstr>The Ligamentum Venoosum</vt:lpstr>
      <vt:lpstr>LIVER Histology</vt:lpstr>
      <vt:lpstr>Where do the two blood supplies mix?</vt:lpstr>
      <vt:lpstr>Segmental anatomy of the liver</vt:lpstr>
      <vt:lpstr>Segmental anatomy of the liver</vt:lpstr>
      <vt:lpstr>Blood supply of the liver</vt:lpstr>
      <vt:lpstr> Blood supply of the liver</vt:lpstr>
      <vt:lpstr>Blood Circulation Through the Liver </vt:lpstr>
      <vt:lpstr>Vein drainage of the liver </vt:lpstr>
      <vt:lpstr>Slide 38</vt:lpstr>
      <vt:lpstr>Lymphatic drainage of the liver</vt:lpstr>
      <vt:lpstr>Endoscopic retrograde cholangiopancreatography (ERCP)</vt:lpstr>
      <vt:lpstr>ERCP</vt:lpstr>
      <vt:lpstr>Slide 42</vt:lpstr>
      <vt:lpstr>GALLBLADDER</vt:lpstr>
      <vt:lpstr>Anatomical position of GB </vt:lpstr>
      <vt:lpstr>Structure of GB </vt:lpstr>
      <vt:lpstr>Slide 46</vt:lpstr>
      <vt:lpstr>Slide 47</vt:lpstr>
      <vt:lpstr>Cystic Duct</vt:lpstr>
      <vt:lpstr>Arterial Supply to the Gallbladder</vt:lpstr>
      <vt:lpstr>Blood supply of GB:    - Cystic artery branch of Rt. Hepatic artery     - Cystic vein  end in portal vein   - Small branches ( arteries and veins run between liver and gall bladder</vt:lpstr>
      <vt:lpstr>Slide 51</vt:lpstr>
      <vt:lpstr>Nerve supply</vt:lpstr>
      <vt:lpstr>Slide 53</vt:lpstr>
      <vt:lpstr>Bile duct……. parts and relations</vt:lpstr>
      <vt:lpstr>Slide 55</vt:lpstr>
      <vt:lpstr>Slide 56</vt:lpstr>
      <vt:lpstr>Hepaticopancreatic ampulla (Ampulla of Vater)</vt:lpstr>
      <vt:lpstr>Slide 58</vt:lpstr>
      <vt:lpstr>What is bile?</vt:lpstr>
      <vt:lpstr>Cholelithiasis</vt:lpstr>
      <vt:lpstr>Slide 61</vt:lpstr>
      <vt:lpstr>Slide 62</vt:lpstr>
      <vt:lpstr> Anatomical position        - Epigastric - left upper hypochondrium region</vt:lpstr>
      <vt:lpstr>Common Relation</vt:lpstr>
      <vt:lpstr>Posterior view of duodenum/pancreas</vt:lpstr>
      <vt:lpstr>Histology of Pancreas</vt:lpstr>
      <vt:lpstr>Slide 67</vt:lpstr>
      <vt:lpstr>Parts:  Head Neck body Tail </vt:lpstr>
      <vt:lpstr>The head</vt:lpstr>
      <vt:lpstr>The neck</vt:lpstr>
      <vt:lpstr>The body</vt:lpstr>
      <vt:lpstr>Body of pancreas…cont</vt:lpstr>
      <vt:lpstr>Slide 73</vt:lpstr>
      <vt:lpstr>Body of pancreas…cont</vt:lpstr>
      <vt:lpstr>Body of pancreas…cont</vt:lpstr>
      <vt:lpstr>Body of Pancreas</vt:lpstr>
      <vt:lpstr>Body of Pancreas</vt:lpstr>
      <vt:lpstr>The Tail</vt:lpstr>
      <vt:lpstr>Pancreatic ducts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Gallbladder, &amp; Spleen</dc:title>
  <cp:lastModifiedBy>Hasan</cp:lastModifiedBy>
  <cp:revision>1</cp:revision>
  <dcterms:modified xsi:type="dcterms:W3CDTF">2015-03-24T16:09:29Z</dcterms:modified>
</cp:coreProperties>
</file>