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  <a:endParaRPr sz="32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  <a:endParaRPr sz="32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  <a:endParaRPr sz="32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  <a:endParaRPr sz="32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457200" y="95250"/>
            <a:ext cx="8229600" cy="150495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 lvl="0">
              <a:defRPr b="0" sz="1800"/>
            </a:pPr>
            <a:r>
              <a:rPr b="1" sz="2400"/>
              <a:t>Body Level One</a:t>
            </a:r>
            <a:endParaRPr b="1" sz="2400"/>
          </a:p>
          <a:p>
            <a:pPr lvl="1">
              <a:defRPr b="0" sz="1800"/>
            </a:pPr>
            <a:r>
              <a:rPr b="1" sz="2400"/>
              <a:t>Body Level Two</a:t>
            </a:r>
            <a:endParaRPr b="1" sz="2400"/>
          </a:p>
          <a:p>
            <a:pPr lvl="2">
              <a:defRPr b="0" sz="1800"/>
            </a:pPr>
            <a:r>
              <a:rPr b="1" sz="2400"/>
              <a:t>Body Level Three</a:t>
            </a:r>
            <a:endParaRPr b="1" sz="2400"/>
          </a:p>
          <a:p>
            <a:pPr lvl="3">
              <a:defRPr b="0" sz="1800"/>
            </a:pPr>
            <a:r>
              <a:rPr b="1" sz="2400"/>
              <a:t>Body Level Four</a:t>
            </a:r>
            <a:endParaRPr b="1" sz="2400"/>
          </a:p>
          <a:p>
            <a:pPr lvl="4">
              <a:defRPr b="0" sz="1800"/>
            </a:pPr>
            <a:r>
              <a:rPr b="1" sz="2400"/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body" idx="1"/>
          </p:nvPr>
        </p:nvSpPr>
        <p:spPr>
          <a:xfrm>
            <a:off x="457200" y="2057400"/>
            <a:ext cx="8229600" cy="34290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700"/>
              </a:spcBef>
              <a:buSzTx/>
              <a:buNone/>
              <a:defRPr i="1" sz="7200"/>
            </a:lvl1pPr>
          </a:lstStyle>
          <a:p>
            <a:pPr lvl="0">
              <a:defRPr i="0" sz="1800"/>
            </a:pPr>
            <a:r>
              <a:rPr i="1" sz="7200"/>
              <a:t>Large Intestine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457200" y="714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Blood Supply of Cecum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sz="1800"/>
            </a:pPr>
            <a:r>
              <a:rPr b="1" sz="3200" u="sng"/>
              <a:t>Arteries</a:t>
            </a:r>
            <a:endParaRPr b="1" sz="3200" u="sng"/>
          </a:p>
          <a:p>
            <a:pPr lvl="0">
              <a:defRPr sz="1800"/>
            </a:pPr>
            <a:r>
              <a:rPr sz="3200"/>
              <a:t>Anterior and posterior cecal arteries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/>
              <a:t>a branch of Superior mesenteric artery</a:t>
            </a:r>
            <a:endParaRPr sz="3200"/>
          </a:p>
          <a:p>
            <a:pPr lvl="0">
              <a:buSzTx/>
              <a:buNone/>
              <a:defRPr sz="1800"/>
            </a:pPr>
            <a:endParaRPr b="1" sz="3200" u="sng"/>
          </a:p>
          <a:p>
            <a:pPr lvl="0">
              <a:buSzTx/>
              <a:buNone/>
              <a:defRPr sz="1800"/>
            </a:pPr>
            <a:r>
              <a:rPr b="1" sz="3200" u="sng"/>
              <a:t>The veins </a:t>
            </a:r>
            <a:r>
              <a:rPr sz="3200"/>
              <a:t>correspond to the arteries and drain into the superior mesenteric vein.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457200" y="-64029"/>
            <a:ext cx="8229600" cy="639763"/>
          </a:xfrm>
          <a:prstGeom prst="rect">
            <a:avLst/>
          </a:prstGeom>
        </p:spPr>
        <p:txBody>
          <a:bodyPr/>
          <a:lstStyle>
            <a:lvl1pPr defTabSz="758951">
              <a:defRPr sz="3652"/>
            </a:lvl1pPr>
          </a:lstStyle>
          <a:p>
            <a:pPr lvl="0">
              <a:defRPr sz="1800"/>
            </a:pPr>
            <a:r>
              <a:rPr sz="3652"/>
              <a:t>Blood Supply of Cecum</a:t>
            </a:r>
          </a:p>
        </p:txBody>
      </p:sp>
      <p:pic>
        <p:nvPicPr>
          <p:cNvPr id="86" name="image6.jpg" descr="Arterial Supply of the Cecum and Appendix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2661" y="533532"/>
            <a:ext cx="6238678" cy="6341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7.jpg" descr="msoA9FD8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>
            <p:ph type="title"/>
          </p:nvPr>
        </p:nvSpPr>
        <p:spPr>
          <a:xfrm>
            <a:off x="457200" y="-133152"/>
            <a:ext cx="8489620" cy="683486"/>
          </a:xfrm>
          <a:prstGeom prst="rect">
            <a:avLst/>
          </a:prstGeom>
        </p:spPr>
        <p:txBody>
          <a:bodyPr/>
          <a:lstStyle>
            <a:lvl1pPr defTabSz="822959">
              <a:defRPr sz="3959"/>
            </a:lvl1pPr>
          </a:lstStyle>
          <a:p>
            <a:pPr lvl="0">
              <a:defRPr sz="1800"/>
            </a:pPr>
            <a:r>
              <a:rPr sz="3959"/>
              <a:t>Venous Drainage of Cecum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xfrm>
            <a:off x="457200" y="274638"/>
            <a:ext cx="8229600" cy="1096963"/>
          </a:xfrm>
          <a:prstGeom prst="rect">
            <a:avLst/>
          </a:prstGeom>
        </p:spPr>
        <p:txBody>
          <a:bodyPr/>
          <a:lstStyle/>
          <a:p>
            <a:pPr lvl="0" defTabSz="786384">
              <a:defRPr sz="1800"/>
            </a:pPr>
            <a:r>
              <a:rPr sz="3354"/>
              <a:t>Lymphatic Drainage of Cecum</a:t>
            </a:r>
            <a:br>
              <a:rPr sz="3354"/>
            </a:b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The lymph vessels pass through several mesenteric nodes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200"/>
              <a:t> finally reach the superior mesenteric nodes.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/>
              <a:t>Nerve Supply of Cecum</a:t>
            </a:r>
            <a:br>
              <a:rPr sz="3549"/>
            </a:b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Branches from the sympathetic and parasympathetic (vagus) nerves form the superior mesenteric plexus.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xfrm>
            <a:off x="457200" y="206904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/>
              <a:t>Ileocecal Valve</a:t>
            </a:r>
            <a:br>
              <a:rPr sz="3549"/>
            </a:b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xfrm>
            <a:off x="304800" y="1413933"/>
            <a:ext cx="8229600" cy="5100771"/>
          </a:xfrm>
          <a:prstGeom prst="rect">
            <a:avLst/>
          </a:prstGeom>
        </p:spPr>
        <p:txBody>
          <a:bodyPr/>
          <a:lstStyle/>
          <a:p>
            <a:pPr lvl="0" marL="301752" indent="-301752" defTabSz="804672">
              <a:spcBef>
                <a:spcPts val="500"/>
              </a:spcBef>
              <a:defRPr sz="1800"/>
            </a:pPr>
            <a:r>
              <a:rPr sz="2464"/>
              <a:t>A rudimentary structure</a:t>
            </a:r>
            <a:endParaRPr sz="2464"/>
          </a:p>
          <a:p>
            <a:pPr lvl="0" marL="301752" indent="-301752" defTabSz="804672">
              <a:spcBef>
                <a:spcPts val="500"/>
              </a:spcBef>
              <a:defRPr sz="1800"/>
            </a:pPr>
            <a:r>
              <a:rPr sz="2464"/>
              <a:t> consists of two horizontal folds of mucous membrane</a:t>
            </a:r>
            <a:endParaRPr sz="2464"/>
          </a:p>
          <a:p>
            <a:pPr lvl="0" marL="301752" indent="-301752" defTabSz="804672">
              <a:spcBef>
                <a:spcPts val="500"/>
              </a:spcBef>
              <a:defRPr sz="1800"/>
            </a:pPr>
            <a:r>
              <a:rPr sz="2464"/>
              <a:t>Project around the orifice of the ileum. </a:t>
            </a:r>
            <a:endParaRPr sz="2464"/>
          </a:p>
          <a:p>
            <a:pPr lvl="0" marL="301752" indent="-301752" defTabSz="804672">
              <a:spcBef>
                <a:spcPts val="500"/>
              </a:spcBef>
              <a:defRPr sz="1800"/>
            </a:pPr>
            <a:r>
              <a:rPr sz="2464"/>
              <a:t>The valve plays little or no part in the prevention of reflux of Cecal contents into the ileum.</a:t>
            </a:r>
            <a:endParaRPr sz="2464"/>
          </a:p>
          <a:p>
            <a:pPr lvl="0" marL="301752" indent="-301752" defTabSz="804672">
              <a:spcBef>
                <a:spcPts val="500"/>
              </a:spcBef>
              <a:defRPr sz="1800"/>
            </a:pPr>
            <a:r>
              <a:rPr sz="2464"/>
              <a:t> The circular muscle of the lower end of the ileum (called the ileocecal sphincter by physiologists) serves as a sphincter and controls the flow of contents from the ileum into the colon. </a:t>
            </a:r>
            <a:endParaRPr sz="2464"/>
          </a:p>
          <a:p>
            <a:pPr lvl="0" marL="301752" indent="-301752" defTabSz="804672">
              <a:spcBef>
                <a:spcPts val="500"/>
              </a:spcBef>
              <a:defRPr sz="1800"/>
            </a:pPr>
            <a:r>
              <a:rPr sz="2464"/>
              <a:t>The smooth muscle tone is reflexly increased when the cecum is distended; the</a:t>
            </a:r>
            <a:r>
              <a:rPr b="1" sz="2464"/>
              <a:t> gastrin</a:t>
            </a:r>
            <a:r>
              <a:rPr sz="2464"/>
              <a:t> </a:t>
            </a:r>
            <a:r>
              <a:rPr b="1" sz="2464"/>
              <a:t>hormone, </a:t>
            </a:r>
            <a:r>
              <a:rPr sz="2464"/>
              <a:t>which is produced by the stomach, causes relaxation of the muscle tone.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xfrm>
            <a:off x="457200" y="240771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/>
              <a:t>Appendix</a:t>
            </a:r>
            <a:br>
              <a:rPr sz="3549"/>
            </a:b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xfrm>
            <a:off x="457200" y="1371798"/>
            <a:ext cx="8229600" cy="573425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500"/>
              </a:spcBef>
              <a:buSzTx/>
              <a:buNone/>
              <a:defRPr sz="1800"/>
            </a:pPr>
            <a:r>
              <a:rPr b="1" sz="2200" u="sng"/>
              <a:t>Location and Description:</a:t>
            </a:r>
            <a:endParaRPr b="1" sz="2200" u="sng"/>
          </a:p>
          <a:p>
            <a:pPr lvl="0">
              <a:spcBef>
                <a:spcPts val="500"/>
              </a:spcBef>
              <a:defRPr sz="1800"/>
            </a:pPr>
            <a:r>
              <a:rPr sz="2200"/>
              <a:t>It  is a narrow, muscular tube</a:t>
            </a:r>
            <a:endParaRPr sz="2200"/>
          </a:p>
          <a:p>
            <a:pPr lvl="0">
              <a:spcBef>
                <a:spcPts val="500"/>
              </a:spcBef>
              <a:defRPr sz="1800"/>
            </a:pPr>
            <a:r>
              <a:rPr sz="2200"/>
              <a:t> containing a large amount of lymphoid tissue.</a:t>
            </a:r>
            <a:endParaRPr sz="2200"/>
          </a:p>
          <a:p>
            <a:pPr lvl="0">
              <a:spcBef>
                <a:spcPts val="500"/>
              </a:spcBef>
              <a:defRPr sz="1800"/>
            </a:pPr>
            <a:r>
              <a:rPr sz="2200"/>
              <a:t> It varies in length from 3 to 5 inch. (2 -22 cm).</a:t>
            </a:r>
            <a:endParaRPr sz="2200"/>
          </a:p>
          <a:p>
            <a:pPr lvl="0">
              <a:spcBef>
                <a:spcPts val="500"/>
              </a:spcBef>
              <a:defRPr sz="1800"/>
            </a:pPr>
            <a:r>
              <a:rPr sz="2200"/>
              <a:t> The base is attached to the posteromedial surface of the cecum about 1 inch. (2.5 cm) below the ileocecal junction . </a:t>
            </a:r>
            <a:endParaRPr sz="2200"/>
          </a:p>
          <a:p>
            <a:pPr lvl="0">
              <a:spcBef>
                <a:spcPts val="500"/>
              </a:spcBef>
              <a:defRPr sz="1800"/>
            </a:pPr>
            <a:r>
              <a:rPr sz="2200"/>
              <a:t>The remainder of the appendix is free.</a:t>
            </a:r>
            <a:endParaRPr sz="2200"/>
          </a:p>
          <a:p>
            <a:pPr lvl="0">
              <a:spcBef>
                <a:spcPts val="500"/>
              </a:spcBef>
              <a:buSzTx/>
              <a:buNone/>
              <a:defRPr sz="1800"/>
            </a:pPr>
            <a:endParaRPr sz="2200"/>
          </a:p>
          <a:p>
            <a:pPr lvl="0">
              <a:spcBef>
                <a:spcPts val="500"/>
              </a:spcBef>
              <a:defRPr sz="1800"/>
            </a:pPr>
            <a:r>
              <a:rPr b="1" sz="2200" u="sng"/>
              <a:t>Peritoneum:</a:t>
            </a:r>
            <a:endParaRPr sz="2200"/>
          </a:p>
          <a:p>
            <a:pPr lvl="0">
              <a:spcBef>
                <a:spcPts val="500"/>
              </a:spcBef>
              <a:buSzTx/>
              <a:buNone/>
              <a:defRPr sz="1800"/>
            </a:pPr>
            <a:r>
              <a:rPr sz="2200"/>
              <a:t>-  It has a complete peritoneal covering, which is attached to the mesentery of the small intestine by a short mesentery of its own, </a:t>
            </a:r>
            <a:r>
              <a:rPr b="1" sz="2200"/>
              <a:t>the mesoappendix.</a:t>
            </a:r>
            <a:endParaRPr sz="2200"/>
          </a:p>
          <a:p>
            <a:pPr lvl="0">
              <a:spcBef>
                <a:spcPts val="500"/>
              </a:spcBef>
              <a:buSzTx/>
              <a:buNone/>
              <a:defRPr sz="1800"/>
            </a:pPr>
            <a:r>
              <a:rPr sz="2200"/>
              <a:t>-  The mesoappendix contains the appendicular vessels and nerves.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xfrm>
            <a:off x="457200" y="88371"/>
            <a:ext cx="8229600" cy="639763"/>
          </a:xfrm>
          <a:prstGeom prst="rect">
            <a:avLst/>
          </a:prstGeom>
        </p:spPr>
        <p:txBody>
          <a:bodyPr/>
          <a:lstStyle>
            <a:lvl1pPr defTabSz="758951">
              <a:defRPr sz="3652"/>
            </a:lvl1pPr>
          </a:lstStyle>
          <a:p>
            <a:pPr lvl="0">
              <a:defRPr sz="1800"/>
            </a:pPr>
            <a:r>
              <a:rPr sz="3652"/>
              <a:t>APPENDIX</a:t>
            </a:r>
          </a:p>
        </p:txBody>
      </p:sp>
      <p:pic>
        <p:nvPicPr>
          <p:cNvPr id="106" name="image9.png" descr="D:\صور تشريح\app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0" name="image10.png" descr="bmp5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248040"/>
            <a:ext cx="9144000" cy="8731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56" name="Shape 56"/>
          <p:cNvSpPr/>
          <p:nvPr>
            <p:ph type="title"/>
          </p:nvPr>
        </p:nvSpPr>
        <p:spPr>
          <a:xfrm>
            <a:off x="457200" y="71438"/>
            <a:ext cx="8229600" cy="715963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Anatomy of the Large Intestine</a:t>
            </a:r>
          </a:p>
        </p:txBody>
      </p:sp>
      <p:pic>
        <p:nvPicPr>
          <p:cNvPr id="57" name="image1.jpg" descr="E:\Media\Images\ch24\screen\ha5lf2429a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30514"/>
            <a:ext cx="9144000" cy="6127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1"/>
      <p:bldP build="whole" bldLvl="1" animBg="1" rev="0" advAuto="0" spid="57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Appendix….cont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457200" y="1428683"/>
            <a:ext cx="8229600" cy="5539319"/>
          </a:xfrm>
          <a:prstGeom prst="rect">
            <a:avLst/>
          </a:prstGeom>
        </p:spPr>
        <p:txBody>
          <a:bodyPr/>
          <a:lstStyle/>
          <a:p>
            <a:pPr lvl="0" marL="322325" indent="-322325" defTabSz="859536">
              <a:spcBef>
                <a:spcPts val="400"/>
              </a:spcBef>
              <a:defRPr sz="1800"/>
            </a:pPr>
            <a:r>
              <a:rPr b="1" sz="2068" u="sng"/>
              <a:t>Position</a:t>
            </a:r>
            <a:endParaRPr sz="2068"/>
          </a:p>
          <a:p>
            <a:pPr lvl="0" marL="322325" indent="-322325" defTabSz="859536">
              <a:spcBef>
                <a:spcPts val="400"/>
              </a:spcBef>
              <a:buFontTx/>
              <a:buChar char="-"/>
              <a:defRPr sz="1800"/>
            </a:pPr>
            <a:r>
              <a:rPr sz="2068"/>
              <a:t>The appendix lies in the right iliac fossa, and in relation to the anterior abdominal wall </a:t>
            </a:r>
            <a:endParaRPr sz="2068"/>
          </a:p>
          <a:p>
            <a:pPr lvl="0" marL="322325" indent="-322325" defTabSz="859536">
              <a:spcBef>
                <a:spcPts val="400"/>
              </a:spcBef>
              <a:buSzTx/>
              <a:buNone/>
              <a:defRPr sz="1800"/>
            </a:pPr>
            <a:r>
              <a:rPr sz="2068"/>
              <a:t>1- Retrocecal in retrocaecal recess behind cecum</a:t>
            </a:r>
            <a:r>
              <a:rPr sz="2068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068"/>
              <a:t>in 74% of people</a:t>
            </a:r>
            <a:endParaRPr sz="2068"/>
          </a:p>
          <a:p>
            <a:pPr lvl="0" marL="322325" indent="-322325" defTabSz="859536">
              <a:spcBef>
                <a:spcPts val="400"/>
              </a:spcBef>
              <a:buSzTx/>
              <a:buNone/>
              <a:defRPr sz="1800"/>
            </a:pPr>
            <a:r>
              <a:rPr sz="2068"/>
              <a:t>2- pelvic: in pelvis related to Rt. Ovary and uterine tube</a:t>
            </a:r>
            <a:r>
              <a:rPr sz="2068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068"/>
              <a:t>in 21% of people</a:t>
            </a:r>
            <a:endParaRPr sz="2068"/>
          </a:p>
          <a:p>
            <a:pPr lvl="0" marL="322325" indent="-322325" defTabSz="859536">
              <a:spcBef>
                <a:spcPts val="400"/>
              </a:spcBef>
              <a:buSzTx/>
              <a:buNone/>
              <a:defRPr sz="1800"/>
            </a:pPr>
            <a:r>
              <a:rPr sz="2068"/>
              <a:t>3- Subcaecal: below cecum</a:t>
            </a:r>
            <a:r>
              <a:rPr sz="2068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068"/>
              <a:t>in 3.5%</a:t>
            </a:r>
            <a:endParaRPr sz="2068"/>
          </a:p>
          <a:p>
            <a:pPr lvl="0" marL="322325" indent="-322325" defTabSz="859536">
              <a:spcBef>
                <a:spcPts val="400"/>
              </a:spcBef>
              <a:buSzTx/>
              <a:buNone/>
              <a:defRPr sz="1800"/>
            </a:pPr>
            <a:r>
              <a:rPr sz="2068"/>
              <a:t>4- Preileal: infront of ileum </a:t>
            </a:r>
            <a:r>
              <a:rPr sz="2068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068"/>
              <a:t>1%</a:t>
            </a:r>
            <a:endParaRPr sz="2068"/>
          </a:p>
          <a:p>
            <a:pPr lvl="0" marL="322325" indent="-322325" defTabSz="859536">
              <a:spcBef>
                <a:spcPts val="400"/>
              </a:spcBef>
              <a:buSzTx/>
              <a:buNone/>
              <a:defRPr sz="1800"/>
            </a:pPr>
            <a:r>
              <a:rPr sz="2068"/>
              <a:t>5- Postileal: behind the ileum</a:t>
            </a:r>
            <a:r>
              <a:rPr sz="2068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068"/>
              <a:t>0.5%</a:t>
            </a:r>
            <a:endParaRPr sz="2068"/>
          </a:p>
          <a:p>
            <a:pPr lvl="0" marL="322325" indent="-322325" defTabSz="859536">
              <a:spcBef>
                <a:spcPts val="400"/>
              </a:spcBef>
              <a:buSzTx/>
              <a:buNone/>
              <a:defRPr sz="1800"/>
            </a:pPr>
            <a:endParaRPr sz="2068"/>
          </a:p>
          <a:p>
            <a:pPr lvl="0" marL="322325" indent="-322325" defTabSz="859536">
              <a:spcBef>
                <a:spcPts val="400"/>
              </a:spcBef>
              <a:defRPr sz="1800"/>
            </a:pPr>
            <a:r>
              <a:rPr b="1" sz="2068" u="sng"/>
              <a:t>Surface anatomy of appendix= </a:t>
            </a:r>
            <a:r>
              <a:rPr b="1" sz="2068"/>
              <a:t>McBurney's point</a:t>
            </a:r>
            <a:endParaRPr sz="2068"/>
          </a:p>
          <a:p>
            <a:pPr lvl="0" marL="322325" indent="-322325" defTabSz="859536">
              <a:spcBef>
                <a:spcPts val="400"/>
              </a:spcBef>
              <a:buFontTx/>
              <a:buChar char="-"/>
              <a:defRPr sz="1800"/>
            </a:pPr>
            <a:r>
              <a:rPr sz="2068"/>
              <a:t>Its base is situated one third of the way up the line joining the right anterior superior iliac spine to the umbilicus</a:t>
            </a:r>
            <a:endParaRPr sz="2068"/>
          </a:p>
          <a:p>
            <a:pPr lvl="0" marL="322325" indent="-322325" defTabSz="859536">
              <a:spcBef>
                <a:spcPts val="400"/>
              </a:spcBef>
              <a:buFontTx/>
              <a:buChar char="-"/>
              <a:defRPr sz="1800"/>
            </a:pPr>
            <a:r>
              <a:rPr sz="2068"/>
              <a:t>To reach the appendix during operation follow the taenia coli which converge toward the appendix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457200" y="1730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/>
              <a:t>Blood Supply of Appendix</a:t>
            </a:r>
            <a:br>
              <a:rPr sz="3549"/>
            </a:b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sz="1800"/>
            </a:pPr>
            <a:r>
              <a:rPr b="1" sz="3200" u="sng"/>
              <a:t>Arteries</a:t>
            </a:r>
            <a:endParaRPr b="1" sz="3200" u="sng"/>
          </a:p>
          <a:p>
            <a:pPr lvl="0">
              <a:defRPr sz="1800"/>
            </a:pPr>
            <a:r>
              <a:rPr sz="3200"/>
              <a:t>The appendicular artery is a branch of the posterior cecal artery(ilio-cecal.a)which descends behind the ileum.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buSzTx/>
              <a:buNone/>
              <a:defRPr sz="1800"/>
            </a:pPr>
            <a:r>
              <a:rPr b="1" sz="3200" u="sng"/>
              <a:t>Veins</a:t>
            </a:r>
            <a:endParaRPr b="1" sz="3200" u="sng"/>
          </a:p>
          <a:p>
            <a:pPr lvl="0">
              <a:defRPr sz="1800"/>
            </a:pPr>
            <a:r>
              <a:rPr sz="3200"/>
              <a:t>The appendicular vein drains into the posterior cecal vein.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body" idx="1"/>
          </p:nvPr>
        </p:nvSpPr>
        <p:spPr>
          <a:xfrm>
            <a:off x="169333" y="990600"/>
            <a:ext cx="4383023" cy="453072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20000"/>
              </a:lnSpc>
              <a:buSzTx/>
              <a:buNone/>
              <a:defRPr sz="1800"/>
            </a:pPr>
            <a:endParaRPr sz="2400"/>
          </a:p>
          <a:p>
            <a:pPr lvl="0" marL="257175" indent="-257175">
              <a:lnSpc>
                <a:spcPct val="120000"/>
              </a:lnSpc>
              <a:spcBef>
                <a:spcPts val="500"/>
              </a:spcBef>
              <a:defRPr sz="1800"/>
            </a:pPr>
            <a:r>
              <a:rPr b="1" sz="2400"/>
              <a:t>Appendicular artery </a:t>
            </a:r>
            <a:r>
              <a:rPr sz="2000"/>
              <a:t>runs in free margin of the mesoappendix </a:t>
            </a:r>
          </a:p>
        </p:txBody>
      </p:sp>
      <p:pic>
        <p:nvPicPr>
          <p:cNvPr id="119" name="image11.png" descr="阑尾动脉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3033" y="1071562"/>
            <a:ext cx="4890967" cy="5196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1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/>
              <a:t>Lymphatic Drainage of Appendix</a:t>
            </a:r>
            <a:br>
              <a:rPr sz="3549"/>
            </a:b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The lymph vessels drain into one or two nodes lying in the mesoappendix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200"/>
              <a:t> eventually into the superior mesenteric nodes.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Nerve Supply of Appendix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xfrm>
            <a:off x="398561" y="1481666"/>
            <a:ext cx="8346878" cy="4882424"/>
          </a:xfrm>
          <a:prstGeom prst="rect">
            <a:avLst/>
          </a:prstGeom>
        </p:spPr>
        <p:txBody>
          <a:bodyPr/>
          <a:lstStyle/>
          <a:p>
            <a:pPr lvl="0" marL="332613" indent="-332613" defTabSz="886968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13"/>
              <a:t>The appendix is supplied by the sympathetic and parasympathetic (vagus) nerves from the superior mesenteric plexus.</a:t>
            </a:r>
            <a:endParaRPr sz="2813"/>
          </a:p>
          <a:p>
            <a:pPr lvl="0" marL="332613" indent="-332613" defTabSz="886968">
              <a:lnSpc>
                <a:spcPct val="90000"/>
              </a:lnSpc>
              <a:spcBef>
                <a:spcPts val="600"/>
              </a:spcBef>
              <a:defRPr sz="1800"/>
            </a:pPr>
            <a:endParaRPr sz="2813"/>
          </a:p>
          <a:p>
            <a:pPr lvl="0" marL="332613" indent="-332613" defTabSz="886968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13"/>
              <a:t> Afferent nerve fibers concerned with the conduction of visceral pain from the appendix accompany the sympathetic nerves and enter the spinal cord at the level of the 10th thoracic segment.</a:t>
            </a:r>
            <a:endParaRPr sz="2813"/>
          </a:p>
          <a:p>
            <a:pPr lvl="0" marL="332613" indent="-332613" defTabSz="886968">
              <a:lnSpc>
                <a:spcPct val="90000"/>
              </a:lnSpc>
              <a:spcBef>
                <a:spcPts val="600"/>
              </a:spcBef>
              <a:defRPr sz="1800"/>
            </a:pPr>
            <a:endParaRPr sz="2813"/>
          </a:p>
          <a:p>
            <a:pPr lvl="0" marL="332613" indent="-332613" defTabSz="886968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13"/>
              <a:t>The peritoneum over the appendix is innervated by the 10</a:t>
            </a:r>
            <a:r>
              <a:rPr baseline="29938" sz="2813"/>
              <a:t>th</a:t>
            </a:r>
            <a:r>
              <a:rPr sz="2813"/>
              <a:t> intercostal nerve</a:t>
            </a:r>
            <a:r>
              <a:rPr b="1" sz="2813"/>
              <a:t>= skin of umbilicus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Clinical Notes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301752" indent="-301752" defTabSz="804672">
              <a:spcBef>
                <a:spcPts val="600"/>
              </a:spcBef>
              <a:defRPr sz="1800"/>
            </a:pPr>
            <a:r>
              <a:rPr sz="2816"/>
              <a:t>Acute appendetitis</a:t>
            </a:r>
            <a:r>
              <a:rPr sz="2816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816"/>
              <a:t>uncommon in the two extremes of life</a:t>
            </a:r>
            <a:endParaRPr sz="2816"/>
          </a:p>
          <a:p>
            <a:pPr lvl="0" marL="301752" indent="-301752" defTabSz="804672">
              <a:spcBef>
                <a:spcPts val="600"/>
              </a:spcBef>
              <a:defRPr sz="1800"/>
            </a:pPr>
            <a:endParaRPr sz="2816"/>
          </a:p>
          <a:p>
            <a:pPr lvl="0" marL="301752" indent="-301752" defTabSz="804672">
              <a:spcBef>
                <a:spcPts val="600"/>
              </a:spcBef>
              <a:defRPr sz="1800"/>
            </a:pPr>
            <a:r>
              <a:rPr sz="2816"/>
              <a:t>Thrombosis of appendicular .a</a:t>
            </a:r>
            <a:r>
              <a:rPr sz="2816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816"/>
              <a:t>gangrene(just one artery for appendix) </a:t>
            </a:r>
            <a:r>
              <a:rPr sz="2816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816"/>
              <a:t>perforation </a:t>
            </a:r>
            <a:r>
              <a:rPr sz="2816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816"/>
              <a:t>Lt.paracolic gutter while in Acute cholecystitis</a:t>
            </a:r>
            <a:r>
              <a:rPr sz="2816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816"/>
              <a:t>no gangrene( more than one artery supply the gallbladder)</a:t>
            </a:r>
            <a:endParaRPr sz="2816"/>
          </a:p>
          <a:p>
            <a:pPr lvl="0" marL="301752" indent="-301752" defTabSz="804672">
              <a:spcBef>
                <a:spcPts val="600"/>
              </a:spcBef>
              <a:defRPr sz="1800"/>
            </a:pPr>
            <a:endParaRPr sz="2816"/>
          </a:p>
          <a:p>
            <a:pPr lvl="0" marL="301752" indent="-301752" defTabSz="804672">
              <a:spcBef>
                <a:spcPts val="600"/>
              </a:spcBef>
              <a:defRPr sz="1800"/>
            </a:pPr>
            <a:r>
              <a:rPr sz="2816"/>
              <a:t>Appendiectomy 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/>
              <a:t>Ascending Colon</a:t>
            </a:r>
            <a:br>
              <a:rPr sz="3549"/>
            </a:b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b="1" sz="2400" u="sng"/>
              <a:t>Location and Description: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400"/>
              <a:t>The ascending colon is about 5 inch. (13 cm) long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400"/>
              <a:t> lies in the right lower quadrant.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400"/>
              <a:t> It extends upward from the cecum to the inferior surface of the right lobe of the liver, where it turns to the left, </a:t>
            </a:r>
            <a:r>
              <a:rPr b="1" sz="2400"/>
              <a:t>forming the right colic flexure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400"/>
              <a:t>Then becomes continuous with the transverse colon.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Clr>
                <a:srgbClr val="FFFF00"/>
              </a:buClr>
              <a:defRPr sz="1800"/>
            </a:pPr>
            <a:r>
              <a:rPr sz="2400"/>
              <a:t>Taenia coli, sacculation &amp; appendeces epiplolca are present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400"/>
              <a:t> </a:t>
            </a:r>
            <a:r>
              <a:rPr b="1" sz="2400" u="sng"/>
              <a:t>The peritoneum 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400"/>
              <a:t>Covers the front and the sides of the ascending colon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400"/>
              <a:t>Binding it to the posterior abdominal wall.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12.png" descr="File:Gray122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555890"/>
            <a:ext cx="9144000" cy="8238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457200" y="714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/>
              <a:t>Relations of Ascending Colon</a:t>
            </a:r>
            <a:br>
              <a:rPr sz="3549"/>
            </a:b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16933" y="474133"/>
            <a:ext cx="4636096" cy="6353771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  <a:buClr>
                <a:srgbClr val="FFFF00"/>
              </a:buClr>
              <a:defRPr sz="1800"/>
            </a:pPr>
            <a:endParaRPr sz="2200"/>
          </a:p>
          <a:p>
            <a:pPr lvl="0">
              <a:lnSpc>
                <a:spcPct val="80000"/>
              </a:lnSpc>
              <a:spcBef>
                <a:spcPts val="500"/>
              </a:spcBef>
              <a:buClr>
                <a:srgbClr val="FFFF00"/>
              </a:buClr>
              <a:defRPr sz="1800"/>
            </a:pPr>
            <a:endParaRPr sz="2200"/>
          </a:p>
          <a:p>
            <a:pPr lvl="0">
              <a:lnSpc>
                <a:spcPct val="80000"/>
              </a:lnSpc>
              <a:spcBef>
                <a:spcPts val="500"/>
              </a:spcBef>
              <a:buClr>
                <a:srgbClr val="FFFF00"/>
              </a:buClr>
              <a:defRPr sz="1800"/>
            </a:pPr>
            <a:r>
              <a:rPr b="1" sz="2200" u="sng"/>
              <a:t>Anteriorly</a:t>
            </a:r>
            <a:r>
              <a:rPr sz="2200"/>
              <a:t>: </a:t>
            </a:r>
            <a:endParaRPr sz="22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200"/>
              <a:t>Coils of small intestine</a:t>
            </a:r>
            <a:endParaRPr sz="22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200"/>
              <a:t> The greater omentum</a:t>
            </a:r>
            <a:endParaRPr sz="22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200"/>
              <a:t> The anterior abdominal wall</a:t>
            </a:r>
            <a:endParaRPr sz="22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endParaRPr sz="2200"/>
          </a:p>
          <a:p>
            <a:pPr lvl="0">
              <a:lnSpc>
                <a:spcPct val="80000"/>
              </a:lnSpc>
              <a:spcBef>
                <a:spcPts val="500"/>
              </a:spcBef>
              <a:buClr>
                <a:srgbClr val="FFFF00"/>
              </a:buClr>
              <a:defRPr sz="1800"/>
            </a:pPr>
            <a:r>
              <a:rPr b="1" sz="2200" u="sng"/>
              <a:t>Posteriorly: </a:t>
            </a:r>
            <a:endParaRPr sz="22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200"/>
              <a:t>The iliacus</a:t>
            </a:r>
            <a:endParaRPr sz="22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200"/>
              <a:t>The iliac crest</a:t>
            </a:r>
            <a:endParaRPr sz="22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200"/>
              <a:t>The quadratus lumborum</a:t>
            </a:r>
            <a:endParaRPr sz="22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200"/>
              <a:t>The origin of the transversus abdominis muscle,</a:t>
            </a:r>
            <a:endParaRPr sz="22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200"/>
              <a:t>The lower pole of the right kidney.</a:t>
            </a:r>
            <a:endParaRPr sz="22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200"/>
              <a:t> The iliohypogastric  .n</a:t>
            </a:r>
            <a:endParaRPr sz="22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200"/>
              <a:t>The ilioinguinal nerves cross behind it</a:t>
            </a:r>
          </a:p>
        </p:txBody>
      </p:sp>
      <p:pic>
        <p:nvPicPr>
          <p:cNvPr id="137" name="image13.png" descr="D:\صور تشريح\asc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1066800"/>
            <a:ext cx="4343400" cy="579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>
            <a:lvl1pPr defTabSz="713231">
              <a:defRPr sz="3432"/>
            </a:lvl1pPr>
          </a:lstStyle>
          <a:p>
            <a:pPr lvl="0">
              <a:defRPr sz="1800"/>
            </a:pPr>
            <a:r>
              <a:rPr sz="3432"/>
              <a:t>Relations of Ascending Colon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41" name="image13.png" descr="D:\صور تشريح\asc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400" y="1143000"/>
            <a:ext cx="4800600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14.png" descr="D:\صور تشريح\ascolo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143000"/>
            <a:ext cx="4344988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60" name="Shape 60"/>
          <p:cNvSpPr/>
          <p:nvPr>
            <p:ph type="title"/>
          </p:nvPr>
        </p:nvSpPr>
        <p:spPr>
          <a:xfrm>
            <a:off x="457200" y="-13229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Large Intestine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457200" y="1199554"/>
            <a:ext cx="8229600" cy="5460473"/>
          </a:xfrm>
          <a:prstGeom prst="rect">
            <a:avLst/>
          </a:prstGeom>
        </p:spPr>
        <p:txBody>
          <a:bodyPr/>
          <a:lstStyle/>
          <a:p>
            <a:pPr lvl="0" marL="257175" indent="-257175" defTabSz="795527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175"/>
              <a:t>Extends from ileocecal valve to anus</a:t>
            </a:r>
            <a:endParaRPr sz="2523"/>
          </a:p>
          <a:p>
            <a:pPr lvl="0" marL="257175" indent="-257175" defTabSz="795527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175"/>
              <a:t>Length = 1.5- 2.5m = 5 feet</a:t>
            </a:r>
            <a:endParaRPr sz="2175"/>
          </a:p>
          <a:p>
            <a:pPr lvl="0" marL="298322" indent="-298322" defTabSz="795527">
              <a:lnSpc>
                <a:spcPct val="90000"/>
              </a:lnSpc>
              <a:spcBef>
                <a:spcPts val="500"/>
              </a:spcBef>
              <a:defRPr sz="1800"/>
            </a:pPr>
            <a:endParaRPr sz="2436"/>
          </a:p>
          <a:p>
            <a:pPr lvl="0" marL="257175" indent="-257175" defTabSz="795527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175"/>
              <a:t>Regions</a:t>
            </a:r>
            <a:endParaRPr sz="2436"/>
          </a:p>
          <a:p>
            <a:pPr lvl="1" marL="616534" indent="-218770" defTabSz="795527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1914"/>
              <a:t>Cecum = 2.5- 3 inch</a:t>
            </a:r>
            <a:endParaRPr sz="1914"/>
          </a:p>
          <a:p>
            <a:pPr lvl="1" marL="646366" indent="-248602" defTabSz="795527">
              <a:lnSpc>
                <a:spcPct val="90000"/>
              </a:lnSpc>
              <a:spcBef>
                <a:spcPts val="400"/>
              </a:spcBef>
              <a:defRPr sz="1800"/>
            </a:pPr>
            <a:endParaRPr sz="2175"/>
          </a:p>
          <a:p>
            <a:pPr lvl="1" marL="616534" indent="-218770" defTabSz="795527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1914"/>
              <a:t>Appendix= 3-5 inch</a:t>
            </a:r>
            <a:endParaRPr sz="1914"/>
          </a:p>
          <a:p>
            <a:pPr lvl="1" marL="646366" indent="-248602" defTabSz="795527">
              <a:lnSpc>
                <a:spcPct val="90000"/>
              </a:lnSpc>
              <a:spcBef>
                <a:spcPts val="400"/>
              </a:spcBef>
              <a:defRPr sz="1800"/>
            </a:pPr>
            <a:endParaRPr sz="2088"/>
          </a:p>
          <a:p>
            <a:pPr lvl="1" marL="616534" indent="-218770" defTabSz="795527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1914"/>
              <a:t>Colon</a:t>
            </a:r>
            <a:endParaRPr sz="2175"/>
          </a:p>
          <a:p>
            <a:pPr lvl="2" marL="958249" indent="-162721" defTabSz="795527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566"/>
              <a:t>Ascending= 5 inch</a:t>
            </a:r>
            <a:endParaRPr sz="1740"/>
          </a:p>
          <a:p>
            <a:pPr lvl="2" marL="958249" indent="-162721" defTabSz="795527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566"/>
              <a:t>Transverse= 15 inch</a:t>
            </a:r>
            <a:endParaRPr sz="1740"/>
          </a:p>
          <a:p>
            <a:pPr lvl="2" marL="958249" indent="-162721" defTabSz="795527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566"/>
              <a:t>Descending= 10 inch</a:t>
            </a:r>
            <a:endParaRPr sz="1914"/>
          </a:p>
          <a:p>
            <a:pPr lvl="2" marL="958249" indent="-162721" defTabSz="795527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566"/>
              <a:t>Sigmoid colon = 10 – 15 inch</a:t>
            </a:r>
            <a:endParaRPr sz="1566"/>
          </a:p>
          <a:p>
            <a:pPr lvl="2" marL="994410" indent="-198881" defTabSz="795527">
              <a:lnSpc>
                <a:spcPct val="90000"/>
              </a:lnSpc>
              <a:spcBef>
                <a:spcPts val="300"/>
              </a:spcBef>
              <a:defRPr sz="1800"/>
            </a:pPr>
            <a:endParaRPr sz="1740"/>
          </a:p>
          <a:p>
            <a:pPr lvl="1" marL="616534" indent="-218770" defTabSz="795527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1914"/>
              <a:t>Rectum= 5 inch</a:t>
            </a:r>
            <a:endParaRPr sz="1914"/>
          </a:p>
          <a:p>
            <a:pPr lvl="1" marL="646366" indent="-248602" defTabSz="795527">
              <a:lnSpc>
                <a:spcPct val="90000"/>
              </a:lnSpc>
              <a:spcBef>
                <a:spcPts val="400"/>
              </a:spcBef>
              <a:defRPr sz="1800"/>
            </a:pPr>
            <a:endParaRPr sz="2088"/>
          </a:p>
          <a:p>
            <a:pPr lvl="1" marL="616534" indent="-218770" defTabSz="795527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1914"/>
              <a:t>Anal canal= 4 cm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nodeType="afterEffect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nodeType="afterEffect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nodeType="afterEffect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1" grpId="2"/>
      <p:bldP build="whole" bldLvl="1" animBg="1" rev="0" advAuto="0" spid="6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/>
              <a:t>Blood Supply of Ascending Colon</a:t>
            </a:r>
            <a:br>
              <a:rPr sz="3549"/>
            </a:b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sz="1800"/>
            </a:pPr>
            <a:r>
              <a:rPr b="1" sz="3200" u="sng"/>
              <a:t>Arteries</a:t>
            </a:r>
            <a:endParaRPr b="1" sz="3200" u="sng"/>
          </a:p>
          <a:p>
            <a:pPr lvl="0">
              <a:defRPr sz="1800"/>
            </a:pPr>
            <a:r>
              <a:rPr sz="3200"/>
              <a:t>The ileocolic &amp; right colic branches of the </a:t>
            </a:r>
            <a:r>
              <a:rPr b="1" sz="3200"/>
              <a:t>superior mesenteric artery </a:t>
            </a:r>
            <a:r>
              <a:rPr sz="3200"/>
              <a:t>supply this area.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buSzTx/>
              <a:buNone/>
              <a:defRPr sz="1800"/>
            </a:pPr>
            <a:r>
              <a:rPr b="1" sz="3200" u="sng"/>
              <a:t>Veins</a:t>
            </a:r>
            <a:endParaRPr b="1" sz="3200" u="sng"/>
          </a:p>
          <a:p>
            <a:pPr lvl="0">
              <a:defRPr sz="1800"/>
            </a:pPr>
            <a:r>
              <a:rPr sz="3200"/>
              <a:t>The veins correspond to the arteries and drain into the superior mesenteric vein.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49" name="image15.png" descr="D:\صور تشريح\sm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18" y="0"/>
            <a:ext cx="9063964" cy="7149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457200" y="228600"/>
            <a:ext cx="8229600" cy="1600200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640"/>
              <a:t>Lymphatic Drainage of Ascending Colon</a:t>
            </a:r>
            <a:br>
              <a:rPr sz="3640"/>
            </a:b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xfrm>
            <a:off x="457200" y="1718733"/>
            <a:ext cx="8229600" cy="39163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The lymphatic vessels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200"/>
              <a:t> lymph nodes lying along the course of the colic blood vessels 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200"/>
              <a:t> the superior mesenteric nodes.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457200" y="105304"/>
            <a:ext cx="8229600" cy="650280"/>
          </a:xfrm>
          <a:prstGeom prst="rect">
            <a:avLst/>
          </a:prstGeom>
        </p:spPr>
        <p:txBody>
          <a:bodyPr/>
          <a:lstStyle>
            <a:lvl1pPr defTabSz="777240">
              <a:defRPr sz="3740"/>
            </a:lvl1pPr>
          </a:lstStyle>
          <a:p>
            <a:pPr lvl="0">
              <a:defRPr sz="1800"/>
            </a:pPr>
            <a:r>
              <a:rPr sz="3740"/>
              <a:t>Lymphatic Drainage</a:t>
            </a:r>
          </a:p>
        </p:txBody>
      </p:sp>
      <p:pic>
        <p:nvPicPr>
          <p:cNvPr id="155" name="image17.png" descr="http://upload.wikimedia.org/wikipedia/commons/5/59/Gray6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67" y="712506"/>
            <a:ext cx="4935670" cy="616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16.png" descr="File:Gray61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2372" y="1127686"/>
            <a:ext cx="4456603" cy="5746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/>
              <a:t>Nerve Supply of ascending colon</a:t>
            </a:r>
            <a:br>
              <a:rPr sz="3549"/>
            </a:b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Sympathetic and parasympathetic (vagus) nerves from the superior mesenteric plexus.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body" idx="1"/>
          </p:nvPr>
        </p:nvSpPr>
        <p:spPr>
          <a:xfrm>
            <a:off x="457200" y="13970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algn="ctr">
              <a:buSzTx/>
              <a:buNone/>
              <a:defRPr sz="1800"/>
            </a:pPr>
            <a:endParaRPr i="1" sz="7200"/>
          </a:p>
          <a:p>
            <a:pPr lvl="0" algn="ctr">
              <a:spcBef>
                <a:spcPts val="1700"/>
              </a:spcBef>
              <a:buSzTx/>
              <a:buNone/>
              <a:defRPr sz="1800"/>
            </a:pPr>
            <a:r>
              <a:rPr i="1" sz="7200"/>
              <a:t>Transverse Colon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457200" y="54504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/>
              <a:t>Transverse Colon</a:t>
            </a:r>
            <a:br>
              <a:rPr sz="3549"/>
            </a:b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152863" y="960437"/>
            <a:ext cx="8838274" cy="612900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500"/>
              </a:spcBef>
              <a:buSzTx/>
              <a:buNone/>
              <a:defRPr sz="1800"/>
            </a:pPr>
            <a:r>
              <a:rPr b="1" sz="2400" u="sng"/>
              <a:t>Location and Description</a:t>
            </a:r>
            <a:endParaRPr sz="2400"/>
          </a:p>
          <a:p>
            <a:pPr lvl="0">
              <a:spcBef>
                <a:spcPts val="500"/>
              </a:spcBef>
              <a:defRPr sz="1800"/>
            </a:pPr>
            <a:r>
              <a:rPr sz="2400"/>
              <a:t>The transverse colon is about 15 in. (38 cm) long </a:t>
            </a:r>
            <a:endParaRPr sz="2400"/>
          </a:p>
          <a:p>
            <a:pPr lvl="0">
              <a:spcBef>
                <a:spcPts val="500"/>
              </a:spcBef>
              <a:defRPr sz="1800"/>
            </a:pPr>
            <a:r>
              <a:rPr sz="2400"/>
              <a:t> extends across the abdomen</a:t>
            </a:r>
            <a:endParaRPr sz="2400"/>
          </a:p>
          <a:p>
            <a:pPr lvl="0">
              <a:spcBef>
                <a:spcPts val="500"/>
              </a:spcBef>
              <a:defRPr sz="1800"/>
            </a:pPr>
            <a:r>
              <a:rPr sz="2400"/>
              <a:t> occupying the umbilical region.</a:t>
            </a:r>
            <a:endParaRPr sz="2400"/>
          </a:p>
          <a:p>
            <a:pPr lvl="0">
              <a:spcBef>
                <a:spcPts val="500"/>
              </a:spcBef>
              <a:defRPr sz="1800"/>
            </a:pPr>
            <a:r>
              <a:rPr sz="2400"/>
              <a:t>It begins at the right colic flexure below the right lobe of the liver</a:t>
            </a:r>
            <a:endParaRPr sz="2400"/>
          </a:p>
          <a:p>
            <a:pPr lvl="0">
              <a:spcBef>
                <a:spcPts val="500"/>
              </a:spcBef>
              <a:defRPr sz="1800"/>
            </a:pPr>
            <a:r>
              <a:rPr sz="2400"/>
              <a:t>Hangs downward</a:t>
            </a:r>
            <a:endParaRPr sz="2400"/>
          </a:p>
          <a:p>
            <a:pPr lvl="0">
              <a:spcBef>
                <a:spcPts val="500"/>
              </a:spcBef>
              <a:defRPr sz="1800"/>
            </a:pPr>
            <a:r>
              <a:rPr sz="2400"/>
              <a:t>Suspended by the transverse mesocolon from the pancreas</a:t>
            </a:r>
            <a:endParaRPr sz="2400"/>
          </a:p>
          <a:p>
            <a:pPr lvl="0">
              <a:spcBef>
                <a:spcPts val="500"/>
              </a:spcBef>
              <a:defRPr sz="1800"/>
            </a:pPr>
            <a:r>
              <a:rPr sz="2400"/>
              <a:t> It then ascends to the left colic flexure below the spleen.</a:t>
            </a:r>
            <a:endParaRPr sz="2400"/>
          </a:p>
          <a:p>
            <a:pPr lvl="0">
              <a:spcBef>
                <a:spcPts val="500"/>
              </a:spcBef>
              <a:defRPr sz="1800"/>
            </a:pPr>
            <a:r>
              <a:rPr sz="2400"/>
              <a:t>The left colic flexure is higher than the right colic flexure and is suspended from the diaphragm by </a:t>
            </a:r>
            <a:r>
              <a:rPr b="1" sz="2400"/>
              <a:t>the phrenicocolic ligament .</a:t>
            </a:r>
            <a:endParaRPr sz="2400"/>
          </a:p>
          <a:p>
            <a:pPr lvl="0">
              <a:spcBef>
                <a:spcPts val="500"/>
              </a:spcBef>
              <a:buClr>
                <a:srgbClr val="FFFF00"/>
              </a:buClr>
              <a:defRPr sz="1800"/>
            </a:pPr>
            <a:r>
              <a:rPr sz="2400"/>
              <a:t>Taenia coli, sacculation &amp; appendeces epiplolca are present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body" idx="1"/>
          </p:nvPr>
        </p:nvSpPr>
        <p:spPr>
          <a:xfrm>
            <a:off x="129381" y="169796"/>
            <a:ext cx="8885238" cy="6518408"/>
          </a:xfrm>
          <a:prstGeom prst="rect">
            <a:avLst/>
          </a:prstGeom>
        </p:spPr>
        <p:txBody>
          <a:bodyPr/>
          <a:lstStyle/>
          <a:p>
            <a:pPr lvl="0" marL="312039" indent="-312039" defTabSz="832104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b="1" sz="2912" u="sng"/>
              <a:t>The transverse mesocolon</a:t>
            </a:r>
            <a:r>
              <a:rPr sz="2912"/>
              <a:t>= mesentery of the transverse colon</a:t>
            </a:r>
            <a:endParaRPr sz="2912"/>
          </a:p>
          <a:p>
            <a:pPr lvl="0" marL="312039" indent="-312039" defTabSz="832104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endParaRPr sz="2912"/>
          </a:p>
          <a:p>
            <a:pPr lvl="0" marL="312039" indent="-312039" defTabSz="832104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12"/>
              <a:t> suspends the transverse colon from the anterior border of the pancreas</a:t>
            </a:r>
            <a:endParaRPr sz="2912"/>
          </a:p>
          <a:p>
            <a:pPr lvl="0" marL="312039" indent="-312039" defTabSz="832104">
              <a:lnSpc>
                <a:spcPct val="90000"/>
              </a:lnSpc>
              <a:spcBef>
                <a:spcPts val="600"/>
              </a:spcBef>
              <a:defRPr sz="1800"/>
            </a:pPr>
            <a:endParaRPr sz="2912"/>
          </a:p>
          <a:p>
            <a:pPr lvl="0" marL="312039" indent="-312039" defTabSz="832104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12"/>
              <a:t>The mesentery is attached to the superior border of the transverse colon</a:t>
            </a:r>
            <a:endParaRPr sz="2912"/>
          </a:p>
          <a:p>
            <a:pPr lvl="0" marL="312039" indent="-312039" defTabSz="832104">
              <a:lnSpc>
                <a:spcPct val="90000"/>
              </a:lnSpc>
              <a:spcBef>
                <a:spcPts val="600"/>
              </a:spcBef>
              <a:defRPr sz="1800"/>
            </a:pPr>
            <a:endParaRPr sz="2912"/>
          </a:p>
          <a:p>
            <a:pPr lvl="0" marL="312039" indent="-312039" defTabSz="832104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12"/>
              <a:t> The posterior layers of the greater omentum are attached to the inferior border</a:t>
            </a:r>
            <a:endParaRPr sz="2912"/>
          </a:p>
          <a:p>
            <a:pPr lvl="0" marL="312039" indent="-312039" defTabSz="832104">
              <a:lnSpc>
                <a:spcPct val="90000"/>
              </a:lnSpc>
              <a:spcBef>
                <a:spcPts val="600"/>
              </a:spcBef>
              <a:defRPr sz="1800"/>
            </a:pPr>
            <a:endParaRPr sz="2912"/>
          </a:p>
          <a:p>
            <a:pPr lvl="0" marL="312039" indent="-312039" defTabSz="832104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12"/>
              <a:t>The position of the transverse colon is extremely variable and may sometimes reach down as far as the pelvis.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xfrm>
            <a:off x="457200" y="40878"/>
            <a:ext cx="8505296" cy="1025922"/>
          </a:xfrm>
          <a:prstGeom prst="rect">
            <a:avLst/>
          </a:prstGeom>
        </p:spPr>
        <p:txBody>
          <a:bodyPr/>
          <a:lstStyle/>
          <a:p>
            <a:pPr lvl="0" defTabSz="795527">
              <a:defRPr sz="1800"/>
            </a:pPr>
            <a:r>
              <a:rPr sz="3132"/>
              <a:t>Relations of Transverse Colon</a:t>
            </a:r>
            <a:br>
              <a:rPr sz="3132"/>
            </a:br>
          </a:p>
        </p:txBody>
      </p:sp>
      <p:pic>
        <p:nvPicPr>
          <p:cNvPr id="169" name="image7.jpg" descr="msoA9FD8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0541" y="536839"/>
            <a:ext cx="5508890" cy="632116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>
            <p:ph type="body" idx="1"/>
          </p:nvPr>
        </p:nvSpPr>
        <p:spPr>
          <a:xfrm>
            <a:off x="22026" y="689239"/>
            <a:ext cx="4092774" cy="618450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  <a:defRPr sz="1800"/>
            </a:pPr>
            <a:r>
              <a:rPr b="1" sz="2700" u="sng">
                <a:solidFill>
                  <a:srgbClr val="FFC000"/>
                </a:solidFill>
              </a:rPr>
              <a:t>Anteriorly: </a:t>
            </a:r>
            <a:endParaRPr sz="2700"/>
          </a:p>
          <a:p>
            <a:pPr lvl="0">
              <a:lnSpc>
                <a:spcPct val="90000"/>
              </a:lnSpc>
              <a:spcBef>
                <a:spcPts val="600"/>
              </a:spcBef>
              <a:buFontTx/>
              <a:buChar char="-"/>
              <a:defRPr sz="1800"/>
            </a:pPr>
            <a:r>
              <a:rPr sz="2700"/>
              <a:t>The greater omentum </a:t>
            </a:r>
            <a:endParaRPr sz="2700"/>
          </a:p>
          <a:p>
            <a:pPr lvl="0">
              <a:lnSpc>
                <a:spcPct val="90000"/>
              </a:lnSpc>
              <a:spcBef>
                <a:spcPts val="600"/>
              </a:spcBef>
              <a:buFontTx/>
              <a:buChar char="-"/>
              <a:defRPr sz="1800"/>
            </a:pPr>
            <a:r>
              <a:rPr sz="2700"/>
              <a:t>The anterior abdominal wall (umbilical and hypogastric regions) </a:t>
            </a:r>
            <a:endParaRPr sz="2700"/>
          </a:p>
          <a:p>
            <a:pPr lvl="0">
              <a:lnSpc>
                <a:spcPct val="90000"/>
              </a:lnSpc>
              <a:spcBef>
                <a:spcPts val="600"/>
              </a:spcBef>
              <a:buFontTx/>
              <a:buChar char="-"/>
              <a:defRPr sz="1800"/>
            </a:pPr>
            <a:endParaRPr sz="2700"/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FFC000"/>
              </a:buClr>
              <a:defRPr sz="1800"/>
            </a:pPr>
            <a:r>
              <a:rPr b="1" sz="2700" u="sng">
                <a:solidFill>
                  <a:srgbClr val="FFC000"/>
                </a:solidFill>
              </a:rPr>
              <a:t>Posteriorly: </a:t>
            </a:r>
            <a:endParaRPr sz="2700"/>
          </a:p>
          <a:p>
            <a:pPr lvl="0">
              <a:lnSpc>
                <a:spcPct val="90000"/>
              </a:lnSpc>
              <a:spcBef>
                <a:spcPts val="600"/>
              </a:spcBef>
              <a:buFontTx/>
              <a:buChar char="-"/>
              <a:defRPr sz="1800"/>
            </a:pPr>
            <a:r>
              <a:rPr sz="2700"/>
              <a:t>The second part of the duodenum</a:t>
            </a:r>
            <a:endParaRPr sz="2700"/>
          </a:p>
          <a:p>
            <a:pPr lvl="0">
              <a:lnSpc>
                <a:spcPct val="90000"/>
              </a:lnSpc>
              <a:spcBef>
                <a:spcPts val="600"/>
              </a:spcBef>
              <a:buFontTx/>
              <a:buChar char="-"/>
              <a:defRPr sz="1800"/>
            </a:pPr>
            <a:r>
              <a:rPr sz="2700"/>
              <a:t>The head of the pancreas</a:t>
            </a:r>
            <a:endParaRPr sz="2700"/>
          </a:p>
          <a:p>
            <a:pPr lvl="0">
              <a:lnSpc>
                <a:spcPct val="90000"/>
              </a:lnSpc>
              <a:spcBef>
                <a:spcPts val="600"/>
              </a:spcBef>
              <a:buFontTx/>
              <a:buChar char="-"/>
              <a:defRPr sz="1800"/>
            </a:pPr>
            <a:r>
              <a:rPr sz="2700"/>
              <a:t>The coils of the jejunum and ileum 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/>
              <a:t>Blood Supply of Transverse Colon</a:t>
            </a:r>
            <a:br>
              <a:rPr sz="3549"/>
            </a:b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b="1" sz="2400" u="sng"/>
              <a:t>Arteries: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endParaRPr b="1" sz="2400" u="sng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400"/>
              <a:t>The proximal two thirds are supplied by the middle colic artery</a:t>
            </a:r>
            <a:r>
              <a:rPr sz="24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400"/>
              <a:t> a branch of the superior mesenteric artery.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400"/>
              <a:t> The distal third is supplied by the left colic artery</a:t>
            </a:r>
            <a:r>
              <a:rPr sz="24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400"/>
              <a:t> a branch of the inferior mesenteric artery.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br>
              <a:rPr sz="2400"/>
            </a:br>
            <a:r>
              <a:rPr b="1" sz="2400" u="sng"/>
              <a:t>Veins</a:t>
            </a:r>
            <a:endParaRPr b="1" sz="2400" u="sng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400"/>
              <a:t>- The veins correspond to the arteries and drain into the superior &amp; inferior mesenteric veins.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2116" y="-301692"/>
            <a:ext cx="7397751" cy="10273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b="0" sz="1800"/>
            </a:pPr>
            <a:r>
              <a:rPr b="1" sz="3200"/>
              <a:t>General Features of Large Intestine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84666" y="1325496"/>
            <a:ext cx="3581401" cy="5541567"/>
          </a:xfrm>
          <a:prstGeom prst="rect">
            <a:avLst/>
          </a:prstGeom>
        </p:spPr>
        <p:txBody>
          <a:bodyPr/>
          <a:lstStyle/>
          <a:p>
            <a:pPr lvl="0" marL="0" indent="0">
              <a:spcBef>
                <a:spcPts val="400"/>
              </a:spcBef>
              <a:buSzTx/>
              <a:buNone/>
              <a:defRPr sz="1800"/>
            </a:pPr>
            <a:r>
              <a:rPr b="1" sz="2000"/>
              <a:t>1- Sacculation= Haustra</a:t>
            </a:r>
            <a:endParaRPr b="1" sz="2000"/>
          </a:p>
          <a:p>
            <a:pPr lvl="0" marL="0" indent="0">
              <a:spcBef>
                <a:spcPts val="400"/>
              </a:spcBef>
              <a:buSzTx/>
              <a:buNone/>
              <a:defRPr sz="1800"/>
            </a:pPr>
            <a:endParaRPr sz="1400"/>
          </a:p>
          <a:p>
            <a:pPr lvl="0" marL="0" indent="0">
              <a:spcBef>
                <a:spcPts val="400"/>
              </a:spcBef>
              <a:buSzTx/>
              <a:buNone/>
              <a:defRPr sz="1800"/>
            </a:pPr>
            <a:r>
              <a:rPr b="1" sz="2000"/>
              <a:t>2- Teania coli(</a:t>
            </a:r>
            <a:r>
              <a:rPr sz="2000"/>
              <a:t>three separate longitudinal ribbons of smooth muscle)</a:t>
            </a:r>
            <a:r>
              <a:rPr sz="20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b="1" sz="2000"/>
              <a:t>except appendex and rectum</a:t>
            </a:r>
            <a:endParaRPr b="1" sz="2000"/>
          </a:p>
          <a:p>
            <a:pPr lvl="0" marL="0" indent="0">
              <a:spcBef>
                <a:spcPts val="400"/>
              </a:spcBef>
              <a:buSzTx/>
              <a:buNone/>
              <a:defRPr sz="1800"/>
            </a:pPr>
            <a:endParaRPr b="1" sz="2000"/>
          </a:p>
          <a:p>
            <a:pPr lvl="0" marL="0" indent="0">
              <a:spcBef>
                <a:spcPts val="400"/>
              </a:spcBef>
              <a:buSzTx/>
              <a:buNone/>
              <a:defRPr sz="1800"/>
            </a:pPr>
            <a:r>
              <a:rPr b="1" sz="2000"/>
              <a:t>3- Appendices epiplolca(</a:t>
            </a:r>
            <a:r>
              <a:rPr sz="2000"/>
              <a:t> </a:t>
            </a:r>
            <a:r>
              <a:t>adipose structures protruding from the serosal surface of the colon </a:t>
            </a:r>
            <a:r>
              <a:rPr sz="2000"/>
              <a:t>)</a:t>
            </a:r>
            <a:r>
              <a:rPr sz="20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b="1" sz="2000"/>
              <a:t>except appendix , Cecum and rectum</a:t>
            </a:r>
          </a:p>
        </p:txBody>
      </p:sp>
      <p:pic>
        <p:nvPicPr>
          <p:cNvPr id="65" name="image1.jpg" descr="24"/>
          <p:cNvPicPr/>
          <p:nvPr/>
        </p:nvPicPr>
        <p:blipFill>
          <a:blip r:embed="rId2">
            <a:extLst/>
          </a:blip>
          <a:srcRect l="0" t="0" r="0" b="6166"/>
          <a:stretch>
            <a:fillRect/>
          </a:stretch>
        </p:blipFill>
        <p:spPr>
          <a:xfrm>
            <a:off x="3574682" y="1179314"/>
            <a:ext cx="5535452" cy="44993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77" name="image15.png" descr="D:\صور تشريح\sm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62574"/>
            <a:ext cx="9144001" cy="7235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/>
              <a:t>Lymphatic Drainage of Transverse Colon</a:t>
            </a:r>
            <a:br>
              <a:rPr sz="3549"/>
            </a:b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The proximal two thirds drain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200"/>
              <a:t> the colic nodes and then into the superior mesenteric nodes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 The distal third drains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200"/>
              <a:t> the colic nodes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200"/>
              <a:t> the inferior mesenteric nodes.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/>
              <a:t>Nerve Supply of Transverse Colon</a:t>
            </a:r>
            <a:br>
              <a:rPr sz="3549"/>
            </a:b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The proximal two thirds are innervated by sympathetic and vagal nerves through the </a:t>
            </a:r>
            <a:r>
              <a:rPr b="1" sz="3200"/>
              <a:t>superior mesenteric plexus</a:t>
            </a:r>
            <a:endParaRPr b="1" sz="3200"/>
          </a:p>
          <a:p>
            <a:pPr lvl="0">
              <a:defRPr sz="1800"/>
            </a:pPr>
            <a:endParaRPr b="1" sz="3200"/>
          </a:p>
          <a:p>
            <a:pPr lvl="0">
              <a:defRPr sz="1800"/>
            </a:pPr>
            <a:r>
              <a:rPr sz="3200"/>
              <a:t>The distal third is innervated by sympathetic and parasympathetic pelvic splanchnic nerves through </a:t>
            </a:r>
            <a:r>
              <a:rPr b="1" sz="3200"/>
              <a:t>the inferior mesenteric plexus.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/>
              <a:t>Descending Colon</a:t>
            </a:r>
            <a:br>
              <a:rPr sz="3549"/>
            </a:b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457200" y="1329266"/>
            <a:ext cx="8229600" cy="4525964"/>
          </a:xfrm>
          <a:prstGeom prst="rect">
            <a:avLst/>
          </a:prstGeom>
        </p:spPr>
        <p:txBody>
          <a:bodyPr/>
          <a:lstStyle/>
          <a:p>
            <a:pPr lvl="0" marL="339470" indent="-339470" defTabSz="905255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r>
              <a:rPr b="1" sz="2673" u="sng"/>
              <a:t>Location and Description:</a:t>
            </a:r>
            <a:endParaRPr sz="2673"/>
          </a:p>
          <a:p>
            <a:pPr lvl="0" marL="339470" indent="-339470" defTabSz="905255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endParaRPr b="1" sz="2673" u="sng"/>
          </a:p>
          <a:p>
            <a:pPr lvl="0" marL="339470" indent="-339470" defTabSz="905255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673"/>
              <a:t>The descending colon is about 10 in. (25 cm) long </a:t>
            </a:r>
            <a:endParaRPr sz="2673"/>
          </a:p>
          <a:p>
            <a:pPr lvl="0" marL="339470" indent="-339470" defTabSz="905255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673"/>
              <a:t> It extends downward from the left colic flexure, to the pelvic brim, where it becomes continuous with the sigmoid colon.</a:t>
            </a:r>
            <a:endParaRPr sz="2673"/>
          </a:p>
          <a:p>
            <a:pPr lvl="0" marL="339470" indent="-339470" defTabSz="905255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673"/>
              <a:t>Taenia coli, sacculation &amp; appendeces epiplolca are present</a:t>
            </a:r>
            <a:endParaRPr sz="2673"/>
          </a:p>
          <a:p>
            <a:pPr lvl="0" marL="339470" indent="-339470" defTabSz="905255">
              <a:lnSpc>
                <a:spcPct val="80000"/>
              </a:lnSpc>
              <a:spcBef>
                <a:spcPts val="600"/>
              </a:spcBef>
              <a:defRPr sz="1800"/>
            </a:pPr>
            <a:endParaRPr sz="2673"/>
          </a:p>
          <a:p>
            <a:pPr lvl="0" marL="339470" indent="-339470" defTabSz="905255">
              <a:lnSpc>
                <a:spcPct val="80000"/>
              </a:lnSpc>
              <a:spcBef>
                <a:spcPts val="600"/>
              </a:spcBef>
              <a:defRPr sz="1800"/>
            </a:pPr>
            <a:r>
              <a:rPr b="1" sz="2673" u="sng"/>
              <a:t>The peritoneum </a:t>
            </a:r>
            <a:endParaRPr sz="2673"/>
          </a:p>
          <a:p>
            <a:pPr lvl="0" marL="339470" indent="-339470" defTabSz="905255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r>
              <a:rPr sz="2673"/>
              <a:t>- Covers the front and the sides and binds it to the posterior abdominal wall.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/>
              <a:t>Relations of Descending Colon</a:t>
            </a:r>
            <a:br>
              <a:rPr sz="3549"/>
            </a:b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xfrm>
            <a:off x="25400" y="1143000"/>
            <a:ext cx="3902208" cy="575936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400"/>
              </a:spcBef>
              <a:buClr>
                <a:srgbClr val="FFC000"/>
              </a:buClr>
              <a:defRPr sz="1800"/>
            </a:pPr>
            <a:r>
              <a:rPr b="1" sz="2000" u="sng">
                <a:solidFill>
                  <a:srgbClr val="FFC000"/>
                </a:solidFill>
              </a:rPr>
              <a:t>Anteriorly:</a:t>
            </a:r>
            <a:endParaRPr sz="2000"/>
          </a:p>
          <a:p>
            <a:pPr lvl="0">
              <a:lnSpc>
                <a:spcPct val="80000"/>
              </a:lnSpc>
              <a:spcBef>
                <a:spcPts val="400"/>
              </a:spcBef>
              <a:buFontTx/>
              <a:buChar char="-"/>
              <a:defRPr sz="1800"/>
            </a:pPr>
            <a:r>
              <a:rPr sz="2000"/>
              <a:t>Coils of small intestine</a:t>
            </a:r>
            <a:endParaRPr sz="2000"/>
          </a:p>
          <a:p>
            <a:pPr lvl="0">
              <a:lnSpc>
                <a:spcPct val="80000"/>
              </a:lnSpc>
              <a:spcBef>
                <a:spcPts val="400"/>
              </a:spcBef>
              <a:buFontTx/>
              <a:buChar char="-"/>
              <a:defRPr sz="1800"/>
            </a:pPr>
            <a:r>
              <a:rPr sz="2000"/>
              <a:t> the greater omentum</a:t>
            </a:r>
            <a:endParaRPr sz="2000"/>
          </a:p>
          <a:p>
            <a:pPr lvl="0">
              <a:lnSpc>
                <a:spcPct val="80000"/>
              </a:lnSpc>
              <a:spcBef>
                <a:spcPts val="400"/>
              </a:spcBef>
              <a:buFontTx/>
              <a:buChar char="-"/>
              <a:defRPr sz="1800"/>
            </a:pPr>
            <a:r>
              <a:rPr sz="2000"/>
              <a:t>the anterior abdominal wall </a:t>
            </a:r>
            <a:endParaRPr sz="2000"/>
          </a:p>
          <a:p>
            <a:pPr lvl="0">
              <a:lnSpc>
                <a:spcPct val="80000"/>
              </a:lnSpc>
              <a:spcBef>
                <a:spcPts val="400"/>
              </a:spcBef>
              <a:buFontTx/>
              <a:buChar char="-"/>
              <a:defRPr sz="1800"/>
            </a:pPr>
            <a:endParaRPr sz="2000"/>
          </a:p>
          <a:p>
            <a:pPr lvl="0">
              <a:lnSpc>
                <a:spcPct val="80000"/>
              </a:lnSpc>
              <a:spcBef>
                <a:spcPts val="400"/>
              </a:spcBef>
              <a:buClr>
                <a:srgbClr val="FFC000"/>
              </a:buClr>
              <a:defRPr sz="1800"/>
            </a:pPr>
            <a:r>
              <a:rPr b="1" sz="2000" u="sng">
                <a:solidFill>
                  <a:srgbClr val="FFC000"/>
                </a:solidFill>
              </a:rPr>
              <a:t>Posteriorly: </a:t>
            </a:r>
            <a:endParaRPr sz="2000"/>
          </a:p>
          <a:p>
            <a:pPr lvl="0">
              <a:lnSpc>
                <a:spcPct val="80000"/>
              </a:lnSpc>
              <a:spcBef>
                <a:spcPts val="400"/>
              </a:spcBef>
              <a:buFontTx/>
              <a:buChar char="-"/>
              <a:defRPr sz="1800"/>
            </a:pPr>
            <a:r>
              <a:rPr sz="2000"/>
              <a:t>The lateral border of the left kidney</a:t>
            </a:r>
            <a:endParaRPr sz="2000"/>
          </a:p>
          <a:p>
            <a:pPr lvl="0">
              <a:lnSpc>
                <a:spcPct val="80000"/>
              </a:lnSpc>
              <a:spcBef>
                <a:spcPts val="400"/>
              </a:spcBef>
              <a:buFontTx/>
              <a:buChar char="-"/>
              <a:defRPr sz="1800"/>
            </a:pPr>
            <a:r>
              <a:rPr sz="2000"/>
              <a:t>the origin of the transversus abdominis muscle</a:t>
            </a:r>
            <a:endParaRPr sz="2000"/>
          </a:p>
          <a:p>
            <a:pPr lvl="0">
              <a:lnSpc>
                <a:spcPct val="80000"/>
              </a:lnSpc>
              <a:spcBef>
                <a:spcPts val="400"/>
              </a:spcBef>
              <a:buFontTx/>
              <a:buChar char="-"/>
              <a:defRPr sz="1800"/>
            </a:pPr>
            <a:r>
              <a:rPr sz="2000"/>
              <a:t> the quadratus lumborum</a:t>
            </a:r>
            <a:endParaRPr sz="2000"/>
          </a:p>
          <a:p>
            <a:pPr lvl="0">
              <a:lnSpc>
                <a:spcPct val="80000"/>
              </a:lnSpc>
              <a:spcBef>
                <a:spcPts val="400"/>
              </a:spcBef>
              <a:buFontTx/>
              <a:buChar char="-"/>
              <a:defRPr sz="1800"/>
            </a:pPr>
            <a:r>
              <a:rPr sz="2000"/>
              <a:t>the iliac crest</a:t>
            </a:r>
            <a:endParaRPr sz="2000"/>
          </a:p>
          <a:p>
            <a:pPr lvl="0">
              <a:lnSpc>
                <a:spcPct val="80000"/>
              </a:lnSpc>
              <a:spcBef>
                <a:spcPts val="400"/>
              </a:spcBef>
              <a:buFontTx/>
              <a:buChar char="-"/>
              <a:defRPr sz="1800"/>
            </a:pPr>
            <a:r>
              <a:rPr sz="2000"/>
              <a:t> the iliacus</a:t>
            </a:r>
            <a:endParaRPr sz="2000"/>
          </a:p>
          <a:p>
            <a:pPr lvl="0">
              <a:lnSpc>
                <a:spcPct val="80000"/>
              </a:lnSpc>
              <a:spcBef>
                <a:spcPts val="400"/>
              </a:spcBef>
              <a:buFontTx/>
              <a:buChar char="-"/>
              <a:defRPr sz="1800"/>
            </a:pPr>
            <a:r>
              <a:rPr sz="2000"/>
              <a:t> the left psoas</a:t>
            </a:r>
            <a:endParaRPr sz="2000"/>
          </a:p>
          <a:p>
            <a:pPr lvl="0">
              <a:lnSpc>
                <a:spcPct val="80000"/>
              </a:lnSpc>
              <a:spcBef>
                <a:spcPts val="400"/>
              </a:spcBef>
              <a:buFontTx/>
              <a:buChar char="-"/>
              <a:defRPr sz="1800"/>
            </a:pPr>
            <a:r>
              <a:rPr sz="2000"/>
              <a:t> The iliohypogastric and the ilioinguinal nerves</a:t>
            </a:r>
            <a:endParaRPr sz="2000"/>
          </a:p>
          <a:p>
            <a:pPr lvl="0">
              <a:lnSpc>
                <a:spcPct val="80000"/>
              </a:lnSpc>
              <a:spcBef>
                <a:spcPts val="400"/>
              </a:spcBef>
              <a:buFontTx/>
              <a:buChar char="-"/>
              <a:defRPr sz="1800"/>
            </a:pPr>
            <a:r>
              <a:rPr sz="2000"/>
              <a:t> the lateral cutaneous nerve of the thigh</a:t>
            </a:r>
            <a:endParaRPr sz="2000"/>
          </a:p>
          <a:p>
            <a:pPr lvl="0">
              <a:lnSpc>
                <a:spcPct val="80000"/>
              </a:lnSpc>
              <a:spcBef>
                <a:spcPts val="400"/>
              </a:spcBef>
              <a:buFontTx/>
              <a:buChar char="-"/>
              <a:defRPr sz="1800"/>
            </a:pPr>
            <a:r>
              <a:rPr sz="2000"/>
              <a:t> the femoral nerve </a:t>
            </a:r>
          </a:p>
        </p:txBody>
      </p:sp>
      <p:pic>
        <p:nvPicPr>
          <p:cNvPr id="190" name="image13.png" descr="D:\صور تشريح\asc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9639" y="1006519"/>
            <a:ext cx="5244115" cy="5759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457200" y="-47294"/>
            <a:ext cx="8404887" cy="80929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Relations of Descending Colon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94" name="image13.png" descr="D:\صور تشريح\asc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5800" y="956733"/>
            <a:ext cx="4648200" cy="6087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14.png" descr="D:\صور تشريح\ascolo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934" y="939800"/>
            <a:ext cx="4495801" cy="612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/>
              <a:t>Blood Supply of Descending Colon</a:t>
            </a:r>
            <a:br>
              <a:rPr sz="3549"/>
            </a:b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3200" u="sng"/>
              <a:t>Arteries</a:t>
            </a:r>
            <a:endParaRPr b="1" sz="3200" u="sng"/>
          </a:p>
          <a:p>
            <a:pPr lvl="0">
              <a:buSzTx/>
              <a:buNone/>
              <a:defRPr sz="1800"/>
            </a:pPr>
            <a:r>
              <a:rPr b="1" sz="3200"/>
              <a:t>- </a:t>
            </a:r>
            <a:r>
              <a:rPr sz="3200"/>
              <a:t>The left colic and the sigmoid branches of the inferior mesenteric artery.</a:t>
            </a:r>
            <a:endParaRPr sz="3200"/>
          </a:p>
          <a:p>
            <a:pPr lvl="0">
              <a:buSzTx/>
              <a:buNone/>
              <a:defRPr sz="1800"/>
            </a:pPr>
            <a:endParaRPr sz="3200"/>
          </a:p>
          <a:p>
            <a:pPr lvl="0">
              <a:defRPr sz="1800"/>
            </a:pPr>
            <a:r>
              <a:rPr b="1" sz="3200" u="sng"/>
              <a:t>Veins</a:t>
            </a:r>
            <a:endParaRPr b="1" sz="3200" u="sng"/>
          </a:p>
          <a:p>
            <a:pPr lvl="0">
              <a:buSzTx/>
              <a:buNone/>
              <a:defRPr sz="1800"/>
            </a:pPr>
            <a:r>
              <a:rPr b="1" sz="3200"/>
              <a:t>- </a:t>
            </a:r>
            <a:r>
              <a:rPr sz="3200"/>
              <a:t>The veins correspond to the arteries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200"/>
              <a:t>drain into the inferior mesenteric vein.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96111">
              <a:defRPr sz="1800"/>
            </a:pPr>
            <a:r>
              <a:rPr sz="3528"/>
              <a:t>Lymphatic Drainage of Descending Colon</a:t>
            </a:r>
            <a:br>
              <a:rPr sz="3528"/>
            </a:b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Lymphatic drains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200"/>
              <a:t>the colic lymphatic nodes &amp; the inferior mesenteric nodes around the origin of the inferior mesenteric artery.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/>
              <a:t>Nerve Supply of descending colon</a:t>
            </a:r>
            <a:br>
              <a:rPr sz="3549"/>
            </a:b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The nerve supply is the sympathetic and parasympathetic pelvic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 Splanchnic nerves through the inferior mesenteric plexus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xfrm>
            <a:off x="889000" y="-508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LARGE INTESTINE ANATOMY</a:t>
            </a:r>
          </a:p>
        </p:txBody>
      </p:sp>
      <p:pic>
        <p:nvPicPr>
          <p:cNvPr id="68" name="image3.jpg" descr="24_25"/>
          <p:cNvPicPr/>
          <p:nvPr/>
        </p:nvPicPr>
        <p:blipFill>
          <a:blip r:embed="rId2">
            <a:extLst/>
          </a:blip>
          <a:srcRect l="0" t="2899" r="0" b="0"/>
          <a:stretch>
            <a:fillRect/>
          </a:stretch>
        </p:blipFill>
        <p:spPr>
          <a:xfrm>
            <a:off x="0" y="677201"/>
            <a:ext cx="9144000" cy="6180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457200" y="139171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Cecum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457200" y="1371600"/>
            <a:ext cx="8229600" cy="5473568"/>
          </a:xfrm>
          <a:prstGeom prst="rect">
            <a:avLst/>
          </a:prstGeom>
        </p:spPr>
        <p:txBody>
          <a:bodyPr/>
          <a:lstStyle/>
          <a:p>
            <a:pPr lvl="0" marL="318896" indent="-318896" defTabSz="850391">
              <a:spcBef>
                <a:spcPts val="400"/>
              </a:spcBef>
              <a:defRPr sz="1800"/>
            </a:pPr>
            <a:r>
              <a:rPr sz="1860"/>
              <a:t>It is a blind-ended pouch </a:t>
            </a:r>
            <a:endParaRPr sz="1860"/>
          </a:p>
          <a:p>
            <a:pPr lvl="0" marL="318896" indent="-318896" defTabSz="850391">
              <a:spcBef>
                <a:spcPts val="400"/>
              </a:spcBef>
              <a:buClr>
                <a:srgbClr val="FFFF00"/>
              </a:buClr>
              <a:defRPr sz="1800"/>
            </a:pPr>
            <a:r>
              <a:rPr sz="1860"/>
              <a:t>Site: situated in the right iliac fossa , above the lat ½ of inguinal ligament</a:t>
            </a:r>
            <a:endParaRPr sz="1860"/>
          </a:p>
          <a:p>
            <a:pPr lvl="0" marL="318896" indent="-318896" defTabSz="850391">
              <a:spcBef>
                <a:spcPts val="400"/>
              </a:spcBef>
              <a:buClr>
                <a:srgbClr val="FFFF00"/>
              </a:buClr>
              <a:defRPr sz="1800"/>
            </a:pPr>
            <a:r>
              <a:rPr sz="1860"/>
              <a:t>Size:  It is about 3 inch in diameter </a:t>
            </a:r>
            <a:endParaRPr sz="1860"/>
          </a:p>
          <a:p>
            <a:pPr lvl="0" marL="318896" indent="-318896" defTabSz="850391">
              <a:spcBef>
                <a:spcPts val="400"/>
              </a:spcBef>
              <a:defRPr sz="1800"/>
            </a:pPr>
            <a:r>
              <a:rPr sz="1860"/>
              <a:t>Completely covered with peritoneum. </a:t>
            </a:r>
            <a:endParaRPr sz="1860"/>
          </a:p>
          <a:p>
            <a:pPr lvl="0" marL="318896" indent="-318896" defTabSz="850391">
              <a:spcBef>
                <a:spcPts val="400"/>
              </a:spcBef>
              <a:defRPr sz="1800"/>
            </a:pPr>
            <a:r>
              <a:rPr sz="1860"/>
              <a:t>It possesses a considerable amount of mobility, although it does not have a mesentery.</a:t>
            </a:r>
            <a:endParaRPr sz="1860"/>
          </a:p>
          <a:p>
            <a:pPr lvl="0" marL="318896" indent="-318896" defTabSz="850391">
              <a:spcBef>
                <a:spcPts val="400"/>
              </a:spcBef>
              <a:defRPr sz="1800"/>
            </a:pPr>
            <a:r>
              <a:rPr sz="1860"/>
              <a:t> Attached to :</a:t>
            </a:r>
            <a:endParaRPr sz="1860"/>
          </a:p>
          <a:p>
            <a:pPr lvl="0" marL="318897" indent="-318897" defTabSz="850391">
              <a:spcBef>
                <a:spcPts val="400"/>
              </a:spcBef>
              <a:buSzTx/>
              <a:buNone/>
              <a:defRPr sz="1800"/>
            </a:pPr>
            <a:r>
              <a:rPr sz="1860"/>
              <a:t>              - Ascending colon</a:t>
            </a:r>
            <a:endParaRPr sz="1860"/>
          </a:p>
          <a:p>
            <a:pPr lvl="0" marL="318897" indent="-318897" defTabSz="850391">
              <a:spcBef>
                <a:spcPts val="400"/>
              </a:spcBef>
              <a:buSzTx/>
              <a:buNone/>
              <a:defRPr sz="1800"/>
            </a:pPr>
            <a:r>
              <a:rPr sz="1860"/>
              <a:t>              - posteromedially surface is the appendix , 1 inch below ileocoecal valve</a:t>
            </a:r>
            <a:endParaRPr sz="1860"/>
          </a:p>
          <a:p>
            <a:pPr lvl="0" marL="318897" indent="-318897" defTabSz="850391">
              <a:spcBef>
                <a:spcPts val="400"/>
              </a:spcBef>
              <a:buSzTx/>
              <a:buNone/>
              <a:defRPr sz="1800"/>
            </a:pPr>
            <a:r>
              <a:rPr sz="1860"/>
              <a:t>              - medially</a:t>
            </a:r>
            <a:r>
              <a:rPr sz="186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1860"/>
              <a:t>Ileum</a:t>
            </a:r>
            <a:endParaRPr sz="1860"/>
          </a:p>
          <a:p>
            <a:pPr lvl="0" marL="318897" indent="-318897" defTabSz="850391">
              <a:spcBef>
                <a:spcPts val="400"/>
              </a:spcBef>
              <a:buSzTx/>
              <a:buNone/>
              <a:defRPr sz="1800"/>
            </a:pPr>
            <a:r>
              <a:rPr sz="1860"/>
              <a:t>             </a:t>
            </a:r>
            <a:endParaRPr sz="1860"/>
          </a:p>
          <a:p>
            <a:pPr lvl="0" marL="318896" indent="-318896" defTabSz="850391">
              <a:spcBef>
                <a:spcPts val="400"/>
              </a:spcBef>
              <a:defRPr sz="1800"/>
            </a:pPr>
            <a:r>
              <a:rPr sz="1860"/>
              <a:t>The presence of peritoneal folds in the vicinity of the cecum  creates</a:t>
            </a:r>
            <a:endParaRPr sz="1860"/>
          </a:p>
          <a:p>
            <a:pPr lvl="0" marL="318896" indent="-318896" defTabSz="850391">
              <a:spcBef>
                <a:spcPts val="400"/>
              </a:spcBef>
              <a:buFontTx/>
              <a:buChar char="-"/>
              <a:defRPr sz="1800"/>
            </a:pPr>
            <a:r>
              <a:rPr sz="1860"/>
              <a:t>The superior ileocecal recesses</a:t>
            </a:r>
            <a:endParaRPr sz="1860"/>
          </a:p>
          <a:p>
            <a:pPr lvl="0" marL="318896" indent="-318896" defTabSz="850391">
              <a:spcBef>
                <a:spcPts val="400"/>
              </a:spcBef>
              <a:buFontTx/>
              <a:buChar char="-"/>
              <a:defRPr sz="1800"/>
            </a:pPr>
            <a:r>
              <a:rPr sz="1860"/>
              <a:t>The inferior ileocecal recesses</a:t>
            </a:r>
            <a:endParaRPr sz="1860"/>
          </a:p>
          <a:p>
            <a:pPr lvl="0" marL="318897" indent="-318897" defTabSz="850391">
              <a:spcBef>
                <a:spcPts val="400"/>
              </a:spcBef>
              <a:buSzTx/>
              <a:buNone/>
              <a:defRPr sz="1800"/>
            </a:pPr>
            <a:r>
              <a:rPr sz="1860"/>
              <a:t>-      The retrocecal recesses .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5.png" descr="Please send image use requests to coloncancer.guide@about.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0800" y="-1"/>
            <a:ext cx="44196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4.png" descr="File:Gray104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9021" y="0"/>
            <a:ext cx="558846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xfrm>
            <a:off x="304800" y="1222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Cecum….cont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>
            <a:off x="291008" y="1447800"/>
            <a:ext cx="8769814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 The longitudinal muscle is restricted to three flat bands, the </a:t>
            </a:r>
            <a:r>
              <a:rPr b="1" sz="3200"/>
              <a:t>taenia coli</a:t>
            </a:r>
            <a:r>
              <a:rPr sz="3200"/>
              <a:t>, which converge on the base of the appendix and provide for it a complete longitudinal muscle coat. 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457200" y="274638"/>
            <a:ext cx="8229600" cy="1250554"/>
          </a:xfrm>
          <a:prstGeom prst="rect">
            <a:avLst/>
          </a:prstGeom>
        </p:spPr>
        <p:txBody>
          <a:bodyPr/>
          <a:lstStyle/>
          <a:p>
            <a:pPr lvl="0" defTabSz="905255">
              <a:defRPr sz="1800"/>
            </a:pPr>
            <a:r>
              <a:rPr sz="3861"/>
              <a:t>Relations of Cecum</a:t>
            </a:r>
            <a:br>
              <a:rPr sz="3861"/>
            </a:b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457200" y="1082807"/>
            <a:ext cx="8463558" cy="5382221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  <a:buClr>
                <a:srgbClr val="FFC000"/>
              </a:buClr>
              <a:defRPr sz="1800"/>
            </a:pPr>
            <a:r>
              <a:rPr b="1" sz="2400" u="sng">
                <a:solidFill>
                  <a:srgbClr val="FFC000"/>
                </a:solidFill>
              </a:rPr>
              <a:t>Anteriorly: 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400"/>
              <a:t>Coils of small intestine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400"/>
              <a:t>-  the greater omentum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400"/>
              <a:t>the anterior abdominal wall in the right iliac region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Clr>
                <a:srgbClr val="FFC000"/>
              </a:buClr>
              <a:defRPr sz="1800"/>
            </a:pPr>
            <a:r>
              <a:rPr b="1" sz="2400" u="sng">
                <a:solidFill>
                  <a:srgbClr val="FFC000"/>
                </a:solidFill>
              </a:rPr>
              <a:t>Posteriorly: 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400"/>
              <a:t>The psoas and the iliacus muscles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400"/>
              <a:t>the femoral nerve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400"/>
              <a:t>and the lateral cutaneous nerve of the thigh . 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400"/>
              <a:t>- Postero- medially </a:t>
            </a:r>
            <a:r>
              <a:rPr sz="24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400"/>
              <a:t>The appendix is commonly </a:t>
            </a:r>
            <a:r>
              <a:rPr sz="24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400"/>
              <a:t>retrocecal common.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Clr>
                <a:srgbClr val="FFC000"/>
              </a:buClr>
              <a:defRPr sz="1800"/>
            </a:pPr>
            <a:r>
              <a:rPr b="1" sz="2400" u="sng">
                <a:solidFill>
                  <a:srgbClr val="FFC000"/>
                </a:solidFill>
              </a:rPr>
              <a:t>Medially: </a:t>
            </a:r>
            <a:endParaRPr sz="240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b="1" sz="2400"/>
              <a:t>- Small intestine (ileum)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