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4" r:id="rId2"/>
    <p:sldId id="305" r:id="rId3"/>
    <p:sldId id="275" r:id="rId4"/>
    <p:sldId id="306" r:id="rId5"/>
    <p:sldId id="276" r:id="rId6"/>
    <p:sldId id="277" r:id="rId7"/>
    <p:sldId id="308" r:id="rId8"/>
    <p:sldId id="278" r:id="rId9"/>
    <p:sldId id="279" r:id="rId10"/>
    <p:sldId id="280" r:id="rId11"/>
    <p:sldId id="282" r:id="rId12"/>
    <p:sldId id="281" r:id="rId13"/>
    <p:sldId id="283" r:id="rId14"/>
    <p:sldId id="284" r:id="rId15"/>
    <p:sldId id="285" r:id="rId16"/>
    <p:sldId id="287" r:id="rId17"/>
    <p:sldId id="289" r:id="rId18"/>
    <p:sldId id="290" r:id="rId19"/>
    <p:sldId id="307" r:id="rId20"/>
    <p:sldId id="296" r:id="rId21"/>
    <p:sldId id="297" r:id="rId22"/>
    <p:sldId id="298" r:id="rId23"/>
    <p:sldId id="299" r:id="rId24"/>
    <p:sldId id="301" r:id="rId25"/>
    <p:sldId id="30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i="1" dirty="0" err="1" smtClean="0">
                <a:solidFill>
                  <a:srgbClr val="FF0000"/>
                </a:solidFill>
              </a:rPr>
              <a:t>Vasculitis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Inflammation of the vessel wall.</a:t>
            </a:r>
          </a:p>
          <a:p>
            <a:pPr algn="l" rtl="0"/>
            <a:r>
              <a:rPr lang="en-US" dirty="0" smtClean="0"/>
              <a:t>Signs and symptoms:</a:t>
            </a:r>
          </a:p>
          <a:p>
            <a:pPr algn="l" rtl="0">
              <a:buNone/>
            </a:pPr>
            <a:r>
              <a:rPr lang="en-US" dirty="0" smtClean="0"/>
              <a:t>1- </a:t>
            </a:r>
            <a:r>
              <a:rPr lang="en-US" b="1" dirty="0" err="1" smtClean="0"/>
              <a:t>local</a:t>
            </a:r>
            <a:r>
              <a:rPr lang="en-US" b="1" dirty="0" err="1"/>
              <a:t>:</a:t>
            </a:r>
            <a:r>
              <a:rPr lang="en-US" dirty="0" err="1" smtClean="0"/>
              <a:t>according</a:t>
            </a:r>
            <a:r>
              <a:rPr lang="en-US" dirty="0" smtClean="0"/>
              <a:t> to the involved tissue</a:t>
            </a:r>
          </a:p>
          <a:p>
            <a:pPr algn="l" rtl="0">
              <a:buNone/>
            </a:pPr>
            <a:r>
              <a:rPr lang="en-US" dirty="0" smtClean="0"/>
              <a:t>2- </a:t>
            </a:r>
            <a:r>
              <a:rPr lang="en-US" b="1" dirty="0" smtClean="0"/>
              <a:t>systemic</a:t>
            </a:r>
            <a:r>
              <a:rPr lang="en-US" dirty="0" smtClean="0"/>
              <a:t>:(fever, </a:t>
            </a:r>
            <a:r>
              <a:rPr lang="en-US" dirty="0" err="1" smtClean="0"/>
              <a:t>myalgia</a:t>
            </a:r>
            <a:r>
              <a:rPr lang="en-US" dirty="0" smtClean="0"/>
              <a:t>, </a:t>
            </a:r>
            <a:r>
              <a:rPr lang="en-US" dirty="0" err="1" smtClean="0"/>
              <a:t>arthralgias</a:t>
            </a:r>
            <a:r>
              <a:rPr lang="en-US" dirty="0" smtClean="0"/>
              <a:t>, and malaise)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Giant Cell (Temporal) </a:t>
            </a:r>
            <a:r>
              <a:rPr lang="en-US" dirty="0" err="1" smtClean="0">
                <a:solidFill>
                  <a:srgbClr val="C00000"/>
                </a:solidFill>
              </a:rPr>
              <a:t>Arteritis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914400"/>
            <a:ext cx="8503920" cy="5715000"/>
          </a:xfrm>
        </p:spPr>
        <p:txBody>
          <a:bodyPr>
            <a:noAutofit/>
          </a:bodyPr>
          <a:lstStyle/>
          <a:p>
            <a:pPr algn="l" rtl="0"/>
            <a:r>
              <a:rPr lang="en-US" sz="2800" b="1" i="1" u="sng" dirty="0" smtClean="0">
                <a:solidFill>
                  <a:srgbClr val="C00000"/>
                </a:solidFill>
              </a:rPr>
              <a:t>Pathogenesis</a:t>
            </a:r>
            <a:r>
              <a:rPr lang="en-US" sz="2800" b="1" u="sng" dirty="0" smtClean="0"/>
              <a:t>: T cell-mediated </a:t>
            </a:r>
            <a:r>
              <a:rPr lang="en-US" sz="2800" b="1" dirty="0" smtClean="0"/>
              <a:t>immune response to unknown vessel wall antigen. </a:t>
            </a:r>
          </a:p>
          <a:p>
            <a:pPr algn="l" rtl="0"/>
            <a:r>
              <a:rPr lang="en-US" sz="2800" b="1" i="1" u="sng" dirty="0" smtClean="0">
                <a:solidFill>
                  <a:srgbClr val="C00000"/>
                </a:solidFill>
              </a:rPr>
              <a:t>Morphology</a:t>
            </a:r>
            <a:r>
              <a:rPr lang="en-US" sz="2800" b="1" dirty="0" smtClean="0"/>
              <a:t>: </a:t>
            </a:r>
          </a:p>
          <a:p>
            <a:pPr algn="l" rtl="0"/>
            <a:r>
              <a:rPr lang="en-US" sz="2800" b="1" dirty="0" err="1" smtClean="0"/>
              <a:t>granulomatous</a:t>
            </a:r>
            <a:r>
              <a:rPr lang="en-US" sz="2800" b="1" dirty="0" smtClean="0"/>
              <a:t> inflammation </a:t>
            </a:r>
            <a:r>
              <a:rPr lang="en-US" sz="2800" b="1" u="sng" dirty="0" smtClean="0"/>
              <a:t>(75%) </a:t>
            </a:r>
            <a:r>
              <a:rPr lang="en-US" sz="2800" b="1" dirty="0" smtClean="0"/>
              <a:t>within the inner media centered on the internal elastic membrane (( lymphocytes and macrophages, with multinucleate giant cells ))</a:t>
            </a:r>
          </a:p>
          <a:p>
            <a:pPr algn="l" rtl="0"/>
            <a:r>
              <a:rPr lang="en-US" sz="2800" b="1" dirty="0" smtClean="0"/>
              <a:t>fragmentation of the internal elastic lamina. </a:t>
            </a:r>
          </a:p>
          <a:p>
            <a:pPr algn="l" rtl="0"/>
            <a:r>
              <a:rPr lang="en-US" sz="2800" b="1" dirty="0" smtClean="0"/>
              <a:t>lesions at different stages of development are seen within the same artery</a:t>
            </a:r>
            <a:endParaRPr lang="en-US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u="sng" dirty="0" smtClean="0">
                <a:solidFill>
                  <a:srgbClr val="C00000"/>
                </a:solidFill>
              </a:rPr>
              <a:t>Giant Cell (Temporal) </a:t>
            </a:r>
            <a:r>
              <a:rPr lang="en-US" sz="2800" u="sng" dirty="0" err="1" smtClean="0">
                <a:solidFill>
                  <a:srgbClr val="C00000"/>
                </a:solidFill>
              </a:rPr>
              <a:t>Arteritis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A&gt; </a:t>
            </a:r>
            <a:r>
              <a:rPr lang="en-US" sz="2800" dirty="0" err="1" smtClean="0">
                <a:solidFill>
                  <a:srgbClr val="C00000"/>
                </a:solidFill>
              </a:rPr>
              <a:t>granuloma</a:t>
            </a:r>
            <a:r>
              <a:rPr lang="en-US" sz="2800" dirty="0" smtClean="0">
                <a:solidFill>
                  <a:srgbClr val="C00000"/>
                </a:solidFill>
              </a:rPr>
              <a:t>; B&gt; fragmented internal elastic lamina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nisreen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07466" y="1600200"/>
            <a:ext cx="572906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Giant Cell </a:t>
            </a:r>
            <a:r>
              <a:rPr lang="en-US" sz="3600" dirty="0" err="1" smtClean="0">
                <a:solidFill>
                  <a:srgbClr val="C00000"/>
                </a:solidFill>
              </a:rPr>
              <a:t>Arteritis</a:t>
            </a:r>
            <a:r>
              <a:rPr lang="en-US" sz="3600" dirty="0" smtClean="0">
                <a:solidFill>
                  <a:srgbClr val="C00000"/>
                </a:solidFill>
              </a:rPr>
              <a:t>- clinical picture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19200"/>
            <a:ext cx="8503920" cy="541020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rare before the age of 50. </a:t>
            </a:r>
          </a:p>
          <a:p>
            <a:pPr algn="l" rtl="0"/>
            <a:r>
              <a:rPr lang="en-US" b="1" i="1" u="sng" dirty="0" smtClean="0">
                <a:solidFill>
                  <a:srgbClr val="C00000"/>
                </a:solidFill>
              </a:rPr>
              <a:t>Signs and symptoms:</a:t>
            </a:r>
          </a:p>
          <a:p>
            <a:pPr algn="l" rtl="0"/>
            <a:r>
              <a:rPr lang="en-US" dirty="0" smtClean="0"/>
              <a:t>fever, fatigue, weight loss</a:t>
            </a:r>
          </a:p>
          <a:p>
            <a:pPr algn="l" rtl="0"/>
            <a:r>
              <a:rPr lang="en-US" dirty="0" smtClean="0"/>
              <a:t> facial pain or </a:t>
            </a:r>
            <a:r>
              <a:rPr lang="en-US" dirty="0" smtClean="0"/>
              <a:t>headache</a:t>
            </a:r>
            <a:r>
              <a:rPr lang="en-US" dirty="0" smtClean="0"/>
              <a:t> </a:t>
            </a:r>
            <a:r>
              <a:rPr lang="en-US" dirty="0" smtClean="0"/>
              <a:t>(superficial </a:t>
            </a:r>
            <a:r>
              <a:rPr lang="en-US" dirty="0" smtClean="0"/>
              <a:t>temporal artery). </a:t>
            </a:r>
          </a:p>
          <a:p>
            <a:pPr algn="l" rtl="0"/>
            <a:r>
              <a:rPr lang="en-US" dirty="0" smtClean="0"/>
              <a:t>Ocular symptoms (ophthalmic artery) in 50% of patients; range from </a:t>
            </a:r>
            <a:r>
              <a:rPr lang="en-US" dirty="0" err="1" smtClean="0"/>
              <a:t>diplopia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</a:t>
            </a:r>
            <a:r>
              <a:rPr lang="en-US" dirty="0" smtClean="0"/>
              <a:t> complete vision loss.</a:t>
            </a:r>
          </a:p>
          <a:p>
            <a:pPr algn="l" rtl="0"/>
            <a:r>
              <a:rPr lang="en-US" dirty="0" smtClean="0"/>
              <a:t> </a:t>
            </a:r>
            <a:r>
              <a:rPr lang="en-US" b="1" i="1" u="sng" dirty="0" smtClean="0">
                <a:solidFill>
                  <a:srgbClr val="C00000"/>
                </a:solidFill>
              </a:rPr>
              <a:t>Diagnosis</a:t>
            </a:r>
            <a:r>
              <a:rPr lang="en-US" dirty="0" smtClean="0"/>
              <a:t>:</a:t>
            </a:r>
          </a:p>
          <a:p>
            <a:pPr algn="l" rtl="0">
              <a:buNone/>
            </a:pPr>
            <a:r>
              <a:rPr lang="en-US" dirty="0" smtClean="0"/>
              <a:t>- </a:t>
            </a:r>
            <a:r>
              <a:rPr lang="en-US" dirty="0" smtClean="0"/>
              <a:t>Vessel biopsy </a:t>
            </a:r>
            <a:r>
              <a:rPr lang="en-US" dirty="0" smtClean="0"/>
              <a:t>and histology</a:t>
            </a:r>
          </a:p>
          <a:p>
            <a:pPr algn="l" rtl="0"/>
            <a:r>
              <a:rPr lang="en-US" b="1" i="1" u="sng" dirty="0" smtClean="0">
                <a:solidFill>
                  <a:srgbClr val="C00000"/>
                </a:solidFill>
              </a:rPr>
              <a:t>Treatment</a:t>
            </a:r>
            <a:r>
              <a:rPr lang="en-US" dirty="0" smtClean="0"/>
              <a:t>: </a:t>
            </a:r>
          </a:p>
          <a:p>
            <a:pPr algn="l" rtl="0">
              <a:buNone/>
            </a:pPr>
            <a:r>
              <a:rPr lang="en-US" dirty="0" smtClean="0"/>
              <a:t>- Corticosteroid or anti-TNF therapies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Takayasu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Arteritis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990600"/>
            <a:ext cx="8503920" cy="5334000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err="1" smtClean="0"/>
              <a:t>vasculitis</a:t>
            </a:r>
            <a:r>
              <a:rPr lang="en-US" sz="2800" dirty="0" smtClean="0"/>
              <a:t> of medium-sized and large arteries 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b="1" dirty="0" smtClean="0"/>
              <a:t>scarring</a:t>
            </a:r>
            <a:r>
              <a:rPr lang="en-US" sz="2800" dirty="0" smtClean="0"/>
              <a:t> and thickening of the </a:t>
            </a:r>
            <a:r>
              <a:rPr lang="en-US" sz="2800" b="1" dirty="0" smtClean="0"/>
              <a:t>aorta-</a:t>
            </a:r>
            <a:r>
              <a:rPr lang="en-US" sz="2800" dirty="0" smtClean="0"/>
              <a:t> especially the </a:t>
            </a:r>
            <a:r>
              <a:rPr lang="en-US" sz="2800" b="1" u="sng" dirty="0" smtClean="0"/>
              <a:t>aortic arch </a:t>
            </a:r>
            <a:r>
              <a:rPr lang="en-US" sz="2800" dirty="0" smtClean="0"/>
              <a:t>with severe luminal narrowing of the major branch vessels.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marked weakening of the pulses in the upper extremities </a:t>
            </a:r>
            <a:r>
              <a:rPr lang="en-US" sz="2800" b="1" dirty="0" smtClean="0"/>
              <a:t>(= </a:t>
            </a:r>
            <a:r>
              <a:rPr lang="en-US" sz="2800" b="1" u="sng" dirty="0" smtClean="0"/>
              <a:t>the </a:t>
            </a:r>
            <a:r>
              <a:rPr lang="en-US" sz="2800" b="1" u="sng" dirty="0" err="1" smtClean="0"/>
              <a:t>pulseless</a:t>
            </a:r>
            <a:r>
              <a:rPr lang="en-US" sz="2800" b="1" u="sng" dirty="0" smtClean="0"/>
              <a:t> disease</a:t>
            </a:r>
            <a:r>
              <a:rPr lang="en-US" sz="2800" b="1" dirty="0" smtClean="0"/>
              <a:t>).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Takayasu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arteritis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800" u="sng" dirty="0" smtClean="0">
                <a:solidFill>
                  <a:srgbClr val="C00000"/>
                </a:solidFill>
              </a:rPr>
              <a:t>Pathogenesis</a:t>
            </a:r>
            <a:r>
              <a:rPr lang="en-US" sz="2800" dirty="0" smtClean="0"/>
              <a:t>:  An </a:t>
            </a:r>
            <a:r>
              <a:rPr lang="en-US" sz="2800" b="1" dirty="0" smtClean="0"/>
              <a:t>autoimmune</a:t>
            </a:r>
            <a:r>
              <a:rPr lang="en-US" sz="2800" dirty="0" smtClean="0"/>
              <a:t> etiology is likely</a:t>
            </a:r>
          </a:p>
          <a:p>
            <a:pPr algn="l" rtl="0"/>
            <a:r>
              <a:rPr lang="en-US" sz="2800" b="1" dirty="0" smtClean="0"/>
              <a:t>affects the aortic arch and arch vessels (2/3</a:t>
            </a:r>
            <a:r>
              <a:rPr lang="en-US" sz="2800" b="1" dirty="0" smtClean="0"/>
              <a:t>)</a:t>
            </a:r>
          </a:p>
          <a:p>
            <a:pPr algn="l" rtl="0"/>
            <a:r>
              <a:rPr lang="en-US" sz="2800" dirty="0" smtClean="0"/>
              <a:t>the distinction from giant cell </a:t>
            </a:r>
            <a:r>
              <a:rPr lang="en-US" sz="2800" dirty="0" err="1" smtClean="0"/>
              <a:t>aortitis</a:t>
            </a:r>
            <a:r>
              <a:rPr lang="en-US" sz="2800" dirty="0" smtClean="0"/>
              <a:t> is made largely on the basis of a patient's age: &gt;50 years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giant cell </a:t>
            </a:r>
            <a:r>
              <a:rPr lang="en-US" sz="2800" dirty="0" err="1" smtClean="0"/>
              <a:t>aortitis</a:t>
            </a:r>
            <a:r>
              <a:rPr lang="en-US" sz="2800" dirty="0" smtClean="0"/>
              <a:t>			</a:t>
            </a:r>
            <a:r>
              <a:rPr lang="en-US" sz="2800" b="1" dirty="0" smtClean="0"/>
              <a:t>&lt;50 </a:t>
            </a:r>
            <a:r>
              <a:rPr lang="en-US" sz="2800" b="1" dirty="0" err="1" smtClean="0"/>
              <a:t>years</a:t>
            </a:r>
            <a:r>
              <a:rPr lang="en-US" sz="2800" dirty="0" err="1" smtClean="0">
                <a:sym typeface="Wingdings" pitchFamily="2" charset="2"/>
              </a:rPr>
              <a:t></a:t>
            </a:r>
            <a:r>
              <a:rPr lang="en-US" sz="2800" dirty="0" err="1" smtClean="0"/>
              <a:t>Takayasu</a:t>
            </a:r>
            <a:r>
              <a:rPr lang="en-US" sz="2800" dirty="0" smtClean="0"/>
              <a:t> </a:t>
            </a:r>
            <a:r>
              <a:rPr lang="en-US" sz="2800" dirty="0" err="1" smtClean="0"/>
              <a:t>aortitis</a:t>
            </a:r>
            <a:r>
              <a:rPr lang="en-US" sz="2800" dirty="0" smtClean="0"/>
              <a:t>.</a:t>
            </a:r>
          </a:p>
          <a:p>
            <a:pPr algn="l" rtl="0"/>
            <a:r>
              <a:rPr lang="en-US" sz="2800" dirty="0" smtClean="0"/>
              <a:t>Treatment: </a:t>
            </a:r>
            <a:r>
              <a:rPr lang="en-US" sz="2800" dirty="0" err="1" smtClean="0"/>
              <a:t>immunosuppressives</a:t>
            </a:r>
            <a:r>
              <a:rPr lang="en-US" sz="2800" dirty="0" smtClean="0"/>
              <a:t>  </a:t>
            </a:r>
            <a:endParaRPr lang="en-US" sz="2800" dirty="0" smtClean="0"/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buNone/>
            </a:pPr>
            <a:endParaRPr lang="en-US" sz="2800" b="1" i="1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Takayasu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arteritis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-MORPHOLOGY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nisreen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04730" y="1600200"/>
            <a:ext cx="253453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Polyarteritis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nodosa</a:t>
            </a:r>
            <a:r>
              <a:rPr lang="en-US" b="1" dirty="0" smtClean="0">
                <a:solidFill>
                  <a:srgbClr val="C00000"/>
                </a:solidFill>
              </a:rPr>
              <a:t> (PAN)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 systemic </a:t>
            </a:r>
            <a:r>
              <a:rPr lang="en-US" dirty="0" err="1" smtClean="0"/>
              <a:t>vasculitis</a:t>
            </a:r>
            <a:r>
              <a:rPr lang="en-US" dirty="0" smtClean="0"/>
              <a:t> of </a:t>
            </a:r>
            <a:r>
              <a:rPr lang="en-US" i="1" dirty="0" smtClean="0"/>
              <a:t>small or medium-sized muscular arteries</a:t>
            </a:r>
          </a:p>
          <a:p>
            <a:pPr algn="l" rtl="0"/>
            <a:r>
              <a:rPr lang="en-US" dirty="0" smtClean="0"/>
              <a:t>typically involves the </a:t>
            </a:r>
            <a:r>
              <a:rPr lang="en-US" b="1" u="sng" dirty="0" smtClean="0"/>
              <a:t>renal</a:t>
            </a:r>
            <a:r>
              <a:rPr lang="en-US" dirty="0" smtClean="0"/>
              <a:t> and </a:t>
            </a:r>
            <a:r>
              <a:rPr lang="en-US" b="1" u="sng" dirty="0" smtClean="0"/>
              <a:t>visceral</a:t>
            </a:r>
            <a:r>
              <a:rPr lang="en-US" dirty="0" smtClean="0"/>
              <a:t> vessels and </a:t>
            </a:r>
            <a:r>
              <a:rPr lang="en-US" b="1" i="1" u="sng" dirty="0" smtClean="0"/>
              <a:t>spares</a:t>
            </a:r>
            <a:r>
              <a:rPr lang="en-US" dirty="0" smtClean="0"/>
              <a:t> the pulmonary circulation. </a:t>
            </a:r>
          </a:p>
          <a:p>
            <a:pPr algn="l" rtl="0"/>
            <a:r>
              <a:rPr lang="en-US" dirty="0" smtClean="0"/>
              <a:t>There is </a:t>
            </a:r>
            <a:r>
              <a:rPr lang="en-US" b="1" u="sng" dirty="0" smtClean="0"/>
              <a:t>no</a:t>
            </a:r>
            <a:r>
              <a:rPr lang="en-US" dirty="0" smtClean="0"/>
              <a:t> association with ANCAs</a:t>
            </a:r>
          </a:p>
          <a:p>
            <a:pPr algn="l" rtl="0">
              <a:buNone/>
            </a:pPr>
            <a:r>
              <a:rPr lang="en-US" dirty="0" smtClean="0"/>
              <a:t>- </a:t>
            </a:r>
            <a:r>
              <a:rPr lang="en-US" b="1" u="sng" dirty="0" smtClean="0"/>
              <a:t>(1/3) chronic hepatitis B infection</a:t>
            </a:r>
            <a:r>
              <a:rPr lang="en-US" b="1" u="sng" dirty="0" smtClean="0">
                <a:sym typeface="Wingdings" pitchFamily="2" charset="2"/>
              </a:rPr>
              <a:t></a:t>
            </a:r>
            <a:r>
              <a:rPr lang="en-US" b="1" u="sng" dirty="0" smtClean="0"/>
              <a:t> immune complexes containing hepatitis B antigens deposit in affected vessels</a:t>
            </a:r>
            <a:r>
              <a:rPr lang="en-US" dirty="0" smtClean="0"/>
              <a:t>. </a:t>
            </a:r>
          </a:p>
          <a:p>
            <a:pPr algn="l" rtl="0">
              <a:buNone/>
            </a:pPr>
            <a:r>
              <a:rPr lang="en-US" dirty="0" smtClean="0"/>
              <a:t>- (2/3)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The cause is unknown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PAN- </a:t>
            </a:r>
            <a:r>
              <a:rPr lang="en-US" dirty="0" smtClean="0">
                <a:solidFill>
                  <a:srgbClr val="C00000"/>
                </a:solidFill>
              </a:rPr>
              <a:t>The clinical course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 smtClean="0"/>
              <a:t>episodic, with long symptom-free intervals.</a:t>
            </a:r>
          </a:p>
          <a:p>
            <a:pPr algn="l" rtl="0"/>
            <a:r>
              <a:rPr lang="en-US" sz="2400" b="1" dirty="0" smtClean="0"/>
              <a:t>malaise, fever, and weight loss</a:t>
            </a:r>
          </a:p>
          <a:p>
            <a:pPr algn="l" rtl="0"/>
            <a:r>
              <a:rPr lang="en-US" sz="2400" b="1" dirty="0" smtClean="0"/>
              <a:t>the vascular involvement is widely scattered.</a:t>
            </a:r>
          </a:p>
          <a:p>
            <a:pPr algn="l" rtl="0"/>
            <a:r>
              <a:rPr lang="en-US" sz="2400" b="1" dirty="0" smtClean="0"/>
              <a:t>Usually present as a combination of:</a:t>
            </a:r>
          </a:p>
          <a:p>
            <a:pPr algn="l" rtl="0">
              <a:buNone/>
            </a:pPr>
            <a:r>
              <a:rPr lang="en-US" sz="2400" b="1" dirty="0" smtClean="0"/>
              <a:t> -	malignant hypertension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 a major cause of death</a:t>
            </a:r>
          </a:p>
          <a:p>
            <a:pPr algn="l" rtl="0">
              <a:buFontTx/>
              <a:buChar char="-"/>
            </a:pPr>
            <a:r>
              <a:rPr lang="en-US" sz="2400" b="1" dirty="0" smtClean="0"/>
              <a:t>abdominal pain and bloody stools  (GIT lesions)</a:t>
            </a:r>
          </a:p>
          <a:p>
            <a:pPr algn="l" rtl="0">
              <a:buFontTx/>
              <a:buChar char="-"/>
            </a:pPr>
            <a:r>
              <a:rPr lang="en-US" sz="2400" b="1" dirty="0" smtClean="0"/>
              <a:t>muscular aches and pains</a:t>
            </a:r>
          </a:p>
          <a:p>
            <a:pPr algn="l" rtl="0">
              <a:buFontTx/>
              <a:buChar char="-"/>
            </a:pPr>
            <a:r>
              <a:rPr lang="en-US" sz="2400" b="1" dirty="0" smtClean="0"/>
              <a:t>peripheral neuritis.</a:t>
            </a:r>
          </a:p>
          <a:p>
            <a:pPr algn="l" rtl="0">
              <a:buFontTx/>
              <a:buChar char="-"/>
            </a:pPr>
            <a:endParaRPr lang="en-US" sz="2400" b="1" dirty="0" smtClean="0"/>
          </a:p>
          <a:p>
            <a:pPr algn="l" rtl="0"/>
            <a:r>
              <a:rPr lang="en-US" sz="2400" b="1" dirty="0" smtClean="0"/>
              <a:t>Treatment: if untreated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/>
              <a:t>fatal</a:t>
            </a:r>
          </a:p>
          <a:p>
            <a:pPr algn="l" rtl="0">
              <a:buNone/>
            </a:pPr>
            <a:r>
              <a:rPr lang="en-US" sz="2400" b="1" dirty="0" smtClean="0"/>
              <a:t>		- </a:t>
            </a:r>
            <a:r>
              <a:rPr lang="en-US" sz="2400" b="1" dirty="0" err="1" smtClean="0"/>
              <a:t>immunosuppression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remission or cure in 90% of the cases</a:t>
            </a:r>
            <a:endParaRPr lang="en-US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Kawasaki disease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acute, febrile illness of infancy and </a:t>
            </a:r>
            <a:r>
              <a:rPr lang="en-US" b="1" u="sng" dirty="0" smtClean="0"/>
              <a:t>childhood</a:t>
            </a:r>
            <a:r>
              <a:rPr lang="en-US" dirty="0" smtClean="0"/>
              <a:t> (80% of cases &lt; 4 years)</a:t>
            </a:r>
          </a:p>
          <a:p>
            <a:pPr algn="l" rtl="0"/>
            <a:r>
              <a:rPr lang="en-US" dirty="0" err="1" smtClean="0"/>
              <a:t>arteritis</a:t>
            </a:r>
            <a:r>
              <a:rPr lang="en-US" dirty="0" smtClean="0"/>
              <a:t> of mainly </a:t>
            </a:r>
            <a:r>
              <a:rPr lang="en-US" b="1" u="sng" dirty="0" smtClean="0"/>
              <a:t>large to medium-sized </a:t>
            </a:r>
            <a:r>
              <a:rPr lang="en-US" dirty="0" smtClean="0"/>
              <a:t>vessels. </a:t>
            </a:r>
          </a:p>
          <a:p>
            <a:pPr algn="l" rtl="0"/>
            <a:r>
              <a:rPr lang="en-US" i="1" dirty="0" smtClean="0"/>
              <a:t>Its clinical significance: involvement of </a:t>
            </a:r>
            <a:r>
              <a:rPr lang="en-US" b="1" i="1" u="sng" dirty="0" smtClean="0"/>
              <a:t>coronary</a:t>
            </a:r>
            <a:r>
              <a:rPr lang="en-US" i="1" dirty="0" smtClean="0"/>
              <a:t> </a:t>
            </a:r>
            <a:r>
              <a:rPr lang="en-US" b="1" i="1" u="sng" dirty="0" smtClean="0"/>
              <a:t>arteries</a:t>
            </a:r>
            <a:r>
              <a:rPr lang="en-US" b="1" i="1" dirty="0" smtClean="0">
                <a:sym typeface="Wingdings" pitchFamily="2" charset="2"/>
              </a:rPr>
              <a:t></a:t>
            </a:r>
            <a:r>
              <a:rPr lang="en-US" dirty="0" smtClean="0"/>
              <a:t> aneurysms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rupture or thrombosis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u="sng" dirty="0" smtClean="0"/>
              <a:t>myocardial infarction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Originally in Japan, the disease is now recognized worldwide</a:t>
            </a: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Also called </a:t>
            </a:r>
            <a:r>
              <a:rPr lang="en-US" b="1" i="1" dirty="0" err="1" smtClean="0"/>
              <a:t>mucocutaneous</a:t>
            </a:r>
            <a:r>
              <a:rPr lang="en-US" b="1" i="1" dirty="0" smtClean="0"/>
              <a:t> lymph node syndrome:</a:t>
            </a:r>
            <a:endParaRPr lang="en-US" b="1" dirty="0" smtClean="0"/>
          </a:p>
          <a:p>
            <a:pPr algn="l" rtl="0">
              <a:buFontTx/>
              <a:buChar char="-"/>
            </a:pPr>
            <a:r>
              <a:rPr lang="en-US" dirty="0" err="1" smtClean="0"/>
              <a:t>conjunctival</a:t>
            </a:r>
            <a:r>
              <a:rPr lang="en-US" dirty="0" smtClean="0"/>
              <a:t> and oral </a:t>
            </a:r>
            <a:r>
              <a:rPr lang="en-US" dirty="0" err="1" smtClean="0"/>
              <a:t>erythema</a:t>
            </a:r>
            <a:r>
              <a:rPr lang="en-US" dirty="0" smtClean="0"/>
              <a:t> and blistering</a:t>
            </a:r>
          </a:p>
          <a:p>
            <a:pPr algn="l" rtl="0">
              <a:buFontTx/>
              <a:buChar char="-"/>
            </a:pPr>
            <a:r>
              <a:rPr lang="en-US" dirty="0" err="1" smtClean="0"/>
              <a:t>erythema</a:t>
            </a:r>
            <a:r>
              <a:rPr lang="en-US" dirty="0" smtClean="0"/>
              <a:t> of the palms and soles</a:t>
            </a:r>
          </a:p>
          <a:p>
            <a:pPr algn="l" rtl="0">
              <a:buFontTx/>
              <a:buChar char="-"/>
            </a:pPr>
            <a:r>
              <a:rPr lang="en-US" dirty="0" smtClean="0"/>
              <a:t>a </a:t>
            </a:r>
            <a:r>
              <a:rPr lang="en-US" dirty="0" err="1" smtClean="0"/>
              <a:t>desquamative</a:t>
            </a:r>
            <a:r>
              <a:rPr lang="en-US" dirty="0" smtClean="0"/>
              <a:t> rash</a:t>
            </a:r>
          </a:p>
          <a:p>
            <a:pPr algn="l" rtl="0">
              <a:buFontTx/>
              <a:buChar char="-"/>
            </a:pPr>
            <a:r>
              <a:rPr lang="en-US" dirty="0" smtClean="0"/>
              <a:t>cervical lymph node enlargement</a:t>
            </a:r>
          </a:p>
          <a:p>
            <a:pPr algn="l" rtl="0"/>
            <a:r>
              <a:rPr lang="en-US" dirty="0" smtClean="0"/>
              <a:t>Pathogenesis: </a:t>
            </a:r>
            <a:r>
              <a:rPr lang="en-US" b="1" u="sng" dirty="0" smtClean="0"/>
              <a:t>anti-endothelial cell antibodies</a:t>
            </a:r>
          </a:p>
          <a:p>
            <a:pPr algn="l" rtl="0"/>
            <a:r>
              <a:rPr lang="en-US" i="1" u="sng" dirty="0" smtClean="0">
                <a:solidFill>
                  <a:srgbClr val="C00000"/>
                </a:solidFill>
              </a:rPr>
              <a:t>Treatment</a:t>
            </a:r>
            <a:r>
              <a:rPr lang="en-US" dirty="0" smtClean="0"/>
              <a:t>: </a:t>
            </a:r>
          </a:p>
          <a:p>
            <a:pPr algn="l" rtl="0">
              <a:buFontTx/>
              <a:buChar char="-"/>
            </a:pPr>
            <a:r>
              <a:rPr lang="en-US" dirty="0" smtClean="0"/>
              <a:t> intravenous immunoglobulin therapy and aspirin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Pathogenesis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b="1" i="1" dirty="0" smtClean="0"/>
              <a:t>1- immune-mediated inflammation</a:t>
            </a:r>
            <a:r>
              <a:rPr lang="en-US" b="1" dirty="0" smtClean="0"/>
              <a:t> </a:t>
            </a:r>
          </a:p>
          <a:p>
            <a:pPr algn="l" rtl="0">
              <a:buNone/>
            </a:pPr>
            <a:r>
              <a:rPr lang="en-US" b="1" dirty="0" smtClean="0"/>
              <a:t>2- </a:t>
            </a:r>
            <a:r>
              <a:rPr lang="en-US" b="1" i="1" dirty="0" smtClean="0"/>
              <a:t>infectious pathogens</a:t>
            </a:r>
            <a:r>
              <a:rPr lang="en-US" b="1" dirty="0" smtClean="0"/>
              <a:t>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/>
              <a:t>It is critical to distinguish between infectious and immunologic mechanisms due to the huge difference in management.</a:t>
            </a:r>
          </a:p>
          <a:p>
            <a:pPr algn="l" rtl="0">
              <a:buNone/>
            </a:pPr>
            <a:r>
              <a:rPr lang="en-US" b="1" dirty="0" smtClean="0"/>
              <a:t>3- Physical injury (radiation, mechanical trauma)</a:t>
            </a:r>
          </a:p>
          <a:p>
            <a:pPr algn="l" rtl="0">
              <a:buNone/>
            </a:pPr>
            <a:r>
              <a:rPr lang="en-US" b="1" dirty="0" smtClean="0"/>
              <a:t>4- chemical injury (toxins)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Wegener </a:t>
            </a:r>
            <a:r>
              <a:rPr lang="en-US" b="1" dirty="0" err="1" smtClean="0">
                <a:solidFill>
                  <a:srgbClr val="C00000"/>
                </a:solidFill>
              </a:rPr>
              <a:t>granulomatosis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906963"/>
          </a:xfrm>
        </p:spPr>
        <p:txBody>
          <a:bodyPr>
            <a:noAutofit/>
          </a:bodyPr>
          <a:lstStyle/>
          <a:p>
            <a:pPr algn="l" rtl="0"/>
            <a:r>
              <a:rPr lang="en-US" dirty="0" smtClean="0"/>
              <a:t>a </a:t>
            </a:r>
            <a:r>
              <a:rPr lang="en-US" dirty="0" smtClean="0"/>
              <a:t>necrotizing </a:t>
            </a:r>
            <a:r>
              <a:rPr lang="en-US" dirty="0" err="1" smtClean="0"/>
              <a:t>vasculitis</a:t>
            </a:r>
            <a:r>
              <a:rPr lang="en-US" dirty="0" smtClean="0"/>
              <a:t> with a </a:t>
            </a:r>
            <a:r>
              <a:rPr lang="en-US" dirty="0" smtClean="0"/>
              <a:t>specific </a:t>
            </a:r>
            <a:r>
              <a:rPr lang="en-US" dirty="0" smtClean="0"/>
              <a:t>triad of</a:t>
            </a:r>
            <a:r>
              <a:rPr lang="en-US" dirty="0" smtClean="0"/>
              <a:t>: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	1- </a:t>
            </a:r>
            <a:r>
              <a:rPr lang="en-US" b="1" i="1" dirty="0" err="1" smtClean="0"/>
              <a:t>Granulomas</a:t>
            </a:r>
            <a:r>
              <a:rPr lang="en-US" dirty="0" smtClean="0"/>
              <a:t> of the lung and/or the upper respiratory tract (ear, nose, sinuses, throat)</a:t>
            </a:r>
          </a:p>
          <a:p>
            <a:pPr algn="l" rtl="0">
              <a:buNone/>
            </a:pPr>
            <a:r>
              <a:rPr lang="en-US" i="1" dirty="0" smtClean="0"/>
              <a:t>	2- </a:t>
            </a:r>
            <a:r>
              <a:rPr lang="en-US" b="1" i="1" dirty="0" err="1" smtClean="0"/>
              <a:t>Vasculitis</a:t>
            </a:r>
            <a:r>
              <a:rPr lang="en-US" dirty="0" smtClean="0"/>
              <a:t> of small to medium-sized vessels (capillaries, </a:t>
            </a:r>
            <a:r>
              <a:rPr lang="en-US" dirty="0" err="1" smtClean="0"/>
              <a:t>venules</a:t>
            </a:r>
            <a:r>
              <a:rPr lang="en-US" dirty="0" smtClean="0"/>
              <a:t>, arterioles, and arteries) mostly in </a:t>
            </a:r>
            <a:r>
              <a:rPr lang="en-US" b="1" u="sng" dirty="0" smtClean="0"/>
              <a:t>lungs</a:t>
            </a:r>
            <a:r>
              <a:rPr lang="en-US" dirty="0" smtClean="0"/>
              <a:t> and </a:t>
            </a:r>
            <a:r>
              <a:rPr lang="en-US" b="1" u="sng" dirty="0" smtClean="0"/>
              <a:t>upper respiratory tract</a:t>
            </a:r>
          </a:p>
          <a:p>
            <a:pPr algn="l" rtl="0">
              <a:buNone/>
            </a:pPr>
            <a:r>
              <a:rPr lang="en-US" i="1" dirty="0" smtClean="0"/>
              <a:t>	3- </a:t>
            </a:r>
            <a:r>
              <a:rPr lang="en-US" i="1" dirty="0" smtClean="0"/>
              <a:t> </a:t>
            </a:r>
            <a:r>
              <a:rPr lang="en-US" b="1" u="sng" dirty="0" smtClean="0"/>
              <a:t>renal</a:t>
            </a:r>
            <a:r>
              <a:rPr lang="en-US" i="1" dirty="0" smtClean="0"/>
              <a:t> </a:t>
            </a:r>
            <a:r>
              <a:rPr lang="en-US" i="1" dirty="0" err="1" smtClean="0"/>
              <a:t>vasculitis</a:t>
            </a:r>
            <a:r>
              <a:rPr lang="en-US" i="1" dirty="0" smtClean="0"/>
              <a:t> (</a:t>
            </a:r>
            <a:r>
              <a:rPr lang="en-US" b="1" i="1" dirty="0" err="1" smtClean="0"/>
              <a:t>Glomerulonephritis</a:t>
            </a:r>
            <a:r>
              <a:rPr lang="en-US" b="1" i="1" dirty="0" smtClean="0"/>
              <a:t>): </a:t>
            </a:r>
            <a:endParaRPr lang="en-US" dirty="0" smtClean="0"/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Wegener </a:t>
            </a:r>
            <a:r>
              <a:rPr lang="en-US" b="1" dirty="0" err="1" smtClean="0">
                <a:solidFill>
                  <a:srgbClr val="C00000"/>
                </a:solidFill>
              </a:rPr>
              <a:t>granulomatosis</a:t>
            </a:r>
            <a:r>
              <a:rPr lang="en-US" b="1" dirty="0" smtClean="0">
                <a:solidFill>
                  <a:srgbClr val="C00000"/>
                </a:solidFill>
              </a:rPr>
              <a:t>- pathogenesis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PR3-ANCAs  </a:t>
            </a:r>
            <a:r>
              <a:rPr lang="en-US" dirty="0" smtClean="0"/>
              <a:t>(</a:t>
            </a:r>
            <a:r>
              <a:rPr lang="en-US" b="1" u="sng" dirty="0" smtClean="0"/>
              <a:t>c-ANCA</a:t>
            </a:r>
            <a:r>
              <a:rPr lang="en-US" dirty="0" smtClean="0"/>
              <a:t>) </a:t>
            </a:r>
            <a:r>
              <a:rPr lang="en-US" dirty="0" smtClean="0"/>
              <a:t>is detected &gt; </a:t>
            </a:r>
            <a:r>
              <a:rPr lang="en-US" dirty="0" smtClean="0"/>
              <a:t>95% of cases </a:t>
            </a:r>
          </a:p>
          <a:p>
            <a:pPr algn="l" rtl="0">
              <a:buNone/>
            </a:pPr>
            <a:r>
              <a:rPr lang="en-US" dirty="0" smtClean="0"/>
              <a:t>	- </a:t>
            </a:r>
            <a:r>
              <a:rPr lang="en-US" dirty="0" smtClean="0"/>
              <a:t>useful </a:t>
            </a:r>
            <a:r>
              <a:rPr lang="en-US" dirty="0" smtClean="0"/>
              <a:t>markers of disease activity (After immunosuppressive therapy, ANCA levels fall dramatically, while rising titers are predictive of relapse)</a:t>
            </a:r>
          </a:p>
          <a:p>
            <a:pPr algn="l" rtl="0"/>
            <a:r>
              <a:rPr lang="en-US" sz="2800" b="1" dirty="0" smtClean="0"/>
              <a:t>The typical patient is &gt;40 year old  and male, although women and all ages can be affected. </a:t>
            </a:r>
          </a:p>
          <a:p>
            <a:pPr algn="l" rtl="0"/>
            <a:r>
              <a:rPr lang="en-US" sz="2800" b="1" dirty="0" smtClean="0"/>
              <a:t>If untreated, the mortality rate at 1 year is 80%. </a:t>
            </a:r>
          </a:p>
          <a:p>
            <a:pPr algn="l" rtl="0">
              <a:buNone/>
            </a:pPr>
            <a:endParaRPr lang="en-US" sz="2800" b="1" dirty="0" smtClean="0"/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381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Wegener </a:t>
            </a:r>
            <a:r>
              <a:rPr lang="en-US" b="1" dirty="0" err="1" smtClean="0">
                <a:solidFill>
                  <a:srgbClr val="C00000"/>
                </a:solidFill>
              </a:rPr>
              <a:t>granulomatosis</a:t>
            </a:r>
            <a:r>
              <a:rPr lang="en-US" b="1" dirty="0" smtClean="0">
                <a:solidFill>
                  <a:srgbClr val="C00000"/>
                </a:solidFill>
              </a:rPr>
              <a:t>- clinical picture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762000"/>
            <a:ext cx="8503920" cy="5410200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/>
              <a:t>Rash, </a:t>
            </a:r>
            <a:r>
              <a:rPr lang="en-US" sz="2800" dirty="0" err="1" smtClean="0"/>
              <a:t>myalgias</a:t>
            </a:r>
            <a:r>
              <a:rPr lang="en-US" sz="2800" dirty="0" smtClean="0"/>
              <a:t>, </a:t>
            </a:r>
            <a:r>
              <a:rPr lang="en-US" sz="2800" dirty="0" err="1" smtClean="0"/>
              <a:t>articular</a:t>
            </a:r>
            <a:r>
              <a:rPr lang="en-US" sz="2800" dirty="0" smtClean="0"/>
              <a:t> involvement, neuritis, and fever</a:t>
            </a:r>
          </a:p>
          <a:p>
            <a:pPr algn="l" rtl="0"/>
            <a:r>
              <a:rPr lang="en-US" sz="2800" dirty="0" smtClean="0"/>
              <a:t>bilateral pneumonitis, nodules and </a:t>
            </a:r>
            <a:r>
              <a:rPr lang="en-US" sz="2800" dirty="0" err="1" smtClean="0"/>
              <a:t>cavitary</a:t>
            </a:r>
            <a:r>
              <a:rPr lang="en-US" sz="2800" dirty="0" smtClean="0"/>
              <a:t> lesions (95%)</a:t>
            </a:r>
          </a:p>
          <a:p>
            <a:pPr algn="l" rtl="0"/>
            <a:r>
              <a:rPr lang="en-US" sz="2800" dirty="0" smtClean="0"/>
              <a:t>chronic sinusitis (90%)</a:t>
            </a:r>
          </a:p>
          <a:p>
            <a:pPr algn="l" rtl="0"/>
            <a:r>
              <a:rPr lang="en-US" sz="2800" dirty="0" smtClean="0"/>
              <a:t>mucosal ulcerations of </a:t>
            </a:r>
            <a:r>
              <a:rPr lang="en-US" sz="2800" dirty="0" err="1" smtClean="0"/>
              <a:t>nasopharynx</a:t>
            </a:r>
            <a:r>
              <a:rPr lang="en-US" sz="2800" dirty="0" smtClean="0"/>
              <a:t> (75%)</a:t>
            </a:r>
          </a:p>
          <a:p>
            <a:pPr algn="l" rtl="0"/>
            <a:r>
              <a:rPr lang="en-US" sz="2800" dirty="0" smtClean="0"/>
              <a:t>renal disease (80%)</a:t>
            </a:r>
            <a:r>
              <a:rPr lang="en-US" sz="2800" dirty="0" smtClean="0">
                <a:sym typeface="Wingdings" pitchFamily="2" charset="2"/>
              </a:rPr>
              <a:t></a:t>
            </a:r>
            <a:r>
              <a:rPr lang="en-US" sz="2800" dirty="0" smtClean="0"/>
              <a:t> </a:t>
            </a:r>
            <a:r>
              <a:rPr lang="en-US" sz="2800" dirty="0" smtClean="0"/>
              <a:t>rapidly progressive renal failure. </a:t>
            </a:r>
            <a:endParaRPr lang="en-US" sz="2800" i="1" u="sng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2800" i="1" u="sng" dirty="0" smtClean="0">
                <a:solidFill>
                  <a:srgbClr val="C00000"/>
                </a:solidFill>
              </a:rPr>
              <a:t>Treatment</a:t>
            </a:r>
            <a:r>
              <a:rPr lang="en-US" sz="2800" dirty="0" smtClean="0"/>
              <a:t>: steroids, </a:t>
            </a:r>
            <a:r>
              <a:rPr lang="en-US" sz="2800" dirty="0" err="1" smtClean="0"/>
              <a:t>cyclophosphamide</a:t>
            </a:r>
            <a:r>
              <a:rPr lang="en-US" sz="2800" dirty="0" smtClean="0"/>
              <a:t>, TNF </a:t>
            </a:r>
            <a:r>
              <a:rPr lang="en-US" sz="2800" dirty="0" smtClean="0"/>
              <a:t>inhibitors...</a:t>
            </a:r>
            <a:endParaRPr lang="en-US" sz="2800" dirty="0" smtClean="0"/>
          </a:p>
          <a:p>
            <a:pPr algn="l" rtl="0"/>
            <a:r>
              <a:rPr lang="en-US" sz="2800" dirty="0" smtClean="0"/>
              <a:t> Most patients with Wegener </a:t>
            </a:r>
            <a:r>
              <a:rPr lang="en-US" sz="2800" dirty="0" err="1" smtClean="0"/>
              <a:t>granulomatosis</a:t>
            </a:r>
            <a:r>
              <a:rPr lang="en-US" sz="2800" dirty="0" smtClean="0"/>
              <a:t> now survive, but remain at high risk for relapses that can ultimately lead to renal failure.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62000"/>
          </a:xfrm>
        </p:spPr>
        <p:txBody>
          <a:bodyPr>
            <a:normAutofit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Churg</a:t>
            </a:r>
            <a:r>
              <a:rPr lang="en-US" b="1" i="1" dirty="0" smtClean="0">
                <a:solidFill>
                  <a:srgbClr val="C00000"/>
                </a:solidFill>
              </a:rPr>
              <a:t>-Strauss syndrome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838200"/>
            <a:ext cx="8503920" cy="5867400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 smtClean="0"/>
              <a:t>is </a:t>
            </a:r>
            <a:r>
              <a:rPr lang="en-US" sz="2800" b="1" dirty="0" smtClean="0"/>
              <a:t>a </a:t>
            </a:r>
            <a:r>
              <a:rPr lang="en-US" sz="2800" b="1" i="1" dirty="0" smtClean="0"/>
              <a:t>small vessel necrotizing </a:t>
            </a:r>
            <a:r>
              <a:rPr lang="en-US" sz="2800" b="1" i="1" dirty="0" err="1" smtClean="0"/>
              <a:t>vasculitis</a:t>
            </a:r>
            <a:endParaRPr lang="en-US" sz="2800" b="1" i="1" dirty="0" smtClean="0"/>
          </a:p>
          <a:p>
            <a:pPr algn="l" rtl="0"/>
            <a:r>
              <a:rPr lang="en-US" sz="2800" i="1" dirty="0" smtClean="0"/>
              <a:t>classically associated with </a:t>
            </a:r>
            <a:r>
              <a:rPr lang="en-US" sz="2800" b="1" u="sng" dirty="0" smtClean="0">
                <a:solidFill>
                  <a:srgbClr val="0070C0"/>
                </a:solidFill>
              </a:rPr>
              <a:t>asthma</a:t>
            </a:r>
            <a:r>
              <a:rPr lang="en-US" sz="2800" b="1" u="sng" dirty="0" smtClean="0"/>
              <a:t>, </a:t>
            </a:r>
            <a:r>
              <a:rPr lang="en-US" sz="2800" b="1" u="sng" dirty="0" smtClean="0">
                <a:solidFill>
                  <a:srgbClr val="0070C0"/>
                </a:solidFill>
              </a:rPr>
              <a:t>allergic</a:t>
            </a:r>
            <a:r>
              <a:rPr lang="en-US" sz="2800" b="1" u="sng" dirty="0" smtClean="0"/>
              <a:t> </a:t>
            </a:r>
            <a:r>
              <a:rPr lang="en-US" sz="2800" b="1" u="sng" dirty="0" smtClean="0">
                <a:solidFill>
                  <a:srgbClr val="0070C0"/>
                </a:solidFill>
              </a:rPr>
              <a:t>rhinitis</a:t>
            </a:r>
            <a:r>
              <a:rPr lang="en-US" sz="2800" b="1" u="sng" dirty="0" smtClean="0"/>
              <a:t>, lung infiltrates</a:t>
            </a:r>
            <a:r>
              <a:rPr lang="en-US" sz="2800" b="1" i="1" u="sng" dirty="0" smtClean="0"/>
              <a:t>, peripheral </a:t>
            </a:r>
            <a:r>
              <a:rPr lang="en-US" sz="2800" b="1" i="1" u="sng" dirty="0" err="1" smtClean="0">
                <a:solidFill>
                  <a:srgbClr val="0070C0"/>
                </a:solidFill>
              </a:rPr>
              <a:t>eosinophilia</a:t>
            </a:r>
            <a:r>
              <a:rPr lang="en-US" sz="2800" b="1" i="1" u="sng" dirty="0" smtClean="0"/>
              <a:t>, necrotizing </a:t>
            </a:r>
            <a:r>
              <a:rPr lang="en-US" sz="2800" b="1" i="1" u="sng" dirty="0" err="1" smtClean="0"/>
              <a:t>granulomas</a:t>
            </a:r>
            <a:r>
              <a:rPr lang="en-US" sz="2800" b="1" i="1" u="sng" dirty="0" smtClean="0"/>
              <a:t>, infiltration by </a:t>
            </a:r>
            <a:r>
              <a:rPr lang="en-US" sz="2800" b="1" i="1" u="sng" dirty="0" err="1" smtClean="0">
                <a:solidFill>
                  <a:srgbClr val="0070C0"/>
                </a:solidFill>
              </a:rPr>
              <a:t>eosinophils</a:t>
            </a:r>
            <a:r>
              <a:rPr lang="en-US" sz="2800" i="1" dirty="0" smtClean="0"/>
              <a:t>.</a:t>
            </a:r>
          </a:p>
          <a:p>
            <a:pPr algn="l" rtl="0"/>
            <a:r>
              <a:rPr lang="en-US" sz="2800" dirty="0" smtClean="0"/>
              <a:t> extremely rare disorder.</a:t>
            </a:r>
          </a:p>
          <a:p>
            <a:pPr algn="l" rtl="0"/>
            <a:r>
              <a:rPr lang="en-US" sz="2800" dirty="0" err="1" smtClean="0"/>
              <a:t>purpura</a:t>
            </a:r>
            <a:r>
              <a:rPr lang="en-US" sz="2800" dirty="0" smtClean="0"/>
              <a:t>, GIT bleeding, and renal </a:t>
            </a:r>
            <a:r>
              <a:rPr lang="en-US" sz="2800" dirty="0" smtClean="0"/>
              <a:t>disease are </a:t>
            </a:r>
            <a:r>
              <a:rPr lang="en-US" sz="2800" dirty="0" smtClean="0"/>
              <a:t>the major associations.</a:t>
            </a:r>
          </a:p>
          <a:p>
            <a:pPr algn="l" rtl="0"/>
            <a:r>
              <a:rPr lang="en-US" sz="2800" dirty="0" err="1" smtClean="0"/>
              <a:t>Cardiomyopathy</a:t>
            </a:r>
            <a:r>
              <a:rPr lang="en-US" sz="2800" dirty="0" smtClean="0"/>
              <a:t> </a:t>
            </a:r>
            <a:r>
              <a:rPr lang="en-US" sz="2800" dirty="0" smtClean="0"/>
              <a:t>(60</a:t>
            </a:r>
            <a:r>
              <a:rPr lang="en-US" sz="2800" dirty="0" smtClean="0"/>
              <a:t>% of patients)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a major cause of morbidity and death.</a:t>
            </a:r>
          </a:p>
          <a:p>
            <a:pPr algn="l" rtl="0"/>
            <a:r>
              <a:rPr lang="en-US" sz="2800" dirty="0" smtClean="0"/>
              <a:t>Pathogenesis: </a:t>
            </a:r>
            <a:r>
              <a:rPr lang="en-US" sz="2800" b="1" u="sng" dirty="0" smtClean="0">
                <a:solidFill>
                  <a:srgbClr val="0070C0"/>
                </a:solidFill>
              </a:rPr>
              <a:t>p-ANCA</a:t>
            </a:r>
            <a:r>
              <a:rPr lang="en-US" sz="2800" dirty="0" smtClean="0"/>
              <a:t> associated</a:t>
            </a:r>
            <a:endParaRPr lang="en-US" sz="2800" dirty="0" smtClean="0"/>
          </a:p>
          <a:p>
            <a:pPr algn="l" rtl="0"/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</a:rPr>
              <a:t>Thromboangiitis</a:t>
            </a:r>
            <a:r>
              <a:rPr lang="en-US" sz="3600" b="1" i="1" dirty="0" smtClean="0">
                <a:solidFill>
                  <a:srgbClr val="C00000"/>
                </a:solidFill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</a:rPr>
              <a:t>obliterans</a:t>
            </a:r>
            <a:r>
              <a:rPr lang="en-US" sz="3600" b="1" i="1" dirty="0" smtClean="0">
                <a:solidFill>
                  <a:srgbClr val="C00000"/>
                </a:solidFill>
              </a:rPr>
              <a:t> (</a:t>
            </a:r>
            <a:r>
              <a:rPr lang="en-US" sz="3600" b="1" i="1" dirty="0" err="1" smtClean="0">
                <a:solidFill>
                  <a:srgbClr val="C00000"/>
                </a:solidFill>
              </a:rPr>
              <a:t>Buerger</a:t>
            </a:r>
            <a:r>
              <a:rPr lang="en-US" sz="3600" b="1" i="1" dirty="0" smtClean="0">
                <a:solidFill>
                  <a:srgbClr val="C00000"/>
                </a:solidFill>
              </a:rPr>
              <a:t> disease)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a disorder of severe vascular insufficiency and </a:t>
            </a:r>
            <a:r>
              <a:rPr lang="en-US" sz="2400" b="1" u="sng" dirty="0" smtClean="0"/>
              <a:t>gangrene</a:t>
            </a:r>
            <a:r>
              <a:rPr lang="en-US" sz="2400" dirty="0" smtClean="0"/>
              <a:t> of the extremities. </a:t>
            </a:r>
          </a:p>
          <a:p>
            <a:pPr algn="l" rtl="0"/>
            <a:r>
              <a:rPr lang="en-US" sz="2400" dirty="0" smtClean="0"/>
              <a:t>focal acute and chronic inflammation of medium-sized and small arteries, especially the </a:t>
            </a:r>
            <a:r>
              <a:rPr lang="en-US" sz="2400" b="1" u="sng" dirty="0" err="1" smtClean="0"/>
              <a:t>tibial</a:t>
            </a:r>
            <a:r>
              <a:rPr lang="en-US" sz="2400" b="1" u="sng" dirty="0" smtClean="0"/>
              <a:t> and radial arteries</a:t>
            </a:r>
            <a:r>
              <a:rPr lang="en-US" sz="2400" dirty="0" smtClean="0"/>
              <a:t>, associated with thrombosis</a:t>
            </a:r>
          </a:p>
          <a:p>
            <a:pPr algn="l" rtl="0"/>
            <a:r>
              <a:rPr lang="en-US" sz="2400" b="1" dirty="0" smtClean="0"/>
              <a:t>secondary </a:t>
            </a:r>
            <a:r>
              <a:rPr lang="en-US" sz="2400" b="1" u="sng" dirty="0" smtClean="0"/>
              <a:t>extension into adjacent veins and nerves </a:t>
            </a:r>
            <a:r>
              <a:rPr lang="en-US" sz="2400" b="1" dirty="0" smtClean="0"/>
              <a:t>may be seen. </a:t>
            </a:r>
          </a:p>
          <a:p>
            <a:pPr algn="l" rtl="0"/>
            <a:r>
              <a:rPr lang="en-US" sz="2400" i="1" u="sng" dirty="0" smtClean="0">
                <a:solidFill>
                  <a:srgbClr val="C00000"/>
                </a:solidFill>
              </a:rPr>
              <a:t>Pathogenesis</a:t>
            </a:r>
            <a:r>
              <a:rPr lang="en-US" sz="2400" dirty="0" smtClean="0"/>
              <a:t>: almost exclusively in </a:t>
            </a:r>
            <a:r>
              <a:rPr lang="en-US" sz="2400" b="1" u="sng" dirty="0" smtClean="0"/>
              <a:t>heavy tobacco smokers </a:t>
            </a:r>
            <a:r>
              <a:rPr lang="en-US" sz="2400" dirty="0" smtClean="0"/>
              <a:t>and usually </a:t>
            </a:r>
            <a:r>
              <a:rPr lang="en-US" sz="2400" b="1" u="sng" dirty="0" smtClean="0"/>
              <a:t>&lt; age 35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The etiology is unknown:- components of tobacco- ? Direct endothelial cell toxicity ? -an immune response. </a:t>
            </a:r>
          </a:p>
          <a:p>
            <a:pPr algn="l" rtl="0">
              <a:buNone/>
            </a:pPr>
            <a:r>
              <a:rPr lang="en-US" sz="2400" dirty="0" smtClean="0"/>
              <a:t>	-? A genetic predilection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Thromboangiitis</a:t>
            </a:r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obliterans</a:t>
            </a:r>
            <a:r>
              <a:rPr lang="en-US" sz="4900" b="1" dirty="0" smtClean="0">
                <a:solidFill>
                  <a:srgbClr val="C00000"/>
                </a:solidFill>
              </a:rPr>
              <a:t>/</a:t>
            </a:r>
            <a:r>
              <a:rPr lang="en-US" sz="4900" dirty="0" smtClean="0">
                <a:solidFill>
                  <a:srgbClr val="C00000"/>
                </a:solidFill>
              </a:rPr>
              <a:t>clinical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manifestations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Early :  </a:t>
            </a:r>
            <a:r>
              <a:rPr lang="en-US" dirty="0" err="1" smtClean="0"/>
              <a:t>Raynaud</a:t>
            </a:r>
            <a:r>
              <a:rPr lang="en-US" dirty="0" smtClean="0"/>
              <a:t> phenomenon, foot pain induced by exercise, superficial nodular phlebitis (venous inflammation). </a:t>
            </a:r>
          </a:p>
          <a:p>
            <a:pPr algn="l" rtl="0"/>
            <a:r>
              <a:rPr lang="en-US" dirty="0" smtClean="0"/>
              <a:t>severe pain-even at rest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neural involvement. </a:t>
            </a:r>
          </a:p>
          <a:p>
            <a:pPr algn="l" rtl="0"/>
            <a:r>
              <a:rPr lang="en-US" dirty="0" smtClean="0"/>
              <a:t>Chronic ulcerations </a:t>
            </a:r>
          </a:p>
          <a:p>
            <a:pPr algn="l" rtl="0"/>
            <a:r>
              <a:rPr lang="en-US" dirty="0" smtClean="0"/>
              <a:t>Gangrene of fingers and toes</a:t>
            </a:r>
          </a:p>
          <a:p>
            <a:pPr algn="l" rtl="0"/>
            <a:r>
              <a:rPr lang="en-US" b="1" i="1" u="sng" dirty="0" smtClean="0">
                <a:solidFill>
                  <a:srgbClr val="C00000"/>
                </a:solidFill>
              </a:rPr>
              <a:t>Treatment</a:t>
            </a:r>
            <a:r>
              <a:rPr lang="en-US" dirty="0" smtClean="0"/>
              <a:t>: Smoking abstinence in the early stages of the disease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sreen\Desktop\showimage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28601" y="838200"/>
            <a:ext cx="868679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0070C0"/>
                </a:solidFill>
              </a:rPr>
              <a:t>The main </a:t>
            </a:r>
            <a:r>
              <a:rPr lang="en-US" b="1" i="1" u="sng" dirty="0" smtClean="0">
                <a:solidFill>
                  <a:srgbClr val="0070C0"/>
                </a:solidFill>
              </a:rPr>
              <a:t>immunologic mechanisms </a:t>
            </a:r>
            <a:r>
              <a:rPr lang="en-US" b="1" dirty="0" smtClean="0">
                <a:solidFill>
                  <a:srgbClr val="0070C0"/>
                </a:solidFill>
              </a:rPr>
              <a:t>underlying </a:t>
            </a:r>
            <a:r>
              <a:rPr lang="en-US" b="1" dirty="0" err="1" smtClean="0">
                <a:solidFill>
                  <a:srgbClr val="0070C0"/>
                </a:solidFill>
              </a:rPr>
              <a:t>vasculitis</a:t>
            </a:r>
            <a:r>
              <a:rPr lang="en-US" b="1" dirty="0" smtClean="0">
                <a:solidFill>
                  <a:srgbClr val="0070C0"/>
                </a:solidFill>
              </a:rPr>
              <a:t> are:</a:t>
            </a:r>
          </a:p>
          <a:p>
            <a:pPr algn="l" rtl="0">
              <a:buNone/>
            </a:pPr>
            <a:r>
              <a:rPr lang="en-US" dirty="0" smtClean="0"/>
              <a:t>1-  </a:t>
            </a:r>
            <a:r>
              <a:rPr lang="en-US" b="1" dirty="0" smtClean="0"/>
              <a:t>Immune</a:t>
            </a:r>
            <a:r>
              <a:rPr lang="en-US" dirty="0" smtClean="0"/>
              <a:t> </a:t>
            </a:r>
            <a:r>
              <a:rPr lang="en-US" b="1" dirty="0" smtClean="0"/>
              <a:t>complex</a:t>
            </a:r>
            <a:r>
              <a:rPr lang="en-US" dirty="0" smtClean="0"/>
              <a:t> deposition</a:t>
            </a:r>
          </a:p>
          <a:p>
            <a:pPr algn="l" rtl="0">
              <a:buNone/>
            </a:pPr>
            <a:r>
              <a:rPr lang="en-US" dirty="0" smtClean="0"/>
              <a:t>2-	</a:t>
            </a:r>
            <a:r>
              <a:rPr lang="en-US" dirty="0" err="1" smtClean="0"/>
              <a:t>Antineutrophil</a:t>
            </a:r>
            <a:r>
              <a:rPr lang="en-US" dirty="0" smtClean="0"/>
              <a:t> </a:t>
            </a:r>
            <a:r>
              <a:rPr lang="en-US" dirty="0" err="1" smtClean="0"/>
              <a:t>cytoplasmic</a:t>
            </a:r>
            <a:r>
              <a:rPr lang="en-US" dirty="0" smtClean="0"/>
              <a:t> antibodies (</a:t>
            </a:r>
            <a:r>
              <a:rPr lang="en-US" b="1" dirty="0" smtClean="0"/>
              <a:t>ANCA</a:t>
            </a:r>
            <a:r>
              <a:rPr lang="en-US" dirty="0" smtClean="0"/>
              <a:t>)</a:t>
            </a:r>
          </a:p>
          <a:p>
            <a:pPr algn="l" rtl="0">
              <a:buNone/>
            </a:pPr>
            <a:r>
              <a:rPr lang="en-US" dirty="0" smtClean="0"/>
              <a:t>3-	</a:t>
            </a:r>
            <a:r>
              <a:rPr lang="en-US" b="1" dirty="0" smtClean="0"/>
              <a:t>Anti-endothelial cell antibodies</a:t>
            </a:r>
          </a:p>
          <a:p>
            <a:pPr algn="l" rtl="0">
              <a:buNone/>
            </a:pPr>
            <a:r>
              <a:rPr lang="en-US" dirty="0" smtClean="0"/>
              <a:t>4-	</a:t>
            </a:r>
            <a:r>
              <a:rPr lang="en-US" b="1" dirty="0" smtClean="0"/>
              <a:t>Auto-reactive T cells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Immune complex deposition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143000"/>
            <a:ext cx="8503920" cy="5257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Example:</a:t>
            </a:r>
          </a:p>
          <a:p>
            <a:pPr algn="l" rtl="0">
              <a:buNone/>
            </a:pPr>
            <a:r>
              <a:rPr lang="en-US" b="1" dirty="0" smtClean="0"/>
              <a:t> </a:t>
            </a:r>
            <a:r>
              <a:rPr lang="en-US" b="1" i="1" dirty="0" smtClean="0"/>
              <a:t>Drug hypersensitivity </a:t>
            </a:r>
            <a:r>
              <a:rPr lang="en-US" b="1" i="1" dirty="0" err="1" smtClean="0"/>
              <a:t>vasculitis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pPr algn="l" rtl="0">
              <a:buFontTx/>
              <a:buChar char="-"/>
            </a:pPr>
            <a:r>
              <a:rPr lang="en-US" dirty="0" smtClean="0"/>
              <a:t>e.g., penicillin</a:t>
            </a:r>
          </a:p>
          <a:p>
            <a:pPr algn="l" rtl="0">
              <a:buFontTx/>
              <a:buChar char="-"/>
            </a:pPr>
            <a:r>
              <a:rPr lang="en-US" dirty="0" smtClean="0"/>
              <a:t>vary from mild and self-limiting, to severe and even fatal</a:t>
            </a:r>
          </a:p>
          <a:p>
            <a:pPr algn="l" rtl="0">
              <a:buFontTx/>
              <a:buChar char="-"/>
            </a:pPr>
            <a:r>
              <a:rPr lang="en-US" dirty="0" smtClean="0"/>
              <a:t> skin lesions are most common. </a:t>
            </a:r>
          </a:p>
          <a:p>
            <a:pPr algn="l" rtl="0">
              <a:buFontTx/>
              <a:buChar char="-"/>
            </a:pPr>
            <a:r>
              <a:rPr lang="en-US" dirty="0" smtClean="0"/>
              <a:t>Treatment: discontinuation of the offending drug.</a:t>
            </a: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Anti-</a:t>
            </a:r>
            <a:r>
              <a:rPr lang="en-US" b="1" dirty="0" err="1" smtClean="0">
                <a:solidFill>
                  <a:srgbClr val="C00000"/>
                </a:solidFill>
              </a:rPr>
              <a:t>Neutrophil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Cytoplasmic</a:t>
            </a:r>
            <a:r>
              <a:rPr lang="en-US" b="1" dirty="0" smtClean="0">
                <a:solidFill>
                  <a:srgbClr val="C00000"/>
                </a:solidFill>
              </a:rPr>
              <a:t> Antibodies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990600"/>
            <a:ext cx="8503920" cy="5867400"/>
          </a:xfrm>
        </p:spPr>
        <p:txBody>
          <a:bodyPr>
            <a:noAutofit/>
          </a:bodyPr>
          <a:lstStyle/>
          <a:p>
            <a:pPr algn="l" rtl="0"/>
            <a:r>
              <a:rPr lang="en-US" sz="4000" dirty="0" smtClean="0"/>
              <a:t> </a:t>
            </a:r>
            <a:r>
              <a:rPr lang="en-US" sz="4000" b="1" dirty="0" smtClean="0"/>
              <a:t>ANCAs</a:t>
            </a:r>
            <a:r>
              <a:rPr lang="en-US" sz="4000" dirty="0" smtClean="0"/>
              <a:t> = circulating antibodies that react with </a:t>
            </a:r>
            <a:r>
              <a:rPr lang="en-US" sz="4000" dirty="0" err="1" smtClean="0"/>
              <a:t>neutrophil</a:t>
            </a:r>
            <a:r>
              <a:rPr lang="en-US" sz="4000" dirty="0" smtClean="0"/>
              <a:t> </a:t>
            </a:r>
            <a:r>
              <a:rPr lang="en-US" sz="4000" dirty="0" err="1" smtClean="0"/>
              <a:t>cytoplasmic</a:t>
            </a:r>
            <a:r>
              <a:rPr lang="en-US" sz="4000" dirty="0" smtClean="0"/>
              <a:t> antigens (mainly enzymes)  </a:t>
            </a:r>
          </a:p>
          <a:p>
            <a:pPr algn="l" rtl="0"/>
            <a:r>
              <a:rPr lang="en-US" sz="4000" dirty="0" smtClean="0"/>
              <a:t>ANCAs  blood levels are very useful markers for diagnosis, clinical severity, and as predictive of disease recurrence. </a:t>
            </a:r>
            <a:r>
              <a:rPr lang="en-US" sz="4000" dirty="0" smtClean="0"/>
              <a:t> </a:t>
            </a:r>
            <a:endParaRPr lang="en-US" sz="4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/>
              <a:t>two types are most important: </a:t>
            </a:r>
          </a:p>
          <a:p>
            <a:pPr algn="l" rtl="0">
              <a:buNone/>
            </a:pPr>
            <a:r>
              <a:rPr lang="en-US" sz="3600" b="1" i="1" dirty="0" smtClean="0"/>
              <a:t>1-	Antiproteinase-3</a:t>
            </a:r>
            <a:r>
              <a:rPr lang="en-US" sz="3600" b="1" dirty="0" smtClean="0"/>
              <a:t> </a:t>
            </a:r>
            <a:r>
              <a:rPr lang="en-US" sz="3600" dirty="0" smtClean="0"/>
              <a:t>(PR3-ANCA)= </a:t>
            </a:r>
            <a:r>
              <a:rPr lang="en-US" sz="3600" b="1" dirty="0" smtClean="0"/>
              <a:t>c-ANCA</a:t>
            </a:r>
            <a:r>
              <a:rPr lang="en-US" sz="3600" dirty="0" smtClean="0"/>
              <a:t>. </a:t>
            </a:r>
          </a:p>
          <a:p>
            <a:pPr algn="l" rtl="0">
              <a:buFontTx/>
              <a:buChar char="-"/>
            </a:pPr>
            <a:r>
              <a:rPr lang="en-US" sz="3600" dirty="0" smtClean="0"/>
              <a:t> </a:t>
            </a:r>
            <a:r>
              <a:rPr lang="en-US" sz="3600" b="1" i="1" dirty="0" smtClean="0"/>
              <a:t>proteinase-3</a:t>
            </a:r>
            <a:r>
              <a:rPr lang="en-US" sz="3600" b="1" dirty="0" smtClean="0"/>
              <a:t> </a:t>
            </a:r>
            <a:r>
              <a:rPr lang="en-US" sz="3600" dirty="0" smtClean="0"/>
              <a:t>is </a:t>
            </a:r>
            <a:r>
              <a:rPr lang="en-US" sz="3600" dirty="0" smtClean="0"/>
              <a:t>a </a:t>
            </a:r>
            <a:r>
              <a:rPr lang="en-US" sz="3600" dirty="0" err="1" smtClean="0"/>
              <a:t>neutrophil</a:t>
            </a:r>
            <a:r>
              <a:rPr lang="en-US" sz="3600" dirty="0" smtClean="0"/>
              <a:t> </a:t>
            </a:r>
            <a:r>
              <a:rPr lang="en-US" sz="3600" dirty="0" err="1" smtClean="0"/>
              <a:t>azurophilic</a:t>
            </a:r>
            <a:r>
              <a:rPr lang="en-US" sz="3600" dirty="0" smtClean="0"/>
              <a:t> granule </a:t>
            </a:r>
            <a:r>
              <a:rPr lang="en-US" sz="3600" dirty="0" smtClean="0"/>
              <a:t>constituent; </a:t>
            </a:r>
          </a:p>
          <a:p>
            <a:pPr algn="l" rtl="0">
              <a:buFontTx/>
              <a:buChar char="-"/>
            </a:pPr>
            <a:r>
              <a:rPr lang="en-US" sz="3600" dirty="0" smtClean="0"/>
              <a:t>e.g</a:t>
            </a:r>
            <a:r>
              <a:rPr lang="en-US" sz="3600" dirty="0" smtClean="0"/>
              <a:t>. Wegener </a:t>
            </a:r>
            <a:r>
              <a:rPr lang="en-US" sz="3600" dirty="0" err="1" smtClean="0"/>
              <a:t>granulomatosis</a:t>
            </a:r>
            <a:r>
              <a:rPr lang="en-US" sz="3600" dirty="0" smtClean="0"/>
              <a:t>.</a:t>
            </a:r>
          </a:p>
          <a:p>
            <a:pPr algn="l" rtl="0">
              <a:buNone/>
            </a:pPr>
            <a:r>
              <a:rPr lang="en-US" sz="3600" b="1" i="1" dirty="0" smtClean="0"/>
              <a:t>2-Anti-myeloperoxidase</a:t>
            </a:r>
            <a:r>
              <a:rPr lang="en-US" sz="3600" dirty="0" smtClean="0"/>
              <a:t> (MPO-ANCA)= </a:t>
            </a:r>
            <a:r>
              <a:rPr lang="en-US" sz="3600" b="1" dirty="0" smtClean="0"/>
              <a:t>p-ANCA</a:t>
            </a:r>
            <a:r>
              <a:rPr lang="en-US" sz="3600" dirty="0" smtClean="0"/>
              <a:t>.</a:t>
            </a:r>
          </a:p>
          <a:p>
            <a:pPr algn="l" rtl="0">
              <a:buFontTx/>
              <a:buChar char="-"/>
            </a:pPr>
            <a:r>
              <a:rPr lang="en-US" sz="3600" dirty="0" smtClean="0"/>
              <a:t>MPO is a </a:t>
            </a:r>
            <a:r>
              <a:rPr lang="en-US" sz="3600" dirty="0" err="1" smtClean="0"/>
              <a:t>lysosomal</a:t>
            </a:r>
            <a:r>
              <a:rPr lang="en-US" sz="3600" dirty="0" smtClean="0"/>
              <a:t> granule constituent</a:t>
            </a:r>
            <a:r>
              <a:rPr lang="en-US" sz="3600" dirty="0" smtClean="0"/>
              <a:t>;</a:t>
            </a:r>
          </a:p>
          <a:p>
            <a:pPr algn="l" rtl="0">
              <a:buFontTx/>
              <a:buChar char="-"/>
            </a:pPr>
            <a:r>
              <a:rPr lang="en-US" sz="3600" dirty="0" smtClean="0"/>
              <a:t> </a:t>
            </a:r>
            <a:r>
              <a:rPr lang="en-US" sz="3600" dirty="0" smtClean="0"/>
              <a:t>e.g. </a:t>
            </a:r>
            <a:r>
              <a:rPr lang="en-US" sz="3600" dirty="0" err="1" smtClean="0"/>
              <a:t>Churg</a:t>
            </a:r>
            <a:r>
              <a:rPr lang="en-US" sz="3600" dirty="0" smtClean="0"/>
              <a:t>-Strauss </a:t>
            </a:r>
            <a:r>
              <a:rPr lang="en-US" sz="3600" dirty="0" smtClean="0"/>
              <a:t>syndrome</a:t>
            </a:r>
          </a:p>
          <a:p>
            <a:pPr algn="l" rtl="0"/>
            <a:endParaRPr lang="ar-JO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Anti-Endothelial Cell Antibodies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 smtClean="0"/>
              <a:t>Antibodies </a:t>
            </a:r>
            <a:r>
              <a:rPr lang="en-US" sz="3600" dirty="0" smtClean="0"/>
              <a:t>against </a:t>
            </a:r>
            <a:r>
              <a:rPr lang="en-US" sz="3600" dirty="0" smtClean="0"/>
              <a:t>endothelial cells</a:t>
            </a:r>
          </a:p>
          <a:p>
            <a:pPr algn="l" rtl="0"/>
            <a:r>
              <a:rPr lang="en-US" sz="3600" dirty="0" smtClean="0"/>
              <a:t>Associated with certain </a:t>
            </a:r>
            <a:r>
              <a:rPr lang="en-US" sz="3600" dirty="0" err="1" smtClean="0"/>
              <a:t>vasculitides</a:t>
            </a:r>
            <a:r>
              <a:rPr lang="en-US" sz="3600" dirty="0" smtClean="0"/>
              <a:t>, such as Kawasaki disease (discussed later). 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Giant Cell (Temporal) </a:t>
            </a:r>
            <a:r>
              <a:rPr lang="en-US" b="1" dirty="0" err="1" smtClean="0">
                <a:solidFill>
                  <a:srgbClr val="C00000"/>
                </a:solidFill>
              </a:rPr>
              <a:t>Arteritis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97152"/>
            <a:ext cx="8503920" cy="4803648"/>
          </a:xfrm>
        </p:spPr>
        <p:txBody>
          <a:bodyPr>
            <a:noAutofit/>
          </a:bodyPr>
          <a:lstStyle/>
          <a:p>
            <a:pPr algn="l" rtl="0"/>
            <a:r>
              <a:rPr lang="en-US" sz="2800" b="1" i="1" dirty="0" smtClean="0"/>
              <a:t> is the most common form of </a:t>
            </a:r>
            <a:r>
              <a:rPr lang="en-US" sz="2800" b="1" i="1" dirty="0" err="1" smtClean="0"/>
              <a:t>vasculitis</a:t>
            </a:r>
            <a:r>
              <a:rPr lang="en-US" sz="2800" b="1" i="1" dirty="0" smtClean="0"/>
              <a:t> among the elderly in developed countries. </a:t>
            </a:r>
          </a:p>
          <a:p>
            <a:pPr algn="l" rtl="0"/>
            <a:r>
              <a:rPr lang="en-US" sz="2800" i="1" dirty="0" smtClean="0"/>
              <a:t>chronic, </a:t>
            </a:r>
            <a:r>
              <a:rPr lang="en-US" sz="2800" b="1" i="1" u="sng" dirty="0" err="1" smtClean="0"/>
              <a:t>granulomatous</a:t>
            </a:r>
            <a:r>
              <a:rPr lang="en-US" sz="2800" i="1" dirty="0" smtClean="0"/>
              <a:t>, inflammation of large </a:t>
            </a:r>
            <a:r>
              <a:rPr lang="en-US" sz="2800" i="1" dirty="0" smtClean="0"/>
              <a:t>arteries </a:t>
            </a:r>
            <a:endParaRPr lang="en-US" sz="2800" i="1" dirty="0" smtClean="0"/>
          </a:p>
          <a:p>
            <a:pPr algn="l" rtl="0"/>
            <a:r>
              <a:rPr lang="en-US" sz="2800" i="1" dirty="0" smtClean="0"/>
              <a:t>mainly the </a:t>
            </a:r>
            <a:r>
              <a:rPr lang="en-US" sz="2800" b="1" i="1" u="sng" dirty="0" smtClean="0"/>
              <a:t>temporal </a:t>
            </a:r>
            <a:r>
              <a:rPr lang="en-US" sz="2800" b="1" i="1" u="sng" dirty="0" smtClean="0"/>
              <a:t>arteries</a:t>
            </a:r>
            <a:r>
              <a:rPr lang="en-US" sz="2800" i="1" dirty="0" smtClean="0"/>
              <a:t>, ve</a:t>
            </a:r>
            <a:r>
              <a:rPr lang="en-US" sz="2800" dirty="0" smtClean="0"/>
              <a:t>rtebral </a:t>
            </a:r>
            <a:r>
              <a:rPr lang="en-US" sz="2800" dirty="0" smtClean="0"/>
              <a:t>and ophthalmic arteries, as well as the aorta </a:t>
            </a:r>
            <a:r>
              <a:rPr lang="en-US" sz="2800" dirty="0" smtClean="0"/>
              <a:t>also </a:t>
            </a:r>
            <a:r>
              <a:rPr lang="en-US" sz="2800" dirty="0" smtClean="0"/>
              <a:t>can be involved.</a:t>
            </a:r>
          </a:p>
          <a:p>
            <a:pPr algn="l" rtl="0"/>
            <a:r>
              <a:rPr lang="en-US" sz="2800" dirty="0" smtClean="0"/>
              <a:t>ophthalmic artery involvement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sudden and permanent </a:t>
            </a:r>
            <a:r>
              <a:rPr lang="en-US" sz="2800" b="1" dirty="0" smtClean="0"/>
              <a:t>blindness</a:t>
            </a:r>
            <a:r>
              <a:rPr lang="en-US" sz="2800" dirty="0" smtClean="0"/>
              <a:t> (rapid diagnosis and treatment are mandatory)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91D0C80A92546A90D71F2E4C386F2" ma:contentTypeVersion="1" ma:contentTypeDescription="Create a new document." ma:contentTypeScope="" ma:versionID="8150bc365a64f4197470ef36d602a064">
  <xsd:schema xmlns:xsd="http://www.w3.org/2001/XMLSchema" xmlns:xs="http://www.w3.org/2001/XMLSchema" xmlns:p="http://schemas.microsoft.com/office/2006/metadata/properties" xmlns:ns2="1273bb50-8aa1-4bf6-a01c-f5e28723f012" targetNamespace="http://schemas.microsoft.com/office/2006/metadata/properties" ma:root="true" ma:fieldsID="9617b7a75fb7d0093c66aedf80356b1a" ns2:_="">
    <xsd:import namespace="1273bb50-8aa1-4bf6-a01c-f5e28723f012"/>
    <xsd:element name="properties">
      <xsd:complexType>
        <xsd:sequence>
          <xsd:element name="documentManagement">
            <xsd:complexType>
              <xsd:all>
                <xsd:element ref="ns2:Cours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3bb50-8aa1-4bf6-a01c-f5e28723f012" elementFormDefault="qualified">
    <xsd:import namespace="http://schemas.microsoft.com/office/2006/documentManagement/types"/>
    <xsd:import namespace="http://schemas.microsoft.com/office/infopath/2007/PartnerControls"/>
    <xsd:element name="Course_x0020_Name" ma:index="2" nillable="true" ma:displayName="Course Name" ma:internalName="Cours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rse_x0020_Name xmlns="1273bb50-8aa1-4bf6-a01c-f5e28723f012">Cardiovascular pathology-3rd yr medical students</Course_x0020_Name>
  </documentManagement>
</p:properties>
</file>

<file path=customXml/itemProps1.xml><?xml version="1.0" encoding="utf-8"?>
<ds:datastoreItem xmlns:ds="http://schemas.openxmlformats.org/officeDocument/2006/customXml" ds:itemID="{A5B1148B-AC78-4327-8233-E028AC621941}"/>
</file>

<file path=customXml/itemProps2.xml><?xml version="1.0" encoding="utf-8"?>
<ds:datastoreItem xmlns:ds="http://schemas.openxmlformats.org/officeDocument/2006/customXml" ds:itemID="{07F671AC-F9AF-4B67-B72E-D03D61A0EE94}"/>
</file>

<file path=customXml/itemProps3.xml><?xml version="1.0" encoding="utf-8"?>
<ds:datastoreItem xmlns:ds="http://schemas.openxmlformats.org/officeDocument/2006/customXml" ds:itemID="{04B002BD-E613-494B-991A-98A4344BBF3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973</Words>
  <Application>Microsoft Office PowerPoint</Application>
  <PresentationFormat>On-screen Show (4:3)</PresentationFormat>
  <Paragraphs>140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Vasculitis</vt:lpstr>
      <vt:lpstr>Pathogenesis </vt:lpstr>
      <vt:lpstr>Slide 3</vt:lpstr>
      <vt:lpstr>Slide 4</vt:lpstr>
      <vt:lpstr>Immune complex deposition </vt:lpstr>
      <vt:lpstr>Anti-Neutrophil Cytoplasmic Antibodies </vt:lpstr>
      <vt:lpstr>Slide 7</vt:lpstr>
      <vt:lpstr>Anti-Endothelial Cell Antibodies </vt:lpstr>
      <vt:lpstr>Giant Cell (Temporal) Arteritis </vt:lpstr>
      <vt:lpstr>Giant Cell (Temporal) Arteritis </vt:lpstr>
      <vt:lpstr>Giant Cell (Temporal) Arteritis: A&gt; granuloma; B&gt; fragmented internal elastic lamina</vt:lpstr>
      <vt:lpstr>Giant Cell Arteritis- clinical picture </vt:lpstr>
      <vt:lpstr>Takayasu Arteritis </vt:lpstr>
      <vt:lpstr>Takayasu arteritis</vt:lpstr>
      <vt:lpstr>Takayasu arteritis -MORPHOLOGY</vt:lpstr>
      <vt:lpstr>Polyarteritis nodosa (PAN) </vt:lpstr>
      <vt:lpstr>PAN- The clinical course  </vt:lpstr>
      <vt:lpstr>Kawasaki disease </vt:lpstr>
      <vt:lpstr>Slide 19</vt:lpstr>
      <vt:lpstr>Wegener granulomatosis </vt:lpstr>
      <vt:lpstr>Wegener granulomatosis- pathogenesis </vt:lpstr>
      <vt:lpstr>Wegener granulomatosis- clinical picture </vt:lpstr>
      <vt:lpstr>Churg-Strauss syndrome </vt:lpstr>
      <vt:lpstr>Thromboangiitis obliterans (Buerger disease) </vt:lpstr>
      <vt:lpstr>Thromboangiitis obliterans/clinical manifestations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vasculitis</dc:title>
  <dc:creator>nisreen</dc:creator>
  <cp:lastModifiedBy>Administrator</cp:lastModifiedBy>
  <cp:revision>57</cp:revision>
  <dcterms:created xsi:type="dcterms:W3CDTF">2006-08-16T00:00:00Z</dcterms:created>
  <dcterms:modified xsi:type="dcterms:W3CDTF">2015-11-11T10:46:50Z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0x01010032E91D0C80A92546A90D71F2E4C386F2</vt:lpwstr>
  </property>
</Properties>
</file>