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notesSlides/notesSlide1.xml" ContentType="application/vnd.openxmlformats-officedocument.presentationml.notesSlid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notesSlides/notesSlide2.xml" ContentType="application/vnd.openxmlformats-officedocument.presentationml.notesSlide+xml"/>
  <Override PartName="/ppt/media/image6.jpeg" ContentType="image/jpeg"/>
  <Override PartName="/ppt/notesSlides/notesSlide3.xml" ContentType="application/vnd.openxmlformats-officedocument.presentationml.notesSlide+xml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</p:sldIdLst>
  <p:sldSz cx="9144000" cy="6858000"/>
  <p:notesSz cx="6858000" cy="9144000"/>
  <p:defaultTextStyle>
    <a:lvl1pPr algn="r">
      <a:defRPr>
        <a:latin typeface="Calibri"/>
        <a:ea typeface="Calibri"/>
        <a:cs typeface="Calibri"/>
        <a:sym typeface="Calibri"/>
      </a:defRPr>
    </a:lvl1pPr>
    <a:lvl2pPr indent="457200" algn="r">
      <a:defRPr>
        <a:latin typeface="Calibri"/>
        <a:ea typeface="Calibri"/>
        <a:cs typeface="Calibri"/>
        <a:sym typeface="Calibri"/>
      </a:defRPr>
    </a:lvl2pPr>
    <a:lvl3pPr indent="914400" algn="r">
      <a:defRPr>
        <a:latin typeface="Calibri"/>
        <a:ea typeface="Calibri"/>
        <a:cs typeface="Calibri"/>
        <a:sym typeface="Calibri"/>
      </a:defRPr>
    </a:lvl3pPr>
    <a:lvl4pPr indent="1371600" algn="r">
      <a:defRPr>
        <a:latin typeface="Calibri"/>
        <a:ea typeface="Calibri"/>
        <a:cs typeface="Calibri"/>
        <a:sym typeface="Calibri"/>
      </a:defRPr>
    </a:lvl4pPr>
    <a:lvl5pPr indent="1828800" algn="r">
      <a:defRPr>
        <a:latin typeface="Calibri"/>
        <a:ea typeface="Calibri"/>
        <a:cs typeface="Calibri"/>
        <a:sym typeface="Calibri"/>
      </a:defRPr>
    </a:lvl5pPr>
    <a:lvl6pPr algn="r">
      <a:defRPr>
        <a:latin typeface="Calibri"/>
        <a:ea typeface="Calibri"/>
        <a:cs typeface="Calibri"/>
        <a:sym typeface="Calibri"/>
      </a:defRPr>
    </a:lvl6pPr>
    <a:lvl7pPr algn="r">
      <a:defRPr>
        <a:latin typeface="Calibri"/>
        <a:ea typeface="Calibri"/>
        <a:cs typeface="Calibri"/>
        <a:sym typeface="Calibri"/>
      </a:defRPr>
    </a:lvl7pPr>
    <a:lvl8pPr algn="r">
      <a:defRPr>
        <a:latin typeface="Calibri"/>
        <a:ea typeface="Calibri"/>
        <a:cs typeface="Calibri"/>
        <a:sym typeface="Calibri"/>
      </a:defRPr>
    </a:lvl8pPr>
    <a:lvl9pPr algn="r">
      <a:defRPr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2E2E2"/>
          </a:solidFill>
        </a:fill>
      </a:tcStyle>
    </a:wholeTbl>
    <a:band2H>
      <a:tcTxStyle b="def" i="def"/>
      <a:tcStyle>
        <a:tcBdr/>
        <a:fill>
          <a:solidFill>
            <a:srgbClr val="F1F1F1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AAAAA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AAAAA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AAAAA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 b="def" i="def"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" name="Shape 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6" name="Shape 3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algn="r"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1.  Transparent Pancreas, Ducts, Duodenum (34)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7" name="Shape 6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algn="r" defTabSz="914400">
              <a:lnSpc>
                <a:spcPct val="100000"/>
              </a:lnSpc>
              <a:spcBef>
                <a:spcPts val="400"/>
              </a:spcBef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EGD (Esophago, Gastro, Duodenoscopy)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6" name="Shape 9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algn="r"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Recall blood flow, arterial, venous.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spd="med" advClick="1"/>
  <p:txStyles>
    <p:titleStyle>
      <a:lvl1pPr algn="ctr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1pPr>
      <a:lvl2pPr algn="ctr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2pPr>
      <a:lvl3pPr algn="ctr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3pPr>
      <a:lvl4pPr algn="ctr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4pPr>
      <a:lvl5pPr algn="ctr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5pPr>
      <a:lvl6pPr indent="457200" algn="ctr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6pPr>
      <a:lvl7pPr indent="914400" algn="ctr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7pPr>
      <a:lvl8pPr indent="1371600" algn="ctr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8pPr>
      <a:lvl9pPr indent="1828800" algn="ctr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»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4pPr>
      <a:lvl5pPr marL="2235200" indent="-406400">
        <a:spcBef>
          <a:spcPts val="700"/>
        </a:spcBef>
        <a:buSzPct val="100000"/>
        <a:buFont typeface="Arial"/>
        <a:buChar char="»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5pPr>
      <a:lvl6pPr marL="2692400" indent="-406400">
        <a:spcBef>
          <a:spcPts val="700"/>
        </a:spcBef>
        <a:buSzPct val="100000"/>
        <a:buFont typeface="Arial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6pPr>
      <a:lvl7pPr marL="3149600" indent="-406400">
        <a:spcBef>
          <a:spcPts val="700"/>
        </a:spcBef>
        <a:buSzPct val="100000"/>
        <a:buFont typeface="Arial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7pPr>
      <a:lvl8pPr marL="3606800" indent="-406400">
        <a:spcBef>
          <a:spcPts val="700"/>
        </a:spcBef>
        <a:buSzPct val="100000"/>
        <a:buFont typeface="Arial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8pPr>
      <a:lvl9pPr marL="4064000" indent="-406400">
        <a:spcBef>
          <a:spcPts val="700"/>
        </a:spcBef>
        <a:buSzPct val="100000"/>
        <a:buFont typeface="Arial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9pPr>
    </p:bodyStyle>
    <p:otherStyle>
      <a:lvl1pPr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The Small Intestine </a:t>
            </a:r>
          </a:p>
        </p:txBody>
      </p:sp>
      <p:sp>
        <p:nvSpPr>
          <p:cNvPr id="9" name="Shape 9"/>
          <p:cNvSpPr/>
          <p:nvPr>
            <p:ph type="body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 marL="0" indent="0" algn="ctr">
              <a:buSzTx/>
              <a:buNone/>
            </a:pP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 idx="4294967295"/>
          </p:nvPr>
        </p:nvSpPr>
        <p:spPr>
          <a:xfrm>
            <a:off x="25400" y="-254000"/>
            <a:ext cx="7086600" cy="94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Relations of 1</a:t>
            </a:r>
            <a:r>
              <a:rPr b="1" baseline="30000" sz="2800">
                <a:solidFill>
                  <a:srgbClr val="FFFFFF"/>
                </a:solidFill>
              </a:rPr>
              <a:t>st</a:t>
            </a:r>
            <a:r>
              <a:rPr b="1" sz="2800">
                <a:solidFill>
                  <a:srgbClr val="FFFFFF"/>
                </a:solidFill>
              </a:rPr>
              <a:t> part of duodenum……cont</a:t>
            </a:r>
          </a:p>
        </p:txBody>
      </p:sp>
      <p:sp>
        <p:nvSpPr>
          <p:cNvPr id="52" name="Shape 52"/>
          <p:cNvSpPr/>
          <p:nvPr>
            <p:ph type="body" idx="4294967295"/>
          </p:nvPr>
        </p:nvSpPr>
        <p:spPr>
          <a:xfrm>
            <a:off x="203200" y="1185333"/>
            <a:ext cx="3008313" cy="3687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0" indent="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900" u="sng">
                <a:solidFill>
                  <a:srgbClr val="FFFFFF"/>
                </a:solidFill>
              </a:rPr>
              <a:t>Sup. </a:t>
            </a:r>
            <a:endParaRPr b="1" sz="2900" u="sng">
              <a:solidFill>
                <a:srgbClr val="FFFFFF"/>
              </a:solidFill>
            </a:endParaRPr>
          </a:p>
          <a:p>
            <a:pPr lvl="0" marL="0" indent="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FFFFFF"/>
                </a:solidFill>
              </a:rPr>
              <a:t>- the epiploic foramen </a:t>
            </a:r>
          </a:p>
        </p:txBody>
      </p:sp>
      <p:pic>
        <p:nvPicPr>
          <p:cNvPr id="53" name="24-11小网膜与脏器.jpg" descr="24-11小网膜与脏器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57421" y="1301353"/>
            <a:ext cx="6208779" cy="50317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body" idx="4294967295"/>
          </p:nvPr>
        </p:nvSpPr>
        <p:spPr>
          <a:xfrm>
            <a:off x="0" y="0"/>
            <a:ext cx="4674262" cy="6748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Relations of 1</a:t>
            </a:r>
            <a:r>
              <a:rPr b="1" baseline="30000" sz="2800">
                <a:solidFill>
                  <a:srgbClr val="FFFFFF"/>
                </a:solidFill>
              </a:rPr>
              <a:t>st</a:t>
            </a:r>
            <a:r>
              <a:rPr b="1" sz="2800">
                <a:solidFill>
                  <a:srgbClr val="FFFFFF"/>
                </a:solidFill>
              </a:rPr>
              <a:t> part duodenum……cont</a:t>
            </a:r>
            <a:endParaRPr b="1" sz="2800" u="sng">
              <a:solidFill>
                <a:srgbClr val="FFFFFF"/>
              </a:solidFill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endParaRPr b="1" sz="3200" u="sng">
              <a:solidFill>
                <a:srgbClr val="FFFFFF"/>
              </a:solidFill>
            </a:endParaRPr>
          </a:p>
          <a:p>
            <a:pPr lvl="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3200" u="sng">
                <a:solidFill>
                  <a:srgbClr val="FFFFFF"/>
                </a:solidFill>
              </a:rPr>
              <a:t>P</a:t>
            </a:r>
            <a:r>
              <a:rPr b="1" sz="2800" u="sng">
                <a:solidFill>
                  <a:srgbClr val="FFFFFF"/>
                </a:solidFill>
              </a:rPr>
              <a:t>ost.</a:t>
            </a:r>
            <a:endParaRPr b="1" sz="2800" u="sng">
              <a:solidFill>
                <a:srgbClr val="FFFFFF"/>
              </a:solidFill>
            </a:endParaRPr>
          </a:p>
          <a:p>
            <a:pPr lvl="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- The lesser sac</a:t>
            </a:r>
            <a:endParaRPr b="1" sz="2800" u="sng">
              <a:solidFill>
                <a:srgbClr val="FFFFFF"/>
              </a:solidFill>
            </a:endParaRPr>
          </a:p>
          <a:p>
            <a:pPr lvl="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 -  gastroduodenal Artery </a:t>
            </a:r>
            <a:endParaRPr sz="2800">
              <a:solidFill>
                <a:srgbClr val="FFFFFF"/>
              </a:solidFill>
            </a:endParaRPr>
          </a:p>
          <a:p>
            <a:pPr lvl="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 - the Bile duct</a:t>
            </a:r>
            <a:endParaRPr sz="2800">
              <a:solidFill>
                <a:srgbClr val="FFFFFF"/>
              </a:solidFill>
            </a:endParaRPr>
          </a:p>
          <a:p>
            <a:pPr lvl="0" marL="300037" indent="-300037">
              <a:spcBef>
                <a:spcPts val="6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portal vein </a:t>
            </a:r>
            <a:endParaRPr sz="2800">
              <a:solidFill>
                <a:srgbClr val="FFFFFF"/>
              </a:solidFill>
            </a:endParaRPr>
          </a:p>
          <a:p>
            <a:pPr lvl="0" marL="300037" indent="-300037">
              <a:spcBef>
                <a:spcPts val="6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 I.V.C</a:t>
            </a:r>
            <a:endParaRPr b="1" sz="2800" u="sng">
              <a:solidFill>
                <a:srgbClr val="FFFFFF"/>
              </a:solidFill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endParaRPr b="1" sz="2800" u="sng">
              <a:solidFill>
                <a:srgbClr val="FFFFFF"/>
              </a:solidFill>
            </a:endParaRPr>
          </a:p>
          <a:p>
            <a:pPr lvl="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800" u="sng">
                <a:solidFill>
                  <a:srgbClr val="FFFFFF"/>
                </a:solidFill>
              </a:rPr>
              <a:t>Inf. </a:t>
            </a:r>
            <a:endParaRPr b="1" sz="2800" u="sng">
              <a:solidFill>
                <a:srgbClr val="FFFFFF"/>
              </a:solidFill>
            </a:endParaRPr>
          </a:p>
          <a:p>
            <a:pPr lvl="0" marL="300037" indent="-300037">
              <a:spcBef>
                <a:spcPts val="6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The head of the pancreas.</a:t>
            </a:r>
          </a:p>
        </p:txBody>
      </p:sp>
      <p:pic>
        <p:nvPicPr>
          <p:cNvPr id="56" name="parts of Duodenum.png" descr="parts of Duodenu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84554" y="676275"/>
            <a:ext cx="4674263" cy="5505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 idx="4294967295"/>
          </p:nvPr>
        </p:nvSpPr>
        <p:spPr>
          <a:xfrm>
            <a:off x="457200" y="71437"/>
            <a:ext cx="8229600" cy="433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defTabSz="374904">
              <a:defRPr sz="1800">
                <a:solidFill>
                  <a:srgbClr val="000000"/>
                </a:solidFill>
              </a:defRPr>
            </a:pPr>
            <a:r>
              <a:rPr b="1" i="1" sz="2255">
                <a:solidFill>
                  <a:srgbClr val="FFFFFF"/>
                </a:solidFill>
              </a:rPr>
              <a:t>2nd</a:t>
            </a:r>
            <a:r>
              <a:rPr b="1" baseline="28452" i="1" sz="2255">
                <a:solidFill>
                  <a:srgbClr val="FFFFFF"/>
                </a:solidFill>
              </a:rPr>
              <a:t>d</a:t>
            </a:r>
            <a:r>
              <a:rPr b="1" i="1" sz="2255">
                <a:solidFill>
                  <a:srgbClr val="FFFFFF"/>
                </a:solidFill>
              </a:rPr>
              <a:t> part of duodenum</a:t>
            </a:r>
          </a:p>
        </p:txBody>
      </p:sp>
      <p:sp>
        <p:nvSpPr>
          <p:cNvPr id="59" name="Shape 59"/>
          <p:cNvSpPr/>
          <p:nvPr>
            <p:ph type="body" idx="4294967295"/>
          </p:nvPr>
        </p:nvSpPr>
        <p:spPr>
          <a:xfrm>
            <a:off x="-16934" y="558799"/>
            <a:ext cx="4353191" cy="6261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16884" indent="-216884" defTabSz="841247"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024">
                <a:solidFill>
                  <a:srgbClr val="FFFFFF"/>
                </a:solidFill>
              </a:rPr>
              <a:t>It is 3”(3 inch) long </a:t>
            </a:r>
            <a:endParaRPr sz="2024">
              <a:solidFill>
                <a:srgbClr val="FFFFFF"/>
              </a:solidFill>
            </a:endParaRPr>
          </a:p>
          <a:p>
            <a:pPr lvl="0" marL="315468" indent="-315468" defTabSz="841247"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2024">
              <a:solidFill>
                <a:srgbClr val="FFFFFF"/>
              </a:solidFill>
            </a:endParaRPr>
          </a:p>
          <a:p>
            <a:pPr lvl="0" marL="216884" indent="-216884" defTabSz="841247"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024">
                <a:solidFill>
                  <a:srgbClr val="FFFFFF"/>
                </a:solidFill>
              </a:rPr>
              <a:t> runs downward vertically on the right side </a:t>
            </a:r>
            <a:endParaRPr sz="2024">
              <a:solidFill>
                <a:srgbClr val="FFFFFF"/>
              </a:solidFill>
            </a:endParaRPr>
          </a:p>
          <a:p>
            <a:pPr lvl="0" marL="315468" indent="-315468" defTabSz="841247"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2024">
              <a:solidFill>
                <a:srgbClr val="FFFFFF"/>
              </a:solidFill>
            </a:endParaRPr>
          </a:p>
          <a:p>
            <a:pPr lvl="0" marL="216884" indent="-216884" defTabSz="841247"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024">
                <a:solidFill>
                  <a:srgbClr val="FFFFFF"/>
                </a:solidFill>
              </a:rPr>
              <a:t>In front of the Rt.kidney</a:t>
            </a:r>
            <a:endParaRPr sz="2024">
              <a:solidFill>
                <a:srgbClr val="FFFFFF"/>
              </a:solidFill>
            </a:endParaRPr>
          </a:p>
          <a:p>
            <a:pPr lvl="0" marL="315468" indent="-315468" defTabSz="841247"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2024">
              <a:solidFill>
                <a:srgbClr val="FFFFFF"/>
              </a:solidFill>
            </a:endParaRPr>
          </a:p>
          <a:p>
            <a:pPr lvl="0" marL="216884" indent="-216884" defTabSz="841247"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024">
                <a:solidFill>
                  <a:srgbClr val="FFFFFF"/>
                </a:solidFill>
              </a:rPr>
              <a:t>next to the 3</a:t>
            </a:r>
            <a:r>
              <a:rPr baseline="29826" sz="2024">
                <a:solidFill>
                  <a:srgbClr val="FFFFFF"/>
                </a:solidFill>
              </a:rPr>
              <a:t>rd</a:t>
            </a:r>
            <a:r>
              <a:rPr sz="2024">
                <a:solidFill>
                  <a:srgbClr val="FFFFFF"/>
                </a:solidFill>
              </a:rPr>
              <a:t> and 4</a:t>
            </a:r>
            <a:r>
              <a:rPr baseline="29826" sz="2024">
                <a:solidFill>
                  <a:srgbClr val="FFFFFF"/>
                </a:solidFill>
              </a:rPr>
              <a:t>th</a:t>
            </a:r>
            <a:r>
              <a:rPr sz="2024">
                <a:solidFill>
                  <a:srgbClr val="FFFFFF"/>
                </a:solidFill>
              </a:rPr>
              <a:t> lumbar vertebrae.</a:t>
            </a:r>
            <a:endParaRPr sz="2024">
              <a:solidFill>
                <a:srgbClr val="FFFFFF"/>
              </a:solidFill>
            </a:endParaRPr>
          </a:p>
          <a:p>
            <a:pPr lvl="0" marL="315468" indent="-315468" defTabSz="841247"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2024">
              <a:solidFill>
                <a:srgbClr val="FFFFFF"/>
              </a:solidFill>
            </a:endParaRPr>
          </a:p>
          <a:p>
            <a:pPr lvl="0" marL="216884" indent="-216884" defTabSz="841247"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024">
                <a:solidFill>
                  <a:srgbClr val="FFFFFF"/>
                </a:solidFill>
              </a:rPr>
              <a:t> halfway of it, The bile duct and the main pancreatic duct pierce the medial wall, and then form the </a:t>
            </a:r>
            <a:r>
              <a:rPr b="1" sz="2024">
                <a:solidFill>
                  <a:srgbClr val="FFFF00"/>
                </a:solidFill>
              </a:rPr>
              <a:t>ampulla</a:t>
            </a:r>
            <a:r>
              <a:rPr sz="2024">
                <a:solidFill>
                  <a:srgbClr val="FFFF00"/>
                </a:solidFill>
              </a:rPr>
              <a:t> </a:t>
            </a:r>
            <a:r>
              <a:rPr sz="2024">
                <a:solidFill>
                  <a:srgbClr val="FFFFFF"/>
                </a:solidFill>
              </a:rPr>
              <a:t>that opens in the </a:t>
            </a:r>
            <a:r>
              <a:rPr sz="2024">
                <a:solidFill>
                  <a:srgbClr val="FFFF00"/>
                </a:solidFill>
              </a:rPr>
              <a:t>major </a:t>
            </a:r>
            <a:r>
              <a:rPr b="1" sz="2024">
                <a:solidFill>
                  <a:srgbClr val="FFFF00"/>
                </a:solidFill>
              </a:rPr>
              <a:t>duodenal papilla</a:t>
            </a:r>
            <a:r>
              <a:rPr sz="2024">
                <a:solidFill>
                  <a:srgbClr val="FFFFFF"/>
                </a:solidFill>
              </a:rPr>
              <a:t>.</a:t>
            </a:r>
            <a:endParaRPr sz="2024">
              <a:solidFill>
                <a:srgbClr val="FFFFFF"/>
              </a:solidFill>
            </a:endParaRPr>
          </a:p>
          <a:p>
            <a:pPr lvl="0" marL="315468" indent="-315468" defTabSz="841247"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2024">
              <a:solidFill>
                <a:srgbClr val="FFFFFF"/>
              </a:solidFill>
            </a:endParaRPr>
          </a:p>
          <a:p>
            <a:pPr lvl="0" marL="216884" indent="-216884" defTabSz="841247"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024">
                <a:solidFill>
                  <a:srgbClr val="FFFFFF"/>
                </a:solidFill>
              </a:rPr>
              <a:t>The accessory pancreatic duct (if present) opens in the </a:t>
            </a:r>
            <a:r>
              <a:rPr b="1" sz="2024">
                <a:solidFill>
                  <a:srgbClr val="FFFFFF"/>
                </a:solidFill>
              </a:rPr>
              <a:t>minor</a:t>
            </a:r>
            <a:r>
              <a:rPr sz="2024">
                <a:solidFill>
                  <a:srgbClr val="FFFFFF"/>
                </a:solidFill>
              </a:rPr>
              <a:t> </a:t>
            </a:r>
            <a:r>
              <a:rPr b="1" sz="2024">
                <a:solidFill>
                  <a:srgbClr val="FFFFFF"/>
                </a:solidFill>
              </a:rPr>
              <a:t>duodenal papilla </a:t>
            </a:r>
            <a:r>
              <a:rPr sz="2024">
                <a:solidFill>
                  <a:srgbClr val="FFFFFF"/>
                </a:solidFill>
              </a:rPr>
              <a:t>more superiorly.</a:t>
            </a:r>
          </a:p>
        </p:txBody>
      </p:sp>
      <p:pic>
        <p:nvPicPr>
          <p:cNvPr id="60" name="parts of Duodenum.png" descr="parts of Duodenu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09400" y="914400"/>
            <a:ext cx="4880506" cy="58975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 idx="4294967295"/>
          </p:nvPr>
        </p:nvSpPr>
        <p:spPr>
          <a:xfrm>
            <a:off x="457200" y="-13230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defTabSz="905255"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FFFFFF"/>
                </a:solidFill>
              </a:rPr>
              <a:t>Hepaticopancreatic ampulla</a:t>
            </a:r>
            <a:br>
              <a:rPr sz="3564">
                <a:solidFill>
                  <a:srgbClr val="FFFFFF"/>
                </a:solidFill>
              </a:rPr>
            </a:br>
            <a:r>
              <a:rPr sz="3564">
                <a:solidFill>
                  <a:srgbClr val="FFFFFF"/>
                </a:solidFill>
              </a:rPr>
              <a:t>(Ampulla of Vater)</a:t>
            </a:r>
          </a:p>
        </p:txBody>
      </p:sp>
      <p:pic>
        <p:nvPicPr>
          <p:cNvPr id="65" name="ampulla2.jpg" descr="ampulla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8800" y="1513344"/>
            <a:ext cx="5692327" cy="50112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ray1100.png" descr="http://upload.wikimedia.org/wikipedia/commons/1/15/Gray110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 idx="4294967295"/>
          </p:nvPr>
        </p:nvSpPr>
        <p:spPr>
          <a:xfrm>
            <a:off x="457200" y="3704"/>
            <a:ext cx="8229600" cy="71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defTabSz="859536">
              <a:defRPr sz="1800">
                <a:solidFill>
                  <a:srgbClr val="000000"/>
                </a:solidFill>
              </a:defRPr>
            </a:pPr>
            <a:r>
              <a:rPr sz="4136">
                <a:solidFill>
                  <a:srgbClr val="FFFFFF"/>
                </a:solidFill>
              </a:rPr>
              <a:t> Relations of 2</a:t>
            </a:r>
            <a:r>
              <a:rPr baseline="29872" sz="4136">
                <a:solidFill>
                  <a:srgbClr val="FFFFFF"/>
                </a:solidFill>
              </a:rPr>
              <a:t>nd</a:t>
            </a:r>
            <a:r>
              <a:rPr sz="4136">
                <a:solidFill>
                  <a:srgbClr val="FFFFFF"/>
                </a:solidFill>
              </a:rPr>
              <a:t> part of duodenum</a:t>
            </a:r>
          </a:p>
        </p:txBody>
      </p:sp>
      <p:sp>
        <p:nvSpPr>
          <p:cNvPr id="72" name="Shape 72"/>
          <p:cNvSpPr/>
          <p:nvPr>
            <p:ph type="body" idx="4294967295"/>
          </p:nvPr>
        </p:nvSpPr>
        <p:spPr>
          <a:xfrm>
            <a:off x="19446" y="596370"/>
            <a:ext cx="2998789" cy="6266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15468" indent="-315468" defTabSz="841247">
              <a:lnSpc>
                <a:spcPct val="80000"/>
              </a:lnSpc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024" u="sng">
                <a:solidFill>
                  <a:srgbClr val="FFFF00"/>
                </a:solidFill>
              </a:rPr>
              <a:t>Ant.</a:t>
            </a:r>
            <a:endParaRPr b="1" sz="2024" u="sng">
              <a:solidFill>
                <a:srgbClr val="FFFF00"/>
              </a:solidFill>
            </a:endParaRPr>
          </a:p>
          <a:p>
            <a:pPr lvl="0" marL="315467" indent="-315467" defTabSz="841247">
              <a:lnSpc>
                <a:spcPct val="80000"/>
              </a:lnSpc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024">
                <a:solidFill>
                  <a:srgbClr val="FFFFFF"/>
                </a:solidFill>
              </a:rPr>
              <a:t> The gallbladder (fundus)</a:t>
            </a:r>
            <a:endParaRPr sz="2024">
              <a:solidFill>
                <a:srgbClr val="FFFFFF"/>
              </a:solidFill>
            </a:endParaRPr>
          </a:p>
          <a:p>
            <a:pPr lvl="0" marL="315467" indent="-315467" defTabSz="841247">
              <a:lnSpc>
                <a:spcPct val="80000"/>
              </a:lnSpc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024">
                <a:solidFill>
                  <a:srgbClr val="FFFFFF"/>
                </a:solidFill>
              </a:rPr>
              <a:t>Right lobe of the liver</a:t>
            </a:r>
            <a:endParaRPr sz="2024">
              <a:solidFill>
                <a:srgbClr val="FFFFFF"/>
              </a:solidFill>
            </a:endParaRPr>
          </a:p>
          <a:p>
            <a:pPr lvl="0" marL="315467" indent="-315467" defTabSz="841247">
              <a:lnSpc>
                <a:spcPct val="80000"/>
              </a:lnSpc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024">
                <a:solidFill>
                  <a:srgbClr val="FFFFFF"/>
                </a:solidFill>
              </a:rPr>
              <a:t>Transverse colon </a:t>
            </a:r>
            <a:endParaRPr sz="2024">
              <a:solidFill>
                <a:srgbClr val="FFFFFF"/>
              </a:solidFill>
            </a:endParaRPr>
          </a:p>
          <a:p>
            <a:pPr lvl="0" marL="315467" indent="-315467" defTabSz="841247">
              <a:lnSpc>
                <a:spcPct val="80000"/>
              </a:lnSpc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024">
                <a:solidFill>
                  <a:srgbClr val="FFFFFF"/>
                </a:solidFill>
              </a:rPr>
              <a:t> coiled of small intestine.</a:t>
            </a:r>
            <a:endParaRPr sz="2024">
              <a:solidFill>
                <a:srgbClr val="FFFFFF"/>
              </a:solidFill>
            </a:endParaRPr>
          </a:p>
          <a:p>
            <a:pPr lvl="0" marL="315467" indent="-315467" defTabSz="841247">
              <a:lnSpc>
                <a:spcPct val="80000"/>
              </a:lnSpc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2024">
              <a:solidFill>
                <a:srgbClr val="FFFFFF"/>
              </a:solidFill>
            </a:endParaRPr>
          </a:p>
          <a:p>
            <a:pPr lvl="0" marL="315468" indent="-315468" defTabSz="841247">
              <a:lnSpc>
                <a:spcPct val="80000"/>
              </a:lnSpc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024" u="sng">
                <a:solidFill>
                  <a:srgbClr val="FFFF00"/>
                </a:solidFill>
              </a:rPr>
              <a:t>Post. </a:t>
            </a:r>
            <a:endParaRPr b="1" sz="2024" u="sng">
              <a:solidFill>
                <a:srgbClr val="FFFF00"/>
              </a:solidFill>
            </a:endParaRPr>
          </a:p>
          <a:p>
            <a:pPr lvl="0" marL="315467" indent="-315467" defTabSz="841247">
              <a:lnSpc>
                <a:spcPct val="80000"/>
              </a:lnSpc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024">
                <a:solidFill>
                  <a:srgbClr val="FFFFFF"/>
                </a:solidFill>
              </a:rPr>
              <a:t>Hilum of Rt. Kidney</a:t>
            </a:r>
            <a:endParaRPr sz="2024">
              <a:solidFill>
                <a:srgbClr val="FFFFFF"/>
              </a:solidFill>
            </a:endParaRPr>
          </a:p>
          <a:p>
            <a:pPr lvl="0" marL="315467" indent="-315467" defTabSz="841247">
              <a:lnSpc>
                <a:spcPct val="80000"/>
              </a:lnSpc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024">
                <a:solidFill>
                  <a:srgbClr val="FFFFFF"/>
                </a:solidFill>
              </a:rPr>
              <a:t> Rt. Ureter.</a:t>
            </a:r>
            <a:endParaRPr sz="2024">
              <a:solidFill>
                <a:srgbClr val="FFFFFF"/>
              </a:solidFill>
            </a:endParaRPr>
          </a:p>
          <a:p>
            <a:pPr lvl="0" marL="315467" indent="-315467" defTabSz="841247">
              <a:lnSpc>
                <a:spcPct val="80000"/>
              </a:lnSpc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2024">
              <a:solidFill>
                <a:srgbClr val="FFFFFF"/>
              </a:solidFill>
            </a:endParaRPr>
          </a:p>
          <a:p>
            <a:pPr lvl="0" marL="315468" indent="-315468" defTabSz="841247">
              <a:lnSpc>
                <a:spcPct val="80000"/>
              </a:lnSpc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024" u="sng">
                <a:solidFill>
                  <a:srgbClr val="FFFF00"/>
                </a:solidFill>
              </a:rPr>
              <a:t>Lateral.</a:t>
            </a:r>
            <a:endParaRPr b="1" sz="2024" u="sng">
              <a:solidFill>
                <a:srgbClr val="FFFF00"/>
              </a:solidFill>
            </a:endParaRPr>
          </a:p>
          <a:p>
            <a:pPr lvl="0" marL="315467" indent="-315467" defTabSz="841247">
              <a:lnSpc>
                <a:spcPct val="80000"/>
              </a:lnSpc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024">
                <a:solidFill>
                  <a:srgbClr val="FFFFFF"/>
                </a:solidFill>
              </a:rPr>
              <a:t> Right colic flexure</a:t>
            </a:r>
            <a:endParaRPr sz="2024">
              <a:solidFill>
                <a:srgbClr val="FFFFFF"/>
              </a:solidFill>
            </a:endParaRPr>
          </a:p>
          <a:p>
            <a:pPr lvl="0" marL="315467" indent="-315467" defTabSz="841247">
              <a:lnSpc>
                <a:spcPct val="80000"/>
              </a:lnSpc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024">
                <a:solidFill>
                  <a:srgbClr val="FFFFFF"/>
                </a:solidFill>
              </a:rPr>
              <a:t> Ascending colon</a:t>
            </a:r>
            <a:endParaRPr sz="2024">
              <a:solidFill>
                <a:srgbClr val="FFFFFF"/>
              </a:solidFill>
            </a:endParaRPr>
          </a:p>
          <a:p>
            <a:pPr lvl="0" marL="315467" indent="-315467" defTabSz="841247">
              <a:lnSpc>
                <a:spcPct val="80000"/>
              </a:lnSpc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024">
                <a:solidFill>
                  <a:srgbClr val="FFFFFF"/>
                </a:solidFill>
              </a:rPr>
              <a:t>Right lobe of the liver.</a:t>
            </a:r>
            <a:endParaRPr sz="2024">
              <a:solidFill>
                <a:srgbClr val="FFFFFF"/>
              </a:solidFill>
            </a:endParaRPr>
          </a:p>
          <a:p>
            <a:pPr lvl="0" marL="315467" indent="-315467" defTabSz="841247">
              <a:lnSpc>
                <a:spcPct val="80000"/>
              </a:lnSpc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2024">
              <a:solidFill>
                <a:srgbClr val="FFFFFF"/>
              </a:solidFill>
            </a:endParaRPr>
          </a:p>
          <a:p>
            <a:pPr lvl="0" marL="315468" indent="-315468" defTabSz="841247">
              <a:lnSpc>
                <a:spcPct val="80000"/>
              </a:lnSpc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024" u="sng">
                <a:solidFill>
                  <a:srgbClr val="FFFF00"/>
                </a:solidFill>
              </a:rPr>
              <a:t>Medial.</a:t>
            </a:r>
            <a:endParaRPr b="1" sz="2024" u="sng">
              <a:solidFill>
                <a:srgbClr val="FFFF00"/>
              </a:solidFill>
            </a:endParaRPr>
          </a:p>
          <a:p>
            <a:pPr lvl="0" marL="315468" indent="-315468" defTabSz="841247">
              <a:lnSpc>
                <a:spcPct val="80000"/>
              </a:lnSpc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24">
                <a:solidFill>
                  <a:srgbClr val="FFFFFF"/>
                </a:solidFill>
              </a:rPr>
              <a:t>- Head of pancreas</a:t>
            </a:r>
            <a:endParaRPr sz="2024">
              <a:solidFill>
                <a:srgbClr val="FFFFFF"/>
              </a:solidFill>
            </a:endParaRPr>
          </a:p>
          <a:p>
            <a:pPr lvl="0" marL="315468" indent="-315468" defTabSz="841247">
              <a:lnSpc>
                <a:spcPct val="80000"/>
              </a:lnSpc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24">
                <a:solidFill>
                  <a:srgbClr val="FFFFFF"/>
                </a:solidFill>
              </a:rPr>
              <a:t>- Bile and pancreatic ducts.</a:t>
            </a:r>
          </a:p>
        </p:txBody>
      </p:sp>
      <p:pic>
        <p:nvPicPr>
          <p:cNvPr id="73" name="2nd 2 duo.png" descr="D:\صور تشريح\2nd 2 du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793" y="872066"/>
            <a:ext cx="6112141" cy="571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title" idx="4294967295"/>
          </p:nvPr>
        </p:nvSpPr>
        <p:spPr>
          <a:xfrm>
            <a:off x="372169" y="87047"/>
            <a:ext cx="8399662" cy="744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3</a:t>
            </a:r>
            <a:r>
              <a:rPr baseline="30000" sz="4400">
                <a:solidFill>
                  <a:srgbClr val="FFFFFF"/>
                </a:solidFill>
              </a:rPr>
              <a:t>rd</a:t>
            </a:r>
            <a:r>
              <a:rPr sz="4400">
                <a:solidFill>
                  <a:srgbClr val="FFFFFF"/>
                </a:solidFill>
              </a:rPr>
              <a:t> part of duodenum</a:t>
            </a:r>
          </a:p>
        </p:txBody>
      </p:sp>
      <p:sp>
        <p:nvSpPr>
          <p:cNvPr id="76" name="Shape 76"/>
          <p:cNvSpPr/>
          <p:nvPr>
            <p:ph type="body" idx="4294967295"/>
          </p:nvPr>
        </p:nvSpPr>
        <p:spPr>
          <a:xfrm>
            <a:off x="50800" y="889000"/>
            <a:ext cx="3712237" cy="5914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60389" indent="-260389" defTabSz="822959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430">
                <a:solidFill>
                  <a:srgbClr val="FFFFFF"/>
                </a:solidFill>
              </a:rPr>
              <a:t>4” long</a:t>
            </a:r>
            <a:endParaRPr sz="2430">
              <a:solidFill>
                <a:srgbClr val="FFFFFF"/>
              </a:solidFill>
            </a:endParaRPr>
          </a:p>
          <a:p>
            <a:pPr lvl="0" marL="308609" indent="-308609" defTabSz="822959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2430">
              <a:solidFill>
                <a:srgbClr val="FFFFFF"/>
              </a:solidFill>
            </a:endParaRPr>
          </a:p>
          <a:p>
            <a:pPr lvl="0" marL="260389" indent="-260389" defTabSz="822959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430">
                <a:solidFill>
                  <a:srgbClr val="FFFFFF"/>
                </a:solidFill>
              </a:rPr>
              <a:t> Runs horizontally to the left</a:t>
            </a:r>
            <a:endParaRPr sz="2430">
              <a:solidFill>
                <a:srgbClr val="FFFFFF"/>
              </a:solidFill>
            </a:endParaRPr>
          </a:p>
          <a:p>
            <a:pPr lvl="0" marL="308609" indent="-308609" defTabSz="822959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2430">
              <a:solidFill>
                <a:srgbClr val="FFFFFF"/>
              </a:solidFill>
            </a:endParaRPr>
          </a:p>
          <a:p>
            <a:pPr lvl="0" marL="260389" indent="-260389" defTabSz="822959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430">
                <a:solidFill>
                  <a:srgbClr val="FFFFFF"/>
                </a:solidFill>
              </a:rPr>
              <a:t>On the subcostal plane.</a:t>
            </a:r>
            <a:endParaRPr sz="2430">
              <a:solidFill>
                <a:srgbClr val="FFFFFF"/>
              </a:solidFill>
            </a:endParaRPr>
          </a:p>
          <a:p>
            <a:pPr lvl="0" marL="308609" indent="-308609" defTabSz="822959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2430">
              <a:solidFill>
                <a:srgbClr val="FFFFFF"/>
              </a:solidFill>
            </a:endParaRPr>
          </a:p>
          <a:p>
            <a:pPr lvl="0" marL="260389" indent="-260389" defTabSz="822959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430">
                <a:solidFill>
                  <a:srgbClr val="FFFFFF"/>
                </a:solidFill>
              </a:rPr>
              <a:t>Runs in front of the vertebral column </a:t>
            </a:r>
            <a:endParaRPr sz="2430">
              <a:solidFill>
                <a:srgbClr val="FFFFFF"/>
              </a:solidFill>
            </a:endParaRPr>
          </a:p>
          <a:p>
            <a:pPr lvl="0" marL="308609" indent="-308609" defTabSz="822959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2430">
              <a:solidFill>
                <a:srgbClr val="FFFFFF"/>
              </a:solidFill>
            </a:endParaRPr>
          </a:p>
          <a:p>
            <a:pPr lvl="0" marL="260389" indent="-260389" defTabSz="822959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430">
                <a:solidFill>
                  <a:srgbClr val="FFFFFF"/>
                </a:solidFill>
              </a:rPr>
              <a:t>Under the lower margin of the head of pancreas</a:t>
            </a:r>
            <a:endParaRPr sz="2430">
              <a:solidFill>
                <a:srgbClr val="FFFFFF"/>
              </a:solidFill>
            </a:endParaRPr>
          </a:p>
          <a:p>
            <a:pPr lvl="0" marL="308609" indent="-308609" defTabSz="822959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2430">
              <a:solidFill>
                <a:srgbClr val="FFFFFF"/>
              </a:solidFill>
            </a:endParaRPr>
          </a:p>
          <a:p>
            <a:pPr lvl="0" marL="260389" indent="-260389" defTabSz="822959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430">
                <a:solidFill>
                  <a:srgbClr val="FFFFFF"/>
                </a:solidFill>
              </a:rPr>
              <a:t>Above the coils of the jejunum. </a:t>
            </a:r>
          </a:p>
        </p:txBody>
      </p:sp>
      <p:pic>
        <p:nvPicPr>
          <p:cNvPr id="77" name="parts of Duodenum.png" descr="parts of Duodenu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84864" y="897466"/>
            <a:ext cx="5368727" cy="58975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 idx="4294967295"/>
          </p:nvPr>
        </p:nvSpPr>
        <p:spPr>
          <a:xfrm>
            <a:off x="1405466" y="63433"/>
            <a:ext cx="8229601" cy="56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defTabSz="713231">
              <a:defRPr sz="1800">
                <a:solidFill>
                  <a:srgbClr val="000000"/>
                </a:solidFill>
              </a:defRPr>
            </a:pPr>
            <a:r>
              <a:rPr b="1" i="1" sz="3120">
                <a:solidFill>
                  <a:srgbClr val="FFFFFF"/>
                </a:solidFill>
              </a:rPr>
              <a:t>Relations of 3</a:t>
            </a:r>
            <a:r>
              <a:rPr b="1" baseline="29435" i="1" sz="3120">
                <a:solidFill>
                  <a:srgbClr val="FFFFFF"/>
                </a:solidFill>
              </a:rPr>
              <a:t>rd</a:t>
            </a:r>
            <a:r>
              <a:rPr b="1" i="1" sz="3120">
                <a:solidFill>
                  <a:srgbClr val="FFFFFF"/>
                </a:solidFill>
              </a:rPr>
              <a:t> part of duodenum</a:t>
            </a:r>
          </a:p>
        </p:txBody>
      </p:sp>
      <p:sp>
        <p:nvSpPr>
          <p:cNvPr id="80" name="Shape 80"/>
          <p:cNvSpPr/>
          <p:nvPr/>
        </p:nvSpPr>
        <p:spPr>
          <a:xfrm>
            <a:off x="93133" y="431799"/>
            <a:ext cx="3397846" cy="675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l"/>
            <a:r>
              <a:rPr b="1" sz="2100" u="sng">
                <a:solidFill>
                  <a:srgbClr val="FFFF00"/>
                </a:solidFill>
              </a:rPr>
              <a:t>Anteriorly:</a:t>
            </a:r>
            <a:endParaRPr b="1" sz="2100" u="sng">
              <a:solidFill>
                <a:srgbClr val="FFFF00"/>
              </a:solidFill>
            </a:endParaRPr>
          </a:p>
          <a:p>
            <a:pPr lvl="0" algn="l"/>
            <a:r>
              <a:rPr sz="2100">
                <a:solidFill>
                  <a:srgbClr val="FFFFFF"/>
                </a:solidFill>
              </a:rPr>
              <a:t>-  The root of the mesentery of the small intestine</a:t>
            </a:r>
            <a:endParaRPr sz="2100">
              <a:solidFill>
                <a:srgbClr val="FFFFFF"/>
              </a:solidFill>
            </a:endParaRPr>
          </a:p>
          <a:p>
            <a:pPr lvl="0" algn="l"/>
            <a:r>
              <a:rPr sz="2100">
                <a:solidFill>
                  <a:srgbClr val="FFFFFF"/>
                </a:solidFill>
              </a:rPr>
              <a:t>-  The superior mesenteric vessels contained within the mesentry</a:t>
            </a:r>
            <a:endParaRPr sz="2100">
              <a:solidFill>
                <a:srgbClr val="FFFFFF"/>
              </a:solidFill>
            </a:endParaRPr>
          </a:p>
          <a:p>
            <a:pPr lvl="0" algn="l">
              <a:buSzPct val="100000"/>
              <a:buChar char="-"/>
            </a:pPr>
            <a:r>
              <a:rPr sz="2100">
                <a:solidFill>
                  <a:srgbClr val="FFFFFF"/>
                </a:solidFill>
              </a:rPr>
              <a:t>coils of jejunum </a:t>
            </a:r>
            <a:endParaRPr sz="2100">
              <a:solidFill>
                <a:srgbClr val="FFFFFF"/>
              </a:solidFill>
            </a:endParaRPr>
          </a:p>
          <a:p>
            <a:pPr lvl="0" algn="l">
              <a:buSzPct val="100000"/>
              <a:buChar char="-"/>
            </a:pPr>
            <a:endParaRPr sz="2100">
              <a:solidFill>
                <a:srgbClr val="FFFFFF"/>
              </a:solidFill>
            </a:endParaRPr>
          </a:p>
          <a:p>
            <a:pPr lvl="0" algn="l"/>
            <a:r>
              <a:rPr b="1" sz="2100" u="sng">
                <a:solidFill>
                  <a:srgbClr val="FFFF00"/>
                </a:solidFill>
              </a:rPr>
              <a:t>Posteriorly: </a:t>
            </a:r>
            <a:endParaRPr b="1" sz="2100" u="sng">
              <a:solidFill>
                <a:srgbClr val="FFFF00"/>
              </a:solidFill>
            </a:endParaRPr>
          </a:p>
          <a:p>
            <a:pPr lvl="0" algn="l">
              <a:buSzPct val="100000"/>
              <a:buChar char="-"/>
            </a:pPr>
            <a:r>
              <a:rPr sz="2100">
                <a:solidFill>
                  <a:srgbClr val="FFFFFF"/>
                </a:solidFill>
              </a:rPr>
              <a:t>The right ureter</a:t>
            </a:r>
            <a:endParaRPr sz="2100">
              <a:solidFill>
                <a:srgbClr val="FFFFFF"/>
              </a:solidFill>
            </a:endParaRPr>
          </a:p>
          <a:p>
            <a:pPr lvl="0" algn="l">
              <a:buSzPct val="100000"/>
              <a:buChar char="-"/>
            </a:pPr>
            <a:r>
              <a:rPr sz="2100">
                <a:solidFill>
                  <a:srgbClr val="FFFFFF"/>
                </a:solidFill>
              </a:rPr>
              <a:t> the right psoas muscle</a:t>
            </a:r>
            <a:endParaRPr sz="2100">
              <a:solidFill>
                <a:srgbClr val="FFFFFF"/>
              </a:solidFill>
            </a:endParaRPr>
          </a:p>
          <a:p>
            <a:pPr lvl="0" algn="l">
              <a:buSzPct val="100000"/>
              <a:buChar char="-"/>
            </a:pPr>
            <a:r>
              <a:rPr sz="2100">
                <a:solidFill>
                  <a:srgbClr val="FFFFFF"/>
                </a:solidFill>
              </a:rPr>
              <a:t> the inferior vena cava </a:t>
            </a:r>
            <a:endParaRPr sz="2100">
              <a:solidFill>
                <a:srgbClr val="FFFFFF"/>
              </a:solidFill>
            </a:endParaRPr>
          </a:p>
          <a:p>
            <a:pPr lvl="0" algn="l">
              <a:buSzPct val="100000"/>
              <a:buChar char="-"/>
            </a:pPr>
            <a:r>
              <a:rPr sz="2100">
                <a:solidFill>
                  <a:srgbClr val="FFFFFF"/>
                </a:solidFill>
              </a:rPr>
              <a:t> the aorta </a:t>
            </a:r>
            <a:endParaRPr sz="2100">
              <a:solidFill>
                <a:srgbClr val="FFFFFF"/>
              </a:solidFill>
            </a:endParaRPr>
          </a:p>
          <a:p>
            <a:pPr lvl="0" algn="l"/>
            <a:endParaRPr sz="2100">
              <a:solidFill>
                <a:srgbClr val="FFFFFF"/>
              </a:solidFill>
            </a:endParaRPr>
          </a:p>
          <a:p>
            <a:pPr lvl="0" algn="l"/>
            <a:r>
              <a:rPr b="1" sz="2100" u="sng">
                <a:solidFill>
                  <a:srgbClr val="FFFF00"/>
                </a:solidFill>
              </a:rPr>
              <a:t>Superiorly: </a:t>
            </a:r>
            <a:endParaRPr b="1" sz="2100" u="sng">
              <a:solidFill>
                <a:srgbClr val="FFFF00"/>
              </a:solidFill>
            </a:endParaRPr>
          </a:p>
          <a:p>
            <a:pPr lvl="0" algn="l"/>
            <a:r>
              <a:rPr sz="2100">
                <a:solidFill>
                  <a:srgbClr val="FFFFFF"/>
                </a:solidFill>
              </a:rPr>
              <a:t>The head of the pancreas</a:t>
            </a:r>
            <a:endParaRPr sz="2100">
              <a:solidFill>
                <a:srgbClr val="FFFFFF"/>
              </a:solidFill>
            </a:endParaRPr>
          </a:p>
          <a:p>
            <a:pPr lvl="0" algn="l"/>
            <a:endParaRPr sz="2100">
              <a:solidFill>
                <a:srgbClr val="FFFFFF"/>
              </a:solidFill>
            </a:endParaRPr>
          </a:p>
          <a:p>
            <a:pPr lvl="0" algn="l"/>
            <a:r>
              <a:rPr b="1" sz="2100" u="sng">
                <a:solidFill>
                  <a:srgbClr val="FFFF00"/>
                </a:solidFill>
              </a:rPr>
              <a:t>Inferiorly: </a:t>
            </a:r>
            <a:endParaRPr b="1" sz="2100" u="sng">
              <a:solidFill>
                <a:srgbClr val="FFFF00"/>
              </a:solidFill>
            </a:endParaRPr>
          </a:p>
          <a:p>
            <a:pPr lvl="0" algn="l"/>
            <a:r>
              <a:rPr sz="2100">
                <a:solidFill>
                  <a:srgbClr val="FFFFFF"/>
                </a:solidFill>
              </a:rPr>
              <a:t>Coils of jejunum</a:t>
            </a:r>
            <a:endParaRPr sz="2100">
              <a:solidFill>
                <a:srgbClr val="FFFFFF"/>
              </a:solidFill>
            </a:endParaRPr>
          </a:p>
        </p:txBody>
      </p:sp>
      <p:pic>
        <p:nvPicPr>
          <p:cNvPr id="81" name="2nd duod.png" descr="D:\صور تشريح\2nd duo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6146" y="1518918"/>
            <a:ext cx="5597854" cy="51104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title" idx="4294967295"/>
          </p:nvPr>
        </p:nvSpPr>
        <p:spPr>
          <a:xfrm>
            <a:off x="457200" y="-80963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4</a:t>
            </a:r>
            <a:r>
              <a:rPr baseline="30000" sz="4400">
                <a:solidFill>
                  <a:srgbClr val="FFFFFF"/>
                </a:solidFill>
              </a:rPr>
              <a:t>th</a:t>
            </a:r>
            <a:r>
              <a:rPr sz="4400">
                <a:solidFill>
                  <a:srgbClr val="FFFFFF"/>
                </a:solidFill>
              </a:rPr>
              <a:t> part of duodenum…..cont</a:t>
            </a:r>
          </a:p>
        </p:txBody>
      </p:sp>
      <p:sp>
        <p:nvSpPr>
          <p:cNvPr id="84" name="Shape 84"/>
          <p:cNvSpPr/>
          <p:nvPr>
            <p:ph type="body" idx="4294967295"/>
          </p:nvPr>
        </p:nvSpPr>
        <p:spPr>
          <a:xfrm>
            <a:off x="232701" y="1184407"/>
            <a:ext cx="8678599" cy="4976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12039" indent="-312039" defTabSz="832104">
              <a:spcBef>
                <a:spcPts val="6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912">
                <a:solidFill>
                  <a:srgbClr val="FFFFFF"/>
                </a:solidFill>
              </a:rPr>
              <a:t>1” long </a:t>
            </a:r>
            <a:endParaRPr sz="2912">
              <a:solidFill>
                <a:srgbClr val="FFFFFF"/>
              </a:solidFill>
            </a:endParaRPr>
          </a:p>
          <a:p>
            <a:pPr lvl="0" marL="312039" indent="-312039" defTabSz="832104">
              <a:spcBef>
                <a:spcPts val="6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2912">
              <a:solidFill>
                <a:srgbClr val="FFFFFF"/>
              </a:solidFill>
            </a:endParaRPr>
          </a:p>
          <a:p>
            <a:pPr lvl="0" marL="312039" indent="-312039" defTabSz="832104">
              <a:spcBef>
                <a:spcPts val="6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912">
                <a:solidFill>
                  <a:srgbClr val="FFFFFF"/>
                </a:solidFill>
              </a:rPr>
              <a:t> Runs upward to the left </a:t>
            </a:r>
            <a:endParaRPr sz="2912">
              <a:solidFill>
                <a:srgbClr val="FFFFFF"/>
              </a:solidFill>
            </a:endParaRPr>
          </a:p>
          <a:p>
            <a:pPr lvl="0" marL="312039" indent="-312039" defTabSz="832104">
              <a:spcBef>
                <a:spcPts val="6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2912">
              <a:solidFill>
                <a:srgbClr val="FFFFFF"/>
              </a:solidFill>
            </a:endParaRPr>
          </a:p>
          <a:p>
            <a:pPr lvl="0" marL="312039" indent="-312039" defTabSz="832104">
              <a:spcBef>
                <a:spcPts val="6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912">
                <a:solidFill>
                  <a:srgbClr val="FFFFFF"/>
                </a:solidFill>
              </a:rPr>
              <a:t>End in the duodejejunal junction at the level of the 2</a:t>
            </a:r>
            <a:r>
              <a:rPr baseline="29802" sz="2912">
                <a:solidFill>
                  <a:srgbClr val="FFFFFF"/>
                </a:solidFill>
              </a:rPr>
              <a:t>nd</a:t>
            </a:r>
            <a:r>
              <a:rPr sz="2912">
                <a:solidFill>
                  <a:srgbClr val="FFFFFF"/>
                </a:solidFill>
              </a:rPr>
              <a:t> lumbar vertebrae 1” to the left.</a:t>
            </a:r>
            <a:endParaRPr sz="2912">
              <a:solidFill>
                <a:srgbClr val="FFFFFF"/>
              </a:solidFill>
            </a:endParaRPr>
          </a:p>
          <a:p>
            <a:pPr lvl="0" marL="312039" indent="-312039" defTabSz="832104">
              <a:spcBef>
                <a:spcPts val="6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2912">
              <a:solidFill>
                <a:srgbClr val="FFFFFF"/>
              </a:solidFill>
            </a:endParaRPr>
          </a:p>
          <a:p>
            <a:pPr lvl="0" marL="312039" indent="-312039" defTabSz="832104">
              <a:spcBef>
                <a:spcPts val="6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912">
                <a:solidFill>
                  <a:srgbClr val="FFFFFF"/>
                </a:solidFill>
              </a:rPr>
              <a:t>The junction (flexure) is held in position by the </a:t>
            </a:r>
            <a:r>
              <a:rPr b="1" sz="2912">
                <a:solidFill>
                  <a:srgbClr val="FFFF00"/>
                </a:solidFill>
              </a:rPr>
              <a:t>ligament of Treitz</a:t>
            </a:r>
            <a:r>
              <a:rPr sz="2912">
                <a:solidFill>
                  <a:srgbClr val="FFFFFF"/>
                </a:solidFill>
              </a:rPr>
              <a:t>, which is attached to the right crus of the diaphragm (duodenal recess).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 idx="4294967295"/>
          </p:nvPr>
        </p:nvSpPr>
        <p:spPr>
          <a:xfrm>
            <a:off x="457200" y="2133600"/>
            <a:ext cx="8229600" cy="213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i="1" sz="6000">
                <a:solidFill>
                  <a:srgbClr val="FFFFFF"/>
                </a:solidFill>
              </a:rPr>
              <a:t>DOUDENUM</a:t>
            </a:r>
            <a:br>
              <a:rPr i="1" sz="6000">
                <a:solidFill>
                  <a:srgbClr val="FFFFFF"/>
                </a:solidFill>
              </a:rPr>
            </a:b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title" idx="4294967295"/>
          </p:nvPr>
        </p:nvSpPr>
        <p:spPr>
          <a:xfrm>
            <a:off x="457200" y="54504"/>
            <a:ext cx="8229600" cy="639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defTabSz="758951">
              <a:defRPr sz="1800">
                <a:solidFill>
                  <a:srgbClr val="000000"/>
                </a:solidFill>
              </a:defRPr>
            </a:pPr>
            <a:r>
              <a:rPr sz="3652">
                <a:solidFill>
                  <a:srgbClr val="FFFFFF"/>
                </a:solidFill>
              </a:rPr>
              <a:t>Relation of 4</a:t>
            </a:r>
            <a:r>
              <a:rPr baseline="29590" sz="3652">
                <a:solidFill>
                  <a:srgbClr val="FFFFFF"/>
                </a:solidFill>
              </a:rPr>
              <a:t>th</a:t>
            </a:r>
            <a:r>
              <a:rPr sz="3652">
                <a:solidFill>
                  <a:srgbClr val="FFFFFF"/>
                </a:solidFill>
              </a:rPr>
              <a:t>  part of duodenum</a:t>
            </a:r>
          </a:p>
        </p:txBody>
      </p:sp>
      <p:sp>
        <p:nvSpPr>
          <p:cNvPr id="87" name="Shape 87"/>
          <p:cNvSpPr/>
          <p:nvPr>
            <p:ph type="body" idx="4294967295"/>
          </p:nvPr>
        </p:nvSpPr>
        <p:spPr>
          <a:xfrm>
            <a:off x="33866" y="762000"/>
            <a:ext cx="3581401" cy="6001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500" u="sng">
                <a:solidFill>
                  <a:srgbClr val="FFFF00"/>
                </a:solidFill>
              </a:rPr>
              <a:t>Ant.</a:t>
            </a:r>
            <a:endParaRPr b="1" sz="2500" u="sng">
              <a:solidFill>
                <a:srgbClr val="FFFF00"/>
              </a:solidFill>
            </a:endParaRPr>
          </a:p>
          <a:p>
            <a:pPr lvl="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-  The beginning of the root of the mesentery</a:t>
            </a:r>
            <a:endParaRPr sz="2500">
              <a:solidFill>
                <a:srgbClr val="FFFFFF"/>
              </a:solidFill>
            </a:endParaRPr>
          </a:p>
          <a:p>
            <a:pPr lvl="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-  coils of the jejunum.</a:t>
            </a:r>
            <a:endParaRPr sz="2500">
              <a:solidFill>
                <a:srgbClr val="FFFFFF"/>
              </a:solidFill>
            </a:endParaRPr>
          </a:p>
          <a:p>
            <a:pPr lvl="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500">
              <a:solidFill>
                <a:srgbClr val="FFFFFF"/>
              </a:solidFill>
            </a:endParaRPr>
          </a:p>
          <a:p>
            <a:pPr lvl="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500" u="sng">
                <a:solidFill>
                  <a:srgbClr val="FFFF00"/>
                </a:solidFill>
              </a:rPr>
              <a:t>Post. </a:t>
            </a:r>
            <a:endParaRPr b="1" sz="2500" u="sng">
              <a:solidFill>
                <a:srgbClr val="FFFF00"/>
              </a:solidFill>
            </a:endParaRPr>
          </a:p>
          <a:p>
            <a:pPr lvl="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- Lt. psoas major</a:t>
            </a:r>
            <a:endParaRPr sz="2500">
              <a:solidFill>
                <a:srgbClr val="FFFFFF"/>
              </a:solidFill>
            </a:endParaRPr>
          </a:p>
          <a:p>
            <a:pPr lvl="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 - the sympathetic chain</a:t>
            </a:r>
            <a:endParaRPr sz="2500">
              <a:solidFill>
                <a:srgbClr val="FFFFFF"/>
              </a:solidFill>
            </a:endParaRPr>
          </a:p>
          <a:p>
            <a:pPr lvl="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 left margin of the aorta.</a:t>
            </a:r>
            <a:endParaRPr sz="2500">
              <a:solidFill>
                <a:srgbClr val="FFFFFF"/>
              </a:solidFill>
            </a:endParaRPr>
          </a:p>
          <a:p>
            <a:pPr lvl="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500">
              <a:solidFill>
                <a:srgbClr val="FFFFFF"/>
              </a:solidFill>
            </a:endParaRPr>
          </a:p>
          <a:p>
            <a:pPr lvl="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500" u="sng">
                <a:solidFill>
                  <a:srgbClr val="FFFF00"/>
                </a:solidFill>
              </a:rPr>
              <a:t>Sup. </a:t>
            </a:r>
            <a:endParaRPr b="1" sz="2500" u="sng">
              <a:solidFill>
                <a:srgbClr val="FFFF00"/>
              </a:solidFill>
            </a:endParaRPr>
          </a:p>
          <a:p>
            <a:pPr lvl="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- Uncinate process of the pancreas.</a:t>
            </a:r>
          </a:p>
        </p:txBody>
      </p:sp>
      <p:pic>
        <p:nvPicPr>
          <p:cNvPr id="88" name="2nd duod.png" descr="D:\صور تشريح\2nd duo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65140" y="1049866"/>
            <a:ext cx="5478860" cy="5562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title" idx="4294967295"/>
          </p:nvPr>
        </p:nvSpPr>
        <p:spPr>
          <a:xfrm>
            <a:off x="457200" y="-182563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i="1"/>
            </a:lvl1pPr>
          </a:lstStyle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4400">
                <a:solidFill>
                  <a:srgbClr val="FFFFFF"/>
                </a:solidFill>
              </a:rPr>
              <a:t>Blood Supply of Duodenum</a:t>
            </a:r>
          </a:p>
        </p:txBody>
      </p:sp>
      <p:sp>
        <p:nvSpPr>
          <p:cNvPr id="91" name="Shape 91"/>
          <p:cNvSpPr/>
          <p:nvPr>
            <p:ph type="body" idx="4294967295"/>
          </p:nvPr>
        </p:nvSpPr>
        <p:spPr>
          <a:xfrm>
            <a:off x="457200" y="1024598"/>
            <a:ext cx="8229600" cy="5704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Clr>
                <a:srgbClr val="FFFF00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3200" u="sng">
                <a:solidFill>
                  <a:srgbClr val="FFFF00"/>
                </a:solidFill>
              </a:rPr>
              <a:t>Arteries</a:t>
            </a:r>
            <a:endParaRPr sz="3200" u="sng">
              <a:solidFill>
                <a:srgbClr val="FFFF00"/>
              </a:solidFill>
            </a:endParaRPr>
          </a:p>
          <a:p>
            <a:pPr lvl="0">
              <a:buClr>
                <a:srgbClr val="FFFF00"/>
              </a:buClr>
              <a:buChar char="•"/>
              <a:defRPr sz="1800">
                <a:solidFill>
                  <a:srgbClr val="000000"/>
                </a:solidFill>
              </a:defRPr>
            </a:pPr>
            <a:endParaRPr sz="3200" u="sng">
              <a:solidFill>
                <a:srgbClr val="FFFF00"/>
              </a:solidFill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 u="sng">
                <a:solidFill>
                  <a:srgbClr val="FFFF00"/>
                </a:solidFill>
              </a:rPr>
              <a:t>1- The Upper half </a:t>
            </a:r>
            <a:r>
              <a:rPr sz="2400">
                <a:solidFill>
                  <a:srgbClr val="FFFFFF"/>
                </a:solidFill>
              </a:rPr>
              <a:t>(1</a:t>
            </a:r>
            <a:r>
              <a:rPr baseline="30000" sz="2400">
                <a:solidFill>
                  <a:srgbClr val="FFFFFF"/>
                </a:solidFill>
              </a:rPr>
              <a:t>st</a:t>
            </a:r>
            <a:r>
              <a:rPr sz="2400">
                <a:solidFill>
                  <a:srgbClr val="FFFFFF"/>
                </a:solidFill>
              </a:rPr>
              <a:t> part + upper1/2 of 2</a:t>
            </a:r>
            <a:r>
              <a:rPr baseline="30000" sz="2400">
                <a:solidFill>
                  <a:srgbClr val="FFFFFF"/>
                </a:solidFill>
              </a:rPr>
              <a:t>nd</a:t>
            </a:r>
            <a:r>
              <a:rPr sz="2400">
                <a:solidFill>
                  <a:srgbClr val="FFFFFF"/>
                </a:solidFill>
              </a:rPr>
              <a:t> part) </a:t>
            </a:r>
            <a:r>
              <a:rPr sz="2400">
                <a:solidFill>
                  <a:srgbClr val="FFFFFF"/>
                </a:solidFill>
              </a:rPr>
              <a:t>is </a:t>
            </a:r>
            <a:r>
              <a:rPr sz="3200">
                <a:solidFill>
                  <a:srgbClr val="FFFFFF"/>
                </a:solidFill>
              </a:rPr>
              <a:t>supplied by the </a:t>
            </a:r>
            <a:r>
              <a:rPr sz="3200">
                <a:solidFill>
                  <a:srgbClr val="FF0000"/>
                </a:solidFill>
              </a:rPr>
              <a:t>superior pancreaticoduodenal </a:t>
            </a:r>
            <a:r>
              <a:rPr sz="3200">
                <a:solidFill>
                  <a:srgbClr val="FFFFFF"/>
                </a:solidFill>
              </a:rPr>
              <a:t>artery</a:t>
            </a:r>
            <a:r>
              <a:rPr sz="3200">
                <a:solidFill>
                  <a:srgbClr val="FFFFFF"/>
                </a:solidFill>
              </a:rPr>
              <a:t>, a branch of the gastroduodenal artery.</a:t>
            </a:r>
            <a:endParaRPr sz="3200">
              <a:solidFill>
                <a:srgbClr val="FFFFFF"/>
              </a:solidFill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FFFFFF"/>
              </a:solidFill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 u="sng">
                <a:solidFill>
                  <a:srgbClr val="FFFFFF"/>
                </a:solidFill>
              </a:rPr>
              <a:t> </a:t>
            </a:r>
            <a:r>
              <a:rPr sz="3200" u="sng">
                <a:solidFill>
                  <a:srgbClr val="FFFF00"/>
                </a:solidFill>
              </a:rPr>
              <a:t>2- The lower half </a:t>
            </a:r>
            <a:r>
              <a:rPr sz="2400">
                <a:solidFill>
                  <a:srgbClr val="FFFFFF"/>
                </a:solidFill>
              </a:rPr>
              <a:t>(lower ½of 2</a:t>
            </a:r>
            <a:r>
              <a:rPr baseline="30000" sz="2400">
                <a:solidFill>
                  <a:srgbClr val="FFFFFF"/>
                </a:solidFill>
              </a:rPr>
              <a:t>nd</a:t>
            </a:r>
            <a:r>
              <a:rPr sz="2400">
                <a:solidFill>
                  <a:srgbClr val="FFFFFF"/>
                </a:solidFill>
              </a:rPr>
              <a:t> part +3</a:t>
            </a:r>
            <a:r>
              <a:rPr baseline="30000" sz="2400">
                <a:solidFill>
                  <a:srgbClr val="FFFFFF"/>
                </a:solidFill>
              </a:rPr>
              <a:t>rd</a:t>
            </a:r>
            <a:r>
              <a:rPr sz="2400">
                <a:solidFill>
                  <a:srgbClr val="FFFFFF"/>
                </a:solidFill>
              </a:rPr>
              <a:t>+4</a:t>
            </a:r>
            <a:r>
              <a:rPr baseline="30000" sz="2400">
                <a:solidFill>
                  <a:srgbClr val="FFFFFF"/>
                </a:solidFill>
              </a:rPr>
              <a:t>th</a:t>
            </a:r>
            <a:r>
              <a:rPr sz="2400">
                <a:solidFill>
                  <a:srgbClr val="FFFFFF"/>
                </a:solidFill>
              </a:rPr>
              <a:t> part) </a:t>
            </a:r>
            <a:r>
              <a:rPr sz="2400">
                <a:solidFill>
                  <a:srgbClr val="FFFFFF"/>
                </a:solidFill>
              </a:rPr>
              <a:t>is </a:t>
            </a:r>
            <a:r>
              <a:rPr sz="3200">
                <a:solidFill>
                  <a:srgbClr val="FFFFFF"/>
                </a:solidFill>
              </a:rPr>
              <a:t>supplied by the </a:t>
            </a:r>
            <a:r>
              <a:rPr sz="3200">
                <a:solidFill>
                  <a:srgbClr val="FF0000"/>
                </a:solidFill>
              </a:rPr>
              <a:t>inferior pancreaticoduodenal</a:t>
            </a:r>
            <a:r>
              <a:rPr sz="3200">
                <a:solidFill>
                  <a:srgbClr val="FFFFFF"/>
                </a:solidFill>
              </a:rPr>
              <a:t> artery</a:t>
            </a:r>
            <a:r>
              <a:rPr sz="3200">
                <a:solidFill>
                  <a:srgbClr val="FFFFFF"/>
                </a:solidFill>
              </a:rPr>
              <a:t>, a branch of the superior mesenteric artery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 idx="4294967295"/>
          </p:nvPr>
        </p:nvSpPr>
        <p:spPr>
          <a:xfrm>
            <a:off x="457200" y="-169334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Arterial supply and venous drainage of the duodenum</a:t>
            </a:r>
          </a:p>
        </p:txBody>
      </p:sp>
      <p:pic>
        <p:nvPicPr>
          <p:cNvPr id="94" name="353.jpg" descr="353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797123"/>
            <a:ext cx="9144000" cy="60608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 idx="4294967295"/>
          </p:nvPr>
        </p:nvSpPr>
        <p:spPr>
          <a:xfrm>
            <a:off x="457200" y="-97896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Blood Supply of the Duodenum</a:t>
            </a:r>
          </a:p>
        </p:txBody>
      </p:sp>
      <p:sp>
        <p:nvSpPr>
          <p:cNvPr id="99" name="Shape 99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</a:pPr>
          </a:p>
        </p:txBody>
      </p:sp>
      <p:pic>
        <p:nvPicPr>
          <p:cNvPr id="100" name="Gray533.png" descr="http://upload.wikimedia.org/wikipedia/commons/3/3b/Gray53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33094"/>
            <a:ext cx="9144000" cy="626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defTabSz="740663"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FFFFFF"/>
                </a:solidFill>
              </a:rPr>
              <a:t>Veins of Duodenum</a:t>
            </a:r>
            <a:br>
              <a:rPr sz="3564">
                <a:solidFill>
                  <a:srgbClr val="FFFFFF"/>
                </a:solidFill>
              </a:rPr>
            </a:br>
          </a:p>
        </p:txBody>
      </p:sp>
      <p:sp>
        <p:nvSpPr>
          <p:cNvPr id="103" name="Shape 103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The superior pancreaticoduodenal vein drains into the portal vein</a:t>
            </a:r>
            <a:endParaRPr sz="3200">
              <a:solidFill>
                <a:srgbClr val="FFFFFF"/>
              </a:solidFill>
            </a:endParaRPr>
          </a:p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FFFFFF"/>
              </a:solidFill>
            </a:endParaRPr>
          </a:p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The inferior vein joins the superior mesenteric vein .</a:t>
            </a: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fontScale="100000" lnSpcReduction="0"/>
          </a:bodyPr>
          <a:lstStyle/>
          <a:p>
            <a:pPr lvl="0"/>
          </a:p>
        </p:txBody>
      </p:sp>
      <p:sp>
        <p:nvSpPr>
          <p:cNvPr id="106" name="Shape 106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</a:pPr>
          </a:p>
        </p:txBody>
      </p:sp>
      <p:pic>
        <p:nvPicPr>
          <p:cNvPr id="107" name="portocaval anastomoses.jpg" descr="portocaval anastomose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87"/>
            <a:ext cx="9144000" cy="6856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defTabSz="740663"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FFFFFF"/>
                </a:solidFill>
              </a:rPr>
              <a:t>Lymphatic Drainage</a:t>
            </a:r>
            <a:br>
              <a:rPr sz="3564">
                <a:solidFill>
                  <a:srgbClr val="FFFFFF"/>
                </a:solidFill>
              </a:rPr>
            </a:br>
          </a:p>
        </p:txBody>
      </p:sp>
      <p:sp>
        <p:nvSpPr>
          <p:cNvPr id="110" name="Shape 110"/>
          <p:cNvSpPr/>
          <p:nvPr>
            <p:ph type="body" idx="4294967295"/>
          </p:nvPr>
        </p:nvSpPr>
        <p:spPr>
          <a:xfrm>
            <a:off x="245996" y="1283427"/>
            <a:ext cx="8652008" cy="4842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29184" indent="-329184" defTabSz="877823">
              <a:buChar char="•"/>
              <a:defRPr sz="1800">
                <a:solidFill>
                  <a:srgbClr val="000000"/>
                </a:solidFill>
              </a:defRPr>
            </a:pPr>
            <a:r>
              <a:rPr sz="3072">
                <a:solidFill>
                  <a:srgbClr val="FFFFFF"/>
                </a:solidFill>
              </a:rPr>
              <a:t>The lymph vessels follow the arteries </a:t>
            </a:r>
            <a:endParaRPr sz="3072">
              <a:solidFill>
                <a:srgbClr val="FFFFFF"/>
              </a:solidFill>
            </a:endParaRPr>
          </a:p>
          <a:p>
            <a:pPr lvl="0" marL="329184" indent="-329184" defTabSz="877823">
              <a:buChar char="•"/>
              <a:defRPr sz="1800">
                <a:solidFill>
                  <a:srgbClr val="000000"/>
                </a:solidFill>
              </a:defRPr>
            </a:pPr>
            <a:endParaRPr sz="3072">
              <a:solidFill>
                <a:srgbClr val="FFFFFF"/>
              </a:solidFill>
            </a:endParaRPr>
          </a:p>
          <a:p>
            <a:pPr lvl="0" marL="329184" indent="-329184" defTabSz="877823">
              <a:buClr>
                <a:srgbClr val="FFFF00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3072">
                <a:solidFill>
                  <a:srgbClr val="FFFF00"/>
                </a:solidFill>
              </a:rPr>
              <a:t> </a:t>
            </a:r>
            <a:r>
              <a:rPr b="1" sz="3072">
                <a:solidFill>
                  <a:srgbClr val="FFFF00"/>
                </a:solidFill>
              </a:rPr>
              <a:t>drain upward</a:t>
            </a:r>
            <a:r>
              <a:rPr sz="3072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b="1" sz="3072">
                <a:solidFill>
                  <a:srgbClr val="FFFFFF"/>
                </a:solidFill>
              </a:rPr>
              <a:t> </a:t>
            </a:r>
            <a:r>
              <a:rPr sz="3072">
                <a:solidFill>
                  <a:srgbClr val="FFFFFF"/>
                </a:solidFill>
              </a:rPr>
              <a:t>via pancreaticoduodenal nodes </a:t>
            </a:r>
            <a:r>
              <a:rPr sz="3072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3072">
                <a:solidFill>
                  <a:srgbClr val="FFFFFF"/>
                </a:solidFill>
              </a:rPr>
              <a:t> the gastroduodenal nodes </a:t>
            </a:r>
            <a:r>
              <a:rPr sz="3072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3072">
                <a:solidFill>
                  <a:srgbClr val="FFFFFF"/>
                </a:solidFill>
              </a:rPr>
              <a:t> the celiac nodes</a:t>
            </a:r>
            <a:endParaRPr sz="3072">
              <a:solidFill>
                <a:srgbClr val="FFFFFF"/>
              </a:solidFill>
            </a:endParaRPr>
          </a:p>
          <a:p>
            <a:pPr lvl="0" marL="329184" indent="-329184" defTabSz="877823">
              <a:buClr>
                <a:srgbClr val="FFFF00"/>
              </a:buClr>
              <a:buChar char="•"/>
              <a:defRPr sz="1800">
                <a:solidFill>
                  <a:srgbClr val="000000"/>
                </a:solidFill>
              </a:defRPr>
            </a:pPr>
            <a:endParaRPr sz="3072">
              <a:solidFill>
                <a:srgbClr val="FFFFFF"/>
              </a:solidFill>
            </a:endParaRPr>
          </a:p>
          <a:p>
            <a:pPr lvl="0" marL="329184" indent="-329184" defTabSz="877823">
              <a:buClr>
                <a:srgbClr val="FFFF00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b="1" sz="3072">
                <a:solidFill>
                  <a:srgbClr val="FFFF00"/>
                </a:solidFill>
              </a:rPr>
              <a:t>drain downward </a:t>
            </a:r>
            <a:r>
              <a:rPr sz="3072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3072">
                <a:solidFill>
                  <a:srgbClr val="FFFFFF"/>
                </a:solidFill>
              </a:rPr>
              <a:t>via pancreaticoduodenal nodes</a:t>
            </a:r>
            <a:r>
              <a:rPr sz="3072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3072">
                <a:solidFill>
                  <a:srgbClr val="FFFFFF"/>
                </a:solidFill>
              </a:rPr>
              <a:t> the superior mesenteric nodes around the origin of the superior mesenteric artery.</a:t>
            </a:r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Nerve supply</a:t>
            </a:r>
          </a:p>
        </p:txBody>
      </p:sp>
      <p:sp>
        <p:nvSpPr>
          <p:cNvPr id="113" name="Shape 113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Sympathetic nerve</a:t>
            </a:r>
            <a:endParaRPr sz="3200">
              <a:solidFill>
                <a:srgbClr val="FFFFFF"/>
              </a:solidFill>
            </a:endParaRPr>
          </a:p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FFFFFF"/>
              </a:solidFill>
            </a:endParaRPr>
          </a:p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 Parasympathetic nerves from:</a:t>
            </a:r>
            <a:endParaRPr sz="3200">
              <a:solidFill>
                <a:srgbClr val="FFFFFF"/>
              </a:solidFill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       1- The celiac plexus</a:t>
            </a:r>
            <a:endParaRPr sz="3200">
              <a:solidFill>
                <a:srgbClr val="FFFFFF"/>
              </a:solidFill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       2-  Superior mesenteric plexus. </a:t>
            </a:r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title" idx="4294967295"/>
          </p:nvPr>
        </p:nvSpPr>
        <p:spPr>
          <a:xfrm>
            <a:off x="457200" y="-47096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defTabSz="539495">
              <a:defRPr sz="1800">
                <a:solidFill>
                  <a:srgbClr val="000000"/>
                </a:solidFill>
              </a:defRPr>
            </a:pPr>
            <a:r>
              <a:rPr sz="2359">
                <a:solidFill>
                  <a:srgbClr val="FFFFFF"/>
                </a:solidFill>
              </a:rPr>
              <a:t>Jejunum and Ileum</a:t>
            </a:r>
            <a:br>
              <a:rPr sz="2359">
                <a:solidFill>
                  <a:srgbClr val="FFFFFF"/>
                </a:solidFill>
              </a:rPr>
            </a:br>
            <a:r>
              <a:rPr sz="2359">
                <a:solidFill>
                  <a:srgbClr val="FFFFFF"/>
                </a:solidFill>
              </a:rPr>
              <a:t>Location and Description</a:t>
            </a:r>
            <a:br>
              <a:rPr sz="2359">
                <a:solidFill>
                  <a:srgbClr val="FFFFFF"/>
                </a:solidFill>
              </a:rPr>
            </a:br>
          </a:p>
        </p:txBody>
      </p:sp>
      <p:sp>
        <p:nvSpPr>
          <p:cNvPr id="116" name="Shape 116"/>
          <p:cNvSpPr/>
          <p:nvPr>
            <p:ph type="body" idx="4294967295"/>
          </p:nvPr>
        </p:nvSpPr>
        <p:spPr>
          <a:xfrm>
            <a:off x="268287" y="1094978"/>
            <a:ext cx="8852034" cy="5777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31457" indent="-231457" defTabSz="731520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The jejunum and ileum measure about 20 ft (6 m) long</a:t>
            </a:r>
            <a:endParaRPr sz="2160">
              <a:solidFill>
                <a:srgbClr val="FFFFFF"/>
              </a:solidFill>
            </a:endParaRPr>
          </a:p>
          <a:p>
            <a:pPr lvl="0" marL="274320" indent="-274320" defTabSz="731520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2160">
              <a:solidFill>
                <a:srgbClr val="FFFFFF"/>
              </a:solidFill>
            </a:endParaRPr>
          </a:p>
          <a:p>
            <a:pPr lvl="0" marL="231457" indent="-231457" defTabSz="731520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 The upper two fifths is the jejunum &amp; the lower 3/5 is the ileum</a:t>
            </a:r>
            <a:endParaRPr sz="2160">
              <a:solidFill>
                <a:srgbClr val="FFFFFF"/>
              </a:solidFill>
            </a:endParaRPr>
          </a:p>
          <a:p>
            <a:pPr lvl="0" marL="274320" indent="-274320" defTabSz="731520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2160">
              <a:solidFill>
                <a:srgbClr val="FFFFFF"/>
              </a:solidFill>
            </a:endParaRPr>
          </a:p>
          <a:p>
            <a:pPr lvl="0" marL="231457" indent="-231457" defTabSz="731520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Each has distinctive features</a:t>
            </a:r>
            <a:endParaRPr sz="2160">
              <a:solidFill>
                <a:srgbClr val="FFFFFF"/>
              </a:solidFill>
            </a:endParaRPr>
          </a:p>
          <a:p>
            <a:pPr lvl="0" marL="274320" indent="-274320" defTabSz="731520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2160">
              <a:solidFill>
                <a:srgbClr val="FFFFFF"/>
              </a:solidFill>
            </a:endParaRPr>
          </a:p>
          <a:p>
            <a:pPr lvl="0" marL="231457" indent="-231457" defTabSz="731520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There is a gradual change from one to the other</a:t>
            </a:r>
            <a:endParaRPr sz="2160">
              <a:solidFill>
                <a:srgbClr val="FFFFFF"/>
              </a:solidFill>
            </a:endParaRPr>
          </a:p>
          <a:p>
            <a:pPr lvl="0" marL="274320" indent="-274320" defTabSz="731520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2160">
              <a:solidFill>
                <a:srgbClr val="FFFFFF"/>
              </a:solidFill>
            </a:endParaRPr>
          </a:p>
          <a:p>
            <a:pPr lvl="0" marL="231457" indent="-231457" defTabSz="731520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The jejunum begins at the </a:t>
            </a:r>
            <a:r>
              <a:rPr sz="2160">
                <a:solidFill>
                  <a:srgbClr val="FFFF00"/>
                </a:solidFill>
              </a:rPr>
              <a:t>duodenojejunal</a:t>
            </a:r>
            <a:r>
              <a:rPr sz="2160">
                <a:solidFill>
                  <a:srgbClr val="FFFFFF"/>
                </a:solidFill>
              </a:rPr>
              <a:t> flexure</a:t>
            </a:r>
            <a:endParaRPr sz="2160">
              <a:solidFill>
                <a:srgbClr val="FFFFFF"/>
              </a:solidFill>
            </a:endParaRPr>
          </a:p>
          <a:p>
            <a:pPr lvl="0" marL="274320" indent="-274320" defTabSz="731520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2160">
              <a:solidFill>
                <a:srgbClr val="FFFFFF"/>
              </a:solidFill>
            </a:endParaRPr>
          </a:p>
          <a:p>
            <a:pPr lvl="0" marL="231457" indent="-231457" defTabSz="731520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The ileum ends at the </a:t>
            </a:r>
            <a:r>
              <a:rPr sz="2160">
                <a:solidFill>
                  <a:srgbClr val="FFFF00"/>
                </a:solidFill>
              </a:rPr>
              <a:t>ileocecal junction</a:t>
            </a:r>
            <a:r>
              <a:rPr sz="2160">
                <a:solidFill>
                  <a:srgbClr val="FFFFFF"/>
                </a:solidFill>
              </a:rPr>
              <a:t>.</a:t>
            </a:r>
            <a:endParaRPr sz="2160">
              <a:solidFill>
                <a:srgbClr val="FFFFFF"/>
              </a:solidFill>
            </a:endParaRPr>
          </a:p>
          <a:p>
            <a:pPr lvl="0" marL="274320" indent="-274320" defTabSz="731520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2160">
              <a:solidFill>
                <a:srgbClr val="FFFFFF"/>
              </a:solidFill>
            </a:endParaRPr>
          </a:p>
          <a:p>
            <a:pPr lvl="0" marL="231457" indent="-231457" defTabSz="731520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The coils of jejunum and ileum are freely mobile and are attached to the posterior abdominal wall by a fan-shaped fold of peritoneum known as the mesentery of the small intestine </a:t>
            </a:r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title" idx="4294967295"/>
          </p:nvPr>
        </p:nvSpPr>
        <p:spPr>
          <a:xfrm>
            <a:off x="553871" y="-131763"/>
            <a:ext cx="822960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SMALL INTESTINES ANATOMY</a:t>
            </a:r>
          </a:p>
        </p:txBody>
      </p:sp>
      <p:sp>
        <p:nvSpPr>
          <p:cNvPr id="119" name="Shape 119"/>
          <p:cNvSpPr/>
          <p:nvPr>
            <p:ph type="body" idx="4294967295"/>
          </p:nvPr>
        </p:nvSpPr>
        <p:spPr>
          <a:xfrm>
            <a:off x="381000" y="2362200"/>
            <a:ext cx="4038600" cy="3840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0" indent="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0" indent="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J</a:t>
            </a:r>
            <a:r>
              <a:rPr sz="2400" u="sng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ejunum</a:t>
            </a:r>
            <a:r>
              <a:rPr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0" indent="0">
              <a:spcBef>
                <a:spcPts val="6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0" indent="0">
              <a:spcBef>
                <a:spcPts val="6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0" indent="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0" indent="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0" indent="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I</a:t>
            </a:r>
            <a:r>
              <a:rPr sz="2400" u="sng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leum</a:t>
            </a:r>
          </a:p>
        </p:txBody>
      </p:sp>
      <p:pic>
        <p:nvPicPr>
          <p:cNvPr id="120" name="24.jpg" descr="24"/>
          <p:cNvPicPr/>
          <p:nvPr/>
        </p:nvPicPr>
        <p:blipFill>
          <a:blip r:embed="rId2">
            <a:extLst/>
          </a:blip>
          <a:srcRect l="0" t="0" r="0" b="5909"/>
          <a:stretch>
            <a:fillRect/>
          </a:stretch>
        </p:blipFill>
        <p:spPr>
          <a:xfrm>
            <a:off x="4622800" y="1295400"/>
            <a:ext cx="4013200" cy="4876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 flipV="1">
            <a:off x="1981200" y="5562599"/>
            <a:ext cx="4114800" cy="228602"/>
          </a:xfrm>
          <a:prstGeom prst="line">
            <a:avLst/>
          </a:prstGeom>
          <a:ln w="25400">
            <a:solidFill>
              <a:srgbClr val="4F81BD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22" name="Shape 122"/>
          <p:cNvSpPr/>
          <p:nvPr/>
        </p:nvSpPr>
        <p:spPr>
          <a:xfrm>
            <a:off x="3048000" y="3124199"/>
            <a:ext cx="3248025" cy="2009777"/>
          </a:xfrm>
          <a:prstGeom prst="line">
            <a:avLst/>
          </a:prstGeom>
          <a:ln w="25400">
            <a:solidFill>
              <a:srgbClr val="4F81BD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 idx="4294967295"/>
          </p:nvPr>
        </p:nvSpPr>
        <p:spPr>
          <a:xfrm>
            <a:off x="101600" y="105304"/>
            <a:ext cx="8229600" cy="639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758951">
              <a:defRPr sz="3652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52">
                <a:solidFill>
                  <a:srgbClr val="FFFFFF"/>
                </a:solidFill>
              </a:rPr>
              <a:t>Duodenum</a:t>
            </a:r>
          </a:p>
        </p:txBody>
      </p:sp>
      <p:sp>
        <p:nvSpPr>
          <p:cNvPr id="14" name="Shape 14"/>
          <p:cNvSpPr/>
          <p:nvPr>
            <p:ph type="body" idx="4294967295"/>
          </p:nvPr>
        </p:nvSpPr>
        <p:spPr>
          <a:xfrm>
            <a:off x="-135467" y="1166018"/>
            <a:ext cx="5105401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57175" indent="-257175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The duodenum is a c-shaped </a:t>
            </a:r>
            <a:endParaRPr sz="2400">
              <a:solidFill>
                <a:srgbClr val="FFFFFF"/>
              </a:solidFill>
            </a:endParaRPr>
          </a:p>
          <a:p>
            <a:pPr lvl="0" marL="257175" indent="-257175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Concave tube</a:t>
            </a:r>
            <a:endParaRPr sz="2400">
              <a:solidFill>
                <a:srgbClr val="FFFFFF"/>
              </a:solidFill>
            </a:endParaRPr>
          </a:p>
          <a:p>
            <a:pPr lvl="0" marL="257175" indent="-257175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About 10” in length.</a:t>
            </a:r>
            <a:endParaRPr sz="2400">
              <a:solidFill>
                <a:srgbClr val="FFFFFF"/>
              </a:solidFill>
            </a:endParaRPr>
          </a:p>
          <a:p>
            <a:pPr lvl="0" marL="257175" indent="-257175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It joins the stomach to the jejunum.</a:t>
            </a:r>
            <a:endParaRPr sz="2400">
              <a:solidFill>
                <a:srgbClr val="FFFFFF"/>
              </a:solidFill>
            </a:endParaRPr>
          </a:p>
          <a:p>
            <a:pPr lvl="0" marL="257175" indent="-257175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It curves around the head of the pancreas to the left and backwards.</a:t>
            </a:r>
            <a:endParaRPr sz="2400">
              <a:solidFill>
                <a:srgbClr val="FFFFFF"/>
              </a:solidFill>
            </a:endParaRPr>
          </a:p>
          <a:p>
            <a:pPr lvl="0" marL="257175" indent="-257175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It is important because it receives the opening of the bile and pancreatic ducts.</a:t>
            </a:r>
          </a:p>
        </p:txBody>
      </p:sp>
      <p:pic>
        <p:nvPicPr>
          <p:cNvPr id="15" name="parts of Duodenum.png" descr="parts of Duodenu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71363" y="914400"/>
            <a:ext cx="4372637" cy="594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250891"/>
            <a:ext cx="9144001" cy="73597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4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 idx="4294967295"/>
          </p:nvPr>
        </p:nvSpPr>
        <p:spPr>
          <a:xfrm>
            <a:off x="457200" y="-97896"/>
            <a:ext cx="8229600" cy="71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859536">
              <a:defRPr sz="3759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759">
                <a:solidFill>
                  <a:srgbClr val="FFFFFF"/>
                </a:solidFill>
              </a:rPr>
              <a:t>Anatomical Position of Small Intestine</a:t>
            </a:r>
          </a:p>
        </p:txBody>
      </p:sp>
      <p:pic>
        <p:nvPicPr>
          <p:cNvPr id="127" name="Gray1223.png" descr="File:Gray122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3266" y="540874"/>
            <a:ext cx="6248401" cy="63171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32</a:t>
            </a:r>
          </a:p>
        </p:txBody>
      </p:sp>
      <p:sp>
        <p:nvSpPr>
          <p:cNvPr id="130" name="Shape 130"/>
          <p:cNvSpPr/>
          <p:nvPr>
            <p:ph type="title" idx="4294967295"/>
          </p:nvPr>
        </p:nvSpPr>
        <p:spPr>
          <a:xfrm>
            <a:off x="457200" y="-13230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813816">
              <a:defRPr sz="3559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59">
                <a:solidFill>
                  <a:srgbClr val="FFFFFF"/>
                </a:solidFill>
              </a:rPr>
              <a:t>Structure of the Villi in the Small Intestine</a:t>
            </a:r>
          </a:p>
        </p:txBody>
      </p:sp>
      <p:pic>
        <p:nvPicPr>
          <p:cNvPr id="131" name="ha5lf2421abc_a.jpg" descr="E:\Media\Images\ch24\screen\ha5lf2421abc_a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56018"/>
            <a:ext cx="9144000" cy="58019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" grpId="1"/>
      <p:bldP build="whole" bldLvl="1" animBg="1" rev="0" advAuto="0" spid="131" grpId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 idx="4294967295"/>
          </p:nvPr>
        </p:nvSpPr>
        <p:spPr>
          <a:xfrm>
            <a:off x="457200" y="-47096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Mesentery of the Small Intestine</a:t>
            </a:r>
          </a:p>
        </p:txBody>
      </p:sp>
      <p:sp>
        <p:nvSpPr>
          <p:cNvPr id="134" name="Shape 134"/>
          <p:cNvSpPr/>
          <p:nvPr>
            <p:ph type="body" idx="4294967295"/>
          </p:nvPr>
        </p:nvSpPr>
        <p:spPr>
          <a:xfrm>
            <a:off x="205283" y="1316765"/>
            <a:ext cx="8733434" cy="5366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15468" indent="-315468" defTabSz="841247">
              <a:spcBef>
                <a:spcPts val="6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944">
                <a:solidFill>
                  <a:srgbClr val="FFFFFF"/>
                </a:solidFill>
              </a:rPr>
              <a:t>F</a:t>
            </a:r>
            <a:r>
              <a:rPr sz="2760">
                <a:solidFill>
                  <a:srgbClr val="FFFFFF"/>
                </a:solidFill>
              </a:rPr>
              <a:t>an-shaped fold of peritoneum </a:t>
            </a:r>
            <a:endParaRPr sz="2760">
              <a:solidFill>
                <a:srgbClr val="FFFFFF"/>
              </a:solidFill>
            </a:endParaRPr>
          </a:p>
          <a:p>
            <a:pPr lvl="0" marL="315468" indent="-315468" defTabSz="841247">
              <a:spcBef>
                <a:spcPts val="6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endParaRPr sz="2760">
              <a:solidFill>
                <a:srgbClr val="FFFFFF"/>
              </a:solidFill>
            </a:endParaRPr>
          </a:p>
          <a:p>
            <a:pPr lvl="0" marL="295751" indent="-295751" defTabSz="841247">
              <a:spcBef>
                <a:spcPts val="6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FFFFFF"/>
                </a:solidFill>
              </a:rPr>
              <a:t> The long free edge of the fold encloses the mobile intestine.</a:t>
            </a:r>
            <a:endParaRPr sz="2760">
              <a:solidFill>
                <a:srgbClr val="FFFFFF"/>
              </a:solidFill>
            </a:endParaRPr>
          </a:p>
          <a:p>
            <a:pPr lvl="0" marL="315468" indent="-315468" defTabSz="841247">
              <a:spcBef>
                <a:spcPts val="6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endParaRPr sz="2760">
              <a:solidFill>
                <a:srgbClr val="FFFFFF"/>
              </a:solidFill>
            </a:endParaRPr>
          </a:p>
          <a:p>
            <a:pPr lvl="0" marL="295751" indent="-295751" defTabSz="841247">
              <a:spcBef>
                <a:spcPts val="6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FFFFFF"/>
                </a:solidFill>
              </a:rPr>
              <a:t> The short root of the fold is continuous with the parietal peritoneum on the posterior abdominal wall</a:t>
            </a:r>
            <a:endParaRPr sz="2760">
              <a:solidFill>
                <a:srgbClr val="FFFFFF"/>
              </a:solidFill>
            </a:endParaRPr>
          </a:p>
          <a:p>
            <a:pPr lvl="0" marL="295751" indent="-295751" defTabSz="841247">
              <a:spcBef>
                <a:spcPts val="6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FFFFFF"/>
                </a:solidFill>
              </a:rPr>
              <a:t> </a:t>
            </a:r>
            <a:endParaRPr sz="2760">
              <a:solidFill>
                <a:srgbClr val="FFFFFF"/>
              </a:solidFill>
            </a:endParaRPr>
          </a:p>
          <a:p>
            <a:pPr lvl="0" marL="295751" indent="-295751" defTabSz="841247">
              <a:spcBef>
                <a:spcPts val="6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FFFFFF"/>
                </a:solidFill>
              </a:rPr>
              <a:t>Along a line that extends downward and to the right from the left side of the second lumbar vertebra to the region of the right sacroiliac joint</a:t>
            </a:r>
          </a:p>
        </p:txBody>
      </p:sp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mall intes2.png" descr="D:\صور تشريح\small intes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61524"/>
            <a:ext cx="9144000" cy="6196476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>
            <p:ph type="title" idx="4294967295"/>
          </p:nvPr>
        </p:nvSpPr>
        <p:spPr>
          <a:xfrm>
            <a:off x="457200" y="88370"/>
            <a:ext cx="8229600" cy="563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649223">
              <a:defRPr sz="312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24">
                <a:solidFill>
                  <a:srgbClr val="FFFFFF"/>
                </a:solidFill>
              </a:rPr>
              <a:t>Root of the mesentery</a:t>
            </a:r>
          </a:p>
        </p:txBody>
      </p:sp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</a:pPr>
          </a:p>
        </p:txBody>
      </p:sp>
      <p:pic>
        <p:nvPicPr>
          <p:cNvPr id="140" name="mesentersmlintest.jpg" descr="http://home.comcast.net/~wnor/mesentersmlintes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657622"/>
            <a:ext cx="9144000" cy="75156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 idx="4294967295"/>
          </p:nvPr>
        </p:nvSpPr>
        <p:spPr>
          <a:xfrm>
            <a:off x="457200" y="274637"/>
            <a:ext cx="8229600" cy="868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Contents of the Mesentery</a:t>
            </a:r>
          </a:p>
        </p:txBody>
      </p:sp>
      <p:sp>
        <p:nvSpPr>
          <p:cNvPr id="143" name="Shape 143"/>
          <p:cNvSpPr/>
          <p:nvPr>
            <p:ph type="body" idx="4294967295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The branches of the superior mesenteric artery and vein</a:t>
            </a:r>
            <a:endParaRPr sz="3200">
              <a:solidFill>
                <a:srgbClr val="FFFFFF"/>
              </a:solidFill>
            </a:endParaRPr>
          </a:p>
          <a:p>
            <a:pPr lvl="0">
              <a:buFontTx/>
              <a:buChar char="-"/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FFFFFF"/>
              </a:solidFill>
            </a:endParaRPr>
          </a:p>
          <a:p>
            <a:pPr lvl="0"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Lymphatic vessels &amp; lymphatic nodes</a:t>
            </a:r>
            <a:endParaRPr sz="3200">
              <a:solidFill>
                <a:srgbClr val="FFFFFF"/>
              </a:solidFill>
            </a:endParaRPr>
          </a:p>
          <a:p>
            <a:pPr lvl="0"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Nerves</a:t>
            </a:r>
          </a:p>
        </p:txBody>
      </p:sp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 idx="4294967295"/>
          </p:nvPr>
        </p:nvSpPr>
        <p:spPr>
          <a:xfrm>
            <a:off x="457200" y="0"/>
            <a:ext cx="82296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640079">
              <a:defRPr b="1" sz="1960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1960">
                <a:solidFill>
                  <a:srgbClr val="FFFFFF"/>
                </a:solidFill>
              </a:rPr>
              <a:t>Difference between Jejunum &amp; Ileum</a:t>
            </a:r>
          </a:p>
        </p:txBody>
      </p:sp>
      <p:graphicFrame>
        <p:nvGraphicFramePr>
          <p:cNvPr id="146" name="Table 146"/>
          <p:cNvGraphicFramePr/>
          <p:nvPr/>
        </p:nvGraphicFramePr>
        <p:xfrm>
          <a:off x="0" y="457200"/>
          <a:ext cx="9144000" cy="642778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059112"/>
                <a:gridCol w="3041650"/>
                <a:gridCol w="3043237"/>
              </a:tblGrid>
              <a:tr h="446087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olidFill>
                            <a:srgbClr val="FFFFFF"/>
                          </a:solidFill>
                        </a:rPr>
                        <a:t>J</a:t>
                      </a:r>
                      <a:r>
                        <a:rPr b="1">
                          <a:solidFill>
                            <a:srgbClr val="FFFFFF"/>
                          </a:solidFill>
                        </a:rPr>
                        <a:t>ejunum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Ileum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4F81BD"/>
                    </a:solidFill>
                  </a:tcPr>
                </a:tc>
              </a:tr>
              <a:tr h="392112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t>L</a:t>
                      </a:r>
                      <a:r>
                        <a:rPr b="1"/>
                        <a:t>ength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sz="1600"/>
                        <a:t>Proximal 2/5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sz="1600"/>
                        <a:t>Distal 3/5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</a:tr>
              <a:tr h="1431925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t>S</a:t>
                      </a:r>
                      <a:r>
                        <a:rPr b="1"/>
                        <a:t>ite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sz="1600"/>
                        <a:t> in the upper part of the peritoneal cavity below the left side of the transverse mesocolon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sz="1600"/>
                        <a:t> in the lower part of the cavity and in the pelvis </a:t>
                      </a:r>
                      <a:endParaRPr sz="1600"/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</a:tr>
              <a:tr h="446087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t>W</a:t>
                      </a:r>
                      <a:r>
                        <a:rPr b="1"/>
                        <a:t>all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sz="1600"/>
                        <a:t>thicker wall &amp; redder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sz="1600"/>
                        <a:t>Thinner &amp; less redder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</a:tr>
              <a:tr h="2157412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/>
                        <a:t>Arcades in mesentery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Clr>
                          <a:srgbClr val="000000"/>
                        </a:buClr>
                        <a:buSzPct val="100000"/>
                        <a:buChar char="-"/>
                        <a:defRPr b="0" i="0" sz="1800"/>
                      </a:pPr>
                      <a:r>
                        <a:rPr sz="1600"/>
                        <a:t>simple ,only one or two arcades</a:t>
                      </a:r>
                      <a:endParaRPr sz="1600"/>
                    </a:p>
                    <a:p>
                      <a:pPr lvl="0">
                        <a:buClr>
                          <a:srgbClr val="000000"/>
                        </a:buClr>
                        <a:buSzPct val="100000"/>
                        <a:buChar char="-"/>
                        <a:defRPr b="0" i="0" sz="1800"/>
                      </a:pPr>
                      <a:r>
                        <a:rPr sz="1600"/>
                        <a:t>with long infrequent branches </a:t>
                      </a:r>
                      <a:endParaRPr sz="1600"/>
                    </a:p>
                    <a:p>
                      <a:pPr lvl="0">
                        <a:buClr>
                          <a:srgbClr val="000000"/>
                        </a:buClr>
                        <a:buSzPct val="100000"/>
                        <a:buChar char="-"/>
                        <a:defRPr b="0" i="0" sz="1800"/>
                      </a:pPr>
                      <a:r>
                        <a:rPr sz="1600"/>
                        <a:t>Long vase recta</a:t>
                      </a:r>
                      <a:endParaRPr sz="1600"/>
                    </a:p>
                    <a:p>
                      <a:pPr lvl="0">
                        <a:defRPr b="0" i="0" sz="1800"/>
                      </a:pPr>
                      <a:r>
                        <a:rPr sz="1600"/>
                        <a:t> </a:t>
                      </a:r>
                      <a:endParaRPr sz="1600"/>
                    </a:p>
                    <a:p>
                      <a:pPr lvl="0">
                        <a:defRPr b="0" i="0" sz="1800"/>
                      </a:pPr>
                      <a:r>
                        <a:rPr sz="1600"/>
                        <a:t>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sz="1600"/>
                        <a:t>numerous </a:t>
                      </a:r>
                      <a:endParaRPr sz="1600"/>
                    </a:p>
                    <a:p>
                      <a:pPr lvl="0">
                        <a:defRPr b="0" i="0" sz="1800"/>
                      </a:pPr>
                      <a:r>
                        <a:rPr sz="1600"/>
                        <a:t>short terminal vessels </a:t>
                      </a:r>
                      <a:endParaRPr sz="1600"/>
                    </a:p>
                    <a:p>
                      <a:pPr lvl="0">
                        <a:defRPr b="0" i="0" sz="1800"/>
                      </a:pPr>
                      <a:r>
                        <a:rPr sz="1600"/>
                        <a:t>arise from a series of three or four or even more </a:t>
                      </a:r>
                      <a:endParaRPr sz="1600"/>
                    </a:p>
                    <a:p>
                      <a:pPr lvl="0">
                        <a:defRPr b="0" i="0" sz="1800"/>
                      </a:pPr>
                      <a:r>
                        <a:rPr sz="1600"/>
                        <a:t>Arcade</a:t>
                      </a:r>
                      <a:endParaRPr sz="1600"/>
                    </a:p>
                    <a:p>
                      <a:pPr lvl="0">
                        <a:defRPr b="0" i="0" sz="1800"/>
                      </a:pPr>
                      <a:r>
                        <a:rPr sz="1600"/>
                        <a:t>- Short vase recta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</a:tr>
              <a:tr h="1554162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/>
                        <a:t>Fat in mesentery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sz="1600"/>
                        <a:t> - the fat is deposited near the root </a:t>
                      </a:r>
                      <a:endParaRPr sz="1600"/>
                    </a:p>
                    <a:p>
                      <a:pPr lvl="0">
                        <a:defRPr b="0" i="0" sz="1800"/>
                      </a:pPr>
                      <a:r>
                        <a:rPr sz="1600"/>
                        <a:t>- it is scanty near the intestinal wall</a:t>
                      </a:r>
                      <a:endParaRPr sz="1600"/>
                    </a:p>
                    <a:p>
                      <a:pPr lvl="0">
                        <a:defRPr b="0" i="0" sz="1800"/>
                      </a:pPr>
                      <a:r>
                        <a:rPr sz="1600"/>
                        <a:t>- Less in amount </a:t>
                      </a:r>
                      <a:r>
                        <a:rPr sz="160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</a:t>
                      </a:r>
                      <a:r>
                        <a:rPr sz="1600"/>
                        <a:t>appear window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sz="1600"/>
                        <a:t>- the fat is deposited throughout  mesentery</a:t>
                      </a:r>
                      <a:endParaRPr sz="1600"/>
                    </a:p>
                    <a:p>
                      <a:pPr lvl="0">
                        <a:defRPr b="0" i="0" sz="1800"/>
                      </a:pPr>
                      <a:r>
                        <a:rPr sz="1600"/>
                        <a:t>- Big amount</a:t>
                      </a:r>
                      <a:endParaRPr sz="1600"/>
                    </a:p>
                    <a:p>
                      <a:pPr lvl="0">
                        <a:defRPr b="0" i="0" sz="1800"/>
                      </a:pPr>
                      <a:r>
                        <a:rPr sz="1600"/>
                        <a:t>- No window appear 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 idx="4294967295"/>
          </p:nvPr>
        </p:nvSpPr>
        <p:spPr>
          <a:xfrm>
            <a:off x="381000" y="152400"/>
            <a:ext cx="8229600" cy="411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676655">
              <a:defRPr b="1" sz="2072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72">
                <a:solidFill>
                  <a:srgbClr val="FFFFFF"/>
                </a:solidFill>
              </a:rPr>
              <a:t>Difference between Jejunum &amp; Ileum</a:t>
            </a:r>
          </a:p>
        </p:txBody>
      </p:sp>
      <p:graphicFrame>
        <p:nvGraphicFramePr>
          <p:cNvPr id="149" name="Table 149"/>
          <p:cNvGraphicFramePr/>
          <p:nvPr/>
        </p:nvGraphicFramePr>
        <p:xfrm>
          <a:off x="0" y="609600"/>
          <a:ext cx="9144000" cy="6248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059112"/>
                <a:gridCol w="3041650"/>
                <a:gridCol w="3043237"/>
              </a:tblGrid>
              <a:tr h="522287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jejunum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Ileum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4F81BD"/>
                    </a:solidFill>
                  </a:tcPr>
                </a:tc>
              </a:tr>
              <a:tr h="915987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/>
                        <a:t>Diameter</a:t>
                      </a:r>
                      <a:endParaRPr b="1"/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t>wider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t>smaller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</a:tr>
              <a:tr h="522287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t>V</a:t>
                      </a:r>
                      <a:r>
                        <a:rPr b="1"/>
                        <a:t>illi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t>numerous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t>Less numerous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</a:tr>
              <a:tr h="2695575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/>
                        <a:t>Plicae circularis(the permanent enfolding of  the mucous membrane&amp; submucosa</a:t>
                      </a:r>
                      <a:endParaRPr b="1"/>
                    </a:p>
                    <a:p>
                      <a:pPr lvl="0">
                        <a:defRPr b="0" i="0" sz="1800"/>
                      </a:pPr>
                      <a:endParaRPr b="1"/>
                    </a:p>
                    <a:p>
                      <a:pPr lvl="0">
                        <a:defRPr b="0" i="0" sz="1800"/>
                      </a:pPr>
                      <a:endParaRPr b="1"/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t>They are: </a:t>
                      </a:r>
                    </a:p>
                    <a:p>
                      <a:pPr lvl="0">
                        <a:defRPr b="0" i="0" sz="1800"/>
                      </a:pPr>
                      <a:r>
                        <a:t>1- larger</a:t>
                      </a:r>
                    </a:p>
                    <a:p>
                      <a:pPr lvl="0">
                        <a:defRPr b="0" i="0" sz="1800"/>
                      </a:pPr>
                      <a:r>
                        <a:t>2- more numerous</a:t>
                      </a:r>
                    </a:p>
                    <a:p>
                      <a:pPr lvl="0">
                        <a:defRPr b="0" i="0" sz="1800"/>
                      </a:pPr>
                      <a:r>
                        <a:t>3- closely set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t>they are:</a:t>
                      </a:r>
                    </a:p>
                    <a:p>
                      <a:pPr lvl="0">
                        <a:defRPr b="0" i="0" sz="1800"/>
                      </a:pPr>
                      <a:r>
                        <a:t>1-  smaller</a:t>
                      </a:r>
                    </a:p>
                    <a:p>
                      <a:pPr lvl="0">
                        <a:defRPr b="0" i="0" sz="1800"/>
                      </a:pPr>
                      <a:r>
                        <a:t>2- more widely separated</a:t>
                      </a:r>
                    </a:p>
                    <a:p>
                      <a:pPr lvl="0">
                        <a:defRPr b="0" i="0" sz="1800"/>
                      </a:pPr>
                      <a:r>
                        <a:t>3- in the lower part they are absent 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</a:tr>
              <a:tr h="1592262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/>
                        <a:t>Lymphatic  follicles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t>No or few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t>Aggregations of lymphoid tissue (Peyer's patches) are present in the mucous membrane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mall intes.png" descr="D:\صور تشريح\Small inte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 idx="4294967295"/>
          </p:nvPr>
        </p:nvSpPr>
        <p:spPr>
          <a:xfrm>
            <a:off x="338666" y="71437"/>
            <a:ext cx="8229601" cy="48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539495">
              <a:defRPr sz="259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96">
                <a:solidFill>
                  <a:srgbClr val="FFFFFF"/>
                </a:solidFill>
              </a:rPr>
              <a:t> Duodenum….cont</a:t>
            </a:r>
          </a:p>
        </p:txBody>
      </p:sp>
      <p:sp>
        <p:nvSpPr>
          <p:cNvPr id="18" name="Shape 18"/>
          <p:cNvSpPr/>
          <p:nvPr>
            <p:ph type="body" idx="4294967295"/>
          </p:nvPr>
        </p:nvSpPr>
        <p:spPr>
          <a:xfrm>
            <a:off x="59266" y="647700"/>
            <a:ext cx="3979335" cy="6197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43030" indent="-243030" defTabSz="768095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267">
                <a:solidFill>
                  <a:srgbClr val="FFFFFF"/>
                </a:solidFill>
              </a:rPr>
              <a:t>Most of the duodenum is retroperitoneal except the 1</a:t>
            </a:r>
            <a:r>
              <a:rPr baseline="29619" sz="2267">
                <a:solidFill>
                  <a:srgbClr val="FFFFFF"/>
                </a:solidFill>
              </a:rPr>
              <a:t>st</a:t>
            </a:r>
            <a:r>
              <a:rPr sz="2267">
                <a:solidFill>
                  <a:srgbClr val="FFFFFF"/>
                </a:solidFill>
              </a:rPr>
              <a:t> inch &amp; last inch</a:t>
            </a:r>
            <a:endParaRPr sz="2267">
              <a:solidFill>
                <a:srgbClr val="FFFFFF"/>
              </a:solidFill>
            </a:endParaRPr>
          </a:p>
          <a:p>
            <a:pPr lvl="0" marL="243030" indent="-243030" defTabSz="768095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267">
                <a:solidFill>
                  <a:srgbClr val="FFFFFF"/>
                </a:solidFill>
              </a:rPr>
              <a:t> </a:t>
            </a:r>
            <a:endParaRPr sz="2267">
              <a:solidFill>
                <a:srgbClr val="FFFFFF"/>
              </a:solidFill>
            </a:endParaRPr>
          </a:p>
          <a:p>
            <a:pPr lvl="0" marL="243030" indent="-243030" defTabSz="768095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267">
                <a:solidFill>
                  <a:srgbClr val="FFFFFF"/>
                </a:solidFill>
              </a:rPr>
              <a:t>This short segment( 1</a:t>
            </a:r>
            <a:r>
              <a:rPr baseline="29619" sz="2267">
                <a:solidFill>
                  <a:srgbClr val="FFFFFF"/>
                </a:solidFill>
              </a:rPr>
              <a:t>st</a:t>
            </a:r>
            <a:r>
              <a:rPr sz="2267">
                <a:solidFill>
                  <a:srgbClr val="FFFFFF"/>
                </a:solidFill>
              </a:rPr>
              <a:t> inch) has the lesser omentum on its upper border, the greater omentum on its lower border, and the lesser sac posterior to it</a:t>
            </a:r>
            <a:endParaRPr sz="2267">
              <a:solidFill>
                <a:srgbClr val="FFFFFF"/>
              </a:solidFill>
            </a:endParaRPr>
          </a:p>
          <a:p>
            <a:pPr lvl="0" marL="288035" indent="-288035" defTabSz="768095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2267">
              <a:solidFill>
                <a:srgbClr val="FFFFFF"/>
              </a:solidFill>
            </a:endParaRPr>
          </a:p>
          <a:p>
            <a:pPr lvl="0" marL="243030" indent="-243030" defTabSz="768095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267">
                <a:solidFill>
                  <a:srgbClr val="FFFFFF"/>
                </a:solidFill>
              </a:rPr>
              <a:t> The duodenum extends from the pylorus to the jejunum </a:t>
            </a:r>
            <a:endParaRPr sz="2267">
              <a:solidFill>
                <a:srgbClr val="FFFFFF"/>
              </a:solidFill>
            </a:endParaRPr>
          </a:p>
          <a:p>
            <a:pPr lvl="0" marL="288035" indent="-288035" defTabSz="768095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2267">
              <a:solidFill>
                <a:srgbClr val="FFFFFF"/>
              </a:solidFill>
            </a:endParaRPr>
          </a:p>
          <a:p>
            <a:pPr lvl="0" marL="243030" indent="-243030" defTabSz="768095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267">
                <a:solidFill>
                  <a:srgbClr val="FFFFFF"/>
                </a:solidFill>
              </a:rPr>
              <a:t>It is divided into 4 parts.</a:t>
            </a:r>
          </a:p>
        </p:txBody>
      </p:sp>
      <p:pic>
        <p:nvPicPr>
          <p:cNvPr id="19" name="duodenum an.jpg" descr="duodenum a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88870" y="1068189"/>
            <a:ext cx="5055130" cy="57898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 idx="4294967295"/>
          </p:nvPr>
        </p:nvSpPr>
        <p:spPr>
          <a:xfrm>
            <a:off x="457200" y="-199496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896111">
              <a:defRPr sz="4312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12">
                <a:solidFill>
                  <a:srgbClr val="FFFFFF"/>
                </a:solidFill>
              </a:rPr>
              <a:t>Blood supply of Jejunum &amp; Ileum</a:t>
            </a:r>
          </a:p>
        </p:txBody>
      </p:sp>
      <p:sp>
        <p:nvSpPr>
          <p:cNvPr id="154" name="Shape 154"/>
          <p:cNvSpPr/>
          <p:nvPr>
            <p:ph type="body" idx="4294967295"/>
          </p:nvPr>
        </p:nvSpPr>
        <p:spPr>
          <a:xfrm>
            <a:off x="457200" y="973666"/>
            <a:ext cx="8532615" cy="5528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15468" indent="-315468" defTabSz="841247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484" u="sng">
                <a:solidFill>
                  <a:srgbClr val="FFFFFF"/>
                </a:solidFill>
              </a:rPr>
              <a:t>Arteries:</a:t>
            </a:r>
            <a:endParaRPr b="1" sz="2484" u="sng">
              <a:solidFill>
                <a:srgbClr val="FFFFFF"/>
              </a:solidFill>
            </a:endParaRPr>
          </a:p>
          <a:p>
            <a:pPr lvl="0" marL="315468" indent="-315468" defTabSz="841247">
              <a:buSzTx/>
              <a:buNone/>
              <a:defRPr sz="1800">
                <a:solidFill>
                  <a:srgbClr val="000000"/>
                </a:solidFill>
              </a:defRPr>
            </a:pPr>
            <a:endParaRPr b="1" sz="2484" u="sng">
              <a:solidFill>
                <a:srgbClr val="FFFFFF"/>
              </a:solidFill>
            </a:endParaRPr>
          </a:p>
          <a:p>
            <a:pPr lvl="0" marL="266176" indent="-266176" defTabSz="841247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The arterial supply is from branches of the </a:t>
            </a:r>
            <a:r>
              <a:rPr b="1" sz="2484">
                <a:solidFill>
                  <a:srgbClr val="FFFFFF"/>
                </a:solidFill>
              </a:rPr>
              <a:t>superior mesenteric artery </a:t>
            </a:r>
            <a:r>
              <a:rPr sz="2484">
                <a:solidFill>
                  <a:srgbClr val="FFFFFF"/>
                </a:solidFill>
              </a:rPr>
              <a:t>.</a:t>
            </a:r>
            <a:endParaRPr sz="2484">
              <a:solidFill>
                <a:srgbClr val="FFFFFF"/>
              </a:solidFill>
            </a:endParaRPr>
          </a:p>
          <a:p>
            <a:pPr lvl="0" marL="315468" indent="-315468" defTabSz="841247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2484">
              <a:solidFill>
                <a:srgbClr val="FFFFFF"/>
              </a:solidFill>
            </a:endParaRPr>
          </a:p>
          <a:p>
            <a:pPr lvl="0" marL="266176" indent="-266176" defTabSz="841247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 The intestinal branches arise from </a:t>
            </a:r>
            <a:r>
              <a:rPr b="1" sz="2484">
                <a:solidFill>
                  <a:srgbClr val="FFFFFF"/>
                </a:solidFill>
              </a:rPr>
              <a:t>the left side </a:t>
            </a:r>
            <a:r>
              <a:rPr sz="2484">
                <a:solidFill>
                  <a:srgbClr val="FFFFFF"/>
                </a:solidFill>
              </a:rPr>
              <a:t>of the artery and run in the mesentery to reach the gut.</a:t>
            </a:r>
            <a:endParaRPr sz="2484">
              <a:solidFill>
                <a:srgbClr val="FFFFFF"/>
              </a:solidFill>
            </a:endParaRPr>
          </a:p>
          <a:p>
            <a:pPr lvl="0" marL="315468" indent="-315468" defTabSz="841247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2484">
              <a:solidFill>
                <a:srgbClr val="FFFFFF"/>
              </a:solidFill>
            </a:endParaRPr>
          </a:p>
          <a:p>
            <a:pPr lvl="0" marL="266176" indent="-266176" defTabSz="841247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 They anastomosis with one another to form a series of</a:t>
            </a:r>
            <a:r>
              <a:rPr b="1" sz="2484">
                <a:solidFill>
                  <a:srgbClr val="FFFFFF"/>
                </a:solidFill>
              </a:rPr>
              <a:t> arcades</a:t>
            </a:r>
            <a:r>
              <a:rPr sz="2484">
                <a:solidFill>
                  <a:srgbClr val="FFFFFF"/>
                </a:solidFill>
              </a:rPr>
              <a:t>.</a:t>
            </a:r>
            <a:endParaRPr sz="2484">
              <a:solidFill>
                <a:srgbClr val="FFFFFF"/>
              </a:solidFill>
            </a:endParaRPr>
          </a:p>
          <a:p>
            <a:pPr lvl="0" marL="315468" indent="-315468" defTabSz="841247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2484">
              <a:solidFill>
                <a:srgbClr val="FFFFFF"/>
              </a:solidFill>
            </a:endParaRPr>
          </a:p>
          <a:p>
            <a:pPr lvl="0" marL="266176" indent="-266176" defTabSz="841247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 The lowest part of the ileum is also supplied by </a:t>
            </a:r>
            <a:r>
              <a:rPr b="1" sz="2484">
                <a:solidFill>
                  <a:srgbClr val="FFFFFF"/>
                </a:solidFill>
              </a:rPr>
              <a:t>the ileocolic artery.</a:t>
            </a:r>
          </a:p>
        </p:txBody>
      </p:sp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 idx="4294967295"/>
          </p:nvPr>
        </p:nvSpPr>
        <p:spPr>
          <a:xfrm>
            <a:off x="457200" y="37570"/>
            <a:ext cx="8229600" cy="71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Blood Supply for Jejunum &amp; Ileum</a:t>
            </a:r>
          </a:p>
        </p:txBody>
      </p:sp>
      <p:pic>
        <p:nvPicPr>
          <p:cNvPr id="157" name="smlintestinebloodsupply.jpg" descr="http://home.comcast.net/~wnor/smlintestinebloodsupply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5527" y="775427"/>
            <a:ext cx="8770013" cy="63365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body" idx="4294967295"/>
          </p:nvPr>
        </p:nvSpPr>
        <p:spPr>
          <a:xfrm>
            <a:off x="457200" y="973666"/>
            <a:ext cx="8229600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3200" u="sng">
                <a:solidFill>
                  <a:srgbClr val="FFFFFF"/>
                </a:solidFill>
              </a:rPr>
              <a:t>Veins:</a:t>
            </a:r>
            <a:endParaRPr b="1" sz="3200" u="sng">
              <a:solidFill>
                <a:srgbClr val="FFFFFF"/>
              </a:solidFill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endParaRPr b="1" sz="3200" u="sng">
              <a:solidFill>
                <a:srgbClr val="FFFFFF"/>
              </a:solidFill>
            </a:endParaRPr>
          </a:p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The veins correspond to the branches of the superior mesenteric artery </a:t>
            </a:r>
            <a:endParaRPr sz="3200">
              <a:solidFill>
                <a:srgbClr val="FFFFFF"/>
              </a:solidFill>
            </a:endParaRPr>
          </a:p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FFFFFF"/>
              </a:solidFill>
            </a:endParaRPr>
          </a:p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 Drain into the superior mesenteric vein.</a:t>
            </a:r>
          </a:p>
        </p:txBody>
      </p:sp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FFFFFF"/>
                </a:solidFill>
              </a:rPr>
              <a:t>Lymphatic Drainage of Jejunum &amp; Ileum</a:t>
            </a:r>
            <a:br>
              <a:rPr b="1" sz="3200">
                <a:solidFill>
                  <a:srgbClr val="FFFFFF"/>
                </a:solidFill>
              </a:rPr>
            </a:br>
          </a:p>
        </p:txBody>
      </p:sp>
      <p:sp>
        <p:nvSpPr>
          <p:cNvPr id="162" name="Shape 162"/>
          <p:cNvSpPr/>
          <p:nvPr>
            <p:ph type="body" idx="4294967295"/>
          </p:nvPr>
        </p:nvSpPr>
        <p:spPr>
          <a:xfrm>
            <a:off x="457200" y="1232032"/>
            <a:ext cx="8229600" cy="4894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The lymph vessels pass through many intermediate mesenteric nodes</a:t>
            </a:r>
            <a:endParaRPr sz="3200">
              <a:solidFill>
                <a:srgbClr val="FFFFFF"/>
              </a:solidFill>
            </a:endParaRPr>
          </a:p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FFFFFF"/>
              </a:solidFill>
            </a:endParaRPr>
          </a:p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 Finally reach the superior mesenteric nodes</a:t>
            </a:r>
            <a:r>
              <a:rPr sz="32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3200">
                <a:solidFill>
                  <a:srgbClr val="FFFFFF"/>
                </a:solidFill>
              </a:rPr>
              <a:t>  around the origin of the superior mesenteric artery.</a:t>
            </a:r>
          </a:p>
        </p:txBody>
      </p:sp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 idx="4294967295"/>
          </p:nvPr>
        </p:nvSpPr>
        <p:spPr>
          <a:xfrm>
            <a:off x="457200" y="-13230"/>
            <a:ext cx="8229600" cy="71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defTabSz="521208">
              <a:defRPr sz="1800">
                <a:solidFill>
                  <a:srgbClr val="000000"/>
                </a:solidFill>
              </a:defRPr>
            </a:pPr>
            <a:r>
              <a:rPr b="1" sz="2052">
                <a:solidFill>
                  <a:srgbClr val="FFFFFF"/>
                </a:solidFill>
              </a:rPr>
              <a:t>Lymph Drainage of Jejunum &amp; Ileum</a:t>
            </a:r>
            <a:br>
              <a:rPr b="1" sz="2052">
                <a:solidFill>
                  <a:srgbClr val="FFFFFF"/>
                </a:solidFill>
              </a:rPr>
            </a:br>
          </a:p>
        </p:txBody>
      </p:sp>
      <p:pic>
        <p:nvPicPr>
          <p:cNvPr id="165" name="DH_lymphatic_system.jpg" descr="http://upload.wikimedia.org/wikipedia/en/9/9f/DH_lymphatic_system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10844"/>
            <a:ext cx="9144001" cy="63471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defTabSz="813816">
              <a:defRPr sz="1800">
                <a:solidFill>
                  <a:srgbClr val="000000"/>
                </a:solidFill>
              </a:defRPr>
            </a:pPr>
            <a:r>
              <a:rPr b="1" sz="3559">
                <a:solidFill>
                  <a:srgbClr val="FFFFFF"/>
                </a:solidFill>
              </a:rPr>
              <a:t>Nerve Supply of Jejunum &amp; Ileum</a:t>
            </a:r>
            <a:br>
              <a:rPr b="1" sz="3559">
                <a:solidFill>
                  <a:srgbClr val="FFFFFF"/>
                </a:solidFill>
              </a:rPr>
            </a:br>
          </a:p>
        </p:txBody>
      </p:sp>
      <p:sp>
        <p:nvSpPr>
          <p:cNvPr id="168" name="Shape 168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The nerves are derived from the sympathetic and parasympathetic (vagus)</a:t>
            </a:r>
            <a:endParaRPr sz="3200">
              <a:solidFill>
                <a:srgbClr val="FFFFFF"/>
              </a:solidFill>
            </a:endParaRPr>
          </a:p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FFFFFF"/>
              </a:solidFill>
            </a:endParaRPr>
          </a:p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Nerves from the superior mesenteric plexus.</a:t>
            </a:r>
          </a:p>
        </p:txBody>
      </p:sp>
    </p:spTree>
  </p:cSld>
  <p:clrMapOvr>
    <a:masterClrMapping/>
  </p:clrMapOvr>
  <p:transition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 idx="4294967295"/>
          </p:nvPr>
        </p:nvSpPr>
        <p:spPr>
          <a:xfrm>
            <a:off x="457200" y="3704"/>
            <a:ext cx="8229600" cy="639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758951">
              <a:defRPr sz="3652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52">
                <a:solidFill>
                  <a:srgbClr val="FFFFFF"/>
                </a:solidFill>
              </a:rPr>
              <a:t>Nerve Supply of the Small Intestine</a:t>
            </a:r>
          </a:p>
        </p:txBody>
      </p:sp>
      <p:pic>
        <p:nvPicPr>
          <p:cNvPr id="171" name="image002.png" descr="http://www.dartmouth.edu/~humananatomy/figures/chapter_27/27-8_files/image002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2472" y="613956"/>
            <a:ext cx="5626728" cy="62101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 idx="4294967295"/>
          </p:nvPr>
        </p:nvSpPr>
        <p:spPr>
          <a:xfrm>
            <a:off x="457200" y="-64030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Congenital Anomaly of Small Intestine</a:t>
            </a:r>
          </a:p>
        </p:txBody>
      </p:sp>
      <p:sp>
        <p:nvSpPr>
          <p:cNvPr id="174" name="Shape 174"/>
          <p:cNvSpPr/>
          <p:nvPr>
            <p:ph type="body" idx="4294967295"/>
          </p:nvPr>
        </p:nvSpPr>
        <p:spPr>
          <a:xfrm>
            <a:off x="158088" y="918567"/>
            <a:ext cx="8827824" cy="5881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800" u="sng">
                <a:solidFill>
                  <a:srgbClr val="FFFF00"/>
                </a:solidFill>
              </a:rPr>
              <a:t>Meckel's Diverticulum:</a:t>
            </a:r>
            <a:endParaRPr b="1" sz="2800" u="sng">
              <a:solidFill>
                <a:srgbClr val="FFFF00"/>
              </a:solidFill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endParaRPr b="1" sz="2800" u="sng">
              <a:solidFill>
                <a:srgbClr val="FFFF00"/>
              </a:solidFill>
            </a:endParaRPr>
          </a:p>
          <a:p>
            <a:pPr lvl="0" marL="300037" indent="-300037">
              <a:spcBef>
                <a:spcPts val="6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A congenital anomaly of the ileum</a:t>
            </a:r>
            <a:endParaRPr sz="2800">
              <a:solidFill>
                <a:srgbClr val="FFFFFF"/>
              </a:solidFill>
            </a:endParaRPr>
          </a:p>
          <a:p>
            <a:pPr lvl="0" marL="300037" indent="-300037">
              <a:spcBef>
                <a:spcPts val="6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Present in 2% of people </a:t>
            </a:r>
            <a:endParaRPr sz="2800">
              <a:solidFill>
                <a:srgbClr val="FFFFFF"/>
              </a:solidFill>
            </a:endParaRPr>
          </a:p>
          <a:p>
            <a:pPr lvl="0" marL="300037" indent="-300037">
              <a:spcBef>
                <a:spcPts val="6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2 feet from iliocecal junction</a:t>
            </a:r>
            <a:endParaRPr sz="2800">
              <a:solidFill>
                <a:srgbClr val="FFFFFF"/>
              </a:solidFill>
            </a:endParaRPr>
          </a:p>
          <a:p>
            <a:pPr lvl="0" marL="300037" indent="-300037">
              <a:spcBef>
                <a:spcPts val="6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2 inch long</a:t>
            </a:r>
            <a:endParaRPr sz="2800">
              <a:solidFill>
                <a:srgbClr val="FFFFFF"/>
              </a:solidFill>
            </a:endParaRPr>
          </a:p>
          <a:p>
            <a:pPr lvl="0" marL="300037" indent="-300037">
              <a:spcBef>
                <a:spcPts val="6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contains gastric or pancreatic tissue</a:t>
            </a:r>
            <a:endParaRPr sz="2800">
              <a:solidFill>
                <a:srgbClr val="FFFFFF"/>
              </a:solidFill>
            </a:endParaRPr>
          </a:p>
          <a:p>
            <a:pPr lvl="0" marL="300037" indent="-300037">
              <a:spcBef>
                <a:spcPts val="6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Remains of vitelline duct of embryo </a:t>
            </a:r>
          </a:p>
        </p:txBody>
      </p:sp>
    </p:spTree>
  </p:cSld>
  <p:clrMapOvr>
    <a:masterClrMapping/>
  </p:clrMapOvr>
  <p:transition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title" idx="4294967295"/>
          </p:nvPr>
        </p:nvSpPr>
        <p:spPr>
          <a:xfrm>
            <a:off x="457200" y="3704"/>
            <a:ext cx="8229600" cy="71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defTabSz="521208">
              <a:defRPr sz="1800">
                <a:solidFill>
                  <a:srgbClr val="000000"/>
                </a:solidFill>
              </a:defRPr>
            </a:pPr>
            <a:r>
              <a:rPr b="1" sz="2052" u="sng">
                <a:solidFill>
                  <a:srgbClr val="FFFFFF"/>
                </a:solidFill>
              </a:rPr>
              <a:t>Meckel's Diverticulum</a:t>
            </a:r>
            <a:br>
              <a:rPr b="1" sz="2052" u="sng">
                <a:solidFill>
                  <a:srgbClr val="FFFFFF"/>
                </a:solidFill>
              </a:rPr>
            </a:br>
          </a:p>
        </p:txBody>
      </p:sp>
      <p:pic>
        <p:nvPicPr>
          <p:cNvPr id="177" name="Meckel's Diverticulum AFIP.jpg" descr="File:Meckel's Diverticulum AFIP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819" y="340055"/>
            <a:ext cx="8810362" cy="64332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1.jpg" descr="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43400" y="0"/>
            <a:ext cx="4800600" cy="67818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/>
          <p:nvPr>
            <p:ph type="title" idx="4294967295"/>
          </p:nvPr>
        </p:nvSpPr>
        <p:spPr>
          <a:xfrm>
            <a:off x="118533" y="20478"/>
            <a:ext cx="3581401" cy="3079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Site of duodenum</a:t>
            </a:r>
            <a:br>
              <a:rPr sz="3200">
                <a:solidFill>
                  <a:srgbClr val="FFFF00"/>
                </a:solidFill>
              </a:rPr>
            </a:br>
            <a:br>
              <a:rPr sz="3200">
                <a:solidFill>
                  <a:srgbClr val="FFFF00"/>
                </a:solidFill>
              </a:rPr>
            </a:br>
            <a:r>
              <a:rPr sz="1600">
                <a:solidFill>
                  <a:srgbClr val="FFFFFF"/>
                </a:solidFill>
              </a:rPr>
              <a:t>- </a:t>
            </a:r>
            <a:r>
              <a:rPr sz="2000">
                <a:solidFill>
                  <a:srgbClr val="FFFFFF"/>
                </a:solidFill>
              </a:rPr>
              <a:t>The duodenum is situated in</a:t>
            </a:r>
            <a:br>
              <a:rPr sz="2000">
                <a:solidFill>
                  <a:srgbClr val="FFFFFF"/>
                </a:solidFill>
              </a:rPr>
            </a:br>
            <a:r>
              <a:rPr sz="2000">
                <a:solidFill>
                  <a:srgbClr val="FFFFFF"/>
                </a:solidFill>
              </a:rPr>
              <a:t> the</a:t>
            </a:r>
            <a:r>
              <a:rPr b="1" sz="2000">
                <a:solidFill>
                  <a:srgbClr val="FFFFFF"/>
                </a:solidFill>
              </a:rPr>
              <a:t> </a:t>
            </a:r>
            <a:r>
              <a:rPr b="1" sz="2000">
                <a:solidFill>
                  <a:srgbClr val="FF0000"/>
                </a:solidFill>
              </a:rPr>
              <a:t>epigastric and umbilical regions</a:t>
            </a:r>
            <a:br>
              <a:rPr b="1" sz="2000">
                <a:solidFill>
                  <a:srgbClr val="FF0000"/>
                </a:solidFill>
              </a:rPr>
            </a:br>
            <a:r>
              <a:rPr sz="2000">
                <a:solidFill>
                  <a:srgbClr val="FFFFFF"/>
                </a:solidFill>
              </a:rPr>
              <a:t> -  for purposes of description, is divided into four parts</a:t>
            </a:r>
          </a:p>
        </p:txBody>
      </p:sp>
      <p:sp>
        <p:nvSpPr>
          <p:cNvPr id="23" name="Shape 23"/>
          <p:cNvSpPr/>
          <p:nvPr/>
        </p:nvSpPr>
        <p:spPr>
          <a:xfrm>
            <a:off x="982133" y="2724150"/>
            <a:ext cx="2990851" cy="278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l">
              <a:spcBef>
                <a:spcPts val="1000"/>
              </a:spcBef>
            </a:pPr>
            <a:endParaRPr>
              <a:solidFill>
                <a:srgbClr val="FFFFFF"/>
              </a:solidFill>
            </a:endParaRPr>
          </a:p>
          <a:p>
            <a:pPr lvl="0" algn="l">
              <a:spcBef>
                <a:spcPts val="1000"/>
              </a:spcBef>
            </a:pPr>
            <a:r>
              <a:rPr>
                <a:solidFill>
                  <a:srgbClr val="FFFFFF"/>
                </a:solidFill>
              </a:rPr>
              <a:t>Right lobe of liver</a:t>
            </a:r>
            <a:endParaRPr>
              <a:solidFill>
                <a:srgbClr val="FFFFFF"/>
              </a:solidFill>
            </a:endParaRPr>
          </a:p>
          <a:p>
            <a:pPr lvl="0" algn="l">
              <a:spcBef>
                <a:spcPts val="1000"/>
              </a:spcBef>
            </a:pPr>
            <a:r>
              <a:rPr>
                <a:solidFill>
                  <a:srgbClr val="FFFFFF"/>
                </a:solidFill>
              </a:rPr>
              <a:t>Falciform ligament</a:t>
            </a:r>
            <a:endParaRPr>
              <a:solidFill>
                <a:srgbClr val="FFFFFF"/>
              </a:solidFill>
            </a:endParaRPr>
          </a:p>
          <a:p>
            <a:pPr lvl="0" algn="l">
              <a:spcBef>
                <a:spcPts val="1000"/>
              </a:spcBef>
            </a:pPr>
            <a:r>
              <a:rPr>
                <a:solidFill>
                  <a:srgbClr val="FFFFFF"/>
                </a:solidFill>
              </a:rPr>
              <a:t>            </a:t>
            </a:r>
            <a:r>
              <a:rPr>
                <a:solidFill>
                  <a:srgbClr val="FFFFFF"/>
                </a:solidFill>
              </a:rPr>
              <a:t>Gallbladder</a:t>
            </a:r>
            <a:endParaRPr>
              <a:solidFill>
                <a:srgbClr val="FFFFFF"/>
              </a:solidFill>
            </a:endParaRPr>
          </a:p>
          <a:p>
            <a:pPr lvl="0" algn="l">
              <a:spcBef>
                <a:spcPts val="1000"/>
              </a:spcBef>
            </a:pPr>
            <a:r>
              <a:rPr>
                <a:solidFill>
                  <a:srgbClr val="FFFFFF"/>
                </a:solidFill>
              </a:rPr>
              <a:t>               </a:t>
            </a:r>
            <a:r>
              <a:rPr>
                <a:solidFill>
                  <a:srgbClr val="FFFFFF"/>
                </a:solidFill>
              </a:rPr>
              <a:t>Pancreas</a:t>
            </a:r>
            <a:endParaRPr>
              <a:solidFill>
                <a:srgbClr val="FFFFFF"/>
              </a:solidFill>
            </a:endParaRPr>
          </a:p>
          <a:p>
            <a:pPr lvl="0" algn="l">
              <a:spcBef>
                <a:spcPts val="1000"/>
              </a:spcBef>
            </a:pPr>
            <a:r>
              <a:rPr>
                <a:solidFill>
                  <a:srgbClr val="FFFFFF"/>
                </a:solidFill>
              </a:rPr>
              <a:t>             </a:t>
            </a:r>
            <a:r>
              <a:rPr>
                <a:solidFill>
                  <a:srgbClr val="FFFFFF"/>
                </a:solidFill>
              </a:rPr>
              <a:t>Duodenum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" name="Shape 24"/>
          <p:cNvSpPr/>
          <p:nvPr/>
        </p:nvSpPr>
        <p:spPr>
          <a:xfrm>
            <a:off x="3124200" y="3276600"/>
            <a:ext cx="1828800" cy="0"/>
          </a:xfrm>
          <a:prstGeom prst="line">
            <a:avLst/>
          </a:prstGeom>
          <a:ln w="25400">
            <a:solidFill>
              <a:srgbClr val="4F81BD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25" name="Shape 25"/>
          <p:cNvSpPr/>
          <p:nvPr/>
        </p:nvSpPr>
        <p:spPr>
          <a:xfrm>
            <a:off x="3124200" y="4514850"/>
            <a:ext cx="3429000" cy="0"/>
          </a:xfrm>
          <a:prstGeom prst="line">
            <a:avLst/>
          </a:prstGeom>
          <a:ln w="25400">
            <a:solidFill>
              <a:srgbClr val="4F81BD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26" name="Shape 26"/>
          <p:cNvSpPr/>
          <p:nvPr/>
        </p:nvSpPr>
        <p:spPr>
          <a:xfrm>
            <a:off x="3124200" y="4953000"/>
            <a:ext cx="3048000" cy="0"/>
          </a:xfrm>
          <a:prstGeom prst="line">
            <a:avLst/>
          </a:prstGeom>
          <a:ln w="25400">
            <a:solidFill>
              <a:srgbClr val="4F81BD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27" name="Shape 27"/>
          <p:cNvSpPr/>
          <p:nvPr/>
        </p:nvSpPr>
        <p:spPr>
          <a:xfrm>
            <a:off x="3124200" y="5486400"/>
            <a:ext cx="3505200" cy="0"/>
          </a:xfrm>
          <a:prstGeom prst="line">
            <a:avLst/>
          </a:prstGeom>
          <a:ln w="25400">
            <a:solidFill>
              <a:srgbClr val="4F81BD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28" name="Shape 28"/>
          <p:cNvSpPr/>
          <p:nvPr/>
        </p:nvSpPr>
        <p:spPr>
          <a:xfrm>
            <a:off x="2510366" y="5307329"/>
            <a:ext cx="99060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L-3</a:t>
            </a:r>
          </a:p>
        </p:txBody>
      </p:sp>
      <p:sp>
        <p:nvSpPr>
          <p:cNvPr id="29" name="Shape 29"/>
          <p:cNvSpPr/>
          <p:nvPr/>
        </p:nvSpPr>
        <p:spPr>
          <a:xfrm>
            <a:off x="3143250" y="3657600"/>
            <a:ext cx="3505200" cy="0"/>
          </a:xfrm>
          <a:prstGeom prst="line">
            <a:avLst/>
          </a:prstGeom>
          <a:ln w="25400">
            <a:solidFill>
              <a:srgbClr val="4F81BD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30" name="Shape 30"/>
          <p:cNvSpPr/>
          <p:nvPr/>
        </p:nvSpPr>
        <p:spPr>
          <a:xfrm>
            <a:off x="3200400" y="4114800"/>
            <a:ext cx="2438400" cy="0"/>
          </a:xfrm>
          <a:prstGeom prst="line">
            <a:avLst/>
          </a:prstGeom>
          <a:ln w="25400">
            <a:solidFill>
              <a:srgbClr val="4F81BD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31" name="Shape 31"/>
          <p:cNvSpPr/>
          <p:nvPr/>
        </p:nvSpPr>
        <p:spPr>
          <a:xfrm flipH="1">
            <a:off x="7467599" y="2895600"/>
            <a:ext cx="1" cy="3962400"/>
          </a:xfrm>
          <a:prstGeom prst="line">
            <a:avLst/>
          </a:prstGeom>
          <a:ln w="28575">
            <a:solidFill>
              <a:srgbClr val="0000FF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32" name="Shape 32"/>
          <p:cNvSpPr/>
          <p:nvPr/>
        </p:nvSpPr>
        <p:spPr>
          <a:xfrm flipH="1">
            <a:off x="5943600" y="2895600"/>
            <a:ext cx="1" cy="3962400"/>
          </a:xfrm>
          <a:prstGeom prst="line">
            <a:avLst/>
          </a:prstGeom>
          <a:ln w="28575">
            <a:solidFill>
              <a:srgbClr val="0000FF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33" name="Shape 33"/>
          <p:cNvSpPr/>
          <p:nvPr/>
        </p:nvSpPr>
        <p:spPr>
          <a:xfrm>
            <a:off x="4419600" y="5943600"/>
            <a:ext cx="4343400" cy="0"/>
          </a:xfrm>
          <a:prstGeom prst="line">
            <a:avLst/>
          </a:prstGeom>
          <a:ln w="28575">
            <a:solidFill>
              <a:srgbClr val="0000FF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34" name="Shape 34"/>
          <p:cNvSpPr/>
          <p:nvPr/>
        </p:nvSpPr>
        <p:spPr>
          <a:xfrm>
            <a:off x="4343400" y="4649470"/>
            <a:ext cx="4495800" cy="1"/>
          </a:xfrm>
          <a:prstGeom prst="line">
            <a:avLst/>
          </a:prstGeom>
          <a:ln w="28575">
            <a:solidFill>
              <a:srgbClr val="0000FF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body" idx="4294967295"/>
          </p:nvPr>
        </p:nvSpPr>
        <p:spPr>
          <a:xfrm>
            <a:off x="-1" y="0"/>
            <a:ext cx="9144002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ctr">
              <a:spcBef>
                <a:spcPts val="800"/>
              </a:spcBef>
              <a:buSzTx/>
              <a:buNone/>
              <a:defRPr i="1" sz="3600"/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3600">
                <a:solidFill>
                  <a:srgbClr val="FFFFFF"/>
                </a:solidFill>
              </a:rPr>
              <a:t>Parts of the duodenum &amp; Their relations</a:t>
            </a:r>
          </a:p>
        </p:txBody>
      </p:sp>
      <p:pic>
        <p:nvPicPr>
          <p:cNvPr id="39" name="parts of Duodenum.png" descr="parts of Duodenu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06305"/>
            <a:ext cx="9144000" cy="61516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24_20.jpg" descr="24_20"/>
          <p:cNvPicPr/>
          <p:nvPr/>
        </p:nvPicPr>
        <p:blipFill>
          <a:blip r:embed="rId2">
            <a:extLst/>
          </a:blip>
          <a:srcRect l="0" t="2740" r="0" b="0"/>
          <a:stretch>
            <a:fillRect/>
          </a:stretch>
        </p:blipFill>
        <p:spPr>
          <a:xfrm>
            <a:off x="0" y="797454"/>
            <a:ext cx="9144000" cy="6060546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/>
        </p:nvSpPr>
        <p:spPr>
          <a:xfrm>
            <a:off x="228600" y="-8467"/>
            <a:ext cx="8686800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i="1" sz="3600">
                <a:solidFill>
                  <a:srgbClr val="FFFF00"/>
                </a:solidFill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3600">
                <a:solidFill>
                  <a:srgbClr val="FFFF00"/>
                </a:solidFill>
              </a:rPr>
              <a:t>Parts of the duodenum &amp;Their relations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 idx="4294967295"/>
          </p:nvPr>
        </p:nvSpPr>
        <p:spPr>
          <a:xfrm>
            <a:off x="457200" y="3704"/>
            <a:ext cx="8229600" cy="639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defTabSz="832104">
              <a:defRPr sz="1800">
                <a:solidFill>
                  <a:srgbClr val="000000"/>
                </a:solidFill>
              </a:defRPr>
            </a:pPr>
            <a:r>
              <a:rPr b="1" i="1" sz="3640">
                <a:solidFill>
                  <a:srgbClr val="FFFFFF"/>
                </a:solidFill>
              </a:rPr>
              <a:t>1</a:t>
            </a:r>
            <a:r>
              <a:rPr b="1" baseline="29802" i="1" sz="3640">
                <a:solidFill>
                  <a:srgbClr val="FFFFFF"/>
                </a:solidFill>
              </a:rPr>
              <a:t>st</a:t>
            </a:r>
            <a:r>
              <a:rPr b="1" i="1" sz="3640">
                <a:solidFill>
                  <a:srgbClr val="FFFFFF"/>
                </a:solidFill>
              </a:rPr>
              <a:t>  part of Duodenum</a:t>
            </a:r>
          </a:p>
        </p:txBody>
      </p:sp>
      <p:sp>
        <p:nvSpPr>
          <p:cNvPr id="45" name="Shape 45"/>
          <p:cNvSpPr/>
          <p:nvPr>
            <p:ph type="body" idx="4294967295"/>
          </p:nvPr>
        </p:nvSpPr>
        <p:spPr>
          <a:xfrm>
            <a:off x="-50800" y="753533"/>
            <a:ext cx="4108847" cy="6073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01752" indent="-301752" defTabSz="804672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640">
                <a:solidFill>
                  <a:srgbClr val="FFFFFF"/>
                </a:solidFill>
              </a:rPr>
              <a:t>- The first part is 2 inches long.     </a:t>
            </a:r>
            <a:endParaRPr sz="2640">
              <a:solidFill>
                <a:srgbClr val="FFFFFF"/>
              </a:solidFill>
            </a:endParaRPr>
          </a:p>
          <a:p>
            <a:pPr lvl="0" marL="301752" indent="-301752" defTabSz="804672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640">
              <a:solidFill>
                <a:srgbClr val="FFFFFF"/>
              </a:solidFill>
            </a:endParaRPr>
          </a:p>
          <a:p>
            <a:pPr lvl="0" marL="282892" indent="-282892" defTabSz="804672">
              <a:spcBef>
                <a:spcPts val="6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640">
                <a:solidFill>
                  <a:srgbClr val="FFFFFF"/>
                </a:solidFill>
              </a:rPr>
              <a:t>It begins from the pyloduodenal junction</a:t>
            </a:r>
            <a:endParaRPr sz="2640">
              <a:solidFill>
                <a:srgbClr val="FFFFFF"/>
              </a:solidFill>
            </a:endParaRPr>
          </a:p>
          <a:p>
            <a:pPr lvl="0" marL="301752" indent="-301752" defTabSz="804672">
              <a:spcBef>
                <a:spcPts val="6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endParaRPr sz="2640">
              <a:solidFill>
                <a:srgbClr val="FFFFFF"/>
              </a:solidFill>
            </a:endParaRPr>
          </a:p>
          <a:p>
            <a:pPr lvl="0" marL="282892" indent="-282892" defTabSz="804672">
              <a:spcBef>
                <a:spcPts val="6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640">
                <a:solidFill>
                  <a:srgbClr val="FFFFFF"/>
                </a:solidFill>
              </a:rPr>
              <a:t> At the level of the transpyloric line </a:t>
            </a:r>
            <a:endParaRPr sz="2640">
              <a:solidFill>
                <a:srgbClr val="FFFFFF"/>
              </a:solidFill>
            </a:endParaRPr>
          </a:p>
          <a:p>
            <a:pPr lvl="0" marL="301752" indent="-301752" defTabSz="804672">
              <a:spcBef>
                <a:spcPts val="6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endParaRPr sz="2640">
              <a:solidFill>
                <a:srgbClr val="FFFFFF"/>
              </a:solidFill>
            </a:endParaRPr>
          </a:p>
          <a:p>
            <a:pPr lvl="0" marL="282892" indent="-282892" defTabSz="804672">
              <a:spcBef>
                <a:spcPts val="6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640">
                <a:solidFill>
                  <a:srgbClr val="FFFFFF"/>
                </a:solidFill>
              </a:rPr>
              <a:t> Runs upward and backward at the level of the 1</a:t>
            </a:r>
            <a:r>
              <a:rPr baseline="29727" sz="2640">
                <a:solidFill>
                  <a:srgbClr val="FFFFFF"/>
                </a:solidFill>
              </a:rPr>
              <a:t>st</a:t>
            </a:r>
            <a:r>
              <a:rPr sz="2640">
                <a:solidFill>
                  <a:srgbClr val="FFFFFF"/>
                </a:solidFill>
              </a:rPr>
              <a:t> lumbar vertebra 1 inch to the right.</a:t>
            </a:r>
          </a:p>
        </p:txBody>
      </p:sp>
      <p:pic>
        <p:nvPicPr>
          <p:cNvPr id="46" name="parts of Duodenum.png" descr="parts of Duodenu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74649" y="990600"/>
            <a:ext cx="5069351" cy="586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body" idx="4294967295"/>
          </p:nvPr>
        </p:nvSpPr>
        <p:spPr>
          <a:xfrm>
            <a:off x="169333" y="1371600"/>
            <a:ext cx="4495801" cy="472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500" u="sng">
                <a:solidFill>
                  <a:srgbClr val="FFFF00"/>
                </a:solidFill>
              </a:rPr>
              <a:t>Relations of 1</a:t>
            </a:r>
            <a:r>
              <a:rPr b="1" baseline="30079" sz="2500" u="sng">
                <a:solidFill>
                  <a:srgbClr val="FFFF00"/>
                </a:solidFill>
              </a:rPr>
              <a:t>st</a:t>
            </a:r>
            <a:r>
              <a:rPr b="1" sz="2500" u="sng">
                <a:solidFill>
                  <a:srgbClr val="FFFF00"/>
                </a:solidFill>
              </a:rPr>
              <a:t> part of doudenum</a:t>
            </a:r>
            <a:endParaRPr b="1" sz="2500" u="sng">
              <a:solidFill>
                <a:srgbClr val="FFFF00"/>
              </a:solidFill>
            </a:endParaRPr>
          </a:p>
          <a:p>
            <a:pPr lvl="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b="1" sz="2500" u="sng">
              <a:solidFill>
                <a:srgbClr val="FFFF00"/>
              </a:solidFill>
            </a:endParaRPr>
          </a:p>
          <a:p>
            <a:pPr lvl="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 </a:t>
            </a:r>
            <a:r>
              <a:rPr b="1" sz="2500" u="sng">
                <a:solidFill>
                  <a:srgbClr val="FFFFFF"/>
                </a:solidFill>
              </a:rPr>
              <a:t>Ant.</a:t>
            </a:r>
            <a:endParaRPr b="1" sz="2500" u="sng">
              <a:solidFill>
                <a:srgbClr val="FFFFFF"/>
              </a:solidFill>
            </a:endParaRPr>
          </a:p>
          <a:p>
            <a:pPr lvl="0" marL="342900" indent="-342900">
              <a:spcBef>
                <a:spcPts val="5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The liver (quadratus lobe)</a:t>
            </a:r>
            <a:endParaRPr sz="2500">
              <a:solidFill>
                <a:srgbClr val="FFFFFF"/>
              </a:solidFill>
            </a:endParaRPr>
          </a:p>
          <a:p>
            <a:pPr lvl="0" marL="342900" indent="-342900">
              <a:spcBef>
                <a:spcPts val="5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 gall bladder </a:t>
            </a:r>
            <a:endParaRPr sz="2500">
              <a:solidFill>
                <a:srgbClr val="FFFFFF"/>
              </a:solidFill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    </a:t>
            </a:r>
          </a:p>
        </p:txBody>
      </p:sp>
      <p:pic>
        <p:nvPicPr>
          <p:cNvPr id="49" name="liver2-GOOD.jpg" descr="liver2-GOO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7386" y="609600"/>
            <a:ext cx="4756614" cy="624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