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77" r:id="rId6"/>
    <p:sldId id="259" r:id="rId7"/>
    <p:sldId id="261" r:id="rId8"/>
    <p:sldId id="278" r:id="rId9"/>
    <p:sldId id="262" r:id="rId10"/>
    <p:sldId id="263" r:id="rId11"/>
    <p:sldId id="279" r:id="rId12"/>
    <p:sldId id="264" r:id="rId13"/>
    <p:sldId id="265" r:id="rId14"/>
    <p:sldId id="267" r:id="rId15"/>
    <p:sldId id="275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HYPERTENSIVE VASCULAR DISEASE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Hyaline arteriolosclerosis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685800"/>
            <a:ext cx="8503920" cy="6172200"/>
          </a:xfrm>
        </p:spPr>
        <p:txBody>
          <a:bodyPr>
            <a:noAutofit/>
          </a:bodyPr>
          <a:lstStyle/>
          <a:p>
            <a:r>
              <a:rPr lang="en-US" b="1" dirty="0" smtClean="0"/>
              <a:t>associated with </a:t>
            </a:r>
            <a:r>
              <a:rPr lang="en-US" b="1" u="sng" dirty="0" smtClean="0"/>
              <a:t>benign</a:t>
            </a:r>
            <a:r>
              <a:rPr lang="en-US" b="1" dirty="0" smtClean="0"/>
              <a:t> hypertension.</a:t>
            </a:r>
          </a:p>
          <a:p>
            <a:r>
              <a:rPr lang="en-US" b="1" dirty="0" smtClean="0"/>
              <a:t>marked by homogeneous, pink hyaline thickening of the arteriolar walls, and luminal narrowing.</a:t>
            </a:r>
          </a:p>
          <a:p>
            <a:r>
              <a:rPr lang="en-US" b="1" dirty="0" smtClean="0"/>
              <a:t>Results from </a:t>
            </a:r>
            <a:r>
              <a:rPr lang="en-US" b="1" u="sng" dirty="0" smtClean="0"/>
              <a:t>leakage of plasma components across injured endothelial cells</a:t>
            </a:r>
            <a:r>
              <a:rPr lang="en-US" b="1" dirty="0" smtClean="0"/>
              <a:t>, into vessel walls and increased ECM production by smooth muscle cells in response to chronic hemodynamic stress.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61261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Complications:</a:t>
            </a:r>
          </a:p>
          <a:p>
            <a:pPr>
              <a:buFontTx/>
              <a:buChar char="-"/>
            </a:pPr>
            <a:r>
              <a:rPr lang="en-US" sz="3600" b="1" dirty="0" smtClean="0"/>
              <a:t>Most significant in the kidneys</a:t>
            </a:r>
            <a:r>
              <a:rPr lang="en-US" sz="3600" b="1" dirty="0" smtClean="0">
                <a:sym typeface="Wingdings" pitchFamily="2" charset="2"/>
              </a:rPr>
              <a:t> </a:t>
            </a:r>
            <a:r>
              <a:rPr lang="en-US" sz="3600" b="1" dirty="0" err="1" smtClean="0"/>
              <a:t>nephrosclerosis</a:t>
            </a:r>
            <a:r>
              <a:rPr lang="en-US" sz="3600" b="1" dirty="0" smtClean="0"/>
              <a:t> (glomerular scarring).</a:t>
            </a:r>
          </a:p>
          <a:p>
            <a:r>
              <a:rPr lang="en-US" sz="3600" b="1" dirty="0" smtClean="0"/>
              <a:t>Other causes of hyaline arteriolosclerosis (in absence of HTN):</a:t>
            </a:r>
          </a:p>
          <a:p>
            <a:pPr>
              <a:buNone/>
            </a:pPr>
            <a:r>
              <a:rPr lang="en-US" sz="3600" b="1" dirty="0" smtClean="0"/>
              <a:t>1- elderly patients (</a:t>
            </a:r>
            <a:r>
              <a:rPr lang="en-US" sz="3600" b="1" dirty="0" err="1" smtClean="0"/>
              <a:t>normo-tensive</a:t>
            </a:r>
            <a:r>
              <a:rPr lang="en-US" sz="3600" b="1" dirty="0" smtClean="0"/>
              <a:t>)</a:t>
            </a:r>
          </a:p>
          <a:p>
            <a:pPr>
              <a:buNone/>
            </a:pPr>
            <a:r>
              <a:rPr lang="en-US" sz="3600" b="1" dirty="0" smtClean="0"/>
              <a:t>2- </a:t>
            </a:r>
            <a:r>
              <a:rPr lang="en-US" sz="3600" b="1" dirty="0" err="1" smtClean="0"/>
              <a:t>diabetis</a:t>
            </a:r>
            <a:r>
              <a:rPr lang="en-US" sz="3600" b="1" dirty="0" smtClean="0"/>
              <a:t> mellitus </a:t>
            </a:r>
          </a:p>
          <a:p>
            <a:endParaRPr lang="ar-JO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Hyperplastic</a:t>
            </a:r>
            <a:r>
              <a:rPr lang="en-US" b="1" dirty="0" smtClean="0">
                <a:solidFill>
                  <a:srgbClr val="FF0000"/>
                </a:solidFill>
              </a:rPr>
              <a:t> arteriolosclerosis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more typical of </a:t>
            </a:r>
            <a:r>
              <a:rPr lang="en-US" b="1" u="sng" dirty="0" smtClean="0"/>
              <a:t>severe (malignant)</a:t>
            </a:r>
            <a:r>
              <a:rPr lang="en-US" dirty="0" smtClean="0"/>
              <a:t> hypertension.</a:t>
            </a:r>
          </a:p>
          <a:p>
            <a:r>
              <a:rPr lang="en-US" dirty="0" smtClean="0"/>
              <a:t>"</a:t>
            </a:r>
            <a:r>
              <a:rPr lang="en-US" b="1" u="sng" dirty="0" smtClean="0"/>
              <a:t>onionskin</a:t>
            </a:r>
            <a:r>
              <a:rPr lang="en-US" dirty="0" smtClean="0"/>
              <a:t>," concentric, laminated thickening of arteriolar walls and luminal narrowing. </a:t>
            </a:r>
          </a:p>
          <a:p>
            <a:r>
              <a:rPr lang="en-US" dirty="0" smtClean="0"/>
              <a:t>The laminations consist of smooth muscle cells and thickened, reduplicated basement membrane.</a:t>
            </a:r>
          </a:p>
          <a:p>
            <a:r>
              <a:rPr lang="en-US" dirty="0" smtClean="0"/>
              <a:t> In malignant hypertension these changes are accompanied by </a:t>
            </a:r>
            <a:r>
              <a:rPr lang="en-US" dirty="0" err="1" smtClean="0"/>
              <a:t>fibrinoid</a:t>
            </a:r>
            <a:r>
              <a:rPr lang="en-US" dirty="0" smtClean="0"/>
              <a:t> deposits and vessel wall necrosis </a:t>
            </a:r>
            <a:r>
              <a:rPr lang="en-US" b="1" dirty="0" smtClean="0"/>
              <a:t>(</a:t>
            </a:r>
            <a:r>
              <a:rPr lang="en-US" b="1" u="sng" dirty="0" smtClean="0"/>
              <a:t>necrotizing </a:t>
            </a:r>
            <a:r>
              <a:rPr lang="en-US" b="1" u="sng" dirty="0" err="1" smtClean="0"/>
              <a:t>arteriolitis</a:t>
            </a:r>
            <a:r>
              <a:rPr lang="en-US" b="1" dirty="0" smtClean="0"/>
              <a:t>)</a:t>
            </a:r>
            <a:r>
              <a:rPr lang="en-US" dirty="0" smtClean="0"/>
              <a:t>, which are particularly prominent in the kidney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33400"/>
            <a:ext cx="8534400" cy="2209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A, Hyaline arteriolosclerosis. The arteriolar wall is thickened with the deposition of amorphous </a:t>
            </a:r>
            <a:r>
              <a:rPr lang="en-US" sz="2400" b="1" dirty="0" err="1" smtClean="0">
                <a:solidFill>
                  <a:schemeClr val="tx1"/>
                </a:solidFill>
              </a:rPr>
              <a:t>proteinaceous</a:t>
            </a:r>
            <a:r>
              <a:rPr lang="en-US" sz="2400" b="1" dirty="0" smtClean="0">
                <a:solidFill>
                  <a:schemeClr val="tx1"/>
                </a:solidFill>
              </a:rPr>
              <a:t> material, and the lumen is markedly narrowed.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B, </a:t>
            </a:r>
            <a:r>
              <a:rPr lang="en-US" sz="2400" b="1" dirty="0" err="1" smtClean="0">
                <a:solidFill>
                  <a:schemeClr val="tx1"/>
                </a:solidFill>
              </a:rPr>
              <a:t>Hyperplastic</a:t>
            </a:r>
            <a:r>
              <a:rPr lang="en-US" sz="2400" b="1" dirty="0" smtClean="0">
                <a:solidFill>
                  <a:schemeClr val="tx1"/>
                </a:solidFill>
              </a:rPr>
              <a:t> arteriolosclerosis ("onion-skinning") (</a:t>
            </a:r>
            <a:r>
              <a:rPr lang="en-US" sz="2400" b="1" i="1" dirty="0" smtClean="0">
                <a:solidFill>
                  <a:schemeClr val="tx1"/>
                </a:solidFill>
              </a:rPr>
              <a:t>arrow</a:t>
            </a:r>
            <a:r>
              <a:rPr lang="en-US" sz="2400" b="1" dirty="0" smtClean="0">
                <a:solidFill>
                  <a:schemeClr val="tx1"/>
                </a:solidFill>
              </a:rPr>
              <a:t>) causing luminal obliteration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C:\Users\nisreen\Desktop\show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48122"/>
            <a:ext cx="8229600" cy="3230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DISORDERS OF BLOOD VESSEL HYPERREACTIVITY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disorders are characterized by inappropriate or exaggerated vasoconstriction of blood vessels: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	1- </a:t>
            </a:r>
            <a:r>
              <a:rPr lang="en-US" b="1" u="sng" dirty="0" err="1" smtClean="0">
                <a:solidFill>
                  <a:srgbClr val="C00000"/>
                </a:solidFill>
              </a:rPr>
              <a:t>Raynaud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Phenomenon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en-US" b="1" u="sng" dirty="0" smtClean="0">
                <a:solidFill>
                  <a:srgbClr val="C00000"/>
                </a:solidFill>
              </a:rPr>
              <a:t>2- Myocardial Vessel Vasospasm 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1- </a:t>
            </a:r>
            <a:r>
              <a:rPr lang="en-US" b="1" u="sng" dirty="0" err="1" smtClean="0">
                <a:solidFill>
                  <a:srgbClr val="C00000"/>
                </a:solidFill>
              </a:rPr>
              <a:t>Raynaud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-  results from exaggerated vasoconstriction of arteries and arterioles in the extremities (the fingers and toes, but also sometimes the nose, earlobes, or lips).</a:t>
            </a:r>
          </a:p>
          <a:p>
            <a:pPr>
              <a:buNone/>
            </a:pPr>
            <a:r>
              <a:rPr lang="en-US" dirty="0" smtClean="0"/>
              <a:t>	-restricted blood flow induces paroxysmal pallor or cyanosis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involved digits characteristically show "red-white-and-blue" color changes from most proximal to most distal  (reflecting proximal </a:t>
            </a:r>
            <a:r>
              <a:rPr lang="en-US" dirty="0" err="1" smtClean="0"/>
              <a:t>vasodilation</a:t>
            </a:r>
            <a:r>
              <a:rPr lang="en-US" dirty="0" smtClean="0"/>
              <a:t>, central vasoconstriction, and more distal cyanosis, respectively).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Raynaud</a:t>
            </a:r>
            <a:r>
              <a:rPr lang="en-US" dirty="0" smtClean="0"/>
              <a:t> phenomenon can be a primary entity or may be secondary to other disorders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Primary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Raynaud</a:t>
            </a:r>
            <a:r>
              <a:rPr lang="en-US" sz="3600" b="1" i="1" dirty="0" smtClean="0">
                <a:solidFill>
                  <a:srgbClr val="C00000"/>
                </a:solidFill>
              </a:rPr>
              <a:t> phenomenon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caused by exaggerated vasomotor responses to cold or emotion (intrinsic </a:t>
            </a:r>
            <a:r>
              <a:rPr lang="en-US" sz="2400" b="1" dirty="0" err="1" smtClean="0"/>
              <a:t>hyperreactivity</a:t>
            </a:r>
            <a:r>
              <a:rPr lang="en-US" sz="2400" b="1" dirty="0" smtClean="0"/>
              <a:t> of medial smooth muscle cells)</a:t>
            </a:r>
          </a:p>
          <a:p>
            <a:r>
              <a:rPr lang="en-US" sz="2400" b="1" dirty="0" smtClean="0"/>
              <a:t>affects 3% to 5% of the general population and has a predilection for young women.</a:t>
            </a:r>
          </a:p>
          <a:p>
            <a:r>
              <a:rPr lang="en-US" sz="2400" b="1" dirty="0" smtClean="0"/>
              <a:t> Structural changes in the arterial walls are </a:t>
            </a:r>
            <a:r>
              <a:rPr lang="en-US" sz="2400" b="1" u="sng" dirty="0" smtClean="0"/>
              <a:t>absent</a:t>
            </a:r>
            <a:r>
              <a:rPr lang="en-US" sz="2400" b="1" dirty="0" smtClean="0"/>
              <a:t> except late in the course, when </a:t>
            </a:r>
            <a:r>
              <a:rPr lang="en-US" sz="2400" b="1" dirty="0" err="1" smtClean="0"/>
              <a:t>intimal</a:t>
            </a:r>
            <a:r>
              <a:rPr lang="en-US" sz="2400" b="1" dirty="0" smtClean="0"/>
              <a:t> thickening may appear.</a:t>
            </a:r>
          </a:p>
          <a:p>
            <a:r>
              <a:rPr lang="en-US" sz="2400" b="1" dirty="0" smtClean="0"/>
              <a:t> The course is usually benign</a:t>
            </a:r>
          </a:p>
          <a:p>
            <a:r>
              <a:rPr lang="en-US" sz="2400" b="1" dirty="0" smtClean="0"/>
              <a:t> chronic cases may show atrophy of the skin, subcutaneous tissues, and muscles.</a:t>
            </a:r>
          </a:p>
          <a:p>
            <a:r>
              <a:rPr lang="en-US" sz="2400" b="1" dirty="0" smtClean="0"/>
              <a:t> Ulceration and ischemic gangrene are </a:t>
            </a:r>
            <a:r>
              <a:rPr lang="en-US" sz="2400" b="1" u="sng" dirty="0" smtClean="0"/>
              <a:t>rare</a:t>
            </a:r>
            <a:r>
              <a:rPr lang="en-US" sz="2400" b="1" dirty="0" smtClean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Secondary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Raynaud</a:t>
            </a:r>
            <a:r>
              <a:rPr lang="en-US" sz="3600" b="1" i="1" dirty="0" smtClean="0">
                <a:solidFill>
                  <a:srgbClr val="C00000"/>
                </a:solidFill>
              </a:rPr>
              <a:t> phenomenon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800" b="1" dirty="0" smtClean="0"/>
              <a:t>refers to vascular insufficiency due to arterial disease caused by other entities</a:t>
            </a:r>
          </a:p>
          <a:p>
            <a:pPr>
              <a:buFontTx/>
              <a:buChar char="-"/>
            </a:pPr>
            <a:r>
              <a:rPr lang="en-US" sz="2800" b="1" dirty="0" smtClean="0"/>
              <a:t>these include SLE, scleroderma, </a:t>
            </a:r>
            <a:r>
              <a:rPr lang="en-US" sz="2800" b="1" dirty="0" err="1" smtClean="0"/>
              <a:t>Buerger</a:t>
            </a:r>
            <a:r>
              <a:rPr lang="en-US" sz="2800" b="1" dirty="0" smtClean="0"/>
              <a:t> disease, or atherosclerosis.</a:t>
            </a:r>
          </a:p>
          <a:p>
            <a:pPr>
              <a:buFontTx/>
              <a:buChar char="-"/>
            </a:pPr>
            <a:r>
              <a:rPr lang="en-US" sz="2800" b="1" dirty="0" smtClean="0"/>
              <a:t>every patient with </a:t>
            </a:r>
            <a:r>
              <a:rPr lang="en-US" sz="2800" b="1" dirty="0" err="1" smtClean="0"/>
              <a:t>Raynaud</a:t>
            </a:r>
            <a:r>
              <a:rPr lang="en-US" sz="2800" b="1" dirty="0" smtClean="0"/>
              <a:t> phenomenon should be evaluated for these secondary causes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Hypertension(HTN)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Cutoffs in diagnosing hypertension in clinical practice</a:t>
            </a:r>
            <a:r>
              <a:rPr lang="en-US" sz="4000" dirty="0" smtClean="0">
                <a:sym typeface="Wingdings" pitchFamily="2" charset="2"/>
              </a:rPr>
              <a:t> </a:t>
            </a:r>
            <a:r>
              <a:rPr lang="en-US" sz="4000" dirty="0" smtClean="0"/>
              <a:t>sustained diastolic pressures &gt;90 mm Hg, and/or sustained systolic pressures &gt;140 mm Hg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381000"/>
            <a:ext cx="8504238" cy="60960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Malignant hypertension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en-US" dirty="0" smtClean="0"/>
              <a:t> A small percentage of HTN patients (5%) present with </a:t>
            </a:r>
            <a:r>
              <a:rPr lang="en-US" u="sng" dirty="0" smtClean="0"/>
              <a:t>a rapidly rising blood pressure </a:t>
            </a:r>
            <a:r>
              <a:rPr lang="en-US" dirty="0" smtClean="0"/>
              <a:t>that, if untreated, leads to death within 1 to 2 years.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b="1" dirty="0" smtClean="0"/>
              <a:t>systolic pressures &gt; 200 mm Hg or diastolic pressures &gt; 120 mm Hg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associated with renal failure and retinal hemorrhages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</a:t>
            </a:r>
            <a:r>
              <a:rPr lang="en-US" dirty="0" smtClean="0"/>
              <a:t> most commonly is superimposed on preexisting benign hypertension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Hypertension (HTN) has the following complications: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stroke (CVD)</a:t>
            </a:r>
          </a:p>
          <a:p>
            <a:r>
              <a:rPr lang="en-US" dirty="0" smtClean="0"/>
              <a:t>multi-infarct dementia</a:t>
            </a:r>
          </a:p>
          <a:p>
            <a:r>
              <a:rPr lang="en-US" dirty="0" smtClean="0"/>
              <a:t>atherosclerotic coronary heart disease</a:t>
            </a:r>
          </a:p>
          <a:p>
            <a:r>
              <a:rPr lang="en-US" dirty="0" smtClean="0"/>
              <a:t>cardiac hypertrophy and heart failure (</a:t>
            </a:r>
            <a:r>
              <a:rPr lang="en-US" i="1" dirty="0" smtClean="0"/>
              <a:t>hypertensive heart disease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aortic dissection</a:t>
            </a:r>
          </a:p>
          <a:p>
            <a:r>
              <a:rPr lang="en-US" dirty="0" smtClean="0"/>
              <a:t>renal failure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hypertension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1- </a:t>
            </a:r>
            <a:r>
              <a:rPr lang="en-US" b="1" dirty="0" smtClean="0">
                <a:solidFill>
                  <a:srgbClr val="0070C0"/>
                </a:solidFill>
              </a:rPr>
              <a:t>essential hypertension</a:t>
            </a:r>
            <a:r>
              <a:rPr lang="en-US" b="1" dirty="0" smtClean="0"/>
              <a:t>: most cases (95%) are idiopathic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secondary hypertension</a:t>
            </a:r>
            <a:r>
              <a:rPr lang="en-US" b="1" dirty="0" smtClean="0"/>
              <a:t>:</a:t>
            </a:r>
            <a:r>
              <a:rPr lang="en-US" dirty="0" smtClean="0"/>
              <a:t> Most of the remaining cases </a:t>
            </a:r>
            <a:r>
              <a:rPr lang="en-US" b="1" dirty="0" smtClean="0"/>
              <a:t>(</a:t>
            </a:r>
            <a:r>
              <a:rPr lang="en-US" dirty="0" smtClean="0"/>
              <a:t>are due to renal disease, or renal artery narrowing </a:t>
            </a:r>
            <a:r>
              <a:rPr lang="en-US" b="1" dirty="0" smtClean="0"/>
              <a:t>( called </a:t>
            </a:r>
            <a:r>
              <a:rPr lang="en-US" b="1" dirty="0" err="1" smtClean="0"/>
              <a:t>renovascular</a:t>
            </a:r>
            <a:r>
              <a:rPr lang="en-US" b="1" dirty="0" smtClean="0"/>
              <a:t> hypertension), and to a lesser degree many other conditions….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6200"/>
          <a:ext cx="4648200" cy="644275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48200"/>
              </a:tblGrid>
              <a:tr h="22868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L="13404" marR="13404" marT="13404" marB="13404" anchor="ctr"/>
                </a:tc>
              </a:tr>
              <a:tr h="7498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Essential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HTN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Accounts for 90% to 95% of all cases</a:t>
                      </a:r>
                    </a:p>
                  </a:txBody>
                  <a:tcPr marL="13404" marR="13404" marT="13404" marB="13404"/>
                </a:tc>
              </a:tr>
              <a:tr h="68605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Secondary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HTN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13404" marR="13404" marT="13404" marB="13404" anchor="ctr"/>
                </a:tc>
              </a:tr>
              <a:tr h="1642540"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u="sng" dirty="0">
                          <a:solidFill>
                            <a:srgbClr val="002060"/>
                          </a:solidFill>
                        </a:rPr>
                        <a:t>Renal</a:t>
                      </a:r>
                    </a:p>
                    <a:p>
                      <a:pPr algn="l"/>
                      <a:r>
                        <a:rPr lang="en-US" sz="1600" b="1" dirty="0"/>
                        <a:t>Acute </a:t>
                      </a:r>
                      <a:r>
                        <a:rPr lang="en-US" sz="1600" b="1" dirty="0" err="1"/>
                        <a:t>glomerulonephritis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Chronic renal disease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Polycystic disease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Renal artery </a:t>
                      </a:r>
                      <a:r>
                        <a:rPr lang="en-US" sz="1600" b="1" dirty="0" err="1"/>
                        <a:t>stenosis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Renal </a:t>
                      </a:r>
                      <a:r>
                        <a:rPr lang="en-US" sz="1600" b="1" dirty="0" err="1"/>
                        <a:t>vasculitis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 err="1"/>
                        <a:t>Renin</a:t>
                      </a:r>
                      <a:r>
                        <a:rPr lang="en-US" sz="1600" b="1" dirty="0"/>
                        <a:t>-producing tumors</a:t>
                      </a:r>
                    </a:p>
                  </a:txBody>
                  <a:tcPr marL="13404" marR="13404" marT="13404" marB="13404"/>
                </a:tc>
              </a:tr>
              <a:tr h="228686">
                <a:tc>
                  <a:txBody>
                    <a:bodyPr/>
                    <a:lstStyle/>
                    <a:p>
                      <a:pPr algn="r"/>
                      <a:endParaRPr lang="en-US" sz="1200" b="1" dirty="0"/>
                    </a:p>
                  </a:txBody>
                  <a:tcPr marL="13404" marR="13404" marT="13404" marB="13404" anchor="ctr"/>
                </a:tc>
              </a:tr>
              <a:tr h="240772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u="sng" dirty="0">
                          <a:solidFill>
                            <a:srgbClr val="002060"/>
                          </a:solidFill>
                        </a:rPr>
                        <a:t>Endocrine</a:t>
                      </a:r>
                    </a:p>
                    <a:p>
                      <a:pPr algn="l"/>
                      <a:r>
                        <a:rPr lang="en-US" sz="1400" b="1" dirty="0" err="1"/>
                        <a:t>Adrenocortical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hyperfunction</a:t>
                      </a:r>
                      <a:r>
                        <a:rPr lang="en-US" sz="1400" b="1" dirty="0"/>
                        <a:t> (Cushing syndrome, </a:t>
                      </a:r>
                      <a:endParaRPr lang="en-US" sz="1400" b="1" dirty="0" smtClean="0"/>
                    </a:p>
                    <a:p>
                      <a:pPr algn="l"/>
                      <a:r>
                        <a:rPr lang="en-US" sz="1400" b="1" dirty="0" smtClean="0"/>
                        <a:t>primary </a:t>
                      </a:r>
                      <a:r>
                        <a:rPr lang="en-US" sz="1400" b="1" dirty="0" err="1" smtClean="0"/>
                        <a:t>aldosteronism</a:t>
                      </a:r>
                      <a:r>
                        <a:rPr lang="en-US" sz="1400" b="1" dirty="0" smtClean="0"/>
                        <a:t>, CAH</a:t>
                      </a:r>
                    </a:p>
                    <a:p>
                      <a:pPr algn="l"/>
                      <a:r>
                        <a:rPr lang="en-US" sz="1400" b="1" dirty="0" smtClean="0"/>
                        <a:t>licorice </a:t>
                      </a:r>
                      <a:r>
                        <a:rPr lang="en-US" sz="1400" b="1" dirty="0"/>
                        <a:t>ingestion)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Exogenous hormones (</a:t>
                      </a:r>
                      <a:r>
                        <a:rPr lang="en-US" sz="1400" b="1" dirty="0" err="1"/>
                        <a:t>glucocorticoids</a:t>
                      </a:r>
                      <a:r>
                        <a:rPr lang="en-US" sz="1400" b="1" dirty="0"/>
                        <a:t>, estrogen </a:t>
                      </a:r>
                      <a:endParaRPr lang="en-US" sz="1400" b="1" dirty="0" smtClean="0"/>
                    </a:p>
                    <a:p>
                      <a:pPr algn="l"/>
                      <a:r>
                        <a:rPr lang="en-US" sz="1400" b="1" dirty="0" err="1" smtClean="0"/>
                        <a:t>sympathomimetics</a:t>
                      </a:r>
                      <a:endParaRPr lang="en-US" sz="1400" b="1" dirty="0" smtClean="0"/>
                    </a:p>
                    <a:p>
                      <a:pPr algn="l"/>
                      <a:r>
                        <a:rPr lang="en-US" sz="1400" b="1" dirty="0" smtClean="0"/>
                        <a:t>monoamine </a:t>
                      </a:r>
                      <a:r>
                        <a:rPr lang="en-US" sz="1400" b="1" dirty="0" err="1"/>
                        <a:t>oxidase</a:t>
                      </a:r>
                      <a:r>
                        <a:rPr lang="en-US" sz="1400" b="1" dirty="0"/>
                        <a:t> inhibitors)</a:t>
                      </a:r>
                      <a:br>
                        <a:rPr lang="en-US" sz="1400" b="1" dirty="0"/>
                      </a:br>
                      <a:r>
                        <a:rPr lang="en-US" sz="1400" b="1" dirty="0" err="1"/>
                        <a:t>Pheochromocytoma</a:t>
                      </a:r>
                      <a:r>
                        <a:rPr lang="en-US" sz="1400" b="1" dirty="0"/>
                        <a:t/>
                      </a:r>
                      <a:br>
                        <a:rPr lang="en-US" sz="1400" b="1" dirty="0"/>
                      </a:br>
                      <a:r>
                        <a:rPr lang="en-US" sz="1400" b="1" dirty="0" err="1"/>
                        <a:t>Acromegaly</a:t>
                      </a:r>
                      <a:r>
                        <a:rPr lang="en-US" sz="1400" b="1" dirty="0"/>
                        <a:t/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Hypothyroidism (</a:t>
                      </a:r>
                      <a:r>
                        <a:rPr lang="en-US" sz="1400" b="1" dirty="0" err="1"/>
                        <a:t>myxedema</a:t>
                      </a:r>
                      <a:r>
                        <a:rPr lang="en-US" sz="1400" b="1" dirty="0"/>
                        <a:t>)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Hyperthyroidism (</a:t>
                      </a:r>
                      <a:r>
                        <a:rPr lang="en-US" sz="1400" b="1" dirty="0" err="1"/>
                        <a:t>thyrotoxicosis</a:t>
                      </a:r>
                      <a:r>
                        <a:rPr lang="en-US" sz="1400" b="1" dirty="0"/>
                        <a:t>)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Pregnancy-induced (pre-</a:t>
                      </a:r>
                      <a:r>
                        <a:rPr lang="en-US" sz="1400" b="1" dirty="0" err="1"/>
                        <a:t>eclampsia</a:t>
                      </a:r>
                      <a:r>
                        <a:rPr lang="en-US" sz="1200" b="1" dirty="0"/>
                        <a:t>)</a:t>
                      </a:r>
                    </a:p>
                  </a:txBody>
                  <a:tcPr marL="13404" marR="13404" marT="13404" marB="13404"/>
                </a:tc>
              </a:tr>
              <a:tr h="228686">
                <a:tc>
                  <a:txBody>
                    <a:bodyPr/>
                    <a:lstStyle/>
                    <a:p>
                      <a:pPr algn="r"/>
                      <a:endParaRPr lang="en-US" sz="1200" b="1" dirty="0"/>
                    </a:p>
                  </a:txBody>
                  <a:tcPr marL="13404" marR="13404" marT="13404" marB="13404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3470496"/>
          <a:ext cx="3962400" cy="30065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962400"/>
              </a:tblGrid>
              <a:tr h="620860"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u="sng" dirty="0">
                          <a:solidFill>
                            <a:srgbClr val="002060"/>
                          </a:solidFill>
                        </a:rPr>
                        <a:t>Cardiovascular</a:t>
                      </a:r>
                    </a:p>
                    <a:p>
                      <a:pPr algn="l"/>
                      <a:r>
                        <a:rPr lang="en-US" sz="1600" b="1" dirty="0" err="1"/>
                        <a:t>Coarctation</a:t>
                      </a:r>
                      <a:r>
                        <a:rPr lang="en-US" sz="1600" b="1" dirty="0"/>
                        <a:t> of aorta</a:t>
                      </a:r>
                      <a:br>
                        <a:rPr lang="en-US" sz="1600" b="1" dirty="0"/>
                      </a:br>
                      <a:r>
                        <a:rPr lang="en-US" sz="1600" b="1" dirty="0" err="1"/>
                        <a:t>Polyarteritis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nodosa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intravascular volume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cardiac output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Rigidity of the aorta</a:t>
                      </a:r>
                    </a:p>
                  </a:txBody>
                  <a:tcPr marL="13404" marR="13404" marT="13404" marB="13404"/>
                </a:tc>
              </a:tr>
              <a:tr h="104013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13404" marR="13404" marT="13404" marB="13404" anchor="ctr"/>
                </a:tc>
              </a:tr>
              <a:tr h="543654"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u="sng" dirty="0">
                          <a:solidFill>
                            <a:srgbClr val="002060"/>
                          </a:solidFill>
                        </a:rPr>
                        <a:t>Neurologic</a:t>
                      </a:r>
                    </a:p>
                    <a:p>
                      <a:pPr algn="l"/>
                      <a:r>
                        <a:rPr lang="en-US" sz="1600" b="1" dirty="0"/>
                        <a:t>Psychogenic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intracranial pressure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Sleep apnea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Acute stress, including surgery</a:t>
                      </a:r>
                    </a:p>
                  </a:txBody>
                  <a:tcPr marL="13404" marR="13404" marT="13404" marB="13404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990600"/>
            <a:ext cx="8504238" cy="5715000"/>
          </a:xfrm>
        </p:spPr>
        <p:txBody>
          <a:bodyPr>
            <a:noAutofit/>
          </a:bodyPr>
          <a:lstStyle/>
          <a:p>
            <a:r>
              <a:rPr lang="en-US" sz="2800" b="1" i="1" u="sng" dirty="0" smtClean="0"/>
              <a:t>Pathogenesis of essential HTN</a:t>
            </a:r>
          </a:p>
          <a:p>
            <a:r>
              <a:rPr lang="en-US" sz="2800" b="1" dirty="0" smtClean="0"/>
              <a:t>Genetic factors</a:t>
            </a:r>
            <a:r>
              <a:rPr lang="en-US" sz="2800" dirty="0" smtClean="0"/>
              <a:t> </a:t>
            </a:r>
          </a:p>
          <a:p>
            <a:r>
              <a:rPr lang="en-US" sz="2800" b="1" dirty="0" smtClean="0"/>
              <a:t>familial clustering of hypertension </a:t>
            </a:r>
          </a:p>
          <a:p>
            <a:r>
              <a:rPr lang="en-US" sz="2800" dirty="0" smtClean="0"/>
              <a:t>HTN has been linked to specific </a:t>
            </a:r>
            <a:r>
              <a:rPr lang="en-US" sz="2800" dirty="0" err="1" smtClean="0"/>
              <a:t>angiotensinogen</a:t>
            </a:r>
            <a:r>
              <a:rPr lang="en-US" sz="2800" dirty="0" smtClean="0"/>
              <a:t> polymorphisms and </a:t>
            </a:r>
            <a:r>
              <a:rPr lang="en-US" sz="2800" dirty="0" err="1" smtClean="0"/>
              <a:t>angiotensin</a:t>
            </a:r>
            <a:r>
              <a:rPr lang="en-US" sz="2800" dirty="0" smtClean="0"/>
              <a:t> II receptor variants; polymorphisms of the </a:t>
            </a:r>
            <a:r>
              <a:rPr lang="en-US" sz="2800" dirty="0" err="1" smtClean="0"/>
              <a:t>renin-angiotensin</a:t>
            </a:r>
            <a:r>
              <a:rPr lang="en-US" sz="2800" dirty="0" smtClean="0"/>
              <a:t> system. </a:t>
            </a:r>
          </a:p>
          <a:p>
            <a:r>
              <a:rPr lang="en-US" sz="2800" dirty="0" smtClean="0"/>
              <a:t>Susceptibility genes for essential hypertension are currently </a:t>
            </a:r>
            <a:r>
              <a:rPr lang="en-US" sz="2800" b="1" dirty="0" smtClean="0"/>
              <a:t>unknown</a:t>
            </a:r>
            <a:r>
              <a:rPr lang="en-US" sz="2800" dirty="0" smtClean="0"/>
              <a:t> but probably include those that control renal sodium absorption, etc.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Pathogenesis of essential HTN</a:t>
            </a:r>
            <a:br>
              <a:rPr lang="en-US" b="1" i="1" u="sng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Environmental factors</a:t>
            </a:r>
          </a:p>
          <a:p>
            <a:r>
              <a:rPr lang="en-US" dirty="0" smtClean="0"/>
              <a:t> such as stress, obesity, smoking, physical inactivity, and high levels of salt consumption, modify the impact of genetic determinants.</a:t>
            </a:r>
          </a:p>
          <a:p>
            <a:r>
              <a:rPr lang="en-US" dirty="0" smtClean="0"/>
              <a:t> Evidence linking dietary sodium intake with the prevalence of hypertension in different population groups is particularly strong.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Morphology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HTN is associated with </a:t>
            </a:r>
            <a:r>
              <a:rPr lang="en-US" b="1" dirty="0" smtClean="0">
                <a:solidFill>
                  <a:srgbClr val="0070C0"/>
                </a:solidFill>
              </a:rPr>
              <a:t>arteriolosclerosis</a:t>
            </a:r>
            <a:r>
              <a:rPr lang="en-US" b="1" dirty="0" smtClean="0"/>
              <a:t> (small arterial disease)</a:t>
            </a:r>
          </a:p>
          <a:p>
            <a:r>
              <a:rPr lang="en-US" b="1" dirty="0" smtClean="0"/>
              <a:t>Two forms of small blood vessel disease are hypertension-related:</a:t>
            </a:r>
          </a:p>
          <a:p>
            <a:pPr>
              <a:buNone/>
            </a:pPr>
            <a:r>
              <a:rPr lang="en-US" b="1" dirty="0" smtClean="0"/>
              <a:t>1-  hyaline arteriolosclerosis </a:t>
            </a:r>
          </a:p>
          <a:p>
            <a:pPr>
              <a:buNone/>
            </a:pPr>
            <a:r>
              <a:rPr lang="en-US" b="1" dirty="0" smtClean="0"/>
              <a:t>2- </a:t>
            </a:r>
            <a:r>
              <a:rPr lang="en-US" b="1" dirty="0" err="1" smtClean="0"/>
              <a:t>hyperplastic</a:t>
            </a:r>
            <a:r>
              <a:rPr lang="en-US" b="1" dirty="0" smtClean="0"/>
              <a:t> arteriolosclerosis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91D0C80A92546A90D71F2E4C386F2" ma:contentTypeVersion="1" ma:contentTypeDescription="Create a new document." ma:contentTypeScope="" ma:versionID="8150bc365a64f4197470ef36d602a064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9617b7a75fb7d0093c66aedf80356b1a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Cardiovascular pathology-3rd yr medical students</Course_x0020_Name>
  </documentManagement>
</p:properties>
</file>

<file path=customXml/itemProps1.xml><?xml version="1.0" encoding="utf-8"?>
<ds:datastoreItem xmlns:ds="http://schemas.openxmlformats.org/officeDocument/2006/customXml" ds:itemID="{A3F069AE-1176-4EE1-8B31-F92F96E8B2B4}"/>
</file>

<file path=customXml/itemProps2.xml><?xml version="1.0" encoding="utf-8"?>
<ds:datastoreItem xmlns:ds="http://schemas.openxmlformats.org/officeDocument/2006/customXml" ds:itemID="{EB702A59-9D5E-4E54-8B10-51165EA4D6D4}"/>
</file>

<file path=customXml/itemProps3.xml><?xml version="1.0" encoding="utf-8"?>
<ds:datastoreItem xmlns:ds="http://schemas.openxmlformats.org/officeDocument/2006/customXml" ds:itemID="{FAE70668-6A43-4C5F-A3EA-4A6F0A3FCC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633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HYPERTENSIVE VASCULAR DISEASE </vt:lpstr>
      <vt:lpstr>Hypertension(HTN)</vt:lpstr>
      <vt:lpstr>Slide 3</vt:lpstr>
      <vt:lpstr>Hypertension (HTN) has the following complications:</vt:lpstr>
      <vt:lpstr>Types of hypertension</vt:lpstr>
      <vt:lpstr>Slide 6</vt:lpstr>
      <vt:lpstr>Slide 7</vt:lpstr>
      <vt:lpstr>Pathogenesis of essential HTN </vt:lpstr>
      <vt:lpstr>Morphology </vt:lpstr>
      <vt:lpstr>Hyaline arteriolosclerosis </vt:lpstr>
      <vt:lpstr>Slide 11</vt:lpstr>
      <vt:lpstr>Hyperplastic arteriolosclerosis </vt:lpstr>
      <vt:lpstr>A, Hyaline arteriolosclerosis. The arteriolar wall is thickened with the deposition of amorphous proteinaceous material, and the lumen is markedly narrowed.  B, Hyperplastic arteriolosclerosis ("onion-skinning") (arrow) causing luminal obliteration </vt:lpstr>
      <vt:lpstr>DISORDERS OF BLOOD VESSEL HYPERREACTIVITY</vt:lpstr>
      <vt:lpstr>1- Raynaud Phenomenon</vt:lpstr>
      <vt:lpstr>Primary Raynaud phenomenon</vt:lpstr>
      <vt:lpstr>Secondary Raynaud phenomenon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VASCULAR DISEASE </dc:title>
  <dc:creator>nisreen</dc:creator>
  <cp:lastModifiedBy>Administrator</cp:lastModifiedBy>
  <cp:revision>8</cp:revision>
  <dcterms:created xsi:type="dcterms:W3CDTF">2006-08-16T00:00:00Z</dcterms:created>
  <dcterms:modified xsi:type="dcterms:W3CDTF">2015-11-10T08:40:58Z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0x01010032E91D0C80A92546A90D71F2E4C386F2</vt:lpwstr>
  </property>
</Properties>
</file>