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x="9144000" cy="6858000"/>
  <p:notesSz cx="6858000" cy="9144000"/>
  <p:defaultTextStyle>
    <a:lvl1pPr>
      <a:defRPr>
        <a:latin typeface="Book Antiqua"/>
        <a:ea typeface="Book Antiqua"/>
        <a:cs typeface="Book Antiqua"/>
        <a:sym typeface="Book Antiqua"/>
      </a:defRPr>
    </a:lvl1pPr>
    <a:lvl2pPr indent="457200">
      <a:defRPr>
        <a:latin typeface="Book Antiqua"/>
        <a:ea typeface="Book Antiqua"/>
        <a:cs typeface="Book Antiqua"/>
        <a:sym typeface="Book Antiqua"/>
      </a:defRPr>
    </a:lvl2pPr>
    <a:lvl3pPr indent="914400">
      <a:defRPr>
        <a:latin typeface="Book Antiqua"/>
        <a:ea typeface="Book Antiqua"/>
        <a:cs typeface="Book Antiqua"/>
        <a:sym typeface="Book Antiqua"/>
      </a:defRPr>
    </a:lvl3pPr>
    <a:lvl4pPr indent="1371600">
      <a:defRPr>
        <a:latin typeface="Book Antiqua"/>
        <a:ea typeface="Book Antiqua"/>
        <a:cs typeface="Book Antiqua"/>
        <a:sym typeface="Book Antiqua"/>
      </a:defRPr>
    </a:lvl4pPr>
    <a:lvl5pPr indent="1828800">
      <a:defRPr>
        <a:latin typeface="Book Antiqua"/>
        <a:ea typeface="Book Antiqua"/>
        <a:cs typeface="Book Antiqua"/>
        <a:sym typeface="Book Antiqua"/>
      </a:defRPr>
    </a:lvl5pPr>
    <a:lvl6pPr>
      <a:defRPr>
        <a:latin typeface="Book Antiqua"/>
        <a:ea typeface="Book Antiqua"/>
        <a:cs typeface="Book Antiqua"/>
        <a:sym typeface="Book Antiqua"/>
      </a:defRPr>
    </a:lvl6pPr>
    <a:lvl7pPr>
      <a:defRPr>
        <a:latin typeface="Book Antiqua"/>
        <a:ea typeface="Book Antiqua"/>
        <a:cs typeface="Book Antiqua"/>
        <a:sym typeface="Book Antiqua"/>
      </a:defRPr>
    </a:lvl7pPr>
    <a:lvl8pPr>
      <a:defRPr>
        <a:latin typeface="Book Antiqua"/>
        <a:ea typeface="Book Antiqua"/>
        <a:cs typeface="Book Antiqua"/>
        <a:sym typeface="Book Antiqua"/>
      </a:defRPr>
    </a:lvl8pPr>
    <a:lvl9pPr>
      <a:defRPr>
        <a:latin typeface="Book Antiqua"/>
        <a:ea typeface="Book Antiqua"/>
        <a:cs typeface="Book Antiqua"/>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DE6D2"/>
          </a:solidFill>
        </a:fill>
      </a:tcStyle>
    </a:wholeTbl>
    <a:band2H>
      <a:tcTxStyle b="def" i="def"/>
      <a:tcStyle>
        <a:tcBdr/>
        <a:fill>
          <a:solidFill>
            <a:srgbClr val="F6F3EA"/>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B966"/>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B966"/>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B966"/>
          </a:solidFill>
        </a:fill>
      </a:tcStyle>
    </a:firstRow>
  </a:tblStyle>
  <a:tblStyle styleId="{C7B018BB-80A7-4F77-B60F-C8B233D01FF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E2E2"/>
          </a:solidFill>
        </a:fill>
      </a:tcStyle>
    </a:wholeTbl>
    <a:band2H>
      <a:tcTxStyle b="def" i="def"/>
      <a:tcStyle>
        <a:tcBdr/>
        <a:fill>
          <a:solidFill>
            <a:srgbClr val="F1F1F1"/>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Row>
  </a:tblStyle>
  <a:tblStyle styleId="{EEE7283C-3CF3-47DC-8721-378D4A62B22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DFD5"/>
          </a:solidFill>
        </a:fill>
      </a:tcStyle>
    </a:wholeTbl>
    <a:band2H>
      <a:tcTxStyle b="def" i="def"/>
      <a:tcStyle>
        <a:tcBdr/>
        <a:fill>
          <a:solidFill>
            <a:srgbClr val="EDEFEB"/>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9F78"/>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9F78"/>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9F78"/>
          </a:solidFill>
        </a:fill>
      </a:tcStyle>
    </a:firstRow>
  </a:tblStyle>
  <a:tblStyle styleId="{CF821DB8-F4EB-4A41-A1BA-3FCAFE7338EE}" styleName="">
    <a:tblBg/>
    <a:wholeTbl>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EB966"/>
          </a:solidFill>
        </a:fill>
      </a:tcStyle>
    </a:firstCol>
    <a:lastRow>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CEB966"/>
          </a:solidFill>
        </a:fill>
      </a:tcStyle>
    </a:firstRow>
  </a:tblStyle>
  <a:tblStyle styleId="{33BA23B1-9221-436E-865A-0063620EA4FD}"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6" name="Shape 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b="0" sz="1800">
                <a:solidFill>
                  <a:srgbClr val="000000"/>
                </a:solidFill>
              </a:defRPr>
            </a:pPr>
            <a:r>
              <a:rPr b="1" sz="4100">
                <a:solidFill>
                  <a:srgbClr val="FFFFFF"/>
                </a:solidFill>
              </a:rPr>
              <a:t>Title Text</a:t>
            </a:r>
          </a:p>
        </p:txBody>
      </p:sp>
      <p:sp>
        <p:nvSpPr>
          <p:cNvPr id="9" name="Shape 9"/>
          <p:cNvSpPr/>
          <p:nvPr>
            <p:ph type="body" idx="1"/>
          </p:nvPr>
        </p:nvSpPr>
        <p:spPr>
          <a:prstGeom prst="rect">
            <a:avLst/>
          </a:prstGeom>
        </p:spPr>
        <p:txBody>
          <a:body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b="0" sz="1800">
                <a:solidFill>
                  <a:srgbClr val="000000"/>
                </a:solidFill>
              </a:defRPr>
            </a:pPr>
            <a:r>
              <a:rPr b="1" sz="4100">
                <a:solidFill>
                  <a:srgbClr val="FFFFFF"/>
                </a:solidFill>
              </a:rPr>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
        <p:nvSpPr>
          <p:cNvPr id="4" name="Shape 4"/>
          <p:cNvSpPr/>
          <p:nvPr>
            <p:ph type="sldNum" sz="quarter" idx="2"/>
          </p:nvPr>
        </p:nvSpPr>
        <p:spPr>
          <a:xfrm>
            <a:off x="7924800" y="6604000"/>
            <a:ext cx="762000" cy="177801"/>
          </a:xfrm>
          <a:prstGeom prst="rect">
            <a:avLst/>
          </a:prstGeom>
          <a:ln w="12700">
            <a:miter lim="400000"/>
          </a:ln>
        </p:spPr>
        <p:txBody>
          <a:bodyPr lIns="0" tIns="0" rIns="0" bIns="0" anchor="b">
            <a:spAutoFit/>
          </a:bodyPr>
          <a:lstStyle>
            <a:lvl1pPr algn="r">
              <a:defRPr sz="1200">
                <a:solidFill>
                  <a:srgbClr val="BCBCBC"/>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spd="med" advClick="1"/>
  <p:txStyles>
    <p:titleStyle>
      <a:lvl1pPr algn="ctr">
        <a:defRPr b="1" sz="4100">
          <a:solidFill>
            <a:srgbClr val="FFFFFF"/>
          </a:solidFill>
          <a:latin typeface="Lucida Sans"/>
          <a:ea typeface="Lucida Sans"/>
          <a:cs typeface="Lucida Sans"/>
          <a:sym typeface="Lucida Sans"/>
        </a:defRPr>
      </a:lvl1pPr>
      <a:lvl2pPr algn="ctr">
        <a:defRPr b="1" sz="4100">
          <a:solidFill>
            <a:srgbClr val="FFFFFF"/>
          </a:solidFill>
          <a:latin typeface="Lucida Sans"/>
          <a:ea typeface="Lucida Sans"/>
          <a:cs typeface="Lucida Sans"/>
          <a:sym typeface="Lucida Sans"/>
        </a:defRPr>
      </a:lvl2pPr>
      <a:lvl3pPr algn="ctr">
        <a:defRPr b="1" sz="4100">
          <a:solidFill>
            <a:srgbClr val="FFFFFF"/>
          </a:solidFill>
          <a:latin typeface="Lucida Sans"/>
          <a:ea typeface="Lucida Sans"/>
          <a:cs typeface="Lucida Sans"/>
          <a:sym typeface="Lucida Sans"/>
        </a:defRPr>
      </a:lvl3pPr>
      <a:lvl4pPr algn="ctr">
        <a:defRPr b="1" sz="4100">
          <a:solidFill>
            <a:srgbClr val="FFFFFF"/>
          </a:solidFill>
          <a:latin typeface="Lucida Sans"/>
          <a:ea typeface="Lucida Sans"/>
          <a:cs typeface="Lucida Sans"/>
          <a:sym typeface="Lucida Sans"/>
        </a:defRPr>
      </a:lvl4pPr>
      <a:lvl5pPr algn="ctr">
        <a:defRPr b="1" sz="4100">
          <a:solidFill>
            <a:srgbClr val="FFFFFF"/>
          </a:solidFill>
          <a:latin typeface="Lucida Sans"/>
          <a:ea typeface="Lucida Sans"/>
          <a:cs typeface="Lucida Sans"/>
          <a:sym typeface="Lucida Sans"/>
        </a:defRPr>
      </a:lvl5pPr>
      <a:lvl6pPr indent="457200" algn="ctr">
        <a:defRPr b="1" sz="4100">
          <a:solidFill>
            <a:srgbClr val="FFFFFF"/>
          </a:solidFill>
          <a:latin typeface="Lucida Sans"/>
          <a:ea typeface="Lucida Sans"/>
          <a:cs typeface="Lucida Sans"/>
          <a:sym typeface="Lucida Sans"/>
        </a:defRPr>
      </a:lvl6pPr>
      <a:lvl7pPr indent="914400" algn="ctr">
        <a:defRPr b="1" sz="4100">
          <a:solidFill>
            <a:srgbClr val="FFFFFF"/>
          </a:solidFill>
          <a:latin typeface="Lucida Sans"/>
          <a:ea typeface="Lucida Sans"/>
          <a:cs typeface="Lucida Sans"/>
          <a:sym typeface="Lucida Sans"/>
        </a:defRPr>
      </a:lvl7pPr>
      <a:lvl8pPr indent="1371600" algn="ctr">
        <a:defRPr b="1" sz="4100">
          <a:solidFill>
            <a:srgbClr val="FFFFFF"/>
          </a:solidFill>
          <a:latin typeface="Lucida Sans"/>
          <a:ea typeface="Lucida Sans"/>
          <a:cs typeface="Lucida Sans"/>
          <a:sym typeface="Lucida Sans"/>
        </a:defRPr>
      </a:lvl8pPr>
      <a:lvl9pPr indent="1828800" algn="ctr">
        <a:defRPr b="1" sz="4100">
          <a:solidFill>
            <a:srgbClr val="FFFFFF"/>
          </a:solidFill>
          <a:latin typeface="Lucida Sans"/>
          <a:ea typeface="Lucida Sans"/>
          <a:cs typeface="Lucida Sans"/>
          <a:sym typeface="Lucida Sans"/>
        </a:defRPr>
      </a:lvl9pPr>
    </p:titleStyle>
    <p:bodyStyle>
      <a:lvl1pPr marL="547687" indent="-411162">
        <a:spcBef>
          <a:spcPts val="600"/>
        </a:spcBef>
        <a:buClr>
          <a:srgbClr val="F9F9F9"/>
        </a:buClr>
        <a:buSzPct val="65000"/>
        <a:buFont typeface="Wingdings 2"/>
        <a:buChar char="◾"/>
        <a:defRPr sz="2800">
          <a:solidFill>
            <a:srgbClr val="FFFFFF"/>
          </a:solidFill>
          <a:latin typeface="Book Antiqua"/>
          <a:ea typeface="Book Antiqua"/>
          <a:cs typeface="Book Antiqua"/>
          <a:sym typeface="Book Antiqua"/>
        </a:defRPr>
      </a:lvl1pPr>
      <a:lvl2pPr marL="915458" indent="-329670">
        <a:spcBef>
          <a:spcPts val="600"/>
        </a:spcBef>
        <a:buClr>
          <a:srgbClr val="F9F9F9"/>
        </a:buClr>
        <a:buSzPct val="80000"/>
        <a:buFont typeface="Wingdings 2"/>
        <a:buChar char="◼"/>
        <a:defRPr sz="2800">
          <a:solidFill>
            <a:srgbClr val="FFFFFF"/>
          </a:solidFill>
          <a:latin typeface="Book Antiqua"/>
          <a:ea typeface="Book Antiqua"/>
          <a:cs typeface="Book Antiqua"/>
          <a:sym typeface="Book Antiqua"/>
        </a:defRPr>
      </a:lvl2pPr>
      <a:lvl3pPr marL="1195820" indent="-290945">
        <a:spcBef>
          <a:spcPts val="600"/>
        </a:spcBef>
        <a:buClr>
          <a:srgbClr val="F9F9F9"/>
        </a:buClr>
        <a:buSzPct val="95000"/>
        <a:buFont typeface="Wingdings 2"/>
        <a:buChar char="▫"/>
        <a:defRPr sz="2800">
          <a:solidFill>
            <a:srgbClr val="FFFFFF"/>
          </a:solidFill>
          <a:latin typeface="Book Antiqua"/>
          <a:ea typeface="Book Antiqua"/>
          <a:cs typeface="Book Antiqua"/>
          <a:sym typeface="Book Antiqua"/>
        </a:defRPr>
      </a:lvl3pPr>
      <a:lvl4pPr marL="1425575" indent="-255587">
        <a:spcBef>
          <a:spcPts val="600"/>
        </a:spcBef>
        <a:buClr>
          <a:srgbClr val="F9F9F9"/>
        </a:buClr>
        <a:buSzPct val="100000"/>
        <a:buFont typeface="Wingdings 2"/>
        <a:buChar char=""/>
        <a:defRPr sz="2800">
          <a:solidFill>
            <a:srgbClr val="FFFFFF"/>
          </a:solidFill>
          <a:latin typeface="Book Antiqua"/>
          <a:ea typeface="Book Antiqua"/>
          <a:cs typeface="Book Antiqua"/>
          <a:sym typeface="Book Antiqua"/>
        </a:defRPr>
      </a:lvl4pPr>
      <a:lvl5pPr marL="1646061" indent="-283986">
        <a:spcBef>
          <a:spcPts val="600"/>
        </a:spcBef>
        <a:buClr>
          <a:srgbClr val="F9F9F9"/>
        </a:buClr>
        <a:buSzPct val="100000"/>
        <a:buFont typeface="Wingdings 2"/>
        <a:buChar char="◾"/>
        <a:defRPr sz="2800">
          <a:solidFill>
            <a:srgbClr val="FFFFFF"/>
          </a:solidFill>
          <a:latin typeface="Book Antiqua"/>
          <a:ea typeface="Book Antiqua"/>
          <a:cs typeface="Book Antiqua"/>
          <a:sym typeface="Book Antiqua"/>
        </a:defRPr>
      </a:lvl5pPr>
      <a:lvl6pPr marL="2103261" indent="-283986">
        <a:spcBef>
          <a:spcPts val="600"/>
        </a:spcBef>
        <a:buClr>
          <a:srgbClr val="F9F9F9"/>
        </a:buClr>
        <a:buSzPct val="100000"/>
        <a:buFont typeface="Wingdings 2"/>
        <a:buChar char="•"/>
        <a:defRPr sz="2800">
          <a:solidFill>
            <a:srgbClr val="FFFFFF"/>
          </a:solidFill>
          <a:latin typeface="Book Antiqua"/>
          <a:ea typeface="Book Antiqua"/>
          <a:cs typeface="Book Antiqua"/>
          <a:sym typeface="Book Antiqua"/>
        </a:defRPr>
      </a:lvl6pPr>
      <a:lvl7pPr marL="2560461" indent="-283986">
        <a:spcBef>
          <a:spcPts val="600"/>
        </a:spcBef>
        <a:buClr>
          <a:srgbClr val="F9F9F9"/>
        </a:buClr>
        <a:buSzPct val="100000"/>
        <a:buFont typeface="Wingdings 2"/>
        <a:buChar char="•"/>
        <a:defRPr sz="2800">
          <a:solidFill>
            <a:srgbClr val="FFFFFF"/>
          </a:solidFill>
          <a:latin typeface="Book Antiqua"/>
          <a:ea typeface="Book Antiqua"/>
          <a:cs typeface="Book Antiqua"/>
          <a:sym typeface="Book Antiqua"/>
        </a:defRPr>
      </a:lvl7pPr>
      <a:lvl8pPr marL="3017661" indent="-283986">
        <a:spcBef>
          <a:spcPts val="600"/>
        </a:spcBef>
        <a:buClr>
          <a:srgbClr val="F9F9F9"/>
        </a:buClr>
        <a:buSzPct val="100000"/>
        <a:buFont typeface="Wingdings 2"/>
        <a:buChar char="•"/>
        <a:defRPr sz="2800">
          <a:solidFill>
            <a:srgbClr val="FFFFFF"/>
          </a:solidFill>
          <a:latin typeface="Book Antiqua"/>
          <a:ea typeface="Book Antiqua"/>
          <a:cs typeface="Book Antiqua"/>
          <a:sym typeface="Book Antiqua"/>
        </a:defRPr>
      </a:lvl8pPr>
      <a:lvl9pPr marL="3474861" indent="-283986">
        <a:spcBef>
          <a:spcPts val="600"/>
        </a:spcBef>
        <a:buClr>
          <a:srgbClr val="F9F9F9"/>
        </a:buClr>
        <a:buSzPct val="100000"/>
        <a:buFont typeface="Wingdings 2"/>
        <a:buChar char="•"/>
        <a:defRPr sz="2800">
          <a:solidFill>
            <a:srgbClr val="FFFFFF"/>
          </a:solidFill>
          <a:latin typeface="Book Antiqua"/>
          <a:ea typeface="Book Antiqua"/>
          <a:cs typeface="Book Antiqua"/>
          <a:sym typeface="Book Antiqua"/>
        </a:defRPr>
      </a:lvl9pPr>
    </p:bodyStyle>
    <p:otherStyle>
      <a:lvl1pPr algn="r">
        <a:defRPr sz="1200">
          <a:solidFill>
            <a:schemeClr val="tx1"/>
          </a:solidFill>
          <a:latin typeface="+mn-lt"/>
          <a:ea typeface="+mn-ea"/>
          <a:cs typeface="+mn-cs"/>
          <a:sym typeface="Book Antiqua"/>
        </a:defRPr>
      </a:lvl1pPr>
      <a:lvl2pPr indent="457200" algn="r">
        <a:defRPr sz="1200">
          <a:solidFill>
            <a:schemeClr val="tx1"/>
          </a:solidFill>
          <a:latin typeface="+mn-lt"/>
          <a:ea typeface="+mn-ea"/>
          <a:cs typeface="+mn-cs"/>
          <a:sym typeface="Book Antiqua"/>
        </a:defRPr>
      </a:lvl2pPr>
      <a:lvl3pPr indent="914400" algn="r">
        <a:defRPr sz="1200">
          <a:solidFill>
            <a:schemeClr val="tx1"/>
          </a:solidFill>
          <a:latin typeface="+mn-lt"/>
          <a:ea typeface="+mn-ea"/>
          <a:cs typeface="+mn-cs"/>
          <a:sym typeface="Book Antiqua"/>
        </a:defRPr>
      </a:lvl3pPr>
      <a:lvl4pPr indent="1371600" algn="r">
        <a:defRPr sz="1200">
          <a:solidFill>
            <a:schemeClr val="tx1"/>
          </a:solidFill>
          <a:latin typeface="+mn-lt"/>
          <a:ea typeface="+mn-ea"/>
          <a:cs typeface="+mn-cs"/>
          <a:sym typeface="Book Antiqua"/>
        </a:defRPr>
      </a:lvl4pPr>
      <a:lvl5pPr indent="1828800" algn="r">
        <a:defRPr sz="1200">
          <a:solidFill>
            <a:schemeClr val="tx1"/>
          </a:solidFill>
          <a:latin typeface="+mn-lt"/>
          <a:ea typeface="+mn-ea"/>
          <a:cs typeface="+mn-cs"/>
          <a:sym typeface="Book Antiqua"/>
        </a:defRPr>
      </a:lvl5pPr>
      <a:lvl6pPr algn="r">
        <a:defRPr sz="1200">
          <a:solidFill>
            <a:schemeClr val="tx1"/>
          </a:solidFill>
          <a:latin typeface="+mn-lt"/>
          <a:ea typeface="+mn-ea"/>
          <a:cs typeface="+mn-cs"/>
          <a:sym typeface="Book Antiqua"/>
        </a:defRPr>
      </a:lvl6pPr>
      <a:lvl7pPr algn="r">
        <a:defRPr sz="1200">
          <a:solidFill>
            <a:schemeClr val="tx1"/>
          </a:solidFill>
          <a:latin typeface="+mn-lt"/>
          <a:ea typeface="+mn-ea"/>
          <a:cs typeface="+mn-cs"/>
          <a:sym typeface="Book Antiqua"/>
        </a:defRPr>
      </a:lvl7pPr>
      <a:lvl8pPr algn="r">
        <a:defRPr sz="1200">
          <a:solidFill>
            <a:schemeClr val="tx1"/>
          </a:solidFill>
          <a:latin typeface="+mn-lt"/>
          <a:ea typeface="+mn-ea"/>
          <a:cs typeface="+mn-cs"/>
          <a:sym typeface="Book Antiqua"/>
        </a:defRPr>
      </a:lvl8pPr>
      <a:lvl9pPr algn="r">
        <a:defRPr sz="1200">
          <a:solidFill>
            <a:schemeClr val="tx1"/>
          </a:solidFill>
          <a:latin typeface="+mn-lt"/>
          <a:ea typeface="+mn-ea"/>
          <a:cs typeface="+mn-cs"/>
          <a:sym typeface="Book Antiqu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9.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0.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10.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12.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13.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14.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15.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1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16.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3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7.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18.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20.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21.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21.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21.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 Id="rId3" Type="http://schemas.openxmlformats.org/officeDocument/2006/relationships/image" Target="../media/image41.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 Id="rId3" Type="http://schemas.openxmlformats.org/officeDocument/2006/relationships/image" Target="../media/image21.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 Id="rId3" Type="http://schemas.openxmlformats.org/officeDocument/2006/relationships/image" Target="../media/image21.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 Id="rId3" Type="http://schemas.openxmlformats.org/officeDocument/2006/relationships/image" Target="../media/image22.jpe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4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5.jpe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 Id="rId3" Type="http://schemas.openxmlformats.org/officeDocument/2006/relationships/image" Target="../media/image50.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 Id="rId3" Type="http://schemas.openxmlformats.org/officeDocument/2006/relationships/image" Target="../media/image2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 name="image.png"/>
          <p:cNvPicPr/>
          <p:nvPr/>
        </p:nvPicPr>
        <p:blipFill>
          <a:blip r:embed="rId2">
            <a:extLst/>
          </a:blip>
          <a:stretch>
            <a:fillRect/>
          </a:stretch>
        </p:blipFill>
        <p:spPr>
          <a:xfrm>
            <a:off x="414337" y="1365250"/>
            <a:ext cx="8242301" cy="2054225"/>
          </a:xfrm>
          <a:prstGeom prst="rect">
            <a:avLst/>
          </a:prstGeom>
          <a:ln w="12700">
            <a:miter lim="400000"/>
          </a:ln>
        </p:spPr>
      </p:pic>
      <p:sp>
        <p:nvSpPr>
          <p:cNvPr id="15" name="Shape 15"/>
          <p:cNvSpPr/>
          <p:nvPr>
            <p:ph type="body" idx="4294967295"/>
          </p:nvPr>
        </p:nvSpPr>
        <p:spPr>
          <a:xfrm>
            <a:off x="1371600" y="3332162"/>
            <a:ext cx="6400800" cy="1752601"/>
          </a:xfrm>
          <a:prstGeom prst="rect">
            <a:avLst/>
          </a:prstGeom>
        </p:spPr>
        <p:txBody>
          <a:bodyPr lIns="0" tIns="0" rIns="0" bIns="0">
            <a:normAutofit fontScale="100000" lnSpcReduction="0"/>
          </a:bodyPr>
          <a:lstStyle/>
          <a:p>
            <a:pPr lvl="0">
              <a:buChar char=""/>
            </a:p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 name="image.png"/>
          <p:cNvPicPr/>
          <p:nvPr/>
        </p:nvPicPr>
        <p:blipFill>
          <a:blip r:embed="rId2">
            <a:extLst/>
          </a:blip>
          <a:stretch>
            <a:fillRect/>
          </a:stretch>
        </p:blipFill>
        <p:spPr>
          <a:xfrm>
            <a:off x="-238125" y="-209550"/>
            <a:ext cx="4224338" cy="1158875"/>
          </a:xfrm>
          <a:prstGeom prst="rect">
            <a:avLst/>
          </a:prstGeom>
          <a:ln w="12700">
            <a:miter lim="400000"/>
          </a:ln>
        </p:spPr>
      </p:pic>
      <p:sp>
        <p:nvSpPr>
          <p:cNvPr id="44" name="Shape 44"/>
          <p:cNvSpPr/>
          <p:nvPr>
            <p:ph type="body" idx="4294967295"/>
          </p:nvPr>
        </p:nvSpPr>
        <p:spPr>
          <a:xfrm>
            <a:off x="-69057" y="905933"/>
            <a:ext cx="3886201" cy="4525963"/>
          </a:xfrm>
          <a:prstGeom prst="rect">
            <a:avLst/>
          </a:prstGeom>
        </p:spPr>
        <p:txBody>
          <a:bodyPr lIns="0" tIns="0" rIns="0" bIns="0">
            <a:normAutofit fontScale="100000" lnSpcReduction="0"/>
          </a:bodyPr>
          <a:lstStyle>
            <a:lvl1pPr>
              <a:lnSpc>
                <a:spcPct val="80000"/>
              </a:lnSpc>
              <a:buChar char=""/>
              <a:defRPr>
                <a:solidFill>
                  <a:srgbClr val="000000"/>
                </a:solidFill>
              </a:defRPr>
            </a:lvl1pPr>
          </a:lstStyle>
          <a:p>
            <a:pPr lvl="0">
              <a:defRPr sz="1800"/>
            </a:pPr>
            <a:r>
              <a:rPr sz="2800"/>
              <a:t>It occupies the left upper quadrant mainly in the epigastric region</a:t>
            </a:r>
          </a:p>
        </p:txBody>
      </p:sp>
      <p:pic>
        <p:nvPicPr>
          <p:cNvPr id="45" name="X2604-R-10.png" descr="http://img2.tfd.com/mk/R/X2604-R-10.png"/>
          <p:cNvPicPr/>
          <p:nvPr/>
        </p:nvPicPr>
        <p:blipFill>
          <a:blip r:embed="rId3">
            <a:extLst/>
          </a:blip>
          <a:stretch>
            <a:fillRect/>
          </a:stretch>
        </p:blipFill>
        <p:spPr>
          <a:xfrm>
            <a:off x="3634316" y="609600"/>
            <a:ext cx="5580857" cy="59436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image.png"/>
          <p:cNvPicPr/>
          <p:nvPr/>
        </p:nvPicPr>
        <p:blipFill>
          <a:blip r:embed="rId2">
            <a:extLst/>
          </a:blip>
          <a:stretch>
            <a:fillRect/>
          </a:stretch>
        </p:blipFill>
        <p:spPr>
          <a:xfrm>
            <a:off x="450850" y="-137584"/>
            <a:ext cx="8242300" cy="877889"/>
          </a:xfrm>
          <a:prstGeom prst="rect">
            <a:avLst/>
          </a:prstGeom>
          <a:ln w="12700">
            <a:miter lim="400000"/>
          </a:ln>
        </p:spPr>
      </p:pic>
      <p:sp>
        <p:nvSpPr>
          <p:cNvPr id="48" name="Shape 48"/>
          <p:cNvSpPr/>
          <p:nvPr>
            <p:ph type="body" idx="4294967295"/>
          </p:nvPr>
        </p:nvSpPr>
        <p:spPr>
          <a:xfrm>
            <a:off x="50800" y="778933"/>
            <a:ext cx="4343400" cy="5029201"/>
          </a:xfrm>
          <a:prstGeom prst="rect">
            <a:avLst/>
          </a:prstGeom>
        </p:spPr>
        <p:txBody>
          <a:bodyPr lIns="0" tIns="0" rIns="0" bIns="0">
            <a:normAutofit fontScale="100000" lnSpcReduction="0"/>
          </a:bodyPr>
          <a:lstStyle/>
          <a:p>
            <a:pPr lvl="0" marL="402939" indent="-269144" defTabSz="896111">
              <a:lnSpc>
                <a:spcPct val="80000"/>
              </a:lnSpc>
              <a:spcBef>
                <a:spcPts val="500"/>
              </a:spcBef>
              <a:buSzTx/>
              <a:buNone/>
              <a:defRPr sz="1800">
                <a:solidFill>
                  <a:srgbClr val="000000"/>
                </a:solidFill>
              </a:defRPr>
            </a:pPr>
            <a:r>
              <a:rPr sz="2352"/>
              <a:t> </a:t>
            </a:r>
            <a:endParaRPr sz="2352"/>
          </a:p>
          <a:p>
            <a:pPr lvl="0" marL="536733" indent="-402939" defTabSz="896111">
              <a:lnSpc>
                <a:spcPct val="80000"/>
              </a:lnSpc>
              <a:buChar char=""/>
              <a:defRPr sz="1800">
                <a:solidFill>
                  <a:srgbClr val="000000"/>
                </a:solidFill>
              </a:defRPr>
            </a:pPr>
            <a:r>
              <a:rPr sz="2744"/>
              <a:t>It is roughly J-shaped </a:t>
            </a:r>
            <a:endParaRPr sz="2744"/>
          </a:p>
          <a:p>
            <a:pPr lvl="0" marL="536733" indent="-402939" defTabSz="896111">
              <a:lnSpc>
                <a:spcPct val="80000"/>
              </a:lnSpc>
              <a:buChar char=""/>
              <a:defRPr sz="1800">
                <a:solidFill>
                  <a:srgbClr val="000000"/>
                </a:solidFill>
              </a:defRPr>
            </a:pPr>
            <a:r>
              <a:rPr sz="2744"/>
              <a:t>Steer horn in obese person</a:t>
            </a:r>
            <a:endParaRPr sz="2744"/>
          </a:p>
          <a:p>
            <a:pPr lvl="0" marL="536733" indent="-402939" defTabSz="896111">
              <a:lnSpc>
                <a:spcPct val="80000"/>
              </a:lnSpc>
              <a:buChar char=""/>
              <a:defRPr sz="1800">
                <a:solidFill>
                  <a:srgbClr val="000000"/>
                </a:solidFill>
              </a:defRPr>
            </a:pPr>
            <a:r>
              <a:rPr sz="2744"/>
              <a:t>has two openings, the cardiac and pyloric orifices </a:t>
            </a:r>
            <a:endParaRPr sz="2744"/>
          </a:p>
          <a:p>
            <a:pPr lvl="0" marL="536733" indent="-402939" defTabSz="896111">
              <a:lnSpc>
                <a:spcPct val="80000"/>
              </a:lnSpc>
              <a:buChar char=""/>
              <a:defRPr sz="1800">
                <a:solidFill>
                  <a:srgbClr val="000000"/>
                </a:solidFill>
              </a:defRPr>
            </a:pPr>
            <a:r>
              <a:rPr sz="2744"/>
              <a:t>Two curvatures, the greater and lesser curvatures </a:t>
            </a:r>
            <a:endParaRPr sz="2744"/>
          </a:p>
          <a:p>
            <a:pPr lvl="0" marL="536733" indent="-402939" defTabSz="896111">
              <a:lnSpc>
                <a:spcPct val="80000"/>
              </a:lnSpc>
              <a:buChar char=""/>
              <a:defRPr sz="1800">
                <a:solidFill>
                  <a:srgbClr val="000000"/>
                </a:solidFill>
              </a:defRPr>
            </a:pPr>
            <a:r>
              <a:rPr sz="2744"/>
              <a:t>Two surfaces, an anterior and a posterior surface </a:t>
            </a:r>
          </a:p>
        </p:txBody>
      </p:sp>
      <p:pic>
        <p:nvPicPr>
          <p:cNvPr id="49" name="Illu_stomach.jpg" descr="Illu_stomach"/>
          <p:cNvPicPr/>
          <p:nvPr/>
        </p:nvPicPr>
        <p:blipFill>
          <a:blip r:embed="rId3">
            <a:extLst/>
          </a:blip>
          <a:stretch>
            <a:fillRect/>
          </a:stretch>
        </p:blipFill>
        <p:spPr>
          <a:xfrm>
            <a:off x="4460941" y="841904"/>
            <a:ext cx="4683059" cy="5635096"/>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image.png"/>
          <p:cNvPicPr/>
          <p:nvPr/>
        </p:nvPicPr>
        <p:blipFill>
          <a:blip r:embed="rId2">
            <a:extLst/>
          </a:blip>
          <a:stretch>
            <a:fillRect/>
          </a:stretch>
        </p:blipFill>
        <p:spPr>
          <a:xfrm>
            <a:off x="450850" y="-188913"/>
            <a:ext cx="8242300" cy="1158876"/>
          </a:xfrm>
          <a:prstGeom prst="rect">
            <a:avLst/>
          </a:prstGeom>
          <a:ln w="12700">
            <a:miter lim="400000"/>
          </a:ln>
        </p:spPr>
      </p:pic>
      <p:sp>
        <p:nvSpPr>
          <p:cNvPr id="52" name="Shape 52"/>
          <p:cNvSpPr/>
          <p:nvPr>
            <p:ph type="body" idx="4294967295"/>
          </p:nvPr>
        </p:nvSpPr>
        <p:spPr>
          <a:xfrm>
            <a:off x="50800" y="1278466"/>
            <a:ext cx="9042401" cy="5506906"/>
          </a:xfrm>
          <a:prstGeom prst="rect">
            <a:avLst/>
          </a:prstGeom>
        </p:spPr>
        <p:txBody>
          <a:bodyPr lIns="0" tIns="0" rIns="0" bIns="0">
            <a:normAutofit fontScale="100000" lnSpcReduction="0"/>
          </a:bodyPr>
          <a:lstStyle/>
          <a:p>
            <a:pPr lvl="0">
              <a:buChar char=""/>
              <a:defRPr sz="1800">
                <a:solidFill>
                  <a:srgbClr val="000000"/>
                </a:solidFill>
              </a:defRPr>
            </a:pPr>
            <a:r>
              <a:rPr sz="2800"/>
              <a:t>Its shape undergoes considerable variation in the same person and depends on</a:t>
            </a:r>
            <a:endParaRPr sz="2800"/>
          </a:p>
          <a:p>
            <a:pPr lvl="0" marL="411162" indent="-274637">
              <a:buSzTx/>
              <a:buNone/>
              <a:defRPr sz="1800">
                <a:solidFill>
                  <a:srgbClr val="000000"/>
                </a:solidFill>
              </a:defRPr>
            </a:pPr>
            <a:r>
              <a:rPr sz="2800"/>
              <a:t>-  The volume of its contents</a:t>
            </a:r>
            <a:endParaRPr sz="2800"/>
          </a:p>
          <a:p>
            <a:pPr lvl="0" marL="411162" indent="-274637">
              <a:buSzTx/>
              <a:buNone/>
              <a:defRPr sz="1800">
                <a:solidFill>
                  <a:srgbClr val="000000"/>
                </a:solidFill>
              </a:defRPr>
            </a:pPr>
            <a:r>
              <a:rPr sz="2800"/>
              <a:t>-  The position of the body</a:t>
            </a:r>
            <a:endParaRPr sz="2800"/>
          </a:p>
          <a:p>
            <a:pPr lvl="0" marL="411162" indent="-274637">
              <a:buSzTx/>
              <a:buNone/>
              <a:defRPr sz="1800">
                <a:solidFill>
                  <a:srgbClr val="000000"/>
                </a:solidFill>
              </a:defRPr>
            </a:pPr>
            <a:r>
              <a:rPr sz="2800"/>
              <a:t>-  The phase of respiration. </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image.png"/>
          <p:cNvPicPr/>
          <p:nvPr/>
        </p:nvPicPr>
        <p:blipFill>
          <a:blip r:embed="rId2">
            <a:extLst/>
          </a:blip>
          <a:stretch>
            <a:fillRect/>
          </a:stretch>
        </p:blipFill>
        <p:spPr>
          <a:xfrm>
            <a:off x="450850" y="-222780"/>
            <a:ext cx="8242300" cy="1158876"/>
          </a:xfrm>
          <a:prstGeom prst="rect">
            <a:avLst/>
          </a:prstGeom>
          <a:ln w="12700">
            <a:miter lim="400000"/>
          </a:ln>
        </p:spPr>
      </p:pic>
      <p:sp>
        <p:nvSpPr>
          <p:cNvPr id="55" name="Shape 55"/>
          <p:cNvSpPr/>
          <p:nvPr>
            <p:ph type="body" idx="4294967295"/>
          </p:nvPr>
        </p:nvSpPr>
        <p:spPr>
          <a:xfrm>
            <a:off x="118533" y="872066"/>
            <a:ext cx="8906934" cy="5729156"/>
          </a:xfrm>
          <a:prstGeom prst="rect">
            <a:avLst/>
          </a:prstGeom>
        </p:spPr>
        <p:txBody>
          <a:bodyPr lIns="0" tIns="0" rIns="0" bIns="0">
            <a:normAutofit fontScale="100000" lnSpcReduction="0"/>
          </a:bodyPr>
          <a:lstStyle/>
          <a:p>
            <a:pPr lvl="0" marL="411162" indent="-274637">
              <a:buSzTx/>
              <a:buNone/>
              <a:defRPr sz="1800">
                <a:solidFill>
                  <a:srgbClr val="000000"/>
                </a:solidFill>
              </a:defRPr>
            </a:pPr>
            <a:r>
              <a:rPr sz="3000"/>
              <a:t>Has three main functions: </a:t>
            </a:r>
            <a:endParaRPr sz="3000"/>
          </a:p>
          <a:p>
            <a:pPr lvl="0" marL="411162" indent="-274637">
              <a:buSzTx/>
              <a:buNone/>
              <a:defRPr sz="1800">
                <a:solidFill>
                  <a:srgbClr val="000000"/>
                </a:solidFill>
              </a:defRPr>
            </a:pPr>
            <a:endParaRPr sz="3000"/>
          </a:p>
          <a:p>
            <a:pPr lvl="0">
              <a:buChar char=""/>
              <a:defRPr sz="1800">
                <a:solidFill>
                  <a:srgbClr val="000000"/>
                </a:solidFill>
              </a:defRPr>
            </a:pPr>
            <a:r>
              <a:rPr sz="3000"/>
              <a:t>It stores food (in the adult it has a capacity of about 1500 mL )</a:t>
            </a:r>
            <a:endParaRPr sz="3000"/>
          </a:p>
          <a:p>
            <a:pPr lvl="0">
              <a:buChar char=""/>
              <a:defRPr sz="1800">
                <a:solidFill>
                  <a:srgbClr val="000000"/>
                </a:solidFill>
              </a:defRPr>
            </a:pPr>
            <a:r>
              <a:rPr sz="3000"/>
              <a:t>It mixes the food with gastric secretions to form a semifluid chyme </a:t>
            </a:r>
            <a:endParaRPr sz="3000"/>
          </a:p>
          <a:p>
            <a:pPr lvl="0">
              <a:buChar char=""/>
              <a:defRPr sz="1800">
                <a:solidFill>
                  <a:srgbClr val="000000"/>
                </a:solidFill>
              </a:defRPr>
            </a:pPr>
            <a:r>
              <a:rPr sz="3000"/>
              <a:t>It controls the rate of delivery of the chyme to the small intestine so that efficient digestion and absorption can take place.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image.png"/>
          <p:cNvPicPr/>
          <p:nvPr/>
        </p:nvPicPr>
        <p:blipFill>
          <a:blip r:embed="rId2">
            <a:extLst/>
          </a:blip>
          <a:stretch>
            <a:fillRect/>
          </a:stretch>
        </p:blipFill>
        <p:spPr>
          <a:xfrm>
            <a:off x="-6350" y="-62442"/>
            <a:ext cx="9156701" cy="950913"/>
          </a:xfrm>
          <a:prstGeom prst="rect">
            <a:avLst/>
          </a:prstGeom>
          <a:ln w="12700">
            <a:miter lim="400000"/>
          </a:ln>
        </p:spPr>
      </p:pic>
      <p:pic>
        <p:nvPicPr>
          <p:cNvPr id="58" name="image.jpg"/>
          <p:cNvPicPr/>
          <p:nvPr/>
        </p:nvPicPr>
        <p:blipFill>
          <a:blip r:embed="rId3">
            <a:extLst/>
          </a:blip>
          <a:srcRect l="23333" t="31372" r="23333" b="23529"/>
          <a:stretch>
            <a:fillRect/>
          </a:stretch>
        </p:blipFill>
        <p:spPr>
          <a:xfrm>
            <a:off x="0" y="1030419"/>
            <a:ext cx="9144000" cy="6741981"/>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image.png"/>
          <p:cNvPicPr/>
          <p:nvPr/>
        </p:nvPicPr>
        <p:blipFill>
          <a:blip r:embed="rId2">
            <a:extLst/>
          </a:blip>
          <a:stretch>
            <a:fillRect/>
          </a:stretch>
        </p:blipFill>
        <p:spPr>
          <a:xfrm>
            <a:off x="450850" y="-121180"/>
            <a:ext cx="8242300" cy="1158876"/>
          </a:xfrm>
          <a:prstGeom prst="rect">
            <a:avLst/>
          </a:prstGeom>
          <a:ln w="12700">
            <a:miter lim="400000"/>
          </a:ln>
        </p:spPr>
      </p:pic>
      <p:sp>
        <p:nvSpPr>
          <p:cNvPr id="61" name="Shape 61"/>
          <p:cNvSpPr/>
          <p:nvPr>
            <p:ph type="body" idx="4294967295"/>
          </p:nvPr>
        </p:nvSpPr>
        <p:spPr>
          <a:xfrm>
            <a:off x="33866" y="1166018"/>
            <a:ext cx="5245895" cy="4525964"/>
          </a:xfrm>
          <a:prstGeom prst="rect">
            <a:avLst/>
          </a:prstGeom>
        </p:spPr>
        <p:txBody>
          <a:bodyPr lIns="0" tIns="0" rIns="0" bIns="0">
            <a:normAutofit fontScale="100000" lnSpcReduction="0"/>
          </a:bodyPr>
          <a:lstStyle/>
          <a:p>
            <a:pPr lvl="0" marL="411162" indent="-274637">
              <a:lnSpc>
                <a:spcPct val="80000"/>
              </a:lnSpc>
              <a:spcBef>
                <a:spcPts val="500"/>
              </a:spcBef>
              <a:buSzTx/>
              <a:buNone/>
              <a:defRPr sz="1800">
                <a:solidFill>
                  <a:srgbClr val="000000"/>
                </a:solidFill>
              </a:defRPr>
            </a:pPr>
            <a:r>
              <a:rPr sz="2600"/>
              <a:t>The stomach is divided into the following parts :</a:t>
            </a:r>
            <a:endParaRPr sz="2600"/>
          </a:p>
          <a:p>
            <a:pPr lvl="0" marL="411162" indent="-274637">
              <a:lnSpc>
                <a:spcPct val="80000"/>
              </a:lnSpc>
              <a:spcBef>
                <a:spcPts val="500"/>
              </a:spcBef>
              <a:buSzTx/>
              <a:buNone/>
              <a:defRPr sz="1800">
                <a:solidFill>
                  <a:srgbClr val="000000"/>
                </a:solidFill>
              </a:defRPr>
            </a:pPr>
            <a:endParaRPr sz="2600"/>
          </a:p>
          <a:p>
            <a:pPr lvl="0" marL="411162" indent="-274637">
              <a:lnSpc>
                <a:spcPct val="80000"/>
              </a:lnSpc>
              <a:spcBef>
                <a:spcPts val="500"/>
              </a:spcBef>
              <a:buSzTx/>
              <a:buNone/>
              <a:defRPr sz="1800">
                <a:solidFill>
                  <a:srgbClr val="000000"/>
                </a:solidFill>
              </a:defRPr>
            </a:pPr>
            <a:r>
              <a:rPr b="1" sz="2600" u="sng"/>
              <a:t>1- Fundus: </a:t>
            </a:r>
            <a:endParaRPr b="1" sz="2600" u="sng"/>
          </a:p>
          <a:p>
            <a:pPr lvl="0">
              <a:lnSpc>
                <a:spcPct val="80000"/>
              </a:lnSpc>
              <a:spcBef>
                <a:spcPts val="500"/>
              </a:spcBef>
              <a:buChar char=""/>
              <a:defRPr sz="1800">
                <a:solidFill>
                  <a:srgbClr val="000000"/>
                </a:solidFill>
              </a:defRPr>
            </a:pPr>
            <a:r>
              <a:rPr sz="2600"/>
              <a:t>Dome-shaped </a:t>
            </a:r>
            <a:endParaRPr sz="2600"/>
          </a:p>
          <a:p>
            <a:pPr lvl="0">
              <a:lnSpc>
                <a:spcPct val="80000"/>
              </a:lnSpc>
              <a:spcBef>
                <a:spcPts val="500"/>
              </a:spcBef>
              <a:buChar char=""/>
              <a:defRPr sz="1800">
                <a:solidFill>
                  <a:srgbClr val="000000"/>
                </a:solidFill>
              </a:defRPr>
            </a:pPr>
            <a:r>
              <a:rPr sz="2600"/>
              <a:t> Projects upward and to the left of the cardiac orifice</a:t>
            </a:r>
            <a:endParaRPr sz="2600"/>
          </a:p>
          <a:p>
            <a:pPr lvl="0">
              <a:lnSpc>
                <a:spcPct val="80000"/>
              </a:lnSpc>
              <a:spcBef>
                <a:spcPts val="500"/>
              </a:spcBef>
              <a:buChar char=""/>
              <a:defRPr sz="1800">
                <a:solidFill>
                  <a:srgbClr val="000000"/>
                </a:solidFill>
              </a:defRPr>
            </a:pPr>
            <a:r>
              <a:rPr sz="2600"/>
              <a:t> It is usually full of gas.</a:t>
            </a:r>
          </a:p>
        </p:txBody>
      </p:sp>
      <p:pic>
        <p:nvPicPr>
          <p:cNvPr id="62" name="300px-Regions_of_stomach.png" descr="300px-Regions_of_stomach"/>
          <p:cNvPicPr/>
          <p:nvPr/>
        </p:nvPicPr>
        <p:blipFill>
          <a:blip r:embed="rId3">
            <a:extLst/>
          </a:blip>
          <a:stretch>
            <a:fillRect/>
          </a:stretch>
        </p:blipFill>
        <p:spPr>
          <a:xfrm>
            <a:off x="3739488" y="1109133"/>
            <a:ext cx="5530520" cy="510540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body" idx="4294967295"/>
          </p:nvPr>
        </p:nvSpPr>
        <p:spPr>
          <a:xfrm>
            <a:off x="84666" y="313266"/>
            <a:ext cx="4277917" cy="6740990"/>
          </a:xfrm>
          <a:prstGeom prst="rect">
            <a:avLst/>
          </a:prstGeom>
        </p:spPr>
        <p:txBody>
          <a:bodyPr lIns="0" tIns="0" rIns="0" bIns="0">
            <a:normAutofit fontScale="100000" lnSpcReduction="0"/>
          </a:bodyPr>
          <a:lstStyle/>
          <a:p>
            <a:pPr lvl="0" marL="0" indent="0">
              <a:lnSpc>
                <a:spcPct val="80000"/>
              </a:lnSpc>
              <a:buSzTx/>
              <a:buNone/>
              <a:defRPr sz="1800">
                <a:solidFill>
                  <a:srgbClr val="000000"/>
                </a:solidFill>
              </a:defRPr>
            </a:pPr>
            <a:r>
              <a:rPr b="1" sz="2900" u="sng"/>
              <a:t>2- Body: </a:t>
            </a:r>
            <a:endParaRPr b="1" sz="2900" u="sng"/>
          </a:p>
          <a:p>
            <a:pPr lvl="0" marL="0" indent="0">
              <a:lnSpc>
                <a:spcPct val="80000"/>
              </a:lnSpc>
              <a:buFontTx/>
              <a:buChar char="-"/>
              <a:defRPr sz="1800">
                <a:solidFill>
                  <a:srgbClr val="000000"/>
                </a:solidFill>
              </a:defRPr>
            </a:pPr>
            <a:r>
              <a:rPr sz="2900"/>
              <a:t>Extends from the level of the cardiac orifice to the level of the incisura angularis (a constant notch in the lower part of the lesser curvature )</a:t>
            </a:r>
            <a:endParaRPr sz="2900"/>
          </a:p>
          <a:p>
            <a:pPr lvl="0" marL="0" indent="0">
              <a:lnSpc>
                <a:spcPct val="80000"/>
              </a:lnSpc>
              <a:buFontTx/>
              <a:buChar char="-"/>
              <a:defRPr sz="1800">
                <a:solidFill>
                  <a:srgbClr val="000000"/>
                </a:solidFill>
              </a:defRPr>
            </a:pPr>
            <a:endParaRPr sz="2900"/>
          </a:p>
          <a:p>
            <a:pPr lvl="0" marL="0" indent="0">
              <a:lnSpc>
                <a:spcPct val="80000"/>
              </a:lnSpc>
              <a:buSzTx/>
              <a:buNone/>
              <a:defRPr sz="1800">
                <a:solidFill>
                  <a:srgbClr val="000000"/>
                </a:solidFill>
              </a:defRPr>
            </a:pPr>
            <a:r>
              <a:rPr sz="2900" u="sng"/>
              <a:t>3- Pyloric region </a:t>
            </a:r>
            <a:endParaRPr sz="2900" u="sng"/>
          </a:p>
          <a:p>
            <a:pPr lvl="0" marL="0" indent="0">
              <a:lnSpc>
                <a:spcPct val="80000"/>
              </a:lnSpc>
              <a:buSzTx/>
              <a:buNone/>
              <a:defRPr sz="1800">
                <a:solidFill>
                  <a:srgbClr val="000000"/>
                </a:solidFill>
              </a:defRPr>
            </a:pPr>
            <a:r>
              <a:rPr sz="2900"/>
              <a:t>divided into:</a:t>
            </a:r>
            <a:endParaRPr sz="2900"/>
          </a:p>
          <a:p>
            <a:pPr lvl="0" marL="0" indent="0">
              <a:lnSpc>
                <a:spcPct val="80000"/>
              </a:lnSpc>
              <a:buSzTx/>
              <a:buNone/>
              <a:defRPr sz="1800">
                <a:solidFill>
                  <a:srgbClr val="000000"/>
                </a:solidFill>
              </a:defRPr>
            </a:pPr>
            <a:r>
              <a:rPr b="1" sz="2900" u="sng"/>
              <a:t>a- Pyloric antrum</a:t>
            </a:r>
            <a:r>
              <a:rPr sz="2900"/>
              <a:t>: </a:t>
            </a:r>
            <a:endParaRPr sz="2900"/>
          </a:p>
          <a:p>
            <a:pPr lvl="0" marL="0" indent="0">
              <a:lnSpc>
                <a:spcPct val="80000"/>
              </a:lnSpc>
              <a:buSzTx/>
              <a:buNone/>
              <a:defRPr sz="1800">
                <a:solidFill>
                  <a:srgbClr val="000000"/>
                </a:solidFill>
              </a:defRPr>
            </a:pPr>
            <a:r>
              <a:rPr sz="2900"/>
              <a:t>- This extends from the incisura angularis to the pylorus </a:t>
            </a:r>
          </a:p>
        </p:txBody>
      </p:sp>
      <p:pic>
        <p:nvPicPr>
          <p:cNvPr id="65" name="Gray1046.png" descr="File:Gray1046.svg"/>
          <p:cNvPicPr/>
          <p:nvPr/>
        </p:nvPicPr>
        <p:blipFill>
          <a:blip r:embed="rId2">
            <a:extLst/>
          </a:blip>
          <a:stretch>
            <a:fillRect/>
          </a:stretch>
        </p:blipFill>
        <p:spPr>
          <a:xfrm>
            <a:off x="4151179" y="533400"/>
            <a:ext cx="5086682" cy="5324475"/>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image.png"/>
          <p:cNvPicPr/>
          <p:nvPr/>
        </p:nvPicPr>
        <p:blipFill>
          <a:blip r:embed="rId2">
            <a:extLst/>
          </a:blip>
          <a:stretch>
            <a:fillRect/>
          </a:stretch>
        </p:blipFill>
        <p:spPr>
          <a:xfrm>
            <a:off x="274637" y="268287"/>
            <a:ext cx="3194051" cy="1169988"/>
          </a:xfrm>
          <a:prstGeom prst="rect">
            <a:avLst/>
          </a:prstGeom>
          <a:ln w="12700">
            <a:miter lim="400000"/>
          </a:ln>
        </p:spPr>
      </p:pic>
      <p:sp>
        <p:nvSpPr>
          <p:cNvPr id="68" name="Shape 68"/>
          <p:cNvSpPr/>
          <p:nvPr>
            <p:ph type="body" idx="4294967295"/>
          </p:nvPr>
        </p:nvSpPr>
        <p:spPr>
          <a:xfrm>
            <a:off x="117739" y="1439333"/>
            <a:ext cx="3236914" cy="4678363"/>
          </a:xfrm>
          <a:prstGeom prst="rect">
            <a:avLst/>
          </a:prstGeom>
        </p:spPr>
        <p:txBody>
          <a:bodyPr lIns="0" tIns="0" rIns="0" bIns="0">
            <a:normAutofit fontScale="100000" lnSpcReduction="0"/>
          </a:bodyPr>
          <a:lstStyle/>
          <a:p>
            <a:pPr lvl="0" marL="0" indent="0">
              <a:spcBef>
                <a:spcPts val="500"/>
              </a:spcBef>
              <a:buSzTx/>
              <a:buNone/>
              <a:defRPr sz="1800">
                <a:solidFill>
                  <a:srgbClr val="000000"/>
                </a:solidFill>
              </a:defRPr>
            </a:pPr>
            <a:r>
              <a:rPr sz="2500"/>
              <a:t>- The most tubular part of the stomach</a:t>
            </a:r>
            <a:endParaRPr sz="2500"/>
          </a:p>
          <a:p>
            <a:pPr lvl="0" marL="0" indent="0">
              <a:spcBef>
                <a:spcPts val="500"/>
              </a:spcBef>
              <a:buSzTx/>
              <a:buNone/>
              <a:defRPr sz="1800">
                <a:solidFill>
                  <a:srgbClr val="000000"/>
                </a:solidFill>
              </a:defRPr>
            </a:pPr>
            <a:endParaRPr sz="2500"/>
          </a:p>
          <a:p>
            <a:pPr lvl="0" marL="0" indent="0">
              <a:spcBef>
                <a:spcPts val="500"/>
              </a:spcBef>
              <a:buSzTx/>
              <a:buNone/>
              <a:defRPr sz="1800">
                <a:solidFill>
                  <a:srgbClr val="000000"/>
                </a:solidFill>
              </a:defRPr>
            </a:pPr>
            <a:r>
              <a:rPr sz="2500"/>
              <a:t>- The thick muscular wall is called the pyloric sphincter</a:t>
            </a:r>
          </a:p>
        </p:txBody>
      </p:sp>
      <p:pic>
        <p:nvPicPr>
          <p:cNvPr id="69" name="stomach_tcm75-26442.png" descr="stomach_tcm75-26442"/>
          <p:cNvPicPr/>
          <p:nvPr/>
        </p:nvPicPr>
        <p:blipFill>
          <a:blip r:embed="rId3">
            <a:extLst/>
          </a:blip>
          <a:stretch>
            <a:fillRect/>
          </a:stretch>
        </p:blipFill>
        <p:spPr>
          <a:xfrm>
            <a:off x="3581400" y="0"/>
            <a:ext cx="5644225" cy="68580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4294967295"/>
          </p:nvPr>
        </p:nvSpPr>
        <p:spPr>
          <a:xfrm>
            <a:off x="457200" y="651933"/>
            <a:ext cx="8229600" cy="4708526"/>
          </a:xfrm>
          <a:prstGeom prst="rect">
            <a:avLst/>
          </a:prstGeom>
        </p:spPr>
        <p:txBody>
          <a:bodyPr lIns="0" tIns="0" rIns="0" bIns="0">
            <a:normAutofit fontScale="100000" lnSpcReduction="0"/>
          </a:bodyPr>
          <a:lstStyle/>
          <a:p>
            <a:pPr lvl="0" marL="411162" indent="-274637" algn="ctr">
              <a:spcBef>
                <a:spcPts val="1100"/>
              </a:spcBef>
              <a:buSzTx/>
              <a:buNone/>
              <a:defRPr sz="1800">
                <a:solidFill>
                  <a:srgbClr val="000000"/>
                </a:solidFill>
              </a:defRPr>
            </a:pPr>
            <a:r>
              <a:rPr i="1" sz="4800"/>
              <a:t>Orifices of the stomach</a:t>
            </a:r>
            <a:endParaRPr i="1" sz="4800"/>
          </a:p>
          <a:p>
            <a:pPr lvl="0" marL="411162" indent="-274637" algn="ctr">
              <a:spcBef>
                <a:spcPts val="1100"/>
              </a:spcBef>
              <a:buSzTx/>
              <a:buNone/>
              <a:defRPr sz="1800">
                <a:solidFill>
                  <a:srgbClr val="000000"/>
                </a:solidFill>
              </a:defRPr>
            </a:pPr>
            <a:endParaRPr i="1" sz="4800"/>
          </a:p>
          <a:p>
            <a:pPr lvl="0" marL="411162" indent="-274637">
              <a:spcBef>
                <a:spcPts val="1100"/>
              </a:spcBef>
              <a:buSzTx/>
              <a:buNone/>
              <a:defRPr sz="1800">
                <a:solidFill>
                  <a:srgbClr val="000000"/>
                </a:solidFill>
              </a:defRPr>
            </a:pPr>
            <a:r>
              <a:rPr i="1" sz="4800"/>
              <a:t>- Cardiac orifice</a:t>
            </a:r>
            <a:endParaRPr i="1" sz="4800"/>
          </a:p>
          <a:p>
            <a:pPr lvl="0" marL="411162" indent="-274637">
              <a:spcBef>
                <a:spcPts val="1100"/>
              </a:spcBef>
              <a:buSzTx/>
              <a:buNone/>
              <a:defRPr sz="1800">
                <a:solidFill>
                  <a:srgbClr val="000000"/>
                </a:solidFill>
              </a:defRPr>
            </a:pPr>
            <a:endParaRPr i="1" sz="4800"/>
          </a:p>
          <a:p>
            <a:pPr lvl="0" marL="411162" indent="-274637">
              <a:spcBef>
                <a:spcPts val="1100"/>
              </a:spcBef>
              <a:buSzTx/>
              <a:buNone/>
              <a:defRPr sz="1800">
                <a:solidFill>
                  <a:srgbClr val="000000"/>
                </a:solidFill>
              </a:defRPr>
            </a:pPr>
            <a:r>
              <a:rPr sz="4800"/>
              <a:t>- pyloric orifice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3" name="image.png"/>
          <p:cNvPicPr/>
          <p:nvPr/>
        </p:nvPicPr>
        <p:blipFill>
          <a:blip r:embed="rId2">
            <a:extLst/>
          </a:blip>
          <a:stretch>
            <a:fillRect/>
          </a:stretch>
        </p:blipFill>
        <p:spPr>
          <a:xfrm>
            <a:off x="88370" y="-86255"/>
            <a:ext cx="3194051" cy="1243014"/>
          </a:xfrm>
          <a:prstGeom prst="rect">
            <a:avLst/>
          </a:prstGeom>
          <a:ln w="12700">
            <a:miter lim="400000"/>
          </a:ln>
        </p:spPr>
      </p:pic>
      <p:sp>
        <p:nvSpPr>
          <p:cNvPr id="74" name="Shape 74"/>
          <p:cNvSpPr/>
          <p:nvPr>
            <p:ph type="body" idx="4294967295"/>
          </p:nvPr>
        </p:nvSpPr>
        <p:spPr>
          <a:xfrm>
            <a:off x="152400" y="1219200"/>
            <a:ext cx="3962400" cy="4906963"/>
          </a:xfrm>
          <a:prstGeom prst="rect">
            <a:avLst/>
          </a:prstGeom>
        </p:spPr>
        <p:txBody>
          <a:bodyPr lIns="0" tIns="0" rIns="0" bIns="0">
            <a:normAutofit fontScale="100000" lnSpcReduction="0"/>
          </a:bodyPr>
          <a:lstStyle/>
          <a:p>
            <a:pPr lvl="0" marL="0" indent="0">
              <a:lnSpc>
                <a:spcPct val="80000"/>
              </a:lnSpc>
              <a:spcBef>
                <a:spcPts val="500"/>
              </a:spcBef>
              <a:buFontTx/>
              <a:buChar char="-"/>
              <a:defRPr sz="1800">
                <a:solidFill>
                  <a:srgbClr val="000000"/>
                </a:solidFill>
              </a:defRPr>
            </a:pPr>
            <a:r>
              <a:rPr sz="2600"/>
              <a:t>The cardiac orifice is where the esophagus enters the stomach </a:t>
            </a:r>
            <a:endParaRPr sz="2600"/>
          </a:p>
          <a:p>
            <a:pPr lvl="0" marL="0" indent="0">
              <a:lnSpc>
                <a:spcPct val="80000"/>
              </a:lnSpc>
              <a:buFontTx/>
              <a:buChar char="-"/>
              <a:defRPr sz="1800">
                <a:solidFill>
                  <a:srgbClr val="000000"/>
                </a:solidFill>
              </a:defRPr>
            </a:pPr>
            <a:endParaRPr sz="2600"/>
          </a:p>
          <a:p>
            <a:pPr lvl="0" marL="0" indent="0">
              <a:lnSpc>
                <a:spcPct val="80000"/>
              </a:lnSpc>
              <a:spcBef>
                <a:spcPts val="500"/>
              </a:spcBef>
              <a:buFontTx/>
              <a:buChar char="-"/>
              <a:defRPr sz="1800">
                <a:solidFill>
                  <a:srgbClr val="000000"/>
                </a:solidFill>
              </a:defRPr>
            </a:pPr>
            <a:r>
              <a:rPr sz="2600"/>
              <a:t>No anatomic sphincter can be demonstrated here</a:t>
            </a:r>
            <a:endParaRPr sz="2600"/>
          </a:p>
          <a:p>
            <a:pPr lvl="0" marL="0" indent="0">
              <a:lnSpc>
                <a:spcPct val="80000"/>
              </a:lnSpc>
              <a:buFontTx/>
              <a:buChar char="-"/>
              <a:defRPr sz="1800">
                <a:solidFill>
                  <a:srgbClr val="000000"/>
                </a:solidFill>
              </a:defRPr>
            </a:pPr>
            <a:endParaRPr sz="2600"/>
          </a:p>
          <a:p>
            <a:pPr lvl="0" marL="0" indent="0">
              <a:lnSpc>
                <a:spcPct val="80000"/>
              </a:lnSpc>
              <a:spcBef>
                <a:spcPts val="500"/>
              </a:spcBef>
              <a:buFontTx/>
              <a:buChar char="-"/>
              <a:defRPr sz="1800">
                <a:solidFill>
                  <a:srgbClr val="000000"/>
                </a:solidFill>
              </a:defRPr>
            </a:pPr>
            <a:r>
              <a:rPr sz="2600"/>
              <a:t> A physiological sphincter</a:t>
            </a:r>
            <a:r>
              <a:rPr sz="2600">
                <a:latin typeface="Wingdings"/>
                <a:ea typeface="Wingdings"/>
                <a:cs typeface="Wingdings"/>
                <a:sym typeface="Wingdings"/>
              </a:rPr>
              <a:t></a:t>
            </a:r>
            <a:r>
              <a:rPr sz="2600"/>
              <a:t> physiological mechanism exists that prevents regurgitation of stomach contents into the esophagus </a:t>
            </a:r>
          </a:p>
        </p:txBody>
      </p:sp>
      <p:pic>
        <p:nvPicPr>
          <p:cNvPr id="75" name="StomachAnatomy.jpg" descr="StomachAnatomy.jpg"/>
          <p:cNvPicPr/>
          <p:nvPr/>
        </p:nvPicPr>
        <p:blipFill>
          <a:blip r:embed="rId3">
            <a:extLst/>
          </a:blip>
          <a:stretch>
            <a:fillRect/>
          </a:stretch>
        </p:blipFill>
        <p:spPr>
          <a:xfrm>
            <a:off x="4031191" y="990600"/>
            <a:ext cx="5112809" cy="55626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 name="image.png"/>
          <p:cNvPicPr/>
          <p:nvPr/>
        </p:nvPicPr>
        <p:blipFill>
          <a:blip r:embed="rId2">
            <a:extLst/>
          </a:blip>
          <a:stretch>
            <a:fillRect/>
          </a:stretch>
        </p:blipFill>
        <p:spPr>
          <a:xfrm>
            <a:off x="230716" y="-121180"/>
            <a:ext cx="8242301" cy="1158876"/>
          </a:xfrm>
          <a:prstGeom prst="rect">
            <a:avLst/>
          </a:prstGeom>
          <a:ln w="12700">
            <a:miter lim="400000"/>
          </a:ln>
        </p:spPr>
      </p:pic>
      <p:sp>
        <p:nvSpPr>
          <p:cNvPr id="18" name="Shape 18"/>
          <p:cNvSpPr/>
          <p:nvPr>
            <p:ph type="body" idx="4294967295"/>
          </p:nvPr>
        </p:nvSpPr>
        <p:spPr>
          <a:xfrm>
            <a:off x="16933" y="757898"/>
            <a:ext cx="5501945" cy="6013451"/>
          </a:xfrm>
          <a:prstGeom prst="rect">
            <a:avLst/>
          </a:prstGeom>
        </p:spPr>
        <p:txBody>
          <a:bodyPr lIns="0" tIns="0" rIns="0" bIns="0">
            <a:normAutofit fontScale="100000" lnSpcReduction="0"/>
          </a:bodyPr>
          <a:lstStyle/>
          <a:p>
            <a:pPr lvl="0" marL="471011" indent="-353599" defTabSz="786384">
              <a:lnSpc>
                <a:spcPct val="80000"/>
              </a:lnSpc>
              <a:spcBef>
                <a:spcPts val="200"/>
              </a:spcBef>
              <a:buChar char=""/>
              <a:defRPr sz="1800">
                <a:solidFill>
                  <a:srgbClr val="000000"/>
                </a:solidFill>
              </a:defRPr>
            </a:pPr>
            <a:r>
              <a:rPr b="1" sz="1720"/>
              <a:t>The esophagus is a tubular structure (muscular, collapsible tube ) about 10 in. (25 cm) long that is continuous above with the laryngeal part of the pharynx opposite the sixth cervical vertebra</a:t>
            </a:r>
            <a:endParaRPr b="1" sz="1720"/>
          </a:p>
          <a:p>
            <a:pPr lvl="0" marL="471011" indent="-353599" defTabSz="786384">
              <a:lnSpc>
                <a:spcPct val="80000"/>
              </a:lnSpc>
              <a:spcBef>
                <a:spcPts val="500"/>
              </a:spcBef>
              <a:buChar char=""/>
              <a:defRPr sz="1800">
                <a:solidFill>
                  <a:srgbClr val="000000"/>
                </a:solidFill>
              </a:defRPr>
            </a:pPr>
            <a:endParaRPr b="1" sz="1720"/>
          </a:p>
          <a:p>
            <a:pPr lvl="0" marL="471011" indent="-353599" defTabSz="786384">
              <a:lnSpc>
                <a:spcPct val="80000"/>
              </a:lnSpc>
              <a:spcBef>
                <a:spcPts val="200"/>
              </a:spcBef>
              <a:buChar char=""/>
              <a:defRPr sz="1800">
                <a:solidFill>
                  <a:srgbClr val="000000"/>
                </a:solidFill>
              </a:defRPr>
            </a:pPr>
            <a:r>
              <a:rPr b="1" sz="1720"/>
              <a:t>The esophagus conducts food from the pharynx into the stomach. Wavelike contractions of the muscular coat, called peristalsis, propel the food onward.</a:t>
            </a:r>
            <a:endParaRPr b="1" sz="1720"/>
          </a:p>
          <a:p>
            <a:pPr lvl="0" marL="471011" indent="-353599" defTabSz="786384">
              <a:lnSpc>
                <a:spcPct val="80000"/>
              </a:lnSpc>
              <a:spcBef>
                <a:spcPts val="500"/>
              </a:spcBef>
              <a:buChar char=""/>
              <a:defRPr sz="1800">
                <a:solidFill>
                  <a:srgbClr val="000000"/>
                </a:solidFill>
              </a:defRPr>
            </a:pPr>
            <a:endParaRPr b="1" sz="1720"/>
          </a:p>
          <a:p>
            <a:pPr lvl="0" marL="471011" indent="-353599" defTabSz="786384">
              <a:lnSpc>
                <a:spcPct val="80000"/>
              </a:lnSpc>
              <a:spcBef>
                <a:spcPts val="200"/>
              </a:spcBef>
              <a:buChar char=""/>
              <a:defRPr sz="1800">
                <a:solidFill>
                  <a:srgbClr val="000000"/>
                </a:solidFill>
              </a:defRPr>
            </a:pPr>
            <a:r>
              <a:rPr b="1" sz="1720"/>
              <a:t>It passes through the diaphragm at the level of the 10th thoracic vertebra to join the stomach </a:t>
            </a:r>
            <a:endParaRPr b="1" sz="1720"/>
          </a:p>
          <a:p>
            <a:pPr lvl="0" marL="471011" indent="-353599" defTabSz="786384">
              <a:lnSpc>
                <a:spcPct val="80000"/>
              </a:lnSpc>
              <a:spcBef>
                <a:spcPts val="500"/>
              </a:spcBef>
              <a:buChar char=""/>
              <a:defRPr sz="1800">
                <a:solidFill>
                  <a:srgbClr val="000000"/>
                </a:solidFill>
              </a:defRPr>
            </a:pPr>
            <a:endParaRPr b="1" sz="1720"/>
          </a:p>
          <a:p>
            <a:pPr lvl="0" marL="471011" indent="-353599" defTabSz="786384">
              <a:lnSpc>
                <a:spcPct val="80000"/>
              </a:lnSpc>
              <a:spcBef>
                <a:spcPts val="200"/>
              </a:spcBef>
              <a:buChar char=""/>
              <a:defRPr sz="1800">
                <a:solidFill>
                  <a:srgbClr val="000000"/>
                </a:solidFill>
              </a:defRPr>
            </a:pPr>
            <a:r>
              <a:rPr b="1" sz="1720"/>
              <a:t>In the neck, the esophagus lies in front of the vertebral column; laterally, it is related to the lobes of the thyroid gland; and anteriorly, it is in contact with the trachea and the recurrent laryngeal nerves </a:t>
            </a:r>
            <a:endParaRPr b="1" sz="1720"/>
          </a:p>
          <a:p>
            <a:pPr lvl="0" marL="471011" indent="-353599" defTabSz="786384">
              <a:lnSpc>
                <a:spcPct val="80000"/>
              </a:lnSpc>
              <a:spcBef>
                <a:spcPts val="500"/>
              </a:spcBef>
              <a:buChar char=""/>
              <a:defRPr sz="1800">
                <a:solidFill>
                  <a:srgbClr val="000000"/>
                </a:solidFill>
              </a:defRPr>
            </a:pPr>
            <a:endParaRPr b="1" sz="1720"/>
          </a:p>
          <a:p>
            <a:pPr lvl="0" marL="471011" indent="-353599" defTabSz="786384">
              <a:lnSpc>
                <a:spcPct val="80000"/>
              </a:lnSpc>
              <a:spcBef>
                <a:spcPts val="200"/>
              </a:spcBef>
              <a:buChar char=""/>
              <a:defRPr sz="1800">
                <a:solidFill>
                  <a:srgbClr val="000000"/>
                </a:solidFill>
              </a:defRPr>
            </a:pPr>
            <a:r>
              <a:rPr b="1" sz="1720"/>
              <a:t>In the thorax, it passes downward and to the left through the superior and then the posterior mediastinum</a:t>
            </a:r>
            <a:endParaRPr b="1" sz="1720"/>
          </a:p>
          <a:p>
            <a:pPr lvl="0" marL="471011" indent="-353599" defTabSz="786384">
              <a:lnSpc>
                <a:spcPct val="80000"/>
              </a:lnSpc>
              <a:spcBef>
                <a:spcPts val="500"/>
              </a:spcBef>
              <a:buChar char=""/>
              <a:defRPr sz="1800">
                <a:solidFill>
                  <a:srgbClr val="000000"/>
                </a:solidFill>
              </a:defRPr>
            </a:pPr>
            <a:endParaRPr b="1" sz="1720"/>
          </a:p>
          <a:p>
            <a:pPr lvl="0" marL="471011" indent="-353599" defTabSz="786384">
              <a:lnSpc>
                <a:spcPct val="80000"/>
              </a:lnSpc>
              <a:spcBef>
                <a:spcPts val="200"/>
              </a:spcBef>
              <a:buChar char=""/>
              <a:defRPr sz="1800">
                <a:solidFill>
                  <a:srgbClr val="000000"/>
                </a:solidFill>
              </a:defRPr>
            </a:pPr>
            <a:r>
              <a:rPr b="1" sz="1720"/>
              <a:t>At the level of the sternal angle, the aortic arch pushes the esophagus over to the midline </a:t>
            </a:r>
          </a:p>
        </p:txBody>
      </p:sp>
      <p:pic>
        <p:nvPicPr>
          <p:cNvPr id="19" name="esophagus3.jpg" descr="http://csnanatomy.pbworks.com/f/1239245288/esophagus3.jpg"/>
          <p:cNvPicPr/>
          <p:nvPr/>
        </p:nvPicPr>
        <p:blipFill>
          <a:blip r:embed="rId3">
            <a:extLst/>
          </a:blip>
          <a:stretch>
            <a:fillRect/>
          </a:stretch>
        </p:blipFill>
        <p:spPr>
          <a:xfrm>
            <a:off x="5562600" y="814982"/>
            <a:ext cx="3457906" cy="6013451"/>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7" name="image.png"/>
          <p:cNvPicPr/>
          <p:nvPr/>
        </p:nvPicPr>
        <p:blipFill>
          <a:blip r:embed="rId2">
            <a:extLst/>
          </a:blip>
          <a:stretch>
            <a:fillRect/>
          </a:stretch>
        </p:blipFill>
        <p:spPr>
          <a:xfrm>
            <a:off x="-988484" y="-35984"/>
            <a:ext cx="8242301" cy="877889"/>
          </a:xfrm>
          <a:prstGeom prst="rect">
            <a:avLst/>
          </a:prstGeom>
          <a:ln w="12700">
            <a:miter lim="400000"/>
          </a:ln>
        </p:spPr>
      </p:pic>
      <p:sp>
        <p:nvSpPr>
          <p:cNvPr id="78" name="Shape 78"/>
          <p:cNvSpPr/>
          <p:nvPr>
            <p:ph type="body" idx="4294967295"/>
          </p:nvPr>
        </p:nvSpPr>
        <p:spPr>
          <a:xfrm>
            <a:off x="-16934" y="838200"/>
            <a:ext cx="4758532" cy="4525963"/>
          </a:xfrm>
          <a:prstGeom prst="rect">
            <a:avLst/>
          </a:prstGeom>
        </p:spPr>
        <p:txBody>
          <a:bodyPr lIns="0" tIns="0" rIns="0" bIns="0">
            <a:normAutofit fontScale="100000" lnSpcReduction="0"/>
          </a:bodyPr>
          <a:lstStyle/>
          <a:p>
            <a:pPr lvl="0">
              <a:buFontTx/>
              <a:buChar char="-"/>
              <a:defRPr sz="1800">
                <a:solidFill>
                  <a:srgbClr val="000000"/>
                </a:solidFill>
              </a:defRPr>
            </a:pPr>
            <a:r>
              <a:rPr sz="2800"/>
              <a:t>7</a:t>
            </a:r>
            <a:r>
              <a:rPr baseline="30000" sz="2800"/>
              <a:t>th</a:t>
            </a:r>
            <a:r>
              <a:rPr sz="2800"/>
              <a:t> Lt. costal cartilage</a:t>
            </a:r>
            <a:endParaRPr sz="2800"/>
          </a:p>
          <a:p>
            <a:pPr lvl="0">
              <a:buFontTx/>
              <a:buChar char="-"/>
              <a:defRPr sz="1800">
                <a:solidFill>
                  <a:srgbClr val="000000"/>
                </a:solidFill>
              </a:defRPr>
            </a:pPr>
            <a:r>
              <a:rPr sz="2800"/>
              <a:t>1 inch to Lt. of midline</a:t>
            </a:r>
            <a:endParaRPr sz="2800"/>
          </a:p>
          <a:p>
            <a:pPr lvl="0">
              <a:buFontTx/>
              <a:buChar char="-"/>
              <a:defRPr sz="1800">
                <a:solidFill>
                  <a:srgbClr val="000000"/>
                </a:solidFill>
              </a:defRPr>
            </a:pPr>
            <a:r>
              <a:rPr sz="2800"/>
              <a:t>45 cm from incisors in the oral cavity.</a:t>
            </a:r>
            <a:endParaRPr sz="2800"/>
          </a:p>
          <a:p>
            <a:pPr lvl="0">
              <a:buFontTx/>
              <a:buChar char="-"/>
              <a:defRPr sz="1800">
                <a:solidFill>
                  <a:srgbClr val="000000"/>
                </a:solidFill>
              </a:defRPr>
            </a:pPr>
            <a:r>
              <a:rPr sz="2800"/>
              <a:t>10 cm from ant. abdominal wall</a:t>
            </a:r>
          </a:p>
        </p:txBody>
      </p:sp>
      <p:pic>
        <p:nvPicPr>
          <p:cNvPr id="79" name="stomach_72.jpeg" descr="http://img.webmd.com/dtmcms/live/webmd/consumer_assets/site_images/articles/image_article_collections/anatomy_pages/stomach_72.jpg"/>
          <p:cNvPicPr/>
          <p:nvPr/>
        </p:nvPicPr>
        <p:blipFill>
          <a:blip r:embed="rId3">
            <a:extLst/>
          </a:blip>
          <a:stretch>
            <a:fillRect/>
          </a:stretch>
        </p:blipFill>
        <p:spPr>
          <a:xfrm>
            <a:off x="3675117" y="2424228"/>
            <a:ext cx="5468883" cy="4433772"/>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image.png"/>
          <p:cNvPicPr/>
          <p:nvPr/>
        </p:nvPicPr>
        <p:blipFill>
          <a:blip r:embed="rId2">
            <a:extLst/>
          </a:blip>
          <a:stretch>
            <a:fillRect/>
          </a:stretch>
        </p:blipFill>
        <p:spPr>
          <a:xfrm>
            <a:off x="-2139950" y="-205846"/>
            <a:ext cx="8242300" cy="1158876"/>
          </a:xfrm>
          <a:prstGeom prst="rect">
            <a:avLst/>
          </a:prstGeom>
          <a:ln w="12700">
            <a:miter lim="400000"/>
          </a:ln>
        </p:spPr>
      </p:pic>
      <p:sp>
        <p:nvSpPr>
          <p:cNvPr id="82" name="Shape 82"/>
          <p:cNvSpPr/>
          <p:nvPr>
            <p:ph type="body" idx="4294967295"/>
          </p:nvPr>
        </p:nvSpPr>
        <p:spPr>
          <a:xfrm>
            <a:off x="-101600" y="939800"/>
            <a:ext cx="4916157" cy="5856156"/>
          </a:xfrm>
          <a:prstGeom prst="rect">
            <a:avLst/>
          </a:prstGeom>
        </p:spPr>
        <p:txBody>
          <a:bodyPr lIns="0" tIns="0" rIns="0" bIns="0">
            <a:normAutofit fontScale="100000" lnSpcReduction="0"/>
          </a:bodyPr>
          <a:lstStyle/>
          <a:p>
            <a:pPr lvl="0" marL="488950" indent="-352425">
              <a:lnSpc>
                <a:spcPct val="70000"/>
              </a:lnSpc>
              <a:spcBef>
                <a:spcPts val="500"/>
              </a:spcBef>
              <a:buChar char=""/>
              <a:defRPr sz="1800">
                <a:solidFill>
                  <a:srgbClr val="000000"/>
                </a:solidFill>
              </a:defRPr>
            </a:pPr>
            <a:r>
              <a:rPr sz="2400"/>
              <a:t>Present at end of  the pyloric canal </a:t>
            </a:r>
            <a:endParaRPr sz="2400"/>
          </a:p>
          <a:p>
            <a:pPr lvl="0">
              <a:lnSpc>
                <a:spcPct val="70000"/>
              </a:lnSpc>
              <a:spcBef>
                <a:spcPts val="500"/>
              </a:spcBef>
              <a:buChar char=""/>
              <a:defRPr sz="1800">
                <a:solidFill>
                  <a:srgbClr val="000000"/>
                </a:solidFill>
              </a:defRPr>
            </a:pPr>
            <a:endParaRPr sz="2400"/>
          </a:p>
          <a:p>
            <a:pPr lvl="0" marL="488950" indent="-352425">
              <a:lnSpc>
                <a:spcPct val="70000"/>
              </a:lnSpc>
              <a:spcBef>
                <a:spcPts val="500"/>
              </a:spcBef>
              <a:buChar char=""/>
              <a:defRPr sz="1800">
                <a:solidFill>
                  <a:srgbClr val="000000"/>
                </a:solidFill>
              </a:defRPr>
            </a:pPr>
            <a:r>
              <a:rPr sz="2400"/>
              <a:t>On the level of L1</a:t>
            </a:r>
            <a:endParaRPr sz="2400"/>
          </a:p>
          <a:p>
            <a:pPr lvl="0">
              <a:lnSpc>
                <a:spcPct val="70000"/>
              </a:lnSpc>
              <a:spcBef>
                <a:spcPts val="500"/>
              </a:spcBef>
              <a:buChar char=""/>
              <a:defRPr sz="1800">
                <a:solidFill>
                  <a:srgbClr val="000000"/>
                </a:solidFill>
              </a:defRPr>
            </a:pPr>
            <a:endParaRPr sz="2400"/>
          </a:p>
          <a:p>
            <a:pPr lvl="0" marL="488950" indent="-352425">
              <a:lnSpc>
                <a:spcPct val="70000"/>
              </a:lnSpc>
              <a:spcBef>
                <a:spcPts val="500"/>
              </a:spcBef>
              <a:buChar char=""/>
              <a:defRPr sz="1800">
                <a:solidFill>
                  <a:srgbClr val="000000"/>
                </a:solidFill>
              </a:defRPr>
            </a:pPr>
            <a:r>
              <a:rPr sz="2400"/>
              <a:t>1” to the Rt. of the midline.</a:t>
            </a:r>
            <a:endParaRPr sz="2400"/>
          </a:p>
          <a:p>
            <a:pPr lvl="0">
              <a:lnSpc>
                <a:spcPct val="70000"/>
              </a:lnSpc>
              <a:spcBef>
                <a:spcPts val="500"/>
              </a:spcBef>
              <a:buChar char=""/>
              <a:defRPr sz="1800">
                <a:solidFill>
                  <a:srgbClr val="000000"/>
                </a:solidFill>
              </a:defRPr>
            </a:pPr>
            <a:endParaRPr sz="2400"/>
          </a:p>
          <a:p>
            <a:pPr lvl="0" marL="488950" indent="-352425">
              <a:lnSpc>
                <a:spcPct val="70000"/>
              </a:lnSpc>
              <a:spcBef>
                <a:spcPts val="500"/>
              </a:spcBef>
              <a:buChar char=""/>
              <a:defRPr sz="1800">
                <a:solidFill>
                  <a:srgbClr val="000000"/>
                </a:solidFill>
              </a:defRPr>
            </a:pPr>
            <a:r>
              <a:rPr sz="2400"/>
              <a:t>The circular muscle coat of the stomach is much thicker here and forms the anatomic and physiologic pyloric sphincter </a:t>
            </a:r>
            <a:endParaRPr sz="2400"/>
          </a:p>
          <a:p>
            <a:pPr lvl="0">
              <a:lnSpc>
                <a:spcPct val="70000"/>
              </a:lnSpc>
              <a:spcBef>
                <a:spcPts val="500"/>
              </a:spcBef>
              <a:buChar char=""/>
              <a:defRPr sz="1800">
                <a:solidFill>
                  <a:srgbClr val="000000"/>
                </a:solidFill>
              </a:defRPr>
            </a:pPr>
            <a:endParaRPr sz="2400"/>
          </a:p>
          <a:p>
            <a:pPr lvl="0" marL="488950" indent="-352425">
              <a:lnSpc>
                <a:spcPct val="70000"/>
              </a:lnSpc>
              <a:spcBef>
                <a:spcPts val="500"/>
              </a:spcBef>
              <a:buChar char=""/>
              <a:defRPr sz="1800">
                <a:solidFill>
                  <a:srgbClr val="000000"/>
                </a:solidFill>
              </a:defRPr>
            </a:pPr>
            <a:r>
              <a:rPr sz="2400"/>
              <a:t>Its position can be recognized by a slight constriction on the surface of the stomach (The pylorus lies on the transpyloric plane).</a:t>
            </a:r>
          </a:p>
        </p:txBody>
      </p:sp>
      <p:pic>
        <p:nvPicPr>
          <p:cNvPr id="83" name="StomachAnatomy.jpg" descr="StomachAnatomy"/>
          <p:cNvPicPr/>
          <p:nvPr/>
        </p:nvPicPr>
        <p:blipFill>
          <a:blip r:embed="rId3">
            <a:extLst/>
          </a:blip>
          <a:stretch>
            <a:fillRect/>
          </a:stretch>
        </p:blipFill>
        <p:spPr>
          <a:xfrm>
            <a:off x="4831225" y="876300"/>
            <a:ext cx="4295842" cy="510540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Gray1050.png" descr="http://upload.wikimedia.org/wikipedia/commons/1/11/Gray1050.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image.png"/>
          <p:cNvPicPr/>
          <p:nvPr/>
        </p:nvPicPr>
        <p:blipFill>
          <a:blip r:embed="rId2">
            <a:extLst/>
          </a:blip>
          <a:stretch>
            <a:fillRect/>
          </a:stretch>
        </p:blipFill>
        <p:spPr>
          <a:xfrm>
            <a:off x="10318" y="-104246"/>
            <a:ext cx="4017964" cy="774701"/>
          </a:xfrm>
          <a:prstGeom prst="rect">
            <a:avLst/>
          </a:prstGeom>
          <a:ln w="12700">
            <a:miter lim="400000"/>
          </a:ln>
        </p:spPr>
      </p:pic>
      <p:sp>
        <p:nvSpPr>
          <p:cNvPr id="88" name="Shape 88"/>
          <p:cNvSpPr/>
          <p:nvPr>
            <p:ph type="body" idx="4294967295"/>
          </p:nvPr>
        </p:nvSpPr>
        <p:spPr>
          <a:xfrm>
            <a:off x="8466" y="694266"/>
            <a:ext cx="3668714" cy="6077480"/>
          </a:xfrm>
          <a:prstGeom prst="rect">
            <a:avLst/>
          </a:prstGeom>
        </p:spPr>
        <p:txBody>
          <a:bodyPr lIns="0" tIns="0" rIns="0" bIns="0">
            <a:normAutofit fontScale="100000" lnSpcReduction="0"/>
          </a:bodyPr>
          <a:lstStyle/>
          <a:p>
            <a:pPr lvl="0" marL="0" indent="0">
              <a:lnSpc>
                <a:spcPct val="90000"/>
              </a:lnSpc>
              <a:buFontTx/>
              <a:buChar char="-"/>
              <a:defRPr sz="1800">
                <a:solidFill>
                  <a:srgbClr val="000000"/>
                </a:solidFill>
              </a:defRPr>
            </a:pPr>
            <a:endParaRPr sz="2800"/>
          </a:p>
          <a:p>
            <a:pPr lvl="0" marL="0" indent="0">
              <a:lnSpc>
                <a:spcPct val="90000"/>
              </a:lnSpc>
              <a:buFontTx/>
              <a:buChar char="-"/>
              <a:defRPr sz="1800">
                <a:solidFill>
                  <a:srgbClr val="000000"/>
                </a:solidFill>
              </a:defRPr>
            </a:pPr>
            <a:r>
              <a:rPr sz="2800"/>
              <a:t>The pyloric sphincter controls the outflow of gastric contents into the duodenum. </a:t>
            </a:r>
            <a:endParaRPr sz="2800"/>
          </a:p>
          <a:p>
            <a:pPr lvl="0" marL="0" indent="0">
              <a:lnSpc>
                <a:spcPct val="90000"/>
              </a:lnSpc>
              <a:buFontTx/>
              <a:buChar char="-"/>
              <a:defRPr sz="1800">
                <a:solidFill>
                  <a:srgbClr val="000000"/>
                </a:solidFill>
              </a:defRPr>
            </a:pPr>
            <a:endParaRPr sz="2800"/>
          </a:p>
          <a:p>
            <a:pPr lvl="0" marL="0" indent="0">
              <a:lnSpc>
                <a:spcPct val="90000"/>
              </a:lnSpc>
              <a:buFontTx/>
              <a:buChar char="-"/>
              <a:defRPr sz="1800">
                <a:solidFill>
                  <a:srgbClr val="000000"/>
                </a:solidFill>
              </a:defRPr>
            </a:pPr>
            <a:r>
              <a:rPr sz="2800"/>
              <a:t> The sphincter receives motor fibers from the sympathetic system and inhibitory fibers from the vagus nerve</a:t>
            </a:r>
          </a:p>
        </p:txBody>
      </p:sp>
      <p:pic>
        <p:nvPicPr>
          <p:cNvPr id="89" name="3803W.jpg" descr="http://findlaw.doereport.com/imagescooked/3803W.jpg"/>
          <p:cNvPicPr/>
          <p:nvPr/>
        </p:nvPicPr>
        <p:blipFill>
          <a:blip r:embed="rId3">
            <a:extLst/>
          </a:blip>
          <a:stretch>
            <a:fillRect/>
          </a:stretch>
        </p:blipFill>
        <p:spPr>
          <a:xfrm>
            <a:off x="3726888" y="1198112"/>
            <a:ext cx="5362641" cy="4754563"/>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1" name="image.png"/>
          <p:cNvPicPr/>
          <p:nvPr/>
        </p:nvPicPr>
        <p:blipFill>
          <a:blip r:embed="rId2">
            <a:extLst/>
          </a:blip>
          <a:stretch>
            <a:fillRect/>
          </a:stretch>
        </p:blipFill>
        <p:spPr>
          <a:xfrm>
            <a:off x="450850" y="-138113"/>
            <a:ext cx="8242300" cy="1158876"/>
          </a:xfrm>
          <a:prstGeom prst="rect">
            <a:avLst/>
          </a:prstGeom>
          <a:ln w="12700">
            <a:miter lim="400000"/>
          </a:ln>
        </p:spPr>
      </p:pic>
      <p:sp>
        <p:nvSpPr>
          <p:cNvPr id="92" name="Shape 92"/>
          <p:cNvSpPr/>
          <p:nvPr>
            <p:ph type="body" idx="4294967295"/>
          </p:nvPr>
        </p:nvSpPr>
        <p:spPr>
          <a:xfrm>
            <a:off x="457200" y="1084725"/>
            <a:ext cx="8229600" cy="5224000"/>
          </a:xfrm>
          <a:prstGeom prst="rect">
            <a:avLst/>
          </a:prstGeom>
        </p:spPr>
        <p:txBody>
          <a:bodyPr lIns="0" tIns="0" rIns="0" bIns="0">
            <a:normAutofit fontScale="100000" lnSpcReduction="0"/>
          </a:bodyPr>
          <a:lstStyle/>
          <a:p>
            <a:pPr lvl="0" marL="411162" indent="-274637">
              <a:buSzTx/>
              <a:buNone/>
              <a:defRPr sz="1800">
                <a:solidFill>
                  <a:srgbClr val="000000"/>
                </a:solidFill>
              </a:defRPr>
            </a:pPr>
            <a:r>
              <a:rPr sz="2800"/>
              <a:t>Function of pyloric opening control by:</a:t>
            </a:r>
            <a:endParaRPr sz="2800"/>
          </a:p>
          <a:p>
            <a:pPr lvl="0" marL="411162" indent="-274637">
              <a:buSzTx/>
              <a:buNone/>
              <a:defRPr sz="1800">
                <a:solidFill>
                  <a:srgbClr val="000000"/>
                </a:solidFill>
              </a:defRPr>
            </a:pPr>
            <a:endParaRPr sz="2800"/>
          </a:p>
          <a:p>
            <a:pPr lvl="0" marL="411162" indent="-274637">
              <a:buSzTx/>
              <a:buNone/>
              <a:defRPr sz="1800">
                <a:solidFill>
                  <a:srgbClr val="000000"/>
                </a:solidFill>
              </a:defRPr>
            </a:pPr>
            <a:r>
              <a:rPr sz="2800"/>
              <a:t>1- Hormonal influences from stomach &amp; duodenum</a:t>
            </a:r>
            <a:endParaRPr sz="2800"/>
          </a:p>
          <a:p>
            <a:pPr lvl="0" marL="411162" indent="-274637">
              <a:buSzTx/>
              <a:buNone/>
              <a:defRPr sz="1800">
                <a:solidFill>
                  <a:srgbClr val="000000"/>
                </a:solidFill>
              </a:defRPr>
            </a:pPr>
            <a:endParaRPr sz="2800"/>
          </a:p>
          <a:p>
            <a:pPr lvl="0" marL="411162" indent="-274637">
              <a:buSzTx/>
              <a:buNone/>
              <a:defRPr sz="1800">
                <a:solidFill>
                  <a:srgbClr val="000000"/>
                </a:solidFill>
              </a:defRPr>
            </a:pPr>
            <a:r>
              <a:rPr sz="2800"/>
              <a:t>2- Nerve fibers</a:t>
            </a:r>
            <a:endParaRPr sz="2800"/>
          </a:p>
          <a:p>
            <a:pPr lvl="0" marL="411162" indent="-274637">
              <a:buSzTx/>
              <a:buNone/>
              <a:defRPr sz="1800">
                <a:solidFill>
                  <a:srgbClr val="000000"/>
                </a:solidFill>
              </a:defRPr>
            </a:pPr>
            <a:r>
              <a:rPr sz="2800"/>
              <a:t>Filling stomach </a:t>
            </a:r>
            <a:r>
              <a:rPr sz="2800">
                <a:latin typeface="Wingdings"/>
                <a:ea typeface="Wingdings"/>
                <a:cs typeface="Wingdings"/>
                <a:sym typeface="Wingdings"/>
              </a:rPr>
              <a:t> </a:t>
            </a:r>
            <a:r>
              <a:rPr sz="2800"/>
              <a:t>Myenteric fibers </a:t>
            </a:r>
            <a:r>
              <a:rPr sz="2800">
                <a:latin typeface="Wingdings"/>
                <a:ea typeface="Wingdings"/>
                <a:cs typeface="Wingdings"/>
                <a:sym typeface="Wingdings"/>
              </a:rPr>
              <a:t> </a:t>
            </a:r>
            <a:r>
              <a:rPr sz="2800"/>
              <a:t>relaxation of sphincter</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 name="image.png"/>
          <p:cNvPicPr/>
          <p:nvPr/>
        </p:nvPicPr>
        <p:blipFill>
          <a:blip r:embed="rId2">
            <a:extLst/>
          </a:blip>
          <a:stretch>
            <a:fillRect/>
          </a:stretch>
        </p:blipFill>
        <p:spPr>
          <a:xfrm>
            <a:off x="-157692" y="-209550"/>
            <a:ext cx="4121151" cy="1292225"/>
          </a:xfrm>
          <a:prstGeom prst="rect">
            <a:avLst/>
          </a:prstGeom>
          <a:ln w="12700">
            <a:miter lim="400000"/>
          </a:ln>
        </p:spPr>
      </p:pic>
      <p:sp>
        <p:nvSpPr>
          <p:cNvPr id="95" name="Shape 95"/>
          <p:cNvSpPr/>
          <p:nvPr>
            <p:ph type="body" idx="4294967295"/>
          </p:nvPr>
        </p:nvSpPr>
        <p:spPr>
          <a:xfrm>
            <a:off x="22026" y="1068652"/>
            <a:ext cx="3217731" cy="4449763"/>
          </a:xfrm>
          <a:prstGeom prst="rect">
            <a:avLst/>
          </a:prstGeom>
        </p:spPr>
        <p:txBody>
          <a:bodyPr lIns="0" tIns="0" rIns="0" bIns="0">
            <a:normAutofit fontScale="100000" lnSpcReduction="0"/>
          </a:bodyPr>
          <a:lstStyle/>
          <a:p>
            <a:pPr lvl="0" marL="0" indent="0">
              <a:lnSpc>
                <a:spcPct val="80000"/>
              </a:lnSpc>
              <a:spcBef>
                <a:spcPts val="500"/>
              </a:spcBef>
              <a:buSzTx/>
              <a:buNone/>
              <a:defRPr sz="1800">
                <a:solidFill>
                  <a:srgbClr val="000000"/>
                </a:solidFill>
              </a:defRPr>
            </a:pPr>
            <a:r>
              <a:rPr b="1" sz="2400" u="sng"/>
              <a:t>1- The lesser curvature</a:t>
            </a:r>
            <a:endParaRPr b="1" sz="2400" u="sng"/>
          </a:p>
          <a:p>
            <a:pPr lvl="0" marL="0" indent="0">
              <a:lnSpc>
                <a:spcPct val="80000"/>
              </a:lnSpc>
              <a:buSzTx/>
              <a:buNone/>
              <a:defRPr sz="1800">
                <a:solidFill>
                  <a:srgbClr val="000000"/>
                </a:solidFill>
              </a:defRPr>
            </a:pPr>
            <a:endParaRPr b="1" sz="2400" u="sng"/>
          </a:p>
          <a:p>
            <a:pPr lvl="0" marL="0" indent="0">
              <a:lnSpc>
                <a:spcPct val="80000"/>
              </a:lnSpc>
              <a:spcBef>
                <a:spcPts val="500"/>
              </a:spcBef>
              <a:buFontTx/>
              <a:buChar char="-"/>
              <a:defRPr sz="1800">
                <a:solidFill>
                  <a:srgbClr val="000000"/>
                </a:solidFill>
              </a:defRPr>
            </a:pPr>
            <a:r>
              <a:rPr sz="2400"/>
              <a:t>Forms the right border of the stomach</a:t>
            </a:r>
            <a:endParaRPr sz="2400"/>
          </a:p>
          <a:p>
            <a:pPr lvl="0" marL="0" indent="0">
              <a:lnSpc>
                <a:spcPct val="80000"/>
              </a:lnSpc>
              <a:spcBef>
                <a:spcPts val="500"/>
              </a:spcBef>
              <a:buFontTx/>
              <a:buChar char="-"/>
              <a:defRPr sz="1800">
                <a:solidFill>
                  <a:srgbClr val="000000"/>
                </a:solidFill>
              </a:defRPr>
            </a:pPr>
            <a:r>
              <a:rPr sz="2400"/>
              <a:t> </a:t>
            </a:r>
            <a:endParaRPr sz="2400"/>
          </a:p>
          <a:p>
            <a:pPr lvl="0" marL="0" indent="0">
              <a:lnSpc>
                <a:spcPct val="80000"/>
              </a:lnSpc>
              <a:spcBef>
                <a:spcPts val="500"/>
              </a:spcBef>
              <a:buFontTx/>
              <a:buChar char="-"/>
              <a:defRPr sz="1800">
                <a:solidFill>
                  <a:srgbClr val="000000"/>
                </a:solidFill>
              </a:defRPr>
            </a:pPr>
            <a:r>
              <a:rPr sz="2400"/>
              <a:t>  Extends from the cardiac orifice to the pylorus </a:t>
            </a:r>
          </a:p>
        </p:txBody>
      </p:sp>
      <p:pic>
        <p:nvPicPr>
          <p:cNvPr id="96" name="stomach.png" descr="stomach"/>
          <p:cNvPicPr/>
          <p:nvPr/>
        </p:nvPicPr>
        <p:blipFill>
          <a:blip r:embed="rId3">
            <a:extLst/>
          </a:blip>
          <a:stretch>
            <a:fillRect/>
          </a:stretch>
        </p:blipFill>
        <p:spPr>
          <a:xfrm>
            <a:off x="3297933" y="25260"/>
            <a:ext cx="7224481" cy="7496890"/>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body" idx="4294967295"/>
          </p:nvPr>
        </p:nvSpPr>
        <p:spPr>
          <a:xfrm>
            <a:off x="203200" y="465666"/>
            <a:ext cx="8229600" cy="4708526"/>
          </a:xfrm>
          <a:prstGeom prst="rect">
            <a:avLst/>
          </a:prstGeom>
        </p:spPr>
        <p:txBody>
          <a:bodyPr lIns="0" tIns="0" rIns="0" bIns="0">
            <a:normAutofit fontScale="100000" lnSpcReduction="0"/>
          </a:bodyPr>
          <a:lstStyle/>
          <a:p>
            <a:pPr lvl="0" marL="411162" indent="-274637">
              <a:lnSpc>
                <a:spcPct val="80000"/>
              </a:lnSpc>
              <a:buSzTx/>
              <a:buNone/>
              <a:defRPr sz="1800">
                <a:solidFill>
                  <a:srgbClr val="000000"/>
                </a:solidFill>
              </a:defRPr>
            </a:pPr>
            <a:r>
              <a:rPr b="1" sz="2800" u="sng"/>
              <a:t>2- The greater curvature </a:t>
            </a:r>
            <a:endParaRPr b="1" sz="2800" u="sng"/>
          </a:p>
          <a:p>
            <a:pPr lvl="0" marL="411162" indent="-274637">
              <a:lnSpc>
                <a:spcPct val="80000"/>
              </a:lnSpc>
              <a:buSzTx/>
              <a:buNone/>
              <a:defRPr sz="1800">
                <a:solidFill>
                  <a:srgbClr val="000000"/>
                </a:solidFill>
              </a:defRPr>
            </a:pPr>
            <a:endParaRPr b="1" sz="2800" u="sng"/>
          </a:p>
          <a:p>
            <a:pPr lvl="0">
              <a:lnSpc>
                <a:spcPct val="80000"/>
              </a:lnSpc>
              <a:buFontTx/>
              <a:buChar char="-"/>
              <a:defRPr sz="1800">
                <a:solidFill>
                  <a:srgbClr val="000000"/>
                </a:solidFill>
              </a:defRPr>
            </a:pPr>
            <a:r>
              <a:rPr sz="2800"/>
              <a:t>Much longer than the lesser curvature </a:t>
            </a:r>
            <a:endParaRPr sz="2800"/>
          </a:p>
          <a:p>
            <a:pPr lvl="0">
              <a:lnSpc>
                <a:spcPct val="80000"/>
              </a:lnSpc>
              <a:buFontTx/>
              <a:buChar char="-"/>
              <a:defRPr sz="1800">
                <a:solidFill>
                  <a:srgbClr val="000000"/>
                </a:solidFill>
              </a:defRPr>
            </a:pPr>
            <a:endParaRPr sz="2800"/>
          </a:p>
          <a:p>
            <a:pPr lvl="0">
              <a:lnSpc>
                <a:spcPct val="80000"/>
              </a:lnSpc>
              <a:buFontTx/>
              <a:buChar char="-"/>
              <a:defRPr sz="1800">
                <a:solidFill>
                  <a:srgbClr val="000000"/>
                </a:solidFill>
              </a:defRPr>
            </a:pPr>
            <a:r>
              <a:rPr sz="2800"/>
              <a:t>Extends from the left of the cardiac orifice, over the dome of the fundus, and along the left border of the stomach to the pylorus </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png"/>
          <p:cNvPicPr/>
          <p:nvPr/>
        </p:nvPicPr>
        <p:blipFill>
          <a:blip r:embed="rId2">
            <a:extLst/>
          </a:blip>
          <a:stretch>
            <a:fillRect/>
          </a:stretch>
        </p:blipFill>
        <p:spPr>
          <a:xfrm>
            <a:off x="-6350" y="-197909"/>
            <a:ext cx="9156700" cy="950914"/>
          </a:xfrm>
          <a:prstGeom prst="rect">
            <a:avLst/>
          </a:prstGeom>
          <a:ln w="12700">
            <a:miter lim="400000"/>
          </a:ln>
        </p:spPr>
      </p:pic>
      <p:pic>
        <p:nvPicPr>
          <p:cNvPr id="101" name="image.jpg"/>
          <p:cNvPicPr/>
          <p:nvPr/>
        </p:nvPicPr>
        <p:blipFill>
          <a:blip r:embed="rId3">
            <a:extLst/>
          </a:blip>
          <a:srcRect l="0" t="27450" r="41667" b="8824"/>
          <a:stretch>
            <a:fillRect/>
          </a:stretch>
        </p:blipFill>
        <p:spPr>
          <a:xfrm>
            <a:off x="-1" y="711332"/>
            <a:ext cx="9144001" cy="6857869"/>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 name="image.png"/>
          <p:cNvPicPr/>
          <p:nvPr/>
        </p:nvPicPr>
        <p:blipFill>
          <a:blip r:embed="rId2">
            <a:extLst/>
          </a:blip>
          <a:stretch>
            <a:fillRect/>
          </a:stretch>
        </p:blipFill>
        <p:spPr>
          <a:xfrm>
            <a:off x="-82550" y="-106363"/>
            <a:ext cx="9309100" cy="860426"/>
          </a:xfrm>
          <a:prstGeom prst="rect">
            <a:avLst/>
          </a:prstGeom>
          <a:ln w="12700">
            <a:miter lim="400000"/>
          </a:ln>
        </p:spPr>
      </p:pic>
      <p:pic>
        <p:nvPicPr>
          <p:cNvPr id="104" name="StomachHistology.jpg" descr="StomachHistology"/>
          <p:cNvPicPr/>
          <p:nvPr/>
        </p:nvPicPr>
        <p:blipFill>
          <a:blip r:embed="rId3">
            <a:extLst/>
          </a:blip>
          <a:stretch>
            <a:fillRect/>
          </a:stretch>
        </p:blipFill>
        <p:spPr>
          <a:xfrm>
            <a:off x="0" y="826227"/>
            <a:ext cx="9144001" cy="6404307"/>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image.png"/>
          <p:cNvPicPr/>
          <p:nvPr/>
        </p:nvPicPr>
        <p:blipFill>
          <a:blip r:embed="rId2">
            <a:extLst/>
          </a:blip>
          <a:stretch>
            <a:fillRect/>
          </a:stretch>
        </p:blipFill>
        <p:spPr>
          <a:xfrm>
            <a:off x="450850" y="-104246"/>
            <a:ext cx="8242300" cy="1158876"/>
          </a:xfrm>
          <a:prstGeom prst="rect">
            <a:avLst/>
          </a:prstGeom>
          <a:ln w="12700">
            <a:miter lim="400000"/>
          </a:ln>
        </p:spPr>
      </p:pic>
      <p:sp>
        <p:nvSpPr>
          <p:cNvPr id="107" name="Shape 107"/>
          <p:cNvSpPr/>
          <p:nvPr>
            <p:ph type="body" idx="4294967295"/>
          </p:nvPr>
        </p:nvSpPr>
        <p:spPr>
          <a:xfrm>
            <a:off x="457200" y="1090546"/>
            <a:ext cx="8229600" cy="5218179"/>
          </a:xfrm>
          <a:prstGeom prst="rect">
            <a:avLst/>
          </a:prstGeom>
        </p:spPr>
        <p:txBody>
          <a:bodyPr lIns="0" tIns="0" rIns="0" bIns="0">
            <a:normAutofit fontScale="100000" lnSpcReduction="0"/>
          </a:bodyPr>
          <a:lstStyle/>
          <a:p>
            <a:pPr lvl="0">
              <a:buChar char=""/>
              <a:defRPr sz="1800">
                <a:solidFill>
                  <a:srgbClr val="000000"/>
                </a:solidFill>
              </a:defRPr>
            </a:pPr>
            <a:r>
              <a:rPr sz="2800"/>
              <a:t>The mucous membrane of the stomach is thick and vascular and is thrown into numerous folds, or rugae mainly longitudinal in direction </a:t>
            </a:r>
            <a:endParaRPr sz="2800"/>
          </a:p>
          <a:p>
            <a:pPr lvl="0">
              <a:buChar char=""/>
              <a:defRPr sz="1800">
                <a:solidFill>
                  <a:srgbClr val="000000"/>
                </a:solidFill>
              </a:defRPr>
            </a:pPr>
            <a:endParaRPr sz="2800"/>
          </a:p>
          <a:p>
            <a:pPr lvl="0">
              <a:buChar char=""/>
              <a:defRPr sz="1800">
                <a:solidFill>
                  <a:srgbClr val="000000"/>
                </a:solidFill>
              </a:defRPr>
            </a:pPr>
            <a:r>
              <a:rPr sz="2800"/>
              <a:t>The folds flatten out when the stomach is distended.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body" idx="4294967295"/>
          </p:nvPr>
        </p:nvSpPr>
        <p:spPr>
          <a:xfrm>
            <a:off x="67733" y="93133"/>
            <a:ext cx="5060686" cy="6518342"/>
          </a:xfrm>
          <a:prstGeom prst="rect">
            <a:avLst/>
          </a:prstGeom>
        </p:spPr>
        <p:txBody>
          <a:bodyPr lIns="0" tIns="0" rIns="0" bIns="0">
            <a:normAutofit fontScale="100000" lnSpcReduction="0"/>
          </a:bodyPr>
          <a:lstStyle/>
          <a:p>
            <a:pPr lvl="0" marL="536733" indent="-402939" defTabSz="896111">
              <a:lnSpc>
                <a:spcPct val="80000"/>
              </a:lnSpc>
              <a:spcBef>
                <a:spcPts val="300"/>
              </a:spcBef>
              <a:buChar char=""/>
              <a:defRPr sz="1800">
                <a:solidFill>
                  <a:srgbClr val="000000"/>
                </a:solidFill>
              </a:defRPr>
            </a:pPr>
            <a:r>
              <a:rPr b="1" sz="2058"/>
              <a:t>The relations of the thoracic part of the esophagus :</a:t>
            </a:r>
            <a:endParaRPr b="1" sz="2058"/>
          </a:p>
          <a:p>
            <a:pPr lvl="0" marL="536733" indent="-402939" defTabSz="896111">
              <a:lnSpc>
                <a:spcPct val="80000"/>
              </a:lnSpc>
              <a:buChar char=""/>
              <a:defRPr sz="1800">
                <a:solidFill>
                  <a:srgbClr val="000000"/>
                </a:solidFill>
              </a:defRPr>
            </a:pPr>
            <a:endParaRPr b="1" sz="2058"/>
          </a:p>
          <a:p>
            <a:pPr lvl="0" marL="536733" indent="-402939" defTabSz="896111">
              <a:lnSpc>
                <a:spcPct val="80000"/>
              </a:lnSpc>
              <a:spcBef>
                <a:spcPts val="300"/>
              </a:spcBef>
              <a:buChar char=""/>
              <a:defRPr sz="1800">
                <a:solidFill>
                  <a:srgbClr val="000000"/>
                </a:solidFill>
              </a:defRPr>
            </a:pPr>
            <a:r>
              <a:rPr b="1" sz="2058"/>
              <a:t>Anteriorly: The trachea and the left recurrent laryngeal nerve; the left principal bronchus, which constricts it; and the pericardium, which separates the esophagus from the left atrium </a:t>
            </a:r>
            <a:endParaRPr b="1" sz="2058"/>
          </a:p>
          <a:p>
            <a:pPr lvl="0" marL="536733" indent="-402939" defTabSz="896111">
              <a:lnSpc>
                <a:spcPct val="80000"/>
              </a:lnSpc>
              <a:buChar char=""/>
              <a:defRPr sz="1800">
                <a:solidFill>
                  <a:srgbClr val="000000"/>
                </a:solidFill>
              </a:defRPr>
            </a:pPr>
            <a:endParaRPr b="1" sz="2058"/>
          </a:p>
          <a:p>
            <a:pPr lvl="0" marL="536733" indent="-402939" defTabSz="896111">
              <a:lnSpc>
                <a:spcPct val="80000"/>
              </a:lnSpc>
              <a:spcBef>
                <a:spcPts val="300"/>
              </a:spcBef>
              <a:buChar char=""/>
              <a:defRPr sz="1800">
                <a:solidFill>
                  <a:srgbClr val="000000"/>
                </a:solidFill>
              </a:defRPr>
            </a:pPr>
            <a:r>
              <a:rPr b="1" sz="2058"/>
              <a:t>Posteriorly: The bodies of the thoracic vertebrae; the thoracic duct; the azygos veins; the right posterior intercostal arteries; and, at its lower end, the descending thoracic aorta </a:t>
            </a:r>
            <a:endParaRPr b="1" sz="2058"/>
          </a:p>
          <a:p>
            <a:pPr lvl="0" marL="536733" indent="-402939" defTabSz="896111">
              <a:lnSpc>
                <a:spcPct val="80000"/>
              </a:lnSpc>
              <a:buChar char=""/>
              <a:defRPr sz="1800">
                <a:solidFill>
                  <a:srgbClr val="000000"/>
                </a:solidFill>
              </a:defRPr>
            </a:pPr>
            <a:endParaRPr b="1" sz="2058"/>
          </a:p>
          <a:p>
            <a:pPr lvl="0" marL="536733" indent="-402939" defTabSz="896111">
              <a:lnSpc>
                <a:spcPct val="80000"/>
              </a:lnSpc>
              <a:spcBef>
                <a:spcPts val="300"/>
              </a:spcBef>
              <a:buChar char=""/>
              <a:defRPr sz="1800">
                <a:solidFill>
                  <a:srgbClr val="000000"/>
                </a:solidFill>
              </a:defRPr>
            </a:pPr>
            <a:r>
              <a:rPr b="1" sz="2058"/>
              <a:t>Right side: The mediastinal pleura and the terminal part of the azygos vein </a:t>
            </a:r>
            <a:endParaRPr b="1" sz="2058"/>
          </a:p>
          <a:p>
            <a:pPr lvl="0" marL="536733" indent="-402939" defTabSz="896111">
              <a:lnSpc>
                <a:spcPct val="80000"/>
              </a:lnSpc>
              <a:buChar char=""/>
              <a:defRPr sz="1800">
                <a:solidFill>
                  <a:srgbClr val="000000"/>
                </a:solidFill>
              </a:defRPr>
            </a:pPr>
            <a:endParaRPr b="1" sz="2058"/>
          </a:p>
          <a:p>
            <a:pPr lvl="0" marL="536733" indent="-402939" defTabSz="896111">
              <a:lnSpc>
                <a:spcPct val="80000"/>
              </a:lnSpc>
              <a:spcBef>
                <a:spcPts val="300"/>
              </a:spcBef>
              <a:buChar char=""/>
              <a:defRPr sz="1800">
                <a:solidFill>
                  <a:srgbClr val="000000"/>
                </a:solidFill>
              </a:defRPr>
            </a:pPr>
            <a:r>
              <a:rPr b="1" sz="2058"/>
              <a:t>Left side: The left subclavian artery, the aortic arch, the thoracic duct, and the mediastinal pleura </a:t>
            </a:r>
          </a:p>
        </p:txBody>
      </p:sp>
      <p:pic>
        <p:nvPicPr>
          <p:cNvPr id="22" name="200708101226_002762654.jpg" descr="http://www.hopkins-gi.org/Upload/200708101226_002762654.jpg"/>
          <p:cNvPicPr/>
          <p:nvPr/>
        </p:nvPicPr>
        <p:blipFill>
          <a:blip r:embed="rId2">
            <a:extLst/>
          </a:blip>
          <a:stretch>
            <a:fillRect/>
          </a:stretch>
        </p:blipFill>
        <p:spPr>
          <a:xfrm>
            <a:off x="5246687" y="758692"/>
            <a:ext cx="3883820" cy="5340616"/>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image.png"/>
          <p:cNvPicPr/>
          <p:nvPr/>
        </p:nvPicPr>
        <p:blipFill>
          <a:blip r:embed="rId2">
            <a:extLst/>
          </a:blip>
          <a:stretch>
            <a:fillRect/>
          </a:stretch>
        </p:blipFill>
        <p:spPr>
          <a:xfrm>
            <a:off x="-6350" y="-106363"/>
            <a:ext cx="9156700" cy="860426"/>
          </a:xfrm>
          <a:prstGeom prst="rect">
            <a:avLst/>
          </a:prstGeom>
          <a:ln w="12700">
            <a:miter lim="400000"/>
          </a:ln>
        </p:spPr>
      </p:pic>
      <p:pic>
        <p:nvPicPr>
          <p:cNvPr id="110" name="image.jpg"/>
          <p:cNvPicPr/>
          <p:nvPr/>
        </p:nvPicPr>
        <p:blipFill>
          <a:blip r:embed="rId3">
            <a:extLst/>
          </a:blip>
          <a:stretch>
            <a:fillRect/>
          </a:stretch>
        </p:blipFill>
        <p:spPr>
          <a:xfrm>
            <a:off x="328777" y="617934"/>
            <a:ext cx="8486446" cy="6229681"/>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png"/>
          <p:cNvPicPr/>
          <p:nvPr/>
        </p:nvPicPr>
        <p:blipFill>
          <a:blip r:embed="rId2">
            <a:extLst/>
          </a:blip>
          <a:stretch>
            <a:fillRect/>
          </a:stretch>
        </p:blipFill>
        <p:spPr>
          <a:xfrm>
            <a:off x="450850" y="-239713"/>
            <a:ext cx="8242300" cy="1158876"/>
          </a:xfrm>
          <a:prstGeom prst="rect">
            <a:avLst/>
          </a:prstGeom>
          <a:ln w="12700">
            <a:miter lim="400000"/>
          </a:ln>
        </p:spPr>
      </p:pic>
      <p:sp>
        <p:nvSpPr>
          <p:cNvPr id="113" name="Shape 113"/>
          <p:cNvSpPr/>
          <p:nvPr>
            <p:ph type="body" idx="4294967295"/>
          </p:nvPr>
        </p:nvSpPr>
        <p:spPr>
          <a:xfrm>
            <a:off x="-84667" y="677333"/>
            <a:ext cx="8229601" cy="5181601"/>
          </a:xfrm>
          <a:prstGeom prst="rect">
            <a:avLst/>
          </a:prstGeom>
        </p:spPr>
        <p:txBody>
          <a:bodyPr lIns="0" tIns="0" rIns="0" bIns="0">
            <a:normAutofit fontScale="100000" lnSpcReduction="0"/>
          </a:bodyPr>
          <a:lstStyle>
            <a:lvl1pPr>
              <a:buChar char=""/>
              <a:defRPr>
                <a:solidFill>
                  <a:srgbClr val="000000"/>
                </a:solidFill>
              </a:defRPr>
            </a:lvl1pPr>
          </a:lstStyle>
          <a:p>
            <a:pPr lvl="0">
              <a:defRPr sz="1800"/>
            </a:pPr>
            <a:r>
              <a:rPr sz="2800"/>
              <a:t>The muscular wall of the stomach contains longitudinal fibers (outer surface), circular fibers( inner surface), and oblique fibers </a:t>
            </a:r>
          </a:p>
        </p:txBody>
      </p:sp>
      <p:pic>
        <p:nvPicPr>
          <p:cNvPr id="114" name="stomach_tcm75-26442.png" descr="stomach_tcm75-26442"/>
          <p:cNvPicPr/>
          <p:nvPr/>
        </p:nvPicPr>
        <p:blipFill>
          <a:blip r:embed="rId3">
            <a:extLst/>
          </a:blip>
          <a:stretch>
            <a:fillRect/>
          </a:stretch>
        </p:blipFill>
        <p:spPr>
          <a:xfrm>
            <a:off x="2322404" y="2108398"/>
            <a:ext cx="6814683" cy="481620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image.png"/>
          <p:cNvPicPr/>
          <p:nvPr/>
        </p:nvPicPr>
        <p:blipFill>
          <a:blip r:embed="rId2">
            <a:extLst/>
          </a:blip>
          <a:stretch>
            <a:fillRect/>
          </a:stretch>
        </p:blipFill>
        <p:spPr>
          <a:xfrm>
            <a:off x="-6351" y="-191030"/>
            <a:ext cx="9156701" cy="860426"/>
          </a:xfrm>
          <a:prstGeom prst="rect">
            <a:avLst/>
          </a:prstGeom>
          <a:ln w="12700">
            <a:miter lim="400000"/>
          </a:ln>
        </p:spPr>
      </p:pic>
      <p:pic>
        <p:nvPicPr>
          <p:cNvPr id="117" name="sto12he.jpg" descr="sto12he"/>
          <p:cNvPicPr/>
          <p:nvPr/>
        </p:nvPicPr>
        <p:blipFill>
          <a:blip r:embed="rId3">
            <a:extLst/>
          </a:blip>
          <a:stretch>
            <a:fillRect/>
          </a:stretch>
        </p:blipFill>
        <p:spPr>
          <a:xfrm>
            <a:off x="948233" y="565745"/>
            <a:ext cx="7247534" cy="6258389"/>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image.png"/>
          <p:cNvPicPr/>
          <p:nvPr/>
        </p:nvPicPr>
        <p:blipFill>
          <a:blip r:embed="rId2">
            <a:extLst/>
          </a:blip>
          <a:stretch>
            <a:fillRect/>
          </a:stretch>
        </p:blipFill>
        <p:spPr>
          <a:xfrm>
            <a:off x="450850" y="-123296"/>
            <a:ext cx="8242300" cy="877888"/>
          </a:xfrm>
          <a:prstGeom prst="rect">
            <a:avLst/>
          </a:prstGeom>
          <a:ln w="12700">
            <a:miter lim="400000"/>
          </a:ln>
        </p:spPr>
      </p:pic>
      <p:sp>
        <p:nvSpPr>
          <p:cNvPr id="120" name="Shape 120"/>
          <p:cNvSpPr/>
          <p:nvPr>
            <p:ph type="body" idx="4294967295"/>
          </p:nvPr>
        </p:nvSpPr>
        <p:spPr>
          <a:xfrm>
            <a:off x="0" y="770466"/>
            <a:ext cx="5515372" cy="6013848"/>
          </a:xfrm>
          <a:prstGeom prst="rect">
            <a:avLst/>
          </a:prstGeom>
        </p:spPr>
        <p:txBody>
          <a:bodyPr lIns="0" tIns="0" rIns="0" bIns="0">
            <a:normAutofit fontScale="100000" lnSpcReduction="0"/>
          </a:bodyPr>
          <a:lstStyle/>
          <a:p>
            <a:pPr lvl="0" marL="481965" indent="-361822" defTabSz="804672">
              <a:spcBef>
                <a:spcPts val="500"/>
              </a:spcBef>
              <a:buChar char=""/>
              <a:defRPr sz="1800">
                <a:solidFill>
                  <a:srgbClr val="000000"/>
                </a:solidFill>
              </a:defRPr>
            </a:pPr>
            <a:r>
              <a:rPr sz="2288"/>
              <a:t>The peritoneum (visceral peritoneum) completely surrounds the stomach.</a:t>
            </a:r>
            <a:endParaRPr sz="2288"/>
          </a:p>
          <a:p>
            <a:pPr lvl="0" marL="481965" indent="-361822" defTabSz="804672">
              <a:spcBef>
                <a:spcPts val="500"/>
              </a:spcBef>
              <a:buChar char=""/>
              <a:defRPr sz="1800">
                <a:solidFill>
                  <a:srgbClr val="000000"/>
                </a:solidFill>
              </a:defRPr>
            </a:pPr>
            <a:endParaRPr sz="2288"/>
          </a:p>
          <a:p>
            <a:pPr lvl="0" marL="481965" indent="-361822" defTabSz="804672">
              <a:spcBef>
                <a:spcPts val="500"/>
              </a:spcBef>
              <a:buChar char=""/>
              <a:defRPr sz="1800">
                <a:solidFill>
                  <a:srgbClr val="000000"/>
                </a:solidFill>
              </a:defRPr>
            </a:pPr>
            <a:r>
              <a:rPr sz="2288"/>
              <a:t> It leaves the lesser curvature as the </a:t>
            </a:r>
            <a:r>
              <a:rPr b="1" sz="2288"/>
              <a:t>lesser omentum </a:t>
            </a:r>
            <a:endParaRPr b="1" sz="2288"/>
          </a:p>
          <a:p>
            <a:pPr lvl="0" marL="481965" indent="-361822" defTabSz="804672">
              <a:spcBef>
                <a:spcPts val="500"/>
              </a:spcBef>
              <a:buChar char=""/>
              <a:defRPr sz="1800">
                <a:solidFill>
                  <a:srgbClr val="000000"/>
                </a:solidFill>
              </a:defRPr>
            </a:pPr>
            <a:endParaRPr b="1" sz="2288"/>
          </a:p>
          <a:p>
            <a:pPr lvl="0" marL="481965" indent="-361822" defTabSz="804672">
              <a:spcBef>
                <a:spcPts val="500"/>
              </a:spcBef>
              <a:buChar char=""/>
              <a:defRPr sz="1800">
                <a:solidFill>
                  <a:srgbClr val="000000"/>
                </a:solidFill>
              </a:defRPr>
            </a:pPr>
            <a:r>
              <a:rPr sz="2288"/>
              <a:t>It leaves the greater curvature as the </a:t>
            </a:r>
            <a:r>
              <a:rPr b="1" sz="2288"/>
              <a:t>gastrosplenic</a:t>
            </a:r>
            <a:r>
              <a:rPr sz="2288"/>
              <a:t> ligament and the </a:t>
            </a:r>
            <a:r>
              <a:rPr b="1" sz="2288"/>
              <a:t>greater omentum </a:t>
            </a:r>
            <a:endParaRPr b="1" sz="2288"/>
          </a:p>
          <a:p>
            <a:pPr lvl="0" marL="481965" indent="-361822" defTabSz="804672">
              <a:spcBef>
                <a:spcPts val="500"/>
              </a:spcBef>
              <a:buChar char=""/>
              <a:defRPr sz="1800">
                <a:solidFill>
                  <a:srgbClr val="000000"/>
                </a:solidFill>
              </a:defRPr>
            </a:pPr>
            <a:endParaRPr b="1" sz="2288"/>
          </a:p>
          <a:p>
            <a:pPr lvl="0" marL="481965" indent="-361822" defTabSz="804672">
              <a:spcBef>
                <a:spcPts val="500"/>
              </a:spcBef>
              <a:buChar char=""/>
              <a:defRPr sz="1800">
                <a:solidFill>
                  <a:srgbClr val="000000"/>
                </a:solidFill>
              </a:defRPr>
            </a:pPr>
            <a:r>
              <a:rPr sz="2288"/>
              <a:t>The gastrosplenic ligament extends from the upper part of the greater curvature to the spleen, and the greater omentum extends from the lower part of the greater curvature to the transverse colon </a:t>
            </a:r>
          </a:p>
        </p:txBody>
      </p:sp>
      <p:pic>
        <p:nvPicPr>
          <p:cNvPr id="121" name="大、小网膜.png" descr="大、小网膜"/>
          <p:cNvPicPr/>
          <p:nvPr/>
        </p:nvPicPr>
        <p:blipFill>
          <a:blip r:embed="rId3">
            <a:extLst/>
          </a:blip>
          <a:stretch>
            <a:fillRect/>
          </a:stretch>
        </p:blipFill>
        <p:spPr>
          <a:xfrm>
            <a:off x="5638800" y="1219200"/>
            <a:ext cx="3505200" cy="5410200"/>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body" idx="4294967295"/>
          </p:nvPr>
        </p:nvSpPr>
        <p:spPr>
          <a:xfrm>
            <a:off x="457200" y="-16934"/>
            <a:ext cx="8229600" cy="2667001"/>
          </a:xfrm>
          <a:prstGeom prst="rect">
            <a:avLst/>
          </a:prstGeom>
        </p:spPr>
        <p:txBody>
          <a:bodyPr lIns="0" tIns="0" rIns="0" bIns="0">
            <a:normAutofit fontScale="100000" lnSpcReduction="0"/>
          </a:bodyPr>
          <a:lstStyle/>
          <a:p>
            <a:pPr lvl="0">
              <a:buChar char=""/>
              <a:defRPr sz="1800">
                <a:solidFill>
                  <a:srgbClr val="000000"/>
                </a:solidFill>
              </a:defRPr>
            </a:pPr>
            <a:r>
              <a:rPr b="1" sz="2800"/>
              <a:t>The lesser curvature </a:t>
            </a:r>
            <a:r>
              <a:rPr sz="2800"/>
              <a:t>is suspended from the liver by </a:t>
            </a:r>
            <a:r>
              <a:rPr b="1" sz="2800"/>
              <a:t>the lesser omentum</a:t>
            </a:r>
            <a:endParaRPr b="1" sz="2800"/>
          </a:p>
          <a:p>
            <a:pPr lvl="0">
              <a:buChar char=""/>
              <a:defRPr sz="1800">
                <a:solidFill>
                  <a:srgbClr val="000000"/>
                </a:solidFill>
              </a:defRPr>
            </a:pPr>
            <a:endParaRPr b="1" sz="2800"/>
          </a:p>
          <a:p>
            <a:pPr lvl="0">
              <a:buChar char=""/>
              <a:defRPr sz="1800">
                <a:solidFill>
                  <a:srgbClr val="000000"/>
                </a:solidFill>
              </a:defRPr>
            </a:pPr>
            <a:r>
              <a:rPr b="1" sz="2800"/>
              <a:t>Gastrophrenic ligament </a:t>
            </a:r>
            <a:r>
              <a:rPr sz="2800"/>
              <a:t>between the fundus and the diaphragm.</a:t>
            </a:r>
          </a:p>
        </p:txBody>
      </p:sp>
      <p:pic>
        <p:nvPicPr>
          <p:cNvPr id="124" name="24-11小网膜与脏器.jpg" descr="24-11小网膜与脏器"/>
          <p:cNvPicPr/>
          <p:nvPr/>
        </p:nvPicPr>
        <p:blipFill>
          <a:blip r:embed="rId2">
            <a:extLst/>
          </a:blip>
          <a:stretch>
            <a:fillRect/>
          </a:stretch>
        </p:blipFill>
        <p:spPr>
          <a:xfrm>
            <a:off x="1219200" y="2365441"/>
            <a:ext cx="7162800" cy="4492559"/>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image.png"/>
          <p:cNvPicPr/>
          <p:nvPr/>
        </p:nvPicPr>
        <p:blipFill>
          <a:blip r:embed="rId2">
            <a:extLst/>
          </a:blip>
          <a:stretch>
            <a:fillRect/>
          </a:stretch>
        </p:blipFill>
        <p:spPr>
          <a:xfrm>
            <a:off x="10583" y="-82550"/>
            <a:ext cx="8242301" cy="876300"/>
          </a:xfrm>
          <a:prstGeom prst="rect">
            <a:avLst/>
          </a:prstGeom>
          <a:ln w="12700">
            <a:miter lim="400000"/>
          </a:ln>
        </p:spPr>
      </p:pic>
      <p:sp>
        <p:nvSpPr>
          <p:cNvPr id="127" name="Shape 127"/>
          <p:cNvSpPr/>
          <p:nvPr>
            <p:ph type="body" idx="4294967295"/>
          </p:nvPr>
        </p:nvSpPr>
        <p:spPr>
          <a:xfrm>
            <a:off x="-101601" y="1295400"/>
            <a:ext cx="4289824" cy="4525963"/>
          </a:xfrm>
          <a:prstGeom prst="rect">
            <a:avLst/>
          </a:prstGeom>
        </p:spPr>
        <p:txBody>
          <a:bodyPr lIns="0" tIns="0" rIns="0" bIns="0">
            <a:normAutofit fontScale="100000" lnSpcReduction="0"/>
          </a:bodyPr>
          <a:lstStyle/>
          <a:p>
            <a:pPr lvl="0" marL="411162" indent="-274637">
              <a:lnSpc>
                <a:spcPct val="90000"/>
              </a:lnSpc>
              <a:buSzTx/>
              <a:buNone/>
              <a:defRPr sz="1800">
                <a:solidFill>
                  <a:srgbClr val="000000"/>
                </a:solidFill>
              </a:defRPr>
            </a:pPr>
            <a:r>
              <a:rPr b="1" sz="2900" u="sng"/>
              <a:t>Anterior- superior</a:t>
            </a:r>
            <a:endParaRPr b="1" sz="2900" u="sng"/>
          </a:p>
          <a:p>
            <a:pPr lvl="0">
              <a:lnSpc>
                <a:spcPct val="90000"/>
              </a:lnSpc>
              <a:buFontTx/>
              <a:buChar char="-"/>
              <a:defRPr sz="1800">
                <a:solidFill>
                  <a:srgbClr val="000000"/>
                </a:solidFill>
              </a:defRPr>
            </a:pPr>
            <a:r>
              <a:rPr sz="2900"/>
              <a:t>The anterior abdominal wall</a:t>
            </a:r>
            <a:endParaRPr sz="2900"/>
          </a:p>
          <a:p>
            <a:pPr lvl="0">
              <a:lnSpc>
                <a:spcPct val="90000"/>
              </a:lnSpc>
              <a:buFontTx/>
              <a:buChar char="-"/>
              <a:defRPr sz="1800">
                <a:solidFill>
                  <a:srgbClr val="000000"/>
                </a:solidFill>
              </a:defRPr>
            </a:pPr>
            <a:r>
              <a:rPr sz="2900"/>
              <a:t>the left costal margin</a:t>
            </a:r>
            <a:endParaRPr sz="2900"/>
          </a:p>
          <a:p>
            <a:pPr lvl="0">
              <a:lnSpc>
                <a:spcPct val="90000"/>
              </a:lnSpc>
              <a:buFontTx/>
              <a:buChar char="-"/>
              <a:defRPr sz="1800">
                <a:solidFill>
                  <a:srgbClr val="000000"/>
                </a:solidFill>
              </a:defRPr>
            </a:pPr>
            <a:r>
              <a:rPr sz="2900"/>
              <a:t> the left pleura and lung</a:t>
            </a:r>
            <a:endParaRPr sz="2900"/>
          </a:p>
          <a:p>
            <a:pPr lvl="0">
              <a:lnSpc>
                <a:spcPct val="90000"/>
              </a:lnSpc>
              <a:buFontTx/>
              <a:buChar char="-"/>
              <a:defRPr sz="1800">
                <a:solidFill>
                  <a:srgbClr val="000000"/>
                </a:solidFill>
              </a:defRPr>
            </a:pPr>
            <a:r>
              <a:rPr sz="2900"/>
              <a:t> the diaphragm </a:t>
            </a:r>
            <a:endParaRPr sz="2900"/>
          </a:p>
          <a:p>
            <a:pPr lvl="0">
              <a:lnSpc>
                <a:spcPct val="90000"/>
              </a:lnSpc>
              <a:buFontTx/>
              <a:buChar char="-"/>
              <a:defRPr sz="1800">
                <a:solidFill>
                  <a:srgbClr val="000000"/>
                </a:solidFill>
              </a:defRPr>
            </a:pPr>
            <a:r>
              <a:rPr sz="2900"/>
              <a:t>the left lobe of the liver </a:t>
            </a:r>
          </a:p>
        </p:txBody>
      </p:sp>
      <p:pic>
        <p:nvPicPr>
          <p:cNvPr id="128" name="8710.jpg" descr="8710"/>
          <p:cNvPicPr/>
          <p:nvPr/>
        </p:nvPicPr>
        <p:blipFill>
          <a:blip r:embed="rId3">
            <a:extLst/>
          </a:blip>
          <a:stretch>
            <a:fillRect/>
          </a:stretch>
        </p:blipFill>
        <p:spPr>
          <a:xfrm>
            <a:off x="4181011" y="1143000"/>
            <a:ext cx="4962989" cy="5486400"/>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image.png"/>
          <p:cNvPicPr/>
          <p:nvPr/>
        </p:nvPicPr>
        <p:blipFill>
          <a:blip r:embed="rId2">
            <a:extLst/>
          </a:blip>
          <a:stretch>
            <a:fillRect/>
          </a:stretch>
        </p:blipFill>
        <p:spPr>
          <a:xfrm>
            <a:off x="-649817" y="-184150"/>
            <a:ext cx="8242301" cy="876300"/>
          </a:xfrm>
          <a:prstGeom prst="rect">
            <a:avLst/>
          </a:prstGeom>
          <a:ln w="12700">
            <a:miter lim="400000"/>
          </a:ln>
        </p:spPr>
      </p:pic>
      <p:pic>
        <p:nvPicPr>
          <p:cNvPr id="131" name="liver2-GOOD.jpg" descr="liver2-GOOD.jpg"/>
          <p:cNvPicPr/>
          <p:nvPr/>
        </p:nvPicPr>
        <p:blipFill>
          <a:blip r:embed="rId3">
            <a:extLst/>
          </a:blip>
          <a:stretch>
            <a:fillRect/>
          </a:stretch>
        </p:blipFill>
        <p:spPr>
          <a:xfrm>
            <a:off x="4216400" y="863600"/>
            <a:ext cx="4646613" cy="4708525"/>
          </a:xfrm>
          <a:prstGeom prst="rect">
            <a:avLst/>
          </a:prstGeom>
          <a:ln w="12700">
            <a:miter lim="400000"/>
          </a:ln>
        </p:spPr>
      </p:pic>
      <p:sp>
        <p:nvSpPr>
          <p:cNvPr id="132" name="Shape 132"/>
          <p:cNvSpPr/>
          <p:nvPr/>
        </p:nvSpPr>
        <p:spPr>
          <a:xfrm>
            <a:off x="50800" y="694266"/>
            <a:ext cx="4267200" cy="470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2700" u="sng"/>
              <a:t>Posteriorly = stomach bed</a:t>
            </a:r>
            <a:endParaRPr b="1" sz="2700" u="sng"/>
          </a:p>
          <a:p>
            <a:pPr lvl="0">
              <a:buSzPct val="100000"/>
              <a:buChar char="-"/>
            </a:pPr>
            <a:r>
              <a:rPr sz="2700"/>
              <a:t>The lesser sac </a:t>
            </a:r>
            <a:endParaRPr sz="2700"/>
          </a:p>
          <a:p>
            <a:pPr lvl="0">
              <a:buSzPct val="100000"/>
              <a:buChar char="-"/>
            </a:pPr>
            <a:r>
              <a:rPr sz="2700"/>
              <a:t>the Lt. crus of diaphragm</a:t>
            </a:r>
            <a:endParaRPr sz="2700"/>
          </a:p>
          <a:p>
            <a:pPr lvl="0">
              <a:buSzPct val="100000"/>
              <a:buChar char="-"/>
            </a:pPr>
            <a:r>
              <a:rPr sz="2700"/>
              <a:t> the spleen</a:t>
            </a:r>
            <a:endParaRPr sz="2700"/>
          </a:p>
          <a:p>
            <a:pPr lvl="0">
              <a:buSzPct val="100000"/>
              <a:buChar char="-"/>
            </a:pPr>
            <a:r>
              <a:rPr sz="2700"/>
              <a:t> the left suprarenal gland</a:t>
            </a:r>
            <a:endParaRPr sz="2700"/>
          </a:p>
          <a:p>
            <a:pPr lvl="0">
              <a:buSzPct val="100000"/>
              <a:buChar char="-"/>
            </a:pPr>
            <a:r>
              <a:rPr sz="2700"/>
              <a:t>the upper part of the left kidney</a:t>
            </a:r>
            <a:endParaRPr sz="2700"/>
          </a:p>
          <a:p>
            <a:pPr lvl="0">
              <a:buSzPct val="100000"/>
              <a:buChar char="-"/>
            </a:pPr>
            <a:r>
              <a:rPr sz="2700"/>
              <a:t> the splenic artery</a:t>
            </a:r>
            <a:endParaRPr sz="2700"/>
          </a:p>
          <a:p>
            <a:pPr lvl="0">
              <a:buSzPct val="100000"/>
              <a:buChar char="-"/>
            </a:pPr>
            <a:r>
              <a:rPr sz="2700"/>
              <a:t> the body of pancreas</a:t>
            </a:r>
            <a:endParaRPr sz="2700"/>
          </a:p>
          <a:p>
            <a:pPr lvl="0">
              <a:buSzPct val="100000"/>
              <a:buChar char="-"/>
            </a:pPr>
            <a:r>
              <a:rPr sz="2700"/>
              <a:t> the transverse mesocolon</a:t>
            </a:r>
            <a:endParaRPr sz="2700"/>
          </a:p>
          <a:p>
            <a:pPr lvl="0">
              <a:buSzPct val="100000"/>
              <a:buChar char="-"/>
            </a:pPr>
            <a:r>
              <a:rPr sz="2700"/>
              <a:t> the transverse colon</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idx="4294967295"/>
          </p:nvPr>
        </p:nvSpPr>
        <p:spPr>
          <a:xfrm>
            <a:off x="457200" y="274637"/>
            <a:ext cx="8229600" cy="1143001"/>
          </a:xfrm>
          <a:prstGeom prst="rect">
            <a:avLst/>
          </a:prstGeom>
        </p:spPr>
        <p:txBody>
          <a:bodyPr lIns="0" tIns="0" rIns="0" bIns="0">
            <a:normAutofit fontScale="100000" lnSpcReduction="0"/>
          </a:bodyPr>
          <a:lstStyle/>
          <a:p>
            <a:pPr lvl="0">
              <a:defRPr>
                <a:effectLst>
                  <a:outerShdw sx="100000" sy="100000" kx="0" ky="0" algn="b" rotWithShape="0" blurRad="12700" dist="25400" dir="2700000">
                    <a:srgbClr val="000000"/>
                  </a:outerShdw>
                </a:effectLst>
              </a:defRPr>
            </a:pPr>
          </a:p>
        </p:txBody>
      </p:sp>
      <p:sp>
        <p:nvSpPr>
          <p:cNvPr id="135" name="Shape 135"/>
          <p:cNvSpPr/>
          <p:nvPr>
            <p:ph type="body" idx="4294967295"/>
          </p:nvPr>
        </p:nvSpPr>
        <p:spPr>
          <a:xfrm>
            <a:off x="457200" y="1600200"/>
            <a:ext cx="8229600" cy="4708525"/>
          </a:xfrm>
          <a:prstGeom prst="rect">
            <a:avLst/>
          </a:prstGeom>
        </p:spPr>
        <p:txBody>
          <a:bodyPr lIns="0" tIns="0" rIns="0" bIns="0">
            <a:normAutofit fontScale="100000" lnSpcReduction="0"/>
          </a:bodyPr>
          <a:lstStyle/>
          <a:p>
            <a:pPr lvl="0">
              <a:buChar char=""/>
            </a:pPr>
          </a:p>
        </p:txBody>
      </p:sp>
      <p:pic>
        <p:nvPicPr>
          <p:cNvPr id="136" name="StomachBloodsupplyvenousdrainage.jpg" descr="StomachBloodsupplyvenousdrainage.jpg"/>
          <p:cNvPicPr/>
          <p:nvPr/>
        </p:nvPicPr>
        <p:blipFill>
          <a:blip r:embed="rId2">
            <a:extLst/>
          </a:blip>
          <a:stretch>
            <a:fillRect/>
          </a:stretch>
        </p:blipFill>
        <p:spPr>
          <a:xfrm>
            <a:off x="1543578" y="-126643"/>
            <a:ext cx="6591077" cy="7111286"/>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image.png"/>
          <p:cNvPicPr/>
          <p:nvPr/>
        </p:nvPicPr>
        <p:blipFill>
          <a:blip r:embed="rId2">
            <a:extLst/>
          </a:blip>
          <a:stretch>
            <a:fillRect/>
          </a:stretch>
        </p:blipFill>
        <p:spPr>
          <a:xfrm>
            <a:off x="-29105" y="49212"/>
            <a:ext cx="3181351" cy="536576"/>
          </a:xfrm>
          <a:prstGeom prst="rect">
            <a:avLst/>
          </a:prstGeom>
          <a:ln w="12700">
            <a:miter lim="400000"/>
          </a:ln>
        </p:spPr>
      </p:pic>
      <p:sp>
        <p:nvSpPr>
          <p:cNvPr id="139" name="Shape 139"/>
          <p:cNvSpPr/>
          <p:nvPr>
            <p:ph type="body" idx="4294967295"/>
          </p:nvPr>
        </p:nvSpPr>
        <p:spPr>
          <a:xfrm>
            <a:off x="206308" y="1036637"/>
            <a:ext cx="3756092" cy="5089526"/>
          </a:xfrm>
          <a:prstGeom prst="rect">
            <a:avLst/>
          </a:prstGeom>
        </p:spPr>
        <p:txBody>
          <a:bodyPr lIns="0" tIns="0" rIns="0" bIns="0">
            <a:normAutofit fontScale="100000" lnSpcReduction="0"/>
          </a:bodyPr>
          <a:lstStyle/>
          <a:p>
            <a:pPr lvl="0" marL="0" indent="0">
              <a:lnSpc>
                <a:spcPct val="90000"/>
              </a:lnSpc>
              <a:buSzTx/>
              <a:buNone/>
              <a:defRPr sz="1800">
                <a:solidFill>
                  <a:srgbClr val="000000"/>
                </a:solidFill>
              </a:defRPr>
            </a:pPr>
            <a:r>
              <a:rPr sz="2400"/>
              <a:t>- The arteries are derived from the branches of the </a:t>
            </a:r>
            <a:r>
              <a:rPr b="1" sz="2800"/>
              <a:t>celiac artery </a:t>
            </a:r>
            <a:endParaRPr b="1" sz="2800"/>
          </a:p>
          <a:p>
            <a:pPr lvl="0" marL="0" indent="0">
              <a:lnSpc>
                <a:spcPct val="90000"/>
              </a:lnSpc>
              <a:buSzTx/>
              <a:buNone/>
              <a:defRPr sz="1800">
                <a:solidFill>
                  <a:srgbClr val="000000"/>
                </a:solidFill>
              </a:defRPr>
            </a:pPr>
            <a:endParaRPr b="1" sz="2800"/>
          </a:p>
          <a:p>
            <a:pPr lvl="0" marL="0" indent="0">
              <a:lnSpc>
                <a:spcPct val="90000"/>
              </a:lnSpc>
              <a:spcBef>
                <a:spcPts val="500"/>
              </a:spcBef>
              <a:buFontTx/>
              <a:buChar char="-"/>
              <a:defRPr sz="1800">
                <a:solidFill>
                  <a:srgbClr val="000000"/>
                </a:solidFill>
              </a:defRPr>
            </a:pPr>
            <a:r>
              <a:rPr sz="2400"/>
              <a:t>The celiac trunk arise from the front of the abdominal aorta and its located at the level of T12 to L1 above the pancreas</a:t>
            </a:r>
            <a:endParaRPr sz="2400"/>
          </a:p>
          <a:p>
            <a:pPr lvl="0" marL="0" indent="0">
              <a:lnSpc>
                <a:spcPct val="90000"/>
              </a:lnSpc>
              <a:spcBef>
                <a:spcPts val="500"/>
              </a:spcBef>
              <a:buFontTx/>
              <a:buChar char="-"/>
              <a:defRPr sz="1800">
                <a:solidFill>
                  <a:srgbClr val="000000"/>
                </a:solidFill>
              </a:defRPr>
            </a:pPr>
            <a:r>
              <a:rPr sz="2400"/>
              <a:t> Its 1 cm long</a:t>
            </a:r>
          </a:p>
        </p:txBody>
      </p:sp>
      <p:pic>
        <p:nvPicPr>
          <p:cNvPr id="140" name="Gray1121.png" descr="http://upload.wikimedia.org/wikipedia/commons/6/61/Gray1121.png"/>
          <p:cNvPicPr/>
          <p:nvPr/>
        </p:nvPicPr>
        <p:blipFill>
          <a:blip r:embed="rId3">
            <a:extLst/>
          </a:blip>
          <a:stretch>
            <a:fillRect/>
          </a:stretch>
        </p:blipFill>
        <p:spPr>
          <a:xfrm>
            <a:off x="4119694" y="230452"/>
            <a:ext cx="4871906" cy="6136482"/>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image.png"/>
          <p:cNvPicPr/>
          <p:nvPr/>
        </p:nvPicPr>
        <p:blipFill>
          <a:blip r:embed="rId2">
            <a:extLst/>
          </a:blip>
          <a:stretch>
            <a:fillRect/>
          </a:stretch>
        </p:blipFill>
        <p:spPr>
          <a:xfrm>
            <a:off x="-2038350" y="-208492"/>
            <a:ext cx="8242300" cy="1438276"/>
          </a:xfrm>
          <a:prstGeom prst="rect">
            <a:avLst/>
          </a:prstGeom>
          <a:ln w="12700">
            <a:miter lim="400000"/>
          </a:ln>
        </p:spPr>
      </p:pic>
      <p:sp>
        <p:nvSpPr>
          <p:cNvPr id="143" name="Shape 143"/>
          <p:cNvSpPr/>
          <p:nvPr>
            <p:ph type="body" idx="4294967295"/>
          </p:nvPr>
        </p:nvSpPr>
        <p:spPr>
          <a:xfrm>
            <a:off x="118335" y="1267221"/>
            <a:ext cx="4225065" cy="5496919"/>
          </a:xfrm>
          <a:prstGeom prst="rect">
            <a:avLst/>
          </a:prstGeom>
        </p:spPr>
        <p:txBody>
          <a:bodyPr lIns="0" tIns="0" rIns="0" bIns="0">
            <a:normAutofit fontScale="100000" lnSpcReduction="0"/>
          </a:bodyPr>
          <a:lstStyle/>
          <a:p>
            <a:pPr lvl="0" marL="394715" indent="-263652" defTabSz="877823">
              <a:lnSpc>
                <a:spcPct val="80000"/>
              </a:lnSpc>
              <a:buSzTx/>
              <a:buNone/>
              <a:defRPr sz="1800">
                <a:solidFill>
                  <a:srgbClr val="000000"/>
                </a:solidFill>
              </a:defRPr>
            </a:pPr>
            <a:r>
              <a:rPr b="1" sz="2784" u="sng"/>
              <a:t>Relations of celiac artery</a:t>
            </a:r>
            <a:endParaRPr b="1" sz="2784" u="sng"/>
          </a:p>
          <a:p>
            <a:pPr lvl="0" marL="525779" indent="-394715" defTabSz="877823">
              <a:lnSpc>
                <a:spcPct val="80000"/>
              </a:lnSpc>
              <a:spcBef>
                <a:spcPts val="500"/>
              </a:spcBef>
              <a:buChar char=""/>
              <a:defRPr sz="1800">
                <a:solidFill>
                  <a:srgbClr val="000000"/>
                </a:solidFill>
              </a:defRPr>
            </a:pPr>
            <a:r>
              <a:rPr sz="2784"/>
              <a:t>On each side : celiac ganglia+ lymphatic nodes</a:t>
            </a:r>
            <a:endParaRPr sz="2784"/>
          </a:p>
          <a:p>
            <a:pPr lvl="0" marL="525779" indent="-394715" defTabSz="877823">
              <a:lnSpc>
                <a:spcPct val="80000"/>
              </a:lnSpc>
              <a:spcBef>
                <a:spcPts val="500"/>
              </a:spcBef>
              <a:buChar char=""/>
              <a:defRPr sz="1800">
                <a:solidFill>
                  <a:srgbClr val="000000"/>
                </a:solidFill>
              </a:defRPr>
            </a:pPr>
            <a:r>
              <a:rPr sz="2784"/>
              <a:t>Crus of diaphragm and lumbar nerves</a:t>
            </a:r>
            <a:endParaRPr sz="2784"/>
          </a:p>
          <a:p>
            <a:pPr lvl="0" marL="525779" indent="-394715" defTabSz="877823">
              <a:lnSpc>
                <a:spcPct val="80000"/>
              </a:lnSpc>
              <a:spcBef>
                <a:spcPts val="500"/>
              </a:spcBef>
              <a:buChar char=""/>
              <a:defRPr sz="1800">
                <a:solidFill>
                  <a:srgbClr val="000000"/>
                </a:solidFill>
              </a:defRPr>
            </a:pPr>
            <a:r>
              <a:rPr sz="2784"/>
              <a:t>Its Branches for foregut</a:t>
            </a:r>
            <a:endParaRPr sz="2784"/>
          </a:p>
          <a:p>
            <a:pPr lvl="0" marL="525779" indent="-394715" defTabSz="877823">
              <a:lnSpc>
                <a:spcPct val="80000"/>
              </a:lnSpc>
              <a:spcBef>
                <a:spcPts val="500"/>
              </a:spcBef>
              <a:buChar char=""/>
              <a:defRPr sz="1800">
                <a:solidFill>
                  <a:srgbClr val="000000"/>
                </a:solidFill>
              </a:defRPr>
            </a:pPr>
            <a:endParaRPr sz="2784"/>
          </a:p>
          <a:p>
            <a:pPr lvl="0" marL="394715" indent="-263652" defTabSz="877823">
              <a:lnSpc>
                <a:spcPct val="80000"/>
              </a:lnSpc>
              <a:spcBef>
                <a:spcPts val="500"/>
              </a:spcBef>
              <a:buSzTx/>
              <a:buNone/>
              <a:defRPr sz="1800">
                <a:solidFill>
                  <a:srgbClr val="000000"/>
                </a:solidFill>
              </a:defRPr>
            </a:pPr>
            <a:r>
              <a:rPr b="1" sz="2784"/>
              <a:t>Main distribution</a:t>
            </a:r>
            <a:endParaRPr b="1" sz="2784"/>
          </a:p>
          <a:p>
            <a:pPr lvl="0" marL="525779" indent="-394715" defTabSz="877823">
              <a:lnSpc>
                <a:spcPct val="80000"/>
              </a:lnSpc>
              <a:spcBef>
                <a:spcPts val="500"/>
              </a:spcBef>
              <a:buChar char=""/>
              <a:defRPr sz="1800">
                <a:solidFill>
                  <a:srgbClr val="000000"/>
                </a:solidFill>
              </a:defRPr>
            </a:pPr>
            <a:r>
              <a:rPr sz="2784"/>
              <a:t>Lt.gastric.a</a:t>
            </a:r>
            <a:endParaRPr sz="2784"/>
          </a:p>
          <a:p>
            <a:pPr lvl="0" marL="525779" indent="-394715" defTabSz="877823">
              <a:lnSpc>
                <a:spcPct val="80000"/>
              </a:lnSpc>
              <a:spcBef>
                <a:spcPts val="500"/>
              </a:spcBef>
              <a:buChar char=""/>
              <a:defRPr sz="1800">
                <a:solidFill>
                  <a:srgbClr val="000000"/>
                </a:solidFill>
              </a:defRPr>
            </a:pPr>
            <a:r>
              <a:rPr sz="2784"/>
              <a:t>Splenic.a</a:t>
            </a:r>
            <a:endParaRPr sz="2784"/>
          </a:p>
          <a:p>
            <a:pPr lvl="0" marL="525779" indent="-394715" defTabSz="877823">
              <a:lnSpc>
                <a:spcPct val="80000"/>
              </a:lnSpc>
              <a:spcBef>
                <a:spcPts val="500"/>
              </a:spcBef>
              <a:buChar char=""/>
              <a:defRPr sz="1800">
                <a:solidFill>
                  <a:srgbClr val="000000"/>
                </a:solidFill>
              </a:defRPr>
            </a:pPr>
            <a:r>
              <a:rPr sz="2784"/>
              <a:t>Hepatic.a</a:t>
            </a:r>
          </a:p>
        </p:txBody>
      </p:sp>
      <p:pic>
        <p:nvPicPr>
          <p:cNvPr id="144" name="698008-01Xt.jpg" descr="698008-01Xt.jpg"/>
          <p:cNvPicPr/>
          <p:nvPr/>
        </p:nvPicPr>
        <p:blipFill>
          <a:blip r:embed="rId3">
            <a:extLst/>
          </a:blip>
          <a:stretch>
            <a:fillRect/>
          </a:stretch>
        </p:blipFill>
        <p:spPr>
          <a:xfrm>
            <a:off x="4473641" y="749432"/>
            <a:ext cx="4670359" cy="610856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ph type="body" idx="4294967295"/>
          </p:nvPr>
        </p:nvSpPr>
        <p:spPr>
          <a:xfrm>
            <a:off x="87709" y="72561"/>
            <a:ext cx="4752910" cy="6712878"/>
          </a:xfrm>
          <a:prstGeom prst="rect">
            <a:avLst/>
          </a:prstGeom>
        </p:spPr>
        <p:txBody>
          <a:bodyPr lIns="0" tIns="0" rIns="0" bIns="0">
            <a:normAutofit fontScale="100000" lnSpcReduction="0"/>
          </a:bodyPr>
          <a:lstStyle/>
          <a:p>
            <a:pPr lvl="0" marL="542210" indent="-407050" defTabSz="905255">
              <a:lnSpc>
                <a:spcPct val="80000"/>
              </a:lnSpc>
              <a:spcBef>
                <a:spcPts val="300"/>
              </a:spcBef>
              <a:buChar char=""/>
              <a:defRPr sz="1800">
                <a:solidFill>
                  <a:srgbClr val="000000"/>
                </a:solidFill>
              </a:defRPr>
            </a:pPr>
            <a:r>
              <a:rPr b="1" sz="1881"/>
              <a:t>Inferiorly to the level of the roots of the lungs, the vagus nerves leave the pulmonary plexus and join with sympathetic nerves to form the esophageal plexus</a:t>
            </a:r>
            <a:endParaRPr b="1" sz="1881"/>
          </a:p>
          <a:p>
            <a:pPr lvl="0" marL="542210" indent="-407050" defTabSz="905255">
              <a:lnSpc>
                <a:spcPct val="80000"/>
              </a:lnSpc>
              <a:buChar char=""/>
              <a:defRPr sz="1800">
                <a:solidFill>
                  <a:srgbClr val="000000"/>
                </a:solidFill>
              </a:defRPr>
            </a:pPr>
            <a:endParaRPr b="1" sz="1881"/>
          </a:p>
          <a:p>
            <a:pPr lvl="0" marL="542210" indent="-407050" defTabSz="905255">
              <a:lnSpc>
                <a:spcPct val="80000"/>
              </a:lnSpc>
              <a:spcBef>
                <a:spcPts val="300"/>
              </a:spcBef>
              <a:buChar char=""/>
              <a:defRPr sz="1800">
                <a:solidFill>
                  <a:srgbClr val="000000"/>
                </a:solidFill>
              </a:defRPr>
            </a:pPr>
            <a:r>
              <a:rPr b="1" sz="1881"/>
              <a:t>The left vagus lies anterior to the esophagus and the right vagus lies posterior</a:t>
            </a:r>
            <a:endParaRPr b="1" sz="1881"/>
          </a:p>
          <a:p>
            <a:pPr lvl="0" marL="542210" indent="-407050" defTabSz="905255">
              <a:lnSpc>
                <a:spcPct val="80000"/>
              </a:lnSpc>
              <a:buChar char=""/>
              <a:defRPr sz="1800">
                <a:solidFill>
                  <a:srgbClr val="000000"/>
                </a:solidFill>
              </a:defRPr>
            </a:pPr>
            <a:endParaRPr b="1" sz="1881"/>
          </a:p>
          <a:p>
            <a:pPr lvl="0" marL="542210" indent="-407050" defTabSz="905255">
              <a:lnSpc>
                <a:spcPct val="80000"/>
              </a:lnSpc>
              <a:spcBef>
                <a:spcPts val="300"/>
              </a:spcBef>
              <a:buChar char=""/>
              <a:defRPr sz="1800">
                <a:solidFill>
                  <a:srgbClr val="000000"/>
                </a:solidFill>
              </a:defRPr>
            </a:pPr>
            <a:r>
              <a:rPr b="1" sz="1881"/>
              <a:t>At the opening in the diaphragm, the esophagus is accompanied by the two vagi, branches of the left gastric blood vessels, and lymphatic vessels</a:t>
            </a:r>
            <a:endParaRPr b="1" sz="1881"/>
          </a:p>
          <a:p>
            <a:pPr lvl="0" marL="542210" indent="-407050" defTabSz="905255">
              <a:lnSpc>
                <a:spcPct val="80000"/>
              </a:lnSpc>
              <a:buChar char=""/>
              <a:defRPr sz="1800">
                <a:solidFill>
                  <a:srgbClr val="000000"/>
                </a:solidFill>
              </a:defRPr>
            </a:pPr>
            <a:endParaRPr b="1" sz="1881"/>
          </a:p>
          <a:p>
            <a:pPr lvl="0" marL="542210" indent="-407050" defTabSz="905255">
              <a:lnSpc>
                <a:spcPct val="80000"/>
              </a:lnSpc>
              <a:spcBef>
                <a:spcPts val="300"/>
              </a:spcBef>
              <a:buChar char=""/>
              <a:defRPr sz="1800">
                <a:solidFill>
                  <a:srgbClr val="000000"/>
                </a:solidFill>
              </a:defRPr>
            </a:pPr>
            <a:r>
              <a:rPr b="1" sz="1881"/>
              <a:t>Fibers from the right crus of the diaphragm pass around the esophagus in the form of a sling.</a:t>
            </a:r>
            <a:endParaRPr b="1" sz="1881"/>
          </a:p>
          <a:p>
            <a:pPr lvl="0" marL="542210" indent="-407050" defTabSz="905255">
              <a:lnSpc>
                <a:spcPct val="80000"/>
              </a:lnSpc>
              <a:buChar char=""/>
              <a:defRPr sz="1800">
                <a:solidFill>
                  <a:srgbClr val="000000"/>
                </a:solidFill>
              </a:defRPr>
            </a:pPr>
            <a:endParaRPr b="1" sz="1881"/>
          </a:p>
          <a:p>
            <a:pPr lvl="0" marL="542210" indent="-407050" defTabSz="905255">
              <a:lnSpc>
                <a:spcPct val="80000"/>
              </a:lnSpc>
              <a:spcBef>
                <a:spcPts val="300"/>
              </a:spcBef>
              <a:buChar char=""/>
              <a:defRPr sz="1800">
                <a:solidFill>
                  <a:srgbClr val="000000"/>
                </a:solidFill>
              </a:defRPr>
            </a:pPr>
            <a:r>
              <a:rPr b="1" sz="1881"/>
              <a:t>In the abdomen, the esophagus descends for about 0.5 in. (1.3 cm) and then enters the stomach</a:t>
            </a:r>
            <a:endParaRPr b="1" sz="1881"/>
          </a:p>
          <a:p>
            <a:pPr lvl="0" marL="542210" indent="-407050" defTabSz="905255">
              <a:lnSpc>
                <a:spcPct val="80000"/>
              </a:lnSpc>
              <a:buChar char=""/>
              <a:defRPr sz="1800">
                <a:solidFill>
                  <a:srgbClr val="000000"/>
                </a:solidFill>
              </a:defRPr>
            </a:pPr>
            <a:endParaRPr b="1" sz="1881"/>
          </a:p>
          <a:p>
            <a:pPr lvl="0" marL="542210" indent="-407050" defTabSz="905255">
              <a:lnSpc>
                <a:spcPct val="80000"/>
              </a:lnSpc>
              <a:spcBef>
                <a:spcPts val="300"/>
              </a:spcBef>
              <a:buChar char=""/>
              <a:defRPr sz="1800">
                <a:solidFill>
                  <a:srgbClr val="000000"/>
                </a:solidFill>
              </a:defRPr>
            </a:pPr>
            <a:r>
              <a:rPr b="1" sz="1881"/>
              <a:t>It is related to the left lobe of the liver anteriorly and to the left crus of the diaphragm posteriorly.</a:t>
            </a:r>
          </a:p>
        </p:txBody>
      </p:sp>
      <p:pic>
        <p:nvPicPr>
          <p:cNvPr id="25" name="ant_vagal_trunk.jpg" descr="http://www.med.umich.edu/lrc/coursepages/m1/anatomy2010/html/modules/autonomics_abdomen_module/Files/ant_vagal_trunk.jpg"/>
          <p:cNvPicPr/>
          <p:nvPr/>
        </p:nvPicPr>
        <p:blipFill>
          <a:blip r:embed="rId2">
            <a:extLst/>
          </a:blip>
          <a:stretch>
            <a:fillRect/>
          </a:stretch>
        </p:blipFill>
        <p:spPr>
          <a:xfrm>
            <a:off x="5046133" y="707231"/>
            <a:ext cx="4049515" cy="4961203"/>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idx="4294967295"/>
          </p:nvPr>
        </p:nvSpPr>
        <p:spPr>
          <a:xfrm>
            <a:off x="457200" y="274637"/>
            <a:ext cx="8229600" cy="1143001"/>
          </a:xfrm>
          <a:prstGeom prst="rect">
            <a:avLst/>
          </a:prstGeom>
        </p:spPr>
        <p:txBody>
          <a:bodyPr lIns="0" tIns="0" rIns="0" bIns="0">
            <a:normAutofit fontScale="100000" lnSpcReduction="0"/>
          </a:bodyPr>
          <a:lstStyle/>
          <a:p>
            <a:pPr lvl="0">
              <a:defRPr>
                <a:effectLst>
                  <a:outerShdw sx="100000" sy="100000" kx="0" ky="0" algn="b" rotWithShape="0" blurRad="12700" dist="25400" dir="2700000">
                    <a:srgbClr val="000000"/>
                  </a:outerShdw>
                </a:effectLst>
              </a:defRPr>
            </a:pPr>
          </a:p>
        </p:txBody>
      </p:sp>
      <p:sp>
        <p:nvSpPr>
          <p:cNvPr id="147" name="Shape 147"/>
          <p:cNvSpPr/>
          <p:nvPr>
            <p:ph type="body" idx="4294967295"/>
          </p:nvPr>
        </p:nvSpPr>
        <p:spPr>
          <a:xfrm>
            <a:off x="457200" y="1600200"/>
            <a:ext cx="8229600" cy="4708525"/>
          </a:xfrm>
          <a:prstGeom prst="rect">
            <a:avLst/>
          </a:prstGeom>
        </p:spPr>
        <p:txBody>
          <a:bodyPr lIns="0" tIns="0" rIns="0" bIns="0">
            <a:normAutofit fontScale="100000" lnSpcReduction="0"/>
          </a:bodyPr>
          <a:lstStyle/>
          <a:p>
            <a:pPr lvl="0">
              <a:buChar char=""/>
            </a:pPr>
          </a:p>
        </p:txBody>
      </p:sp>
      <p:pic>
        <p:nvPicPr>
          <p:cNvPr id="148" name="StomachBloodsupplyvenousdrainage.jpg" descr="StomachBloodsupplyvenousdrainage.jpg"/>
          <p:cNvPicPr/>
          <p:nvPr/>
        </p:nvPicPr>
        <p:blipFill>
          <a:blip r:embed="rId2">
            <a:extLst/>
          </a:blip>
          <a:stretch>
            <a:fillRect/>
          </a:stretch>
        </p:blipFill>
        <p:spPr>
          <a:xfrm>
            <a:off x="1273637" y="-143950"/>
            <a:ext cx="6596726" cy="7145900"/>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png"/>
          <p:cNvPicPr/>
          <p:nvPr/>
        </p:nvPicPr>
        <p:blipFill>
          <a:blip r:embed="rId2">
            <a:extLst/>
          </a:blip>
          <a:stretch>
            <a:fillRect/>
          </a:stretch>
        </p:blipFill>
        <p:spPr>
          <a:xfrm>
            <a:off x="-31221" y="-158750"/>
            <a:ext cx="6675438" cy="774700"/>
          </a:xfrm>
          <a:prstGeom prst="rect">
            <a:avLst/>
          </a:prstGeom>
          <a:ln w="12700">
            <a:miter lim="400000"/>
          </a:ln>
        </p:spPr>
      </p:pic>
      <p:sp>
        <p:nvSpPr>
          <p:cNvPr id="151" name="Shape 151"/>
          <p:cNvSpPr/>
          <p:nvPr>
            <p:ph type="body" idx="4294967295"/>
          </p:nvPr>
        </p:nvSpPr>
        <p:spPr>
          <a:xfrm>
            <a:off x="169333" y="757766"/>
            <a:ext cx="4038601" cy="5885657"/>
          </a:xfrm>
          <a:prstGeom prst="rect">
            <a:avLst/>
          </a:prstGeom>
        </p:spPr>
        <p:txBody>
          <a:bodyPr lIns="0" tIns="0" rIns="0" bIns="0">
            <a:normAutofit fontScale="100000" lnSpcReduction="0"/>
          </a:bodyPr>
          <a:lstStyle/>
          <a:p>
            <a:pPr lvl="0" marL="0" indent="0" defTabSz="877823">
              <a:spcBef>
                <a:spcPts val="500"/>
              </a:spcBef>
              <a:buSzTx/>
              <a:buNone/>
              <a:defRPr sz="1800">
                <a:solidFill>
                  <a:srgbClr val="000000"/>
                </a:solidFill>
              </a:defRPr>
            </a:pPr>
            <a:r>
              <a:rPr b="1" sz="2400" u="sng"/>
              <a:t>1- The left gastric artery </a:t>
            </a:r>
            <a:endParaRPr b="1" sz="2400" u="sng"/>
          </a:p>
          <a:p>
            <a:pPr lvl="0" marL="0" indent="0" defTabSz="877823">
              <a:buSzTx/>
              <a:buNone/>
              <a:defRPr sz="1800">
                <a:solidFill>
                  <a:srgbClr val="000000"/>
                </a:solidFill>
              </a:defRPr>
            </a:pPr>
            <a:endParaRPr b="1" sz="2400" u="sng"/>
          </a:p>
          <a:p>
            <a:pPr lvl="0" marL="0" indent="0" defTabSz="877823">
              <a:spcBef>
                <a:spcPts val="400"/>
              </a:spcBef>
              <a:buFontTx/>
              <a:buChar char="-"/>
              <a:defRPr sz="1800">
                <a:solidFill>
                  <a:srgbClr val="000000"/>
                </a:solidFill>
              </a:defRPr>
            </a:pPr>
            <a:r>
              <a:rPr sz="2400"/>
              <a:t> Arises from the celiac artery</a:t>
            </a:r>
            <a:endParaRPr sz="2400"/>
          </a:p>
          <a:p>
            <a:pPr lvl="0" marL="0" indent="0" defTabSz="877823">
              <a:spcBef>
                <a:spcPts val="400"/>
              </a:spcBef>
              <a:buFontTx/>
              <a:buChar char="-"/>
              <a:defRPr sz="1800">
                <a:solidFill>
                  <a:srgbClr val="000000"/>
                </a:solidFill>
              </a:defRPr>
            </a:pPr>
            <a:r>
              <a:rPr sz="2400"/>
              <a:t> It passes upward and to the left to reach the esophagus </a:t>
            </a:r>
            <a:endParaRPr sz="2400"/>
          </a:p>
          <a:p>
            <a:pPr lvl="0" marL="0" indent="0" defTabSz="877823">
              <a:buFontTx/>
              <a:buChar char="-"/>
              <a:defRPr sz="1800">
                <a:solidFill>
                  <a:srgbClr val="000000"/>
                </a:solidFill>
              </a:defRPr>
            </a:pPr>
            <a:endParaRPr sz="2400"/>
          </a:p>
          <a:p>
            <a:pPr lvl="0" marL="0" indent="0" defTabSz="877823">
              <a:spcBef>
                <a:spcPts val="400"/>
              </a:spcBef>
              <a:buFontTx/>
              <a:buChar char="-"/>
              <a:defRPr sz="1800">
                <a:solidFill>
                  <a:srgbClr val="000000"/>
                </a:solidFill>
              </a:defRPr>
            </a:pPr>
            <a:r>
              <a:rPr sz="2400"/>
              <a:t>Then descends along the lesser curvature of the stomach</a:t>
            </a:r>
            <a:endParaRPr sz="2400"/>
          </a:p>
          <a:p>
            <a:pPr lvl="0" marL="0" indent="0" defTabSz="877823">
              <a:spcBef>
                <a:spcPts val="400"/>
              </a:spcBef>
              <a:buFontTx/>
              <a:buChar char="-"/>
              <a:defRPr sz="1800">
                <a:solidFill>
                  <a:srgbClr val="000000"/>
                </a:solidFill>
              </a:defRPr>
            </a:pPr>
            <a:endParaRPr sz="2400"/>
          </a:p>
          <a:p>
            <a:pPr lvl="0" marL="0" indent="0" defTabSz="877823">
              <a:spcBef>
                <a:spcPts val="400"/>
              </a:spcBef>
              <a:buFontTx/>
              <a:buChar char="-"/>
              <a:defRPr sz="1800">
                <a:solidFill>
                  <a:srgbClr val="000000"/>
                </a:solidFill>
              </a:defRPr>
            </a:pPr>
            <a:r>
              <a:rPr sz="2400"/>
              <a:t>It supplies the lower third of the esophagus and the upper right part of the stomach</a:t>
            </a:r>
          </a:p>
        </p:txBody>
      </p:sp>
      <p:pic>
        <p:nvPicPr>
          <p:cNvPr id="152" name="200802291412_41690_000.jpg" descr="200802291412_41690_000.jpg"/>
          <p:cNvPicPr/>
          <p:nvPr/>
        </p:nvPicPr>
        <p:blipFill>
          <a:blip r:embed="rId3">
            <a:extLst/>
          </a:blip>
          <a:stretch>
            <a:fillRect/>
          </a:stretch>
        </p:blipFill>
        <p:spPr>
          <a:xfrm>
            <a:off x="4221493" y="838200"/>
            <a:ext cx="4922507" cy="5562600"/>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png"/>
          <p:cNvPicPr/>
          <p:nvPr/>
        </p:nvPicPr>
        <p:blipFill>
          <a:blip r:embed="rId2">
            <a:extLst/>
          </a:blip>
          <a:stretch>
            <a:fillRect/>
          </a:stretch>
        </p:blipFill>
        <p:spPr>
          <a:xfrm>
            <a:off x="298450" y="-188913"/>
            <a:ext cx="8242300" cy="1158876"/>
          </a:xfrm>
          <a:prstGeom prst="rect">
            <a:avLst/>
          </a:prstGeom>
          <a:ln w="12700">
            <a:miter lim="400000"/>
          </a:ln>
        </p:spPr>
      </p:pic>
      <p:sp>
        <p:nvSpPr>
          <p:cNvPr id="155" name="Shape 155"/>
          <p:cNvSpPr/>
          <p:nvPr>
            <p:ph type="body" idx="4294967295"/>
          </p:nvPr>
        </p:nvSpPr>
        <p:spPr>
          <a:xfrm>
            <a:off x="-118534" y="1166018"/>
            <a:ext cx="4356300" cy="4525964"/>
          </a:xfrm>
          <a:prstGeom prst="rect">
            <a:avLst/>
          </a:prstGeom>
        </p:spPr>
        <p:txBody>
          <a:bodyPr lIns="0" tIns="0" rIns="0" bIns="0">
            <a:normAutofit fontScale="100000" lnSpcReduction="0"/>
          </a:bodyPr>
          <a:lstStyle/>
          <a:p>
            <a:pPr lvl="0" marL="411162" indent="-274637">
              <a:spcBef>
                <a:spcPts val="500"/>
              </a:spcBef>
              <a:buSzTx/>
              <a:buNone/>
              <a:defRPr sz="1800">
                <a:solidFill>
                  <a:srgbClr val="000000"/>
                </a:solidFill>
              </a:defRPr>
            </a:pPr>
            <a:r>
              <a:rPr b="1" sz="2600" u="sng"/>
              <a:t>2- The right gastric artery</a:t>
            </a:r>
            <a:endParaRPr b="1" sz="2600" u="sng"/>
          </a:p>
          <a:p>
            <a:pPr lvl="0">
              <a:spcBef>
                <a:spcPts val="500"/>
              </a:spcBef>
              <a:buFontTx/>
              <a:buChar char="-"/>
              <a:defRPr sz="1800">
                <a:solidFill>
                  <a:srgbClr val="000000"/>
                </a:solidFill>
              </a:defRPr>
            </a:pPr>
            <a:r>
              <a:rPr sz="2600"/>
              <a:t>arises from the hepatic artery at the upper border of the pylorus </a:t>
            </a:r>
            <a:endParaRPr sz="2600"/>
          </a:p>
          <a:p>
            <a:pPr lvl="0">
              <a:spcBef>
                <a:spcPts val="500"/>
              </a:spcBef>
              <a:buFontTx/>
              <a:buChar char="-"/>
              <a:defRPr sz="1800">
                <a:solidFill>
                  <a:srgbClr val="000000"/>
                </a:solidFill>
              </a:defRPr>
            </a:pPr>
            <a:endParaRPr sz="2600"/>
          </a:p>
          <a:p>
            <a:pPr lvl="0">
              <a:spcBef>
                <a:spcPts val="500"/>
              </a:spcBef>
              <a:buFontTx/>
              <a:buChar char="-"/>
              <a:defRPr sz="1800">
                <a:solidFill>
                  <a:srgbClr val="000000"/>
                </a:solidFill>
              </a:defRPr>
            </a:pPr>
            <a:r>
              <a:rPr sz="2600"/>
              <a:t>runs to the left along the lesser curvature.</a:t>
            </a:r>
            <a:endParaRPr sz="2600"/>
          </a:p>
          <a:p>
            <a:pPr lvl="0">
              <a:spcBef>
                <a:spcPts val="500"/>
              </a:spcBef>
              <a:buFontTx/>
              <a:buChar char="-"/>
              <a:defRPr sz="1800">
                <a:solidFill>
                  <a:srgbClr val="000000"/>
                </a:solidFill>
              </a:defRPr>
            </a:pPr>
            <a:endParaRPr sz="2600"/>
          </a:p>
          <a:p>
            <a:pPr lvl="0">
              <a:spcBef>
                <a:spcPts val="500"/>
              </a:spcBef>
              <a:buFontTx/>
              <a:buChar char="-"/>
              <a:defRPr sz="1800">
                <a:solidFill>
                  <a:srgbClr val="000000"/>
                </a:solidFill>
              </a:defRPr>
            </a:pPr>
            <a:r>
              <a:rPr sz="2600"/>
              <a:t> It supplies the lower right part of the stomach.</a:t>
            </a:r>
          </a:p>
        </p:txBody>
      </p:sp>
      <p:pic>
        <p:nvPicPr>
          <p:cNvPr id="156" name="200802291412_41690_000.jpg" descr="200802291412_41690_000.jpg"/>
          <p:cNvPicPr/>
          <p:nvPr/>
        </p:nvPicPr>
        <p:blipFill>
          <a:blip r:embed="rId3">
            <a:extLst/>
          </a:blip>
          <a:stretch>
            <a:fillRect/>
          </a:stretch>
        </p:blipFill>
        <p:spPr>
          <a:xfrm>
            <a:off x="4280429" y="1295399"/>
            <a:ext cx="4863571" cy="5633973"/>
          </a:xfrm>
          <a:prstGeom prst="rect">
            <a:avLst/>
          </a:prstGeom>
          <a:ln w="12700">
            <a:miter lim="400000"/>
          </a:ln>
        </p:spPr>
      </p:pic>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image.png"/>
          <p:cNvPicPr/>
          <p:nvPr/>
        </p:nvPicPr>
        <p:blipFill>
          <a:blip r:embed="rId2">
            <a:extLst/>
          </a:blip>
          <a:stretch>
            <a:fillRect/>
          </a:stretch>
        </p:blipFill>
        <p:spPr>
          <a:xfrm>
            <a:off x="450850" y="-188913"/>
            <a:ext cx="8242300" cy="1158876"/>
          </a:xfrm>
          <a:prstGeom prst="rect">
            <a:avLst/>
          </a:prstGeom>
          <a:ln w="12700">
            <a:miter lim="400000"/>
          </a:ln>
        </p:spPr>
      </p:pic>
      <p:sp>
        <p:nvSpPr>
          <p:cNvPr id="159" name="Shape 159"/>
          <p:cNvSpPr/>
          <p:nvPr>
            <p:ph type="body" idx="4294967295"/>
          </p:nvPr>
        </p:nvSpPr>
        <p:spPr>
          <a:xfrm>
            <a:off x="-33867" y="1166018"/>
            <a:ext cx="4343401" cy="4525964"/>
          </a:xfrm>
          <a:prstGeom prst="rect">
            <a:avLst/>
          </a:prstGeom>
        </p:spPr>
        <p:txBody>
          <a:bodyPr lIns="0" tIns="0" rIns="0" bIns="0">
            <a:normAutofit fontScale="100000" lnSpcReduction="0"/>
          </a:bodyPr>
          <a:lstStyle/>
          <a:p>
            <a:pPr lvl="0" marL="357711" indent="-238934" defTabSz="795527">
              <a:spcBef>
                <a:spcPts val="500"/>
              </a:spcBef>
              <a:buSzTx/>
              <a:buNone/>
              <a:defRPr sz="1800">
                <a:solidFill>
                  <a:srgbClr val="000000"/>
                </a:solidFill>
              </a:defRPr>
            </a:pPr>
            <a:r>
              <a:rPr b="1" sz="2610" u="sng"/>
              <a:t>3- The short gastric arteries </a:t>
            </a:r>
            <a:endParaRPr b="1" sz="2610" u="sng"/>
          </a:p>
          <a:p>
            <a:pPr lvl="0" marL="476488" indent="-357711" defTabSz="795527">
              <a:spcBef>
                <a:spcPts val="500"/>
              </a:spcBef>
              <a:buFontTx/>
              <a:buChar char="-"/>
              <a:defRPr sz="1800">
                <a:solidFill>
                  <a:srgbClr val="000000"/>
                </a:solidFill>
              </a:defRPr>
            </a:pPr>
            <a:r>
              <a:rPr sz="2610"/>
              <a:t>Arise from the splenic artery (5-7 arteries)</a:t>
            </a:r>
            <a:endParaRPr sz="2610"/>
          </a:p>
          <a:p>
            <a:pPr lvl="0" marL="476488" indent="-357711" defTabSz="795527">
              <a:spcBef>
                <a:spcPts val="500"/>
              </a:spcBef>
              <a:buFontTx/>
              <a:buChar char="-"/>
              <a:defRPr sz="1800">
                <a:solidFill>
                  <a:srgbClr val="000000"/>
                </a:solidFill>
              </a:defRPr>
            </a:pPr>
            <a:r>
              <a:rPr sz="2610"/>
              <a:t>Arises from splenic artery in the gastrosplenic ligament</a:t>
            </a:r>
            <a:endParaRPr sz="2610"/>
          </a:p>
          <a:p>
            <a:pPr lvl="0" marL="476488" indent="-357711" defTabSz="795527">
              <a:spcBef>
                <a:spcPts val="500"/>
              </a:spcBef>
              <a:buFontTx/>
              <a:buChar char="-"/>
              <a:defRPr sz="1800">
                <a:solidFill>
                  <a:srgbClr val="000000"/>
                </a:solidFill>
              </a:defRPr>
            </a:pPr>
            <a:endParaRPr sz="2610"/>
          </a:p>
          <a:p>
            <a:pPr lvl="0" marL="357711" indent="-238934" defTabSz="795527">
              <a:spcBef>
                <a:spcPts val="500"/>
              </a:spcBef>
              <a:buSzTx/>
              <a:buNone/>
              <a:defRPr sz="1800">
                <a:solidFill>
                  <a:srgbClr val="000000"/>
                </a:solidFill>
              </a:defRPr>
            </a:pPr>
            <a:r>
              <a:rPr sz="2610"/>
              <a:t>-  pass upward in the gastrosplenic to supply the fundus </a:t>
            </a:r>
          </a:p>
        </p:txBody>
      </p:sp>
      <p:pic>
        <p:nvPicPr>
          <p:cNvPr id="160" name="200802291412_41690_000.jpg" descr="200802291412_41690_000.jpg"/>
          <p:cNvPicPr/>
          <p:nvPr/>
        </p:nvPicPr>
        <p:blipFill>
          <a:blip r:embed="rId3">
            <a:extLst/>
          </a:blip>
          <a:stretch>
            <a:fillRect/>
          </a:stretch>
        </p:blipFill>
        <p:spPr>
          <a:xfrm>
            <a:off x="4343400" y="781314"/>
            <a:ext cx="4800600" cy="6041166"/>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image.png"/>
          <p:cNvPicPr/>
          <p:nvPr/>
        </p:nvPicPr>
        <p:blipFill>
          <a:blip r:embed="rId2">
            <a:extLst/>
          </a:blip>
          <a:stretch>
            <a:fillRect/>
          </a:stretch>
        </p:blipFill>
        <p:spPr>
          <a:xfrm>
            <a:off x="450850" y="-191030"/>
            <a:ext cx="8242300" cy="877889"/>
          </a:xfrm>
          <a:prstGeom prst="rect">
            <a:avLst/>
          </a:prstGeom>
          <a:ln w="12700">
            <a:miter lim="400000"/>
          </a:ln>
        </p:spPr>
      </p:pic>
      <p:pic>
        <p:nvPicPr>
          <p:cNvPr id="163" name="Gray532.png" descr="File:Gray532.png"/>
          <p:cNvPicPr/>
          <p:nvPr/>
        </p:nvPicPr>
        <p:blipFill>
          <a:blip r:embed="rId3">
            <a:extLst/>
          </a:blip>
          <a:stretch>
            <a:fillRect/>
          </a:stretch>
        </p:blipFill>
        <p:spPr>
          <a:xfrm>
            <a:off x="1712317" y="572756"/>
            <a:ext cx="5719168" cy="6251378"/>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image.png"/>
          <p:cNvPicPr/>
          <p:nvPr/>
        </p:nvPicPr>
        <p:blipFill>
          <a:blip r:embed="rId2">
            <a:extLst/>
          </a:blip>
          <a:stretch>
            <a:fillRect/>
          </a:stretch>
        </p:blipFill>
        <p:spPr>
          <a:xfrm>
            <a:off x="-395817" y="-150284"/>
            <a:ext cx="8242301" cy="876301"/>
          </a:xfrm>
          <a:prstGeom prst="rect">
            <a:avLst/>
          </a:prstGeom>
          <a:ln w="12700">
            <a:miter lim="400000"/>
          </a:ln>
        </p:spPr>
      </p:pic>
      <p:sp>
        <p:nvSpPr>
          <p:cNvPr id="166" name="Shape 166"/>
          <p:cNvSpPr/>
          <p:nvPr>
            <p:ph type="body" idx="4294967295"/>
          </p:nvPr>
        </p:nvSpPr>
        <p:spPr>
          <a:xfrm>
            <a:off x="-33867" y="838200"/>
            <a:ext cx="4387322" cy="6108767"/>
          </a:xfrm>
          <a:prstGeom prst="rect">
            <a:avLst/>
          </a:prstGeom>
        </p:spPr>
        <p:txBody>
          <a:bodyPr lIns="0" tIns="0" rIns="0" bIns="0">
            <a:normAutofit fontScale="100000" lnSpcReduction="0"/>
          </a:bodyPr>
          <a:lstStyle/>
          <a:p>
            <a:pPr lvl="0" marL="291925" indent="-194992" defTabSz="649223">
              <a:lnSpc>
                <a:spcPct val="80000"/>
              </a:lnSpc>
              <a:spcBef>
                <a:spcPts val="300"/>
              </a:spcBef>
              <a:buSzTx/>
              <a:buNone/>
              <a:defRPr sz="1800">
                <a:solidFill>
                  <a:srgbClr val="000000"/>
                </a:solidFill>
              </a:defRPr>
            </a:pPr>
            <a:r>
              <a:rPr b="1" sz="2201" u="sng"/>
              <a:t>4- The left gastroepiploic artery</a:t>
            </a:r>
            <a:endParaRPr b="1" sz="2201" u="sng"/>
          </a:p>
          <a:p>
            <a:pPr lvl="0" marL="291925" indent="-194992" defTabSz="649223">
              <a:lnSpc>
                <a:spcPct val="80000"/>
              </a:lnSpc>
              <a:spcBef>
                <a:spcPts val="300"/>
              </a:spcBef>
              <a:buSzTx/>
              <a:buNone/>
              <a:defRPr sz="1800">
                <a:solidFill>
                  <a:srgbClr val="000000"/>
                </a:solidFill>
              </a:defRPr>
            </a:pPr>
            <a:r>
              <a:rPr b="1" sz="2201"/>
              <a:t>-  </a:t>
            </a:r>
            <a:r>
              <a:rPr sz="2201"/>
              <a:t>Arises from the splenic artery before  the hilum of the spleen </a:t>
            </a:r>
            <a:endParaRPr sz="2201"/>
          </a:p>
          <a:p>
            <a:pPr lvl="0" marL="388858" indent="-291925" defTabSz="649223">
              <a:lnSpc>
                <a:spcPct val="80000"/>
              </a:lnSpc>
              <a:spcBef>
                <a:spcPts val="300"/>
              </a:spcBef>
              <a:buFontTx/>
              <a:buChar char="-"/>
              <a:defRPr sz="1800">
                <a:solidFill>
                  <a:srgbClr val="000000"/>
                </a:solidFill>
              </a:defRPr>
            </a:pPr>
            <a:r>
              <a:rPr sz="2201"/>
              <a:t>Passes forward in the gastrosplenic  (ligament) </a:t>
            </a:r>
            <a:endParaRPr sz="2201"/>
          </a:p>
          <a:p>
            <a:pPr lvl="0" marL="388858" indent="-291925" defTabSz="649223">
              <a:lnSpc>
                <a:spcPct val="80000"/>
              </a:lnSpc>
              <a:spcBef>
                <a:spcPts val="300"/>
              </a:spcBef>
              <a:buFontTx/>
              <a:buChar char="-"/>
              <a:defRPr sz="1800">
                <a:solidFill>
                  <a:srgbClr val="000000"/>
                </a:solidFill>
              </a:defRPr>
            </a:pPr>
            <a:r>
              <a:rPr sz="2201"/>
              <a:t> Supply the stomach along the upper part of the greater curvature  in the greater omentum</a:t>
            </a:r>
            <a:endParaRPr sz="2201"/>
          </a:p>
          <a:p>
            <a:pPr lvl="0" marL="388858" indent="-291925" defTabSz="649223">
              <a:lnSpc>
                <a:spcPct val="80000"/>
              </a:lnSpc>
              <a:spcBef>
                <a:spcPts val="400"/>
              </a:spcBef>
              <a:buFontTx/>
              <a:buChar char="-"/>
              <a:defRPr sz="1800">
                <a:solidFill>
                  <a:srgbClr val="000000"/>
                </a:solidFill>
              </a:defRPr>
            </a:pPr>
            <a:endParaRPr sz="2201"/>
          </a:p>
          <a:p>
            <a:pPr lvl="0" marL="291925" indent="-194992" defTabSz="649223">
              <a:lnSpc>
                <a:spcPct val="80000"/>
              </a:lnSpc>
              <a:spcBef>
                <a:spcPts val="300"/>
              </a:spcBef>
              <a:buSzTx/>
              <a:buNone/>
              <a:defRPr sz="1800">
                <a:solidFill>
                  <a:srgbClr val="000000"/>
                </a:solidFill>
              </a:defRPr>
            </a:pPr>
            <a:r>
              <a:rPr b="1" sz="2201" u="sng"/>
              <a:t>5- The right gastroepiploic artery</a:t>
            </a:r>
            <a:endParaRPr b="1" sz="2201" u="sng"/>
          </a:p>
          <a:p>
            <a:pPr lvl="0" marL="388858" indent="-291925" defTabSz="649223">
              <a:lnSpc>
                <a:spcPct val="80000"/>
              </a:lnSpc>
              <a:spcBef>
                <a:spcPts val="300"/>
              </a:spcBef>
              <a:buFontTx/>
              <a:buChar char="-"/>
              <a:defRPr sz="1800">
                <a:solidFill>
                  <a:srgbClr val="000000"/>
                </a:solidFill>
              </a:defRPr>
            </a:pPr>
            <a:r>
              <a:rPr sz="2201"/>
              <a:t>arises from the gastroduodenal branch of the hepatic artery</a:t>
            </a:r>
            <a:endParaRPr sz="2201"/>
          </a:p>
          <a:p>
            <a:pPr lvl="0" marL="388858" indent="-291925" defTabSz="649223">
              <a:lnSpc>
                <a:spcPct val="80000"/>
              </a:lnSpc>
              <a:spcBef>
                <a:spcPts val="300"/>
              </a:spcBef>
              <a:buFontTx/>
              <a:buChar char="-"/>
              <a:defRPr sz="1800">
                <a:solidFill>
                  <a:srgbClr val="000000"/>
                </a:solidFill>
              </a:defRPr>
            </a:pPr>
            <a:r>
              <a:rPr sz="2201"/>
              <a:t> It passes to the left and supplies the stomach along the lower part of the greater curvature in the greater omentum.</a:t>
            </a:r>
          </a:p>
        </p:txBody>
      </p:sp>
      <p:pic>
        <p:nvPicPr>
          <p:cNvPr id="167" name="200802291412_41690_000.jpg" descr="200802291412_41690_000.jpg"/>
          <p:cNvPicPr/>
          <p:nvPr/>
        </p:nvPicPr>
        <p:blipFill>
          <a:blip r:embed="rId3">
            <a:extLst/>
          </a:blip>
          <a:stretch>
            <a:fillRect/>
          </a:stretch>
        </p:blipFill>
        <p:spPr>
          <a:xfrm>
            <a:off x="4419600" y="838200"/>
            <a:ext cx="4724400" cy="6108767"/>
          </a:xfrm>
          <a:prstGeom prst="rect">
            <a:avLst/>
          </a:prstGeom>
          <a:ln w="12700">
            <a:miter lim="400000"/>
          </a:ln>
        </p:spPr>
      </p:pic>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image.png"/>
          <p:cNvPicPr/>
          <p:nvPr/>
        </p:nvPicPr>
        <p:blipFill>
          <a:blip r:embed="rId2">
            <a:extLst/>
          </a:blip>
          <a:stretch>
            <a:fillRect/>
          </a:stretch>
        </p:blipFill>
        <p:spPr>
          <a:xfrm>
            <a:off x="450850" y="-138113"/>
            <a:ext cx="8242300" cy="1158876"/>
          </a:xfrm>
          <a:prstGeom prst="rect">
            <a:avLst/>
          </a:prstGeom>
          <a:ln w="12700">
            <a:miter lim="400000"/>
          </a:ln>
        </p:spPr>
      </p:pic>
      <p:sp>
        <p:nvSpPr>
          <p:cNvPr id="170" name="Shape 170"/>
          <p:cNvSpPr/>
          <p:nvPr>
            <p:ph type="body" idx="4294967295"/>
          </p:nvPr>
        </p:nvSpPr>
        <p:spPr>
          <a:xfrm>
            <a:off x="-1" y="1193800"/>
            <a:ext cx="9144001" cy="5029200"/>
          </a:xfrm>
          <a:prstGeom prst="rect">
            <a:avLst/>
          </a:prstGeom>
        </p:spPr>
        <p:txBody>
          <a:bodyPr lIns="0" tIns="0" rIns="0" bIns="0">
            <a:normAutofit fontScale="100000" lnSpcReduction="0"/>
          </a:bodyPr>
          <a:lstStyle/>
          <a:p>
            <a:pPr lvl="0" marL="514826" indent="-386492" defTabSz="859536">
              <a:buChar char=""/>
              <a:defRPr sz="1800">
                <a:solidFill>
                  <a:srgbClr val="000000"/>
                </a:solidFill>
              </a:defRPr>
            </a:pPr>
            <a:r>
              <a:rPr sz="2632"/>
              <a:t>The veins drain into the portal circulation </a:t>
            </a:r>
            <a:endParaRPr sz="2632"/>
          </a:p>
          <a:p>
            <a:pPr lvl="0" marL="514826" indent="-386492" defTabSz="859536">
              <a:buChar char=""/>
              <a:defRPr sz="1800">
                <a:solidFill>
                  <a:srgbClr val="000000"/>
                </a:solidFill>
              </a:defRPr>
            </a:pPr>
            <a:endParaRPr sz="2632"/>
          </a:p>
          <a:p>
            <a:pPr lvl="0" marL="514826" indent="-386492" defTabSz="859536">
              <a:buChar char=""/>
              <a:defRPr sz="1800">
                <a:solidFill>
                  <a:srgbClr val="000000"/>
                </a:solidFill>
              </a:defRPr>
            </a:pPr>
            <a:r>
              <a:rPr sz="2632"/>
              <a:t>The left and right gastric veins drain directly into the portal vein</a:t>
            </a:r>
            <a:endParaRPr sz="2632"/>
          </a:p>
          <a:p>
            <a:pPr lvl="0" marL="514826" indent="-386492" defTabSz="859536">
              <a:buChar char=""/>
              <a:defRPr sz="1800">
                <a:solidFill>
                  <a:srgbClr val="000000"/>
                </a:solidFill>
              </a:defRPr>
            </a:pPr>
            <a:endParaRPr sz="2632"/>
          </a:p>
          <a:p>
            <a:pPr lvl="0" marL="514826" indent="-386492" defTabSz="859536">
              <a:buChar char=""/>
              <a:defRPr sz="1800">
                <a:solidFill>
                  <a:srgbClr val="000000"/>
                </a:solidFill>
              </a:defRPr>
            </a:pPr>
            <a:r>
              <a:rPr sz="2632"/>
              <a:t> The short gastric veins and the left gastroepiploic veins join the splenic vein</a:t>
            </a:r>
            <a:endParaRPr sz="2632"/>
          </a:p>
          <a:p>
            <a:pPr lvl="0" marL="514826" indent="-386492" defTabSz="859536">
              <a:buChar char=""/>
              <a:defRPr sz="1800">
                <a:solidFill>
                  <a:srgbClr val="000000"/>
                </a:solidFill>
              </a:defRPr>
            </a:pPr>
            <a:endParaRPr sz="2632"/>
          </a:p>
          <a:p>
            <a:pPr lvl="0" marL="514826" indent="-386492" defTabSz="859536">
              <a:buChar char=""/>
              <a:defRPr sz="1800">
                <a:solidFill>
                  <a:srgbClr val="000000"/>
                </a:solidFill>
              </a:defRPr>
            </a:pPr>
            <a:r>
              <a:rPr sz="2632"/>
              <a:t>The right gastroepiploic vein joins the superior mesenteric vein(which meet the splenic vein behind the neck of pancreas to form the portal vein</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image.png"/>
          <p:cNvPicPr/>
          <p:nvPr/>
        </p:nvPicPr>
        <p:blipFill>
          <a:blip r:embed="rId2">
            <a:extLst/>
          </a:blip>
          <a:stretch>
            <a:fillRect/>
          </a:stretch>
        </p:blipFill>
        <p:spPr>
          <a:xfrm>
            <a:off x="450850" y="-19050"/>
            <a:ext cx="8242300" cy="877888"/>
          </a:xfrm>
          <a:prstGeom prst="rect">
            <a:avLst/>
          </a:prstGeom>
          <a:ln w="12700">
            <a:miter lim="400000"/>
          </a:ln>
        </p:spPr>
      </p:pic>
      <p:sp>
        <p:nvSpPr>
          <p:cNvPr id="173" name="Shape 173"/>
          <p:cNvSpPr/>
          <p:nvPr>
            <p:ph type="body" idx="4294967295"/>
          </p:nvPr>
        </p:nvSpPr>
        <p:spPr>
          <a:xfrm>
            <a:off x="-152400" y="723900"/>
            <a:ext cx="4267200" cy="6019801"/>
          </a:xfrm>
          <a:prstGeom prst="rect">
            <a:avLst/>
          </a:prstGeom>
        </p:spPr>
        <p:txBody>
          <a:bodyPr lIns="0" tIns="0" rIns="0" bIns="0">
            <a:normAutofit fontScale="100000" lnSpcReduction="0"/>
          </a:bodyPr>
          <a:lstStyle/>
          <a:p>
            <a:pPr lvl="0">
              <a:spcBef>
                <a:spcPts val="500"/>
              </a:spcBef>
              <a:buChar char=""/>
              <a:defRPr sz="1800">
                <a:solidFill>
                  <a:srgbClr val="000000"/>
                </a:solidFill>
              </a:defRPr>
            </a:pPr>
            <a:r>
              <a:rPr sz="2600"/>
              <a:t>Follow the arteries of stomach</a:t>
            </a:r>
            <a:endParaRPr sz="2600"/>
          </a:p>
          <a:p>
            <a:pPr lvl="0">
              <a:spcBef>
                <a:spcPts val="500"/>
              </a:spcBef>
              <a:buFontTx/>
              <a:buChar char="-"/>
              <a:defRPr sz="1800">
                <a:solidFill>
                  <a:srgbClr val="000000"/>
                </a:solidFill>
              </a:defRPr>
            </a:pPr>
            <a:r>
              <a:rPr sz="2600"/>
              <a:t>The left and right gastric nodes</a:t>
            </a:r>
            <a:endParaRPr sz="2600"/>
          </a:p>
          <a:p>
            <a:pPr lvl="0">
              <a:spcBef>
                <a:spcPts val="500"/>
              </a:spcBef>
              <a:buFontTx/>
              <a:buChar char="-"/>
              <a:defRPr sz="1800">
                <a:solidFill>
                  <a:srgbClr val="000000"/>
                </a:solidFill>
              </a:defRPr>
            </a:pPr>
            <a:r>
              <a:rPr sz="2600"/>
              <a:t>The left and right gastroepiploic nodes</a:t>
            </a:r>
            <a:endParaRPr sz="2600"/>
          </a:p>
          <a:p>
            <a:pPr lvl="0">
              <a:spcBef>
                <a:spcPts val="500"/>
              </a:spcBef>
              <a:buFontTx/>
              <a:buChar char="-"/>
              <a:defRPr sz="1800">
                <a:solidFill>
                  <a:srgbClr val="000000"/>
                </a:solidFill>
              </a:defRPr>
            </a:pPr>
            <a:r>
              <a:rPr sz="2600"/>
              <a:t> The short gastric nodes </a:t>
            </a:r>
            <a:endParaRPr sz="2600"/>
          </a:p>
          <a:p>
            <a:pPr lvl="0">
              <a:spcBef>
                <a:spcPts val="500"/>
              </a:spcBef>
              <a:buChar char=""/>
              <a:defRPr sz="1800">
                <a:solidFill>
                  <a:srgbClr val="000000"/>
                </a:solidFill>
              </a:defRPr>
            </a:pPr>
            <a:r>
              <a:rPr sz="2600"/>
              <a:t>All lymph from the stomach eventually passes to the celiac nodes located around the root of the celiac artery on the posterior abdominal wall. </a:t>
            </a:r>
          </a:p>
        </p:txBody>
      </p:sp>
      <p:pic>
        <p:nvPicPr>
          <p:cNvPr id="174" name="200802291412_41690_000.jpg" descr="200802291412_41690_000.jpg"/>
          <p:cNvPicPr/>
          <p:nvPr/>
        </p:nvPicPr>
        <p:blipFill>
          <a:blip r:embed="rId3">
            <a:extLst/>
          </a:blip>
          <a:stretch>
            <a:fillRect/>
          </a:stretch>
        </p:blipFill>
        <p:spPr>
          <a:xfrm>
            <a:off x="4192455" y="838200"/>
            <a:ext cx="4951545" cy="6019800"/>
          </a:xfrm>
          <a:prstGeom prst="rect">
            <a:avLst/>
          </a:prstGeom>
          <a:ln w="12700">
            <a:miter lim="400000"/>
          </a:ln>
        </p:spPr>
      </p:pic>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image.png"/>
          <p:cNvPicPr/>
          <p:nvPr/>
        </p:nvPicPr>
        <p:blipFill>
          <a:blip r:embed="rId2">
            <a:extLst/>
          </a:blip>
          <a:stretch>
            <a:fillRect/>
          </a:stretch>
        </p:blipFill>
        <p:spPr>
          <a:xfrm>
            <a:off x="450850" y="-273580"/>
            <a:ext cx="8242300" cy="1158876"/>
          </a:xfrm>
          <a:prstGeom prst="rect">
            <a:avLst/>
          </a:prstGeom>
          <a:ln w="12700">
            <a:miter lim="400000"/>
          </a:ln>
        </p:spPr>
      </p:pic>
      <p:pic>
        <p:nvPicPr>
          <p:cNvPr id="177" name="IMAGE001.jpg" descr="IMAGE001.JPG"/>
          <p:cNvPicPr/>
          <p:nvPr/>
        </p:nvPicPr>
        <p:blipFill>
          <a:blip r:embed="rId3">
            <a:extLst/>
          </a:blip>
          <a:stretch>
            <a:fillRect/>
          </a:stretch>
        </p:blipFill>
        <p:spPr>
          <a:xfrm>
            <a:off x="0" y="705312"/>
            <a:ext cx="9144000" cy="6152688"/>
          </a:xfrm>
          <a:prstGeom prst="rect">
            <a:avLst/>
          </a:prstGeom>
          <a:ln w="12700">
            <a:miter lim="400000"/>
          </a:ln>
        </p:spPr>
      </p:pic>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image.png"/>
          <p:cNvPicPr/>
          <p:nvPr/>
        </p:nvPicPr>
        <p:blipFill>
          <a:blip r:embed="rId2">
            <a:extLst/>
          </a:blip>
          <a:stretch>
            <a:fillRect/>
          </a:stretch>
        </p:blipFill>
        <p:spPr>
          <a:xfrm>
            <a:off x="450850" y="-188913"/>
            <a:ext cx="8242300" cy="1158876"/>
          </a:xfrm>
          <a:prstGeom prst="rect">
            <a:avLst/>
          </a:prstGeom>
          <a:ln w="12700">
            <a:miter lim="400000"/>
          </a:ln>
        </p:spPr>
      </p:pic>
      <p:sp>
        <p:nvSpPr>
          <p:cNvPr id="180" name="Shape 180"/>
          <p:cNvSpPr/>
          <p:nvPr>
            <p:ph type="body" idx="4294967295"/>
          </p:nvPr>
        </p:nvSpPr>
        <p:spPr>
          <a:xfrm>
            <a:off x="457200" y="1600200"/>
            <a:ext cx="8229600" cy="4708525"/>
          </a:xfrm>
          <a:prstGeom prst="rect">
            <a:avLst/>
          </a:prstGeom>
        </p:spPr>
        <p:txBody>
          <a:bodyPr lIns="0" tIns="0" rIns="0" bIns="0">
            <a:normAutofit fontScale="100000" lnSpcReduction="0"/>
          </a:bodyPr>
          <a:lstStyle/>
          <a:p>
            <a:pPr lvl="0">
              <a:buChar char=""/>
            </a:pPr>
          </a:p>
        </p:txBody>
      </p:sp>
      <p:pic>
        <p:nvPicPr>
          <p:cNvPr id="181" name="stoma lymph.png" descr="D:\صور تشريح\stoma lymph.png"/>
          <p:cNvPicPr/>
          <p:nvPr/>
        </p:nvPicPr>
        <p:blipFill>
          <a:blip r:embed="rId3">
            <a:extLst/>
          </a:blip>
          <a:stretch>
            <a:fillRect/>
          </a:stretch>
        </p:blipFill>
        <p:spPr>
          <a:xfrm>
            <a:off x="0" y="860358"/>
            <a:ext cx="9144000" cy="599764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 name="image.png"/>
          <p:cNvPicPr/>
          <p:nvPr/>
        </p:nvPicPr>
        <p:blipFill>
          <a:blip r:embed="rId2">
            <a:extLst/>
          </a:blip>
          <a:stretch>
            <a:fillRect/>
          </a:stretch>
        </p:blipFill>
        <p:spPr>
          <a:xfrm>
            <a:off x="435768" y="-256646"/>
            <a:ext cx="8272464" cy="1158876"/>
          </a:xfrm>
          <a:prstGeom prst="rect">
            <a:avLst/>
          </a:prstGeom>
          <a:ln w="12700">
            <a:miter lim="400000"/>
          </a:ln>
        </p:spPr>
      </p:pic>
      <p:sp>
        <p:nvSpPr>
          <p:cNvPr id="28" name="Shape 28"/>
          <p:cNvSpPr/>
          <p:nvPr>
            <p:ph type="body" idx="4294967295"/>
          </p:nvPr>
        </p:nvSpPr>
        <p:spPr>
          <a:xfrm>
            <a:off x="33866" y="618066"/>
            <a:ext cx="4064530" cy="6219231"/>
          </a:xfrm>
          <a:prstGeom prst="rect">
            <a:avLst/>
          </a:prstGeom>
        </p:spPr>
        <p:txBody>
          <a:bodyPr lIns="0" tIns="0" rIns="0" bIns="0">
            <a:normAutofit fontScale="100000" lnSpcReduction="0"/>
          </a:bodyPr>
          <a:lstStyle/>
          <a:p>
            <a:pPr lvl="0" marL="525779" indent="-394715" defTabSz="877823">
              <a:lnSpc>
                <a:spcPct val="80000"/>
              </a:lnSpc>
              <a:spcBef>
                <a:spcPts val="300"/>
              </a:spcBef>
              <a:buChar char=""/>
              <a:defRPr sz="1800">
                <a:solidFill>
                  <a:srgbClr val="000000"/>
                </a:solidFill>
              </a:defRPr>
            </a:pPr>
            <a:r>
              <a:rPr b="1" sz="2208"/>
              <a:t>The upper third of the esophagus is supplied by the inferior thyroid artery, </a:t>
            </a:r>
            <a:endParaRPr b="1" sz="2208"/>
          </a:p>
          <a:p>
            <a:pPr lvl="0" marL="525779" indent="-394715" defTabSz="877823">
              <a:lnSpc>
                <a:spcPct val="80000"/>
              </a:lnSpc>
              <a:buChar char=""/>
              <a:defRPr sz="1800">
                <a:solidFill>
                  <a:srgbClr val="000000"/>
                </a:solidFill>
              </a:defRPr>
            </a:pPr>
            <a:endParaRPr b="1" sz="2208"/>
          </a:p>
          <a:p>
            <a:pPr lvl="0" marL="525779" indent="-394715" defTabSz="877823">
              <a:lnSpc>
                <a:spcPct val="80000"/>
              </a:lnSpc>
              <a:spcBef>
                <a:spcPts val="300"/>
              </a:spcBef>
              <a:buChar char=""/>
              <a:defRPr sz="1800">
                <a:solidFill>
                  <a:srgbClr val="000000"/>
                </a:solidFill>
              </a:defRPr>
            </a:pPr>
            <a:r>
              <a:rPr b="1" sz="2208"/>
              <a:t>the middle third by branches from the descending thoracic aorta,</a:t>
            </a:r>
            <a:endParaRPr b="1" sz="2208"/>
          </a:p>
          <a:p>
            <a:pPr lvl="0" marL="525779" indent="-394715" defTabSz="877823">
              <a:lnSpc>
                <a:spcPct val="80000"/>
              </a:lnSpc>
              <a:buChar char=""/>
              <a:defRPr sz="1800">
                <a:solidFill>
                  <a:srgbClr val="000000"/>
                </a:solidFill>
              </a:defRPr>
            </a:pPr>
            <a:endParaRPr b="1" sz="2208"/>
          </a:p>
          <a:p>
            <a:pPr lvl="0" marL="525779" indent="-394715" defTabSz="877823">
              <a:lnSpc>
                <a:spcPct val="80000"/>
              </a:lnSpc>
              <a:spcBef>
                <a:spcPts val="300"/>
              </a:spcBef>
              <a:buChar char=""/>
              <a:defRPr sz="1800">
                <a:solidFill>
                  <a:srgbClr val="000000"/>
                </a:solidFill>
              </a:defRPr>
            </a:pPr>
            <a:r>
              <a:rPr b="1" sz="2208"/>
              <a:t> and the lower third by branches from the left gastric artery</a:t>
            </a:r>
            <a:endParaRPr b="1" sz="2208"/>
          </a:p>
          <a:p>
            <a:pPr lvl="0" marL="525779" indent="-394715" defTabSz="877823">
              <a:lnSpc>
                <a:spcPct val="80000"/>
              </a:lnSpc>
              <a:buChar char=""/>
              <a:defRPr sz="1800">
                <a:solidFill>
                  <a:srgbClr val="000000"/>
                </a:solidFill>
              </a:defRPr>
            </a:pPr>
            <a:endParaRPr b="1" sz="2208"/>
          </a:p>
          <a:p>
            <a:pPr lvl="0" marL="525779" indent="-394715" defTabSz="877823">
              <a:lnSpc>
                <a:spcPct val="80000"/>
              </a:lnSpc>
              <a:spcBef>
                <a:spcPts val="300"/>
              </a:spcBef>
              <a:buChar char=""/>
              <a:defRPr sz="1800">
                <a:solidFill>
                  <a:srgbClr val="000000"/>
                </a:solidFill>
              </a:defRPr>
            </a:pPr>
            <a:r>
              <a:rPr b="1" sz="2208"/>
              <a:t>The veins from the upper third drain into the inferior thyroid veins, from the middle third into the azygos veins, and from the lower third into the left gastric vein, a tributary of the portal vein.</a:t>
            </a:r>
          </a:p>
        </p:txBody>
      </p:sp>
      <p:pic>
        <p:nvPicPr>
          <p:cNvPr id="29" name="loadBinaryCALQ7THZ.jpg" descr="http://hasustorm.com/books/English/Mcgraw.Hill.Surgical.Anatomy.J.Skandalakis.(2004).Ww.chm/Chapter%2014_%20Esophagus_fichiers/loadBinaryCALQ7THZ.jpg"/>
          <p:cNvPicPr/>
          <p:nvPr/>
        </p:nvPicPr>
        <p:blipFill>
          <a:blip r:embed="rId3">
            <a:extLst/>
          </a:blip>
          <a:stretch>
            <a:fillRect/>
          </a:stretch>
        </p:blipFill>
        <p:spPr>
          <a:xfrm>
            <a:off x="4131733" y="984481"/>
            <a:ext cx="4876801" cy="5486401"/>
          </a:xfrm>
          <a:prstGeom prst="rect">
            <a:avLst/>
          </a:prstGeom>
          <a:ln w="12700">
            <a:miter lim="400000"/>
          </a:ln>
        </p:spPr>
      </p:pic>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image.png"/>
          <p:cNvPicPr/>
          <p:nvPr/>
        </p:nvPicPr>
        <p:blipFill>
          <a:blip r:embed="rId2">
            <a:extLst/>
          </a:blip>
          <a:stretch>
            <a:fillRect/>
          </a:stretch>
        </p:blipFill>
        <p:spPr>
          <a:xfrm>
            <a:off x="450850" y="19050"/>
            <a:ext cx="8242300" cy="876300"/>
          </a:xfrm>
          <a:prstGeom prst="rect">
            <a:avLst/>
          </a:prstGeom>
          <a:ln w="12700">
            <a:miter lim="400000"/>
          </a:ln>
        </p:spPr>
      </p:pic>
      <p:sp>
        <p:nvSpPr>
          <p:cNvPr id="184" name="Shape 184"/>
          <p:cNvSpPr/>
          <p:nvPr>
            <p:ph type="body" idx="4294967295"/>
          </p:nvPr>
        </p:nvSpPr>
        <p:spPr>
          <a:xfrm>
            <a:off x="247385" y="934839"/>
            <a:ext cx="8439415" cy="5373886"/>
          </a:xfrm>
          <a:prstGeom prst="rect">
            <a:avLst/>
          </a:prstGeom>
        </p:spPr>
        <p:txBody>
          <a:bodyPr lIns="0" tIns="0" rIns="0" bIns="0">
            <a:normAutofit fontScale="100000" lnSpcReduction="0"/>
          </a:bodyPr>
          <a:lstStyle/>
          <a:p>
            <a:pPr lvl="0">
              <a:lnSpc>
                <a:spcPct val="90000"/>
              </a:lnSpc>
              <a:spcBef>
                <a:spcPts val="500"/>
              </a:spcBef>
              <a:buChar char=""/>
              <a:defRPr sz="1800">
                <a:solidFill>
                  <a:srgbClr val="000000"/>
                </a:solidFill>
              </a:defRPr>
            </a:pPr>
            <a:r>
              <a:rPr sz="2700"/>
              <a:t>The nerve supply includes </a:t>
            </a:r>
            <a:r>
              <a:rPr b="1" sz="2700"/>
              <a:t>sympathetic fibers </a:t>
            </a:r>
            <a:r>
              <a:rPr sz="2700"/>
              <a:t>derived from the celiac plexus</a:t>
            </a:r>
            <a:endParaRPr sz="2700"/>
          </a:p>
          <a:p>
            <a:pPr lvl="0">
              <a:lnSpc>
                <a:spcPct val="90000"/>
              </a:lnSpc>
              <a:spcBef>
                <a:spcPts val="500"/>
              </a:spcBef>
              <a:buChar char=""/>
              <a:defRPr sz="1800">
                <a:solidFill>
                  <a:srgbClr val="000000"/>
                </a:solidFill>
              </a:defRPr>
            </a:pPr>
            <a:r>
              <a:rPr sz="2700"/>
              <a:t>  </a:t>
            </a:r>
            <a:r>
              <a:rPr b="1" sz="2700"/>
              <a:t>parasympathetic fibers </a:t>
            </a:r>
            <a:r>
              <a:rPr sz="2700"/>
              <a:t>from the right and left vagus nerves .</a:t>
            </a:r>
            <a:endParaRPr sz="2700"/>
          </a:p>
          <a:p>
            <a:pPr lvl="0">
              <a:lnSpc>
                <a:spcPct val="90000"/>
              </a:lnSpc>
              <a:spcBef>
                <a:spcPts val="500"/>
              </a:spcBef>
              <a:buChar char=""/>
              <a:defRPr sz="1800">
                <a:solidFill>
                  <a:srgbClr val="000000"/>
                </a:solidFill>
              </a:defRPr>
            </a:pPr>
            <a:r>
              <a:rPr sz="2700"/>
              <a:t>The sympathetic innervation of the stomach carries a proportion of </a:t>
            </a:r>
            <a:r>
              <a:rPr b="1" sz="2700"/>
              <a:t>pain sensation</a:t>
            </a:r>
            <a:endParaRPr b="1" sz="2700"/>
          </a:p>
          <a:p>
            <a:pPr lvl="0">
              <a:lnSpc>
                <a:spcPct val="90000"/>
              </a:lnSpc>
              <a:buChar char=""/>
              <a:defRPr sz="1800">
                <a:solidFill>
                  <a:srgbClr val="000000"/>
                </a:solidFill>
              </a:defRPr>
            </a:pPr>
            <a:r>
              <a:rPr sz="2700"/>
              <a:t> The parasympathetic vagal fibers are </a:t>
            </a:r>
            <a:r>
              <a:rPr b="1" sz="2700"/>
              <a:t>secreto-motor</a:t>
            </a:r>
            <a:r>
              <a:rPr sz="2700"/>
              <a:t> to the </a:t>
            </a:r>
            <a:r>
              <a:rPr b="1" sz="2700"/>
              <a:t>gastric glands </a:t>
            </a:r>
            <a:r>
              <a:rPr sz="2700"/>
              <a:t>and motor to the muscular wall of the stomach( peristaltic movement)</a:t>
            </a:r>
            <a:endParaRPr sz="2700"/>
          </a:p>
          <a:p>
            <a:pPr lvl="0">
              <a:lnSpc>
                <a:spcPct val="90000"/>
              </a:lnSpc>
              <a:spcBef>
                <a:spcPts val="500"/>
              </a:spcBef>
              <a:buChar char=""/>
              <a:defRPr sz="1800">
                <a:solidFill>
                  <a:srgbClr val="000000"/>
                </a:solidFill>
              </a:defRPr>
            </a:pPr>
            <a:r>
              <a:rPr sz="2700"/>
              <a:t>The pyloric sphincter receives </a:t>
            </a:r>
            <a:r>
              <a:rPr b="1" sz="2700"/>
              <a:t>motor fibers </a:t>
            </a:r>
            <a:r>
              <a:rPr sz="2700"/>
              <a:t>from the sympathetic system and inhibitory fibers from the vagus.n.</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loadBinary.jpg" descr="loadBinary.aspx.jpeg"/>
          <p:cNvPicPr/>
          <p:nvPr/>
        </p:nvPicPr>
        <p:blipFill>
          <a:blip r:embed="rId2">
            <a:extLst/>
          </a:blip>
          <a:stretch>
            <a:fillRect/>
          </a:stretch>
        </p:blipFill>
        <p:spPr>
          <a:xfrm>
            <a:off x="609600" y="783960"/>
            <a:ext cx="7924800" cy="5769240"/>
          </a:xfrm>
          <a:prstGeom prst="rect">
            <a:avLst/>
          </a:prstGeom>
          <a:ln w="12700">
            <a:miter lim="400000"/>
          </a:ln>
        </p:spPr>
      </p:pic>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image.png"/>
          <p:cNvPicPr/>
          <p:nvPr/>
        </p:nvPicPr>
        <p:blipFill>
          <a:blip r:embed="rId2">
            <a:extLst/>
          </a:blip>
          <a:stretch>
            <a:fillRect/>
          </a:stretch>
        </p:blipFill>
        <p:spPr>
          <a:xfrm>
            <a:off x="371475" y="171450"/>
            <a:ext cx="8486775" cy="876300"/>
          </a:xfrm>
          <a:prstGeom prst="rect">
            <a:avLst/>
          </a:prstGeom>
          <a:ln w="12700">
            <a:miter lim="400000"/>
          </a:ln>
        </p:spPr>
      </p:pic>
      <p:sp>
        <p:nvSpPr>
          <p:cNvPr id="189" name="Shape 189"/>
          <p:cNvSpPr/>
          <p:nvPr>
            <p:ph type="body" idx="4294967295"/>
          </p:nvPr>
        </p:nvSpPr>
        <p:spPr>
          <a:xfrm>
            <a:off x="203200" y="1113300"/>
            <a:ext cx="8229600" cy="5229292"/>
          </a:xfrm>
          <a:prstGeom prst="rect">
            <a:avLst/>
          </a:prstGeom>
        </p:spPr>
        <p:txBody>
          <a:bodyPr lIns="0" tIns="0" rIns="0" bIns="0">
            <a:normAutofit fontScale="100000" lnSpcReduction="0"/>
          </a:bodyPr>
          <a:lstStyle/>
          <a:p>
            <a:pPr lvl="0">
              <a:buChar char=""/>
              <a:defRPr sz="1800">
                <a:solidFill>
                  <a:srgbClr val="000000"/>
                </a:solidFill>
              </a:defRPr>
            </a:pPr>
            <a:r>
              <a:rPr b="1" sz="2800" u="sng"/>
              <a:t>The anterior vagal trunk</a:t>
            </a:r>
            <a:endParaRPr b="1" sz="2800" u="sng"/>
          </a:p>
          <a:p>
            <a:pPr lvl="0">
              <a:buFontTx/>
              <a:buChar char="-"/>
              <a:defRPr sz="1800">
                <a:solidFill>
                  <a:srgbClr val="000000"/>
                </a:solidFill>
              </a:defRPr>
            </a:pPr>
            <a:r>
              <a:rPr sz="2800"/>
              <a:t>mainly from the left vagus nerve</a:t>
            </a:r>
            <a:endParaRPr sz="2800"/>
          </a:p>
          <a:p>
            <a:pPr lvl="0">
              <a:buFontTx/>
              <a:buChar char="-"/>
              <a:defRPr sz="1800">
                <a:solidFill>
                  <a:srgbClr val="000000"/>
                </a:solidFill>
              </a:defRPr>
            </a:pPr>
            <a:endParaRPr sz="2800"/>
          </a:p>
          <a:p>
            <a:pPr lvl="0" marL="411162" indent="-274637">
              <a:buSzTx/>
              <a:buNone/>
              <a:defRPr sz="1800">
                <a:solidFill>
                  <a:srgbClr val="000000"/>
                </a:solidFill>
              </a:defRPr>
            </a:pPr>
            <a:r>
              <a:rPr b="1" sz="2800" u="sng"/>
              <a:t>Distribution</a:t>
            </a:r>
            <a:endParaRPr b="1" sz="2800" u="sng"/>
          </a:p>
          <a:p>
            <a:pPr lvl="0" marL="411162" indent="-274637">
              <a:buSzTx/>
              <a:buNone/>
              <a:defRPr sz="1800">
                <a:solidFill>
                  <a:srgbClr val="000000"/>
                </a:solidFill>
              </a:defRPr>
            </a:pPr>
            <a:r>
              <a:rPr sz="2800"/>
              <a:t>1- The anterior surface of the stomach.</a:t>
            </a:r>
            <a:endParaRPr sz="2800"/>
          </a:p>
          <a:p>
            <a:pPr lvl="0" marL="411162" indent="-274637">
              <a:buSzTx/>
              <a:buNone/>
              <a:defRPr sz="1800">
                <a:solidFill>
                  <a:srgbClr val="000000"/>
                </a:solidFill>
              </a:defRPr>
            </a:pPr>
            <a:r>
              <a:rPr sz="2800"/>
              <a:t>2-  A large hepatic branch passes up to the liver </a:t>
            </a:r>
            <a:endParaRPr sz="2800"/>
          </a:p>
          <a:p>
            <a:pPr lvl="0" marL="411162" indent="-274637">
              <a:buSzTx/>
              <a:buNone/>
              <a:defRPr sz="1800">
                <a:solidFill>
                  <a:srgbClr val="000000"/>
                </a:solidFill>
              </a:defRPr>
            </a:pPr>
            <a:r>
              <a:rPr sz="2800"/>
              <a:t>3-Ant. Nerve Laterjet</a:t>
            </a:r>
            <a:r>
              <a:rPr sz="2800">
                <a:latin typeface="Wingdings"/>
                <a:ea typeface="Wingdings"/>
                <a:cs typeface="Wingdings"/>
                <a:sym typeface="Wingdings"/>
              </a:rPr>
              <a:t> </a:t>
            </a:r>
            <a:r>
              <a:rPr sz="2800"/>
              <a:t>pylorus </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mage.png"/>
          <p:cNvPicPr/>
          <p:nvPr/>
        </p:nvPicPr>
        <p:blipFill>
          <a:blip r:embed="rId2">
            <a:extLst/>
          </a:blip>
          <a:stretch>
            <a:fillRect/>
          </a:stretch>
        </p:blipFill>
        <p:spPr>
          <a:xfrm>
            <a:off x="371475" y="171450"/>
            <a:ext cx="8486775" cy="876300"/>
          </a:xfrm>
          <a:prstGeom prst="rect">
            <a:avLst/>
          </a:prstGeom>
          <a:ln w="12700">
            <a:miter lim="400000"/>
          </a:ln>
        </p:spPr>
      </p:pic>
      <p:pic>
        <p:nvPicPr>
          <p:cNvPr id="192" name="stoma n.png" descr="D:\صور تشريح\stoma n.png"/>
          <p:cNvPicPr/>
          <p:nvPr/>
        </p:nvPicPr>
        <p:blipFill>
          <a:blip r:embed="rId3">
            <a:extLst/>
          </a:blip>
          <a:stretch>
            <a:fillRect/>
          </a:stretch>
        </p:blipFill>
        <p:spPr>
          <a:xfrm>
            <a:off x="0" y="1387144"/>
            <a:ext cx="9144000" cy="5470856"/>
          </a:xfrm>
          <a:prstGeom prst="rect">
            <a:avLst/>
          </a:prstGeom>
          <a:ln w="12700">
            <a:miter lim="400000"/>
          </a:ln>
        </p:spPr>
      </p:pic>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image.png"/>
          <p:cNvPicPr/>
          <p:nvPr/>
        </p:nvPicPr>
        <p:blipFill>
          <a:blip r:embed="rId2">
            <a:extLst/>
          </a:blip>
          <a:stretch>
            <a:fillRect/>
          </a:stretch>
        </p:blipFill>
        <p:spPr>
          <a:xfrm>
            <a:off x="371475" y="133350"/>
            <a:ext cx="8486775" cy="877888"/>
          </a:xfrm>
          <a:prstGeom prst="rect">
            <a:avLst/>
          </a:prstGeom>
          <a:ln w="12700">
            <a:miter lim="400000"/>
          </a:ln>
        </p:spPr>
      </p:pic>
      <p:sp>
        <p:nvSpPr>
          <p:cNvPr id="195" name="Shape 195"/>
          <p:cNvSpPr/>
          <p:nvPr>
            <p:ph type="body" idx="4294967295"/>
          </p:nvPr>
        </p:nvSpPr>
        <p:spPr>
          <a:xfrm>
            <a:off x="457200" y="1062566"/>
            <a:ext cx="8229600" cy="5246159"/>
          </a:xfrm>
          <a:prstGeom prst="rect">
            <a:avLst/>
          </a:prstGeom>
        </p:spPr>
        <p:txBody>
          <a:bodyPr lIns="0" tIns="0" rIns="0" bIns="0">
            <a:normAutofit fontScale="100000" lnSpcReduction="0"/>
          </a:bodyPr>
          <a:lstStyle/>
          <a:p>
            <a:pPr lvl="0">
              <a:buChar char=""/>
              <a:defRPr sz="1800">
                <a:solidFill>
                  <a:srgbClr val="000000"/>
                </a:solidFill>
              </a:defRPr>
            </a:pPr>
            <a:r>
              <a:rPr b="1" sz="3000" u="sng"/>
              <a:t>The posterior vagal trunk</a:t>
            </a:r>
            <a:r>
              <a:rPr sz="3000"/>
              <a:t> </a:t>
            </a:r>
            <a:endParaRPr sz="3000"/>
          </a:p>
          <a:p>
            <a:pPr lvl="0">
              <a:buFontTx/>
              <a:buChar char="-"/>
              <a:defRPr sz="1800">
                <a:solidFill>
                  <a:srgbClr val="000000"/>
                </a:solidFill>
              </a:defRPr>
            </a:pPr>
            <a:r>
              <a:rPr sz="3000"/>
              <a:t>mainly from the right vagus nerve</a:t>
            </a:r>
            <a:endParaRPr sz="3000"/>
          </a:p>
          <a:p>
            <a:pPr lvl="0">
              <a:buFontTx/>
              <a:buChar char="-"/>
              <a:defRPr sz="1800">
                <a:solidFill>
                  <a:srgbClr val="000000"/>
                </a:solidFill>
              </a:defRPr>
            </a:pPr>
            <a:endParaRPr sz="3000"/>
          </a:p>
          <a:p>
            <a:pPr lvl="0">
              <a:buFontTx/>
              <a:buChar char="-"/>
              <a:defRPr sz="1800">
                <a:solidFill>
                  <a:srgbClr val="000000"/>
                </a:solidFill>
              </a:defRPr>
            </a:pPr>
            <a:r>
              <a:rPr b="1" sz="3000" u="sng"/>
              <a:t>Distribution</a:t>
            </a:r>
            <a:endParaRPr b="1" sz="3000" u="sng"/>
          </a:p>
          <a:p>
            <a:pPr lvl="0" marL="411162" indent="-274637">
              <a:buSzTx/>
              <a:buNone/>
              <a:defRPr sz="1800">
                <a:solidFill>
                  <a:srgbClr val="000000"/>
                </a:solidFill>
              </a:defRPr>
            </a:pPr>
            <a:r>
              <a:rPr sz="3000"/>
              <a:t>1- mainly the posterior wall of the stomach.</a:t>
            </a:r>
            <a:endParaRPr sz="3000"/>
          </a:p>
          <a:p>
            <a:pPr lvl="0" marL="411162" indent="-274637">
              <a:buSzTx/>
              <a:buNone/>
              <a:defRPr sz="1800">
                <a:solidFill>
                  <a:srgbClr val="000000"/>
                </a:solidFill>
              </a:defRPr>
            </a:pPr>
            <a:r>
              <a:rPr sz="3000"/>
              <a:t>2- Ant. Wall of body of stomach</a:t>
            </a:r>
            <a:endParaRPr sz="3000"/>
          </a:p>
          <a:p>
            <a:pPr lvl="0" marL="411162" indent="-274637">
              <a:buSzTx/>
              <a:buNone/>
              <a:defRPr sz="1800">
                <a:solidFill>
                  <a:srgbClr val="000000"/>
                </a:solidFill>
              </a:defRPr>
            </a:pPr>
            <a:r>
              <a:rPr sz="3000"/>
              <a:t>3- Celiac branch</a:t>
            </a:r>
            <a:r>
              <a:rPr sz="3000">
                <a:latin typeface="Wingdings"/>
                <a:ea typeface="Wingdings"/>
                <a:cs typeface="Wingdings"/>
                <a:sym typeface="Wingdings"/>
              </a:rPr>
              <a:t> </a:t>
            </a:r>
            <a:r>
              <a:rPr sz="3000"/>
              <a:t>small intestine+ as far as to splenic flexure+ pancreas</a:t>
            </a:r>
            <a:endParaRPr sz="3000"/>
          </a:p>
          <a:p>
            <a:pPr lvl="0" marL="411162" indent="-274637">
              <a:buSzTx/>
              <a:buNone/>
              <a:defRPr sz="1800">
                <a:solidFill>
                  <a:srgbClr val="000000"/>
                </a:solidFill>
              </a:defRPr>
            </a:pPr>
            <a:r>
              <a:rPr sz="3000"/>
              <a:t>4- post. Nerve latarjet</a:t>
            </a:r>
            <a:r>
              <a:rPr sz="3000">
                <a:latin typeface="Wingdings"/>
                <a:ea typeface="Wingdings"/>
                <a:cs typeface="Wingdings"/>
                <a:sym typeface="Wingdings"/>
              </a:rPr>
              <a:t> </a:t>
            </a:r>
            <a:r>
              <a:rPr sz="3000"/>
              <a:t>pylorus</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AB025.png" descr="AB025.png"/>
          <p:cNvPicPr/>
          <p:nvPr/>
        </p:nvPicPr>
        <p:blipFill>
          <a:blip r:embed="rId2">
            <a:extLst/>
          </a:blip>
          <a:stretch>
            <a:fillRect/>
          </a:stretch>
        </p:blipFill>
        <p:spPr>
          <a:xfrm>
            <a:off x="781863" y="0"/>
            <a:ext cx="7580274" cy="6858001"/>
          </a:xfrm>
          <a:prstGeom prst="rect">
            <a:avLst/>
          </a:prstGeom>
          <a:ln w="12700">
            <a:miter lim="400000"/>
          </a:ln>
        </p:spPr>
      </p:pic>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 name="image.png"/>
          <p:cNvPicPr/>
          <p:nvPr/>
        </p:nvPicPr>
        <p:blipFill>
          <a:blip r:embed="rId2">
            <a:extLst/>
          </a:blip>
          <a:stretch>
            <a:fillRect/>
          </a:stretch>
        </p:blipFill>
        <p:spPr>
          <a:xfrm>
            <a:off x="450850" y="268287"/>
            <a:ext cx="8242300" cy="1158876"/>
          </a:xfrm>
          <a:prstGeom prst="rect">
            <a:avLst/>
          </a:prstGeom>
          <a:ln w="12700">
            <a:miter lim="400000"/>
          </a:ln>
        </p:spPr>
      </p:pic>
      <p:sp>
        <p:nvSpPr>
          <p:cNvPr id="200" name="Shape 200"/>
          <p:cNvSpPr/>
          <p:nvPr>
            <p:ph type="body" idx="4294967295"/>
          </p:nvPr>
        </p:nvSpPr>
        <p:spPr>
          <a:xfrm>
            <a:off x="457200" y="1295400"/>
            <a:ext cx="8229600" cy="5257800"/>
          </a:xfrm>
          <a:prstGeom prst="rect">
            <a:avLst/>
          </a:prstGeom>
        </p:spPr>
        <p:txBody>
          <a:bodyPr lIns="0" tIns="0" rIns="0" bIns="0">
            <a:normAutofit fontScale="100000" lnSpcReduction="0"/>
          </a:bodyPr>
          <a:lstStyle/>
          <a:p>
            <a:pPr lvl="0">
              <a:buChar char=""/>
              <a:defRPr sz="1800">
                <a:solidFill>
                  <a:srgbClr val="000000"/>
                </a:solidFill>
              </a:defRPr>
            </a:pPr>
            <a:r>
              <a:rPr sz="2800"/>
              <a:t>Gastric Ulcer </a:t>
            </a:r>
            <a:endParaRPr sz="2800"/>
          </a:p>
          <a:p>
            <a:pPr lvl="0">
              <a:buChar char=""/>
              <a:defRPr sz="1800">
                <a:solidFill>
                  <a:srgbClr val="000000"/>
                </a:solidFill>
              </a:defRPr>
            </a:pPr>
            <a:r>
              <a:rPr sz="2800"/>
              <a:t>Trunkal vagotomy </a:t>
            </a:r>
            <a:r>
              <a:rPr sz="2800">
                <a:latin typeface="Wingdings"/>
                <a:ea typeface="Wingdings"/>
                <a:cs typeface="Wingdings"/>
                <a:sym typeface="Wingdings"/>
              </a:rPr>
              <a:t></a:t>
            </a:r>
            <a:r>
              <a:rPr sz="2800"/>
              <a:t>Sectioning the vagus nerves  below the diaphragm around the esophagus.</a:t>
            </a:r>
            <a:endParaRPr sz="2800"/>
          </a:p>
          <a:p>
            <a:pPr lvl="0">
              <a:buChar char=""/>
              <a:defRPr sz="1800">
                <a:solidFill>
                  <a:srgbClr val="000000"/>
                </a:solidFill>
              </a:defRPr>
            </a:pPr>
            <a:r>
              <a:rPr sz="2800"/>
              <a:t>Highly selective vagotomy( cut all branches of the vagi except latarjet.n)</a:t>
            </a:r>
            <a:endParaRPr sz="2800"/>
          </a:p>
          <a:p>
            <a:pPr lvl="0">
              <a:buChar char=""/>
              <a:defRPr sz="1800">
                <a:solidFill>
                  <a:srgbClr val="000000"/>
                </a:solidFill>
              </a:defRPr>
            </a:pPr>
            <a:r>
              <a:rPr sz="2800"/>
              <a:t>Peptic ulcer(D.U)</a:t>
            </a:r>
            <a:endParaRPr sz="2800"/>
          </a:p>
          <a:p>
            <a:pPr lvl="0">
              <a:buChar char=""/>
              <a:defRPr sz="1800">
                <a:solidFill>
                  <a:srgbClr val="000000"/>
                </a:solidFill>
              </a:defRPr>
            </a:pPr>
            <a:r>
              <a:rPr sz="2800"/>
              <a:t>Gastroscopy </a:t>
            </a:r>
            <a:endParaRPr sz="2800"/>
          </a:p>
          <a:p>
            <a:pPr lvl="0">
              <a:buChar char=""/>
              <a:defRPr sz="1800">
                <a:solidFill>
                  <a:srgbClr val="000000"/>
                </a:solidFill>
              </a:defRPr>
            </a:pPr>
            <a:r>
              <a:rPr sz="2800"/>
              <a:t>Pyloroplasty(drainage)= gastro- jejunostomy</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image.png"/>
          <p:cNvPicPr/>
          <p:nvPr/>
        </p:nvPicPr>
        <p:blipFill>
          <a:blip r:embed="rId2">
            <a:extLst/>
          </a:blip>
          <a:stretch>
            <a:fillRect/>
          </a:stretch>
        </p:blipFill>
        <p:spPr>
          <a:xfrm>
            <a:off x="-6350" y="96837"/>
            <a:ext cx="9156700" cy="860426"/>
          </a:xfrm>
          <a:prstGeom prst="rect">
            <a:avLst/>
          </a:prstGeom>
          <a:ln w="12700">
            <a:miter lim="400000"/>
          </a:ln>
        </p:spPr>
      </p:pic>
      <p:pic>
        <p:nvPicPr>
          <p:cNvPr id="203" name="image.jpeg"/>
          <p:cNvPicPr/>
          <p:nvPr/>
        </p:nvPicPr>
        <p:blipFill>
          <a:blip r:embed="rId3">
            <a:extLst/>
          </a:blip>
          <a:stretch>
            <a:fillRect/>
          </a:stretch>
        </p:blipFill>
        <p:spPr>
          <a:xfrm>
            <a:off x="1752600" y="1752600"/>
            <a:ext cx="6019800" cy="4895850"/>
          </a:xfrm>
          <a:prstGeom prst="rect">
            <a:avLst/>
          </a:prstGeom>
          <a:ln w="12700">
            <a:miter lim="400000"/>
          </a:ln>
        </p:spPr>
      </p:pic>
      <p:sp>
        <p:nvSpPr>
          <p:cNvPr id="204" name="Shape 204"/>
          <p:cNvSpPr/>
          <p:nvPr/>
        </p:nvSpPr>
        <p:spPr>
          <a:xfrm>
            <a:off x="228600" y="3352800"/>
            <a:ext cx="1850118"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vl1pPr>
          </a:lstStyle>
          <a:p>
            <a:pPr lvl="0">
              <a:defRPr i="0"/>
            </a:pPr>
            <a:r>
              <a:rPr i="1"/>
              <a:t>Helicobacter pylori</a:t>
            </a:r>
          </a:p>
        </p:txBody>
      </p:sp>
      <p:sp>
        <p:nvSpPr>
          <p:cNvPr id="205" name="Shape 205"/>
          <p:cNvSpPr/>
          <p:nvPr/>
        </p:nvSpPr>
        <p:spPr>
          <a:xfrm>
            <a:off x="2209800" y="3657599"/>
            <a:ext cx="2057400" cy="990602"/>
          </a:xfrm>
          <a:prstGeom prst="line">
            <a:avLst/>
          </a:prstGeom>
          <a:ln w="57150">
            <a:solidFill>
              <a:srgbClr val="FFFFFF"/>
            </a:solidFill>
            <a:round/>
            <a:tailEnd type="triangle"/>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ph type="body" idx="4294967295"/>
          </p:nvPr>
        </p:nvSpPr>
        <p:spPr>
          <a:xfrm>
            <a:off x="287866" y="279400"/>
            <a:ext cx="8680584" cy="6500218"/>
          </a:xfrm>
          <a:prstGeom prst="rect">
            <a:avLst/>
          </a:prstGeom>
        </p:spPr>
        <p:txBody>
          <a:bodyPr lIns="0" tIns="0" rIns="0" bIns="0">
            <a:normAutofit fontScale="100000" lnSpcReduction="0"/>
          </a:bodyPr>
          <a:lstStyle/>
          <a:p>
            <a:pPr lvl="0" marL="547687" indent="-411162">
              <a:lnSpc>
                <a:spcPct val="80000"/>
              </a:lnSpc>
              <a:spcBef>
                <a:spcPts val="500"/>
              </a:spcBef>
              <a:buChar char=""/>
              <a:defRPr sz="1800">
                <a:solidFill>
                  <a:srgbClr val="000000"/>
                </a:solidFill>
              </a:defRPr>
            </a:pPr>
            <a:r>
              <a:rPr sz="2800"/>
              <a:t>Lymph vessels from the upper third of the esophagus drain into the deep cervical nodes, </a:t>
            </a:r>
            <a:endParaRPr sz="2800"/>
          </a:p>
          <a:p>
            <a:pPr lvl="0" marL="547687" indent="-411162">
              <a:lnSpc>
                <a:spcPct val="80000"/>
              </a:lnSpc>
              <a:buChar char=""/>
              <a:defRPr sz="1800">
                <a:solidFill>
                  <a:srgbClr val="000000"/>
                </a:solidFill>
              </a:defRPr>
            </a:pPr>
            <a:endParaRPr sz="2800"/>
          </a:p>
          <a:p>
            <a:pPr lvl="0" marL="547687" indent="-411162">
              <a:lnSpc>
                <a:spcPct val="80000"/>
              </a:lnSpc>
              <a:spcBef>
                <a:spcPts val="500"/>
              </a:spcBef>
              <a:buChar char=""/>
              <a:defRPr sz="1800">
                <a:solidFill>
                  <a:srgbClr val="000000"/>
                </a:solidFill>
              </a:defRPr>
            </a:pPr>
            <a:r>
              <a:rPr sz="2800"/>
              <a:t>from the middle third into the superior and posterior mediastinal nodes, </a:t>
            </a:r>
            <a:endParaRPr sz="2800"/>
          </a:p>
          <a:p>
            <a:pPr lvl="0" marL="547687" indent="-411162">
              <a:lnSpc>
                <a:spcPct val="80000"/>
              </a:lnSpc>
              <a:buChar char=""/>
              <a:defRPr sz="1800">
                <a:solidFill>
                  <a:srgbClr val="000000"/>
                </a:solidFill>
              </a:defRPr>
            </a:pPr>
            <a:endParaRPr sz="2800"/>
          </a:p>
          <a:p>
            <a:pPr lvl="0" marL="547687" indent="-411162">
              <a:lnSpc>
                <a:spcPct val="80000"/>
              </a:lnSpc>
              <a:spcBef>
                <a:spcPts val="500"/>
              </a:spcBef>
              <a:buChar char=""/>
              <a:defRPr sz="1800">
                <a:solidFill>
                  <a:srgbClr val="000000"/>
                </a:solidFill>
              </a:defRPr>
            </a:pPr>
            <a:r>
              <a:rPr sz="2800"/>
              <a:t>and from the lower third into nodes along the left gastric blood vessels and the celiac nodes </a:t>
            </a:r>
            <a:endParaRPr sz="2800"/>
          </a:p>
          <a:p>
            <a:pPr lvl="0" marL="547687" indent="-411162">
              <a:lnSpc>
                <a:spcPct val="80000"/>
              </a:lnSpc>
              <a:buChar char=""/>
              <a:defRPr sz="1800">
                <a:solidFill>
                  <a:srgbClr val="000000"/>
                </a:solidFill>
              </a:defRPr>
            </a:pPr>
            <a:endParaRPr sz="2800"/>
          </a:p>
          <a:p>
            <a:pPr lvl="0" marL="547687" indent="-411162">
              <a:lnSpc>
                <a:spcPct val="80000"/>
              </a:lnSpc>
              <a:spcBef>
                <a:spcPts val="500"/>
              </a:spcBef>
              <a:buChar char=""/>
              <a:defRPr sz="1800">
                <a:solidFill>
                  <a:srgbClr val="000000"/>
                </a:solidFill>
              </a:defRPr>
            </a:pPr>
            <a:r>
              <a:rPr sz="2800"/>
              <a:t>The esophagus is supplied by parasympathetic and sympathetic efferent and afferent fibers via the vagi and sympathetic trunks</a:t>
            </a:r>
            <a:endParaRPr sz="2800"/>
          </a:p>
          <a:p>
            <a:pPr lvl="0" marL="547687" indent="-411162">
              <a:lnSpc>
                <a:spcPct val="80000"/>
              </a:lnSpc>
              <a:buChar char=""/>
              <a:defRPr sz="1800">
                <a:solidFill>
                  <a:srgbClr val="000000"/>
                </a:solidFill>
              </a:defRPr>
            </a:pPr>
            <a:endParaRPr sz="2800"/>
          </a:p>
          <a:p>
            <a:pPr lvl="0" marL="547687" indent="-411162">
              <a:lnSpc>
                <a:spcPct val="80000"/>
              </a:lnSpc>
              <a:spcBef>
                <a:spcPts val="500"/>
              </a:spcBef>
              <a:buChar char=""/>
              <a:defRPr sz="1800">
                <a:solidFill>
                  <a:srgbClr val="000000"/>
                </a:solidFill>
              </a:defRPr>
            </a:pPr>
            <a:r>
              <a:rPr sz="2800"/>
              <a:t>In the lower part of its thoracic course, the esophagus is surrounded by the esophageal nerve plexus.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 name="image.png"/>
          <p:cNvPicPr/>
          <p:nvPr/>
        </p:nvPicPr>
        <p:blipFill>
          <a:blip r:embed="rId2">
            <a:extLst/>
          </a:blip>
          <a:stretch>
            <a:fillRect/>
          </a:stretch>
        </p:blipFill>
        <p:spPr>
          <a:xfrm>
            <a:off x="586316" y="-239713"/>
            <a:ext cx="8328026" cy="1158876"/>
          </a:xfrm>
          <a:prstGeom prst="rect">
            <a:avLst/>
          </a:prstGeom>
          <a:ln w="12700">
            <a:miter lim="400000"/>
          </a:ln>
        </p:spPr>
      </p:pic>
      <p:sp>
        <p:nvSpPr>
          <p:cNvPr id="34" name="Shape 34"/>
          <p:cNvSpPr/>
          <p:nvPr>
            <p:ph type="body" idx="4294967295"/>
          </p:nvPr>
        </p:nvSpPr>
        <p:spPr>
          <a:xfrm>
            <a:off x="-16934" y="702733"/>
            <a:ext cx="5203958" cy="5976409"/>
          </a:xfrm>
          <a:prstGeom prst="rect">
            <a:avLst/>
          </a:prstGeom>
        </p:spPr>
        <p:txBody>
          <a:bodyPr lIns="0" tIns="0" rIns="0" bIns="0">
            <a:normAutofit fontScale="100000" lnSpcReduction="0"/>
          </a:bodyPr>
          <a:lstStyle/>
          <a:p>
            <a:pPr lvl="0" marL="476488" indent="-357711" defTabSz="795527">
              <a:lnSpc>
                <a:spcPct val="80000"/>
              </a:lnSpc>
              <a:spcBef>
                <a:spcPts val="300"/>
              </a:spcBef>
              <a:buChar char=""/>
              <a:defRPr sz="1800">
                <a:solidFill>
                  <a:srgbClr val="000000"/>
                </a:solidFill>
              </a:defRPr>
            </a:pPr>
            <a:r>
              <a:rPr b="1" sz="2001"/>
              <a:t>No anatomic sphincter exists at the lower end of the esophagus</a:t>
            </a:r>
            <a:endParaRPr b="1" sz="2001"/>
          </a:p>
          <a:p>
            <a:pPr lvl="0" marL="476488" indent="-357711" defTabSz="795527">
              <a:lnSpc>
                <a:spcPct val="80000"/>
              </a:lnSpc>
              <a:spcBef>
                <a:spcPts val="500"/>
              </a:spcBef>
              <a:buChar char=""/>
              <a:defRPr sz="1800">
                <a:solidFill>
                  <a:srgbClr val="000000"/>
                </a:solidFill>
              </a:defRPr>
            </a:pPr>
            <a:endParaRPr b="1" sz="2001"/>
          </a:p>
          <a:p>
            <a:pPr lvl="0" marL="476488" indent="-357711" defTabSz="795527">
              <a:lnSpc>
                <a:spcPct val="80000"/>
              </a:lnSpc>
              <a:spcBef>
                <a:spcPts val="300"/>
              </a:spcBef>
              <a:buChar char=""/>
              <a:defRPr sz="1800">
                <a:solidFill>
                  <a:srgbClr val="000000"/>
                </a:solidFill>
              </a:defRPr>
            </a:pPr>
            <a:r>
              <a:rPr b="1" sz="2001"/>
              <a:t>However, the circular layer of smooth muscle in this region serves as a physiologic sphincter</a:t>
            </a:r>
            <a:endParaRPr b="1" sz="2001"/>
          </a:p>
          <a:p>
            <a:pPr lvl="0" marL="476488" indent="-357711" defTabSz="795527">
              <a:lnSpc>
                <a:spcPct val="80000"/>
              </a:lnSpc>
              <a:spcBef>
                <a:spcPts val="500"/>
              </a:spcBef>
              <a:buChar char=""/>
              <a:defRPr sz="1800">
                <a:solidFill>
                  <a:srgbClr val="000000"/>
                </a:solidFill>
              </a:defRPr>
            </a:pPr>
            <a:endParaRPr b="1" sz="2001"/>
          </a:p>
          <a:p>
            <a:pPr lvl="0" marL="476488" indent="-357711" defTabSz="795527">
              <a:lnSpc>
                <a:spcPct val="80000"/>
              </a:lnSpc>
              <a:spcBef>
                <a:spcPts val="300"/>
              </a:spcBef>
              <a:buChar char=""/>
              <a:defRPr sz="1800">
                <a:solidFill>
                  <a:srgbClr val="000000"/>
                </a:solidFill>
              </a:defRPr>
            </a:pPr>
            <a:r>
              <a:rPr b="1" sz="2001"/>
              <a:t>As the food descends through the esophagus, relaxation of the muscle at the lower end occurs ahead of the peristaltic wave so that the food enters the stomach</a:t>
            </a:r>
            <a:endParaRPr b="1" sz="2001"/>
          </a:p>
          <a:p>
            <a:pPr lvl="0" marL="476488" indent="-357711" defTabSz="795527">
              <a:lnSpc>
                <a:spcPct val="80000"/>
              </a:lnSpc>
              <a:spcBef>
                <a:spcPts val="500"/>
              </a:spcBef>
              <a:buChar char=""/>
              <a:defRPr sz="1800">
                <a:solidFill>
                  <a:srgbClr val="000000"/>
                </a:solidFill>
              </a:defRPr>
            </a:pPr>
            <a:endParaRPr b="1" sz="2001"/>
          </a:p>
          <a:p>
            <a:pPr lvl="0" marL="476488" indent="-357711" defTabSz="795527">
              <a:lnSpc>
                <a:spcPct val="80000"/>
              </a:lnSpc>
              <a:spcBef>
                <a:spcPts val="300"/>
              </a:spcBef>
              <a:buChar char=""/>
              <a:defRPr sz="1800">
                <a:solidFill>
                  <a:srgbClr val="000000"/>
                </a:solidFill>
              </a:defRPr>
            </a:pPr>
            <a:r>
              <a:rPr b="1" sz="2001"/>
              <a:t>The tonic contraction of this sphincter prevents the stomach contents from regurgitating into the esophagus.</a:t>
            </a:r>
            <a:endParaRPr b="1" sz="2001"/>
          </a:p>
          <a:p>
            <a:pPr lvl="0" marL="476488" indent="-357711" defTabSz="795527">
              <a:lnSpc>
                <a:spcPct val="80000"/>
              </a:lnSpc>
              <a:spcBef>
                <a:spcPts val="500"/>
              </a:spcBef>
              <a:buChar char=""/>
              <a:defRPr sz="1800">
                <a:solidFill>
                  <a:srgbClr val="000000"/>
                </a:solidFill>
              </a:defRPr>
            </a:pPr>
            <a:endParaRPr b="1" sz="2001"/>
          </a:p>
          <a:p>
            <a:pPr lvl="0" marL="476488" indent="-357711" defTabSz="795527">
              <a:lnSpc>
                <a:spcPct val="80000"/>
              </a:lnSpc>
              <a:spcBef>
                <a:spcPts val="300"/>
              </a:spcBef>
              <a:buChar char=""/>
              <a:defRPr sz="1800">
                <a:solidFill>
                  <a:srgbClr val="000000"/>
                </a:solidFill>
              </a:defRPr>
            </a:pPr>
            <a:r>
              <a:rPr b="1" sz="2001"/>
              <a:t>The closure of the sphincter is under vagal control, and this can be augmented by the hormone gastrin and reduced in response to secretin, cholecystokinin, and glucagon.</a:t>
            </a:r>
          </a:p>
        </p:txBody>
      </p:sp>
      <p:pic>
        <p:nvPicPr>
          <p:cNvPr id="35" name="gech_0001_0002_0_img0122.jpg" descr="http://www.healthofchildren.com/images/gech_0001_0002_0_img0122.jpg"/>
          <p:cNvPicPr/>
          <p:nvPr/>
        </p:nvPicPr>
        <p:blipFill>
          <a:blip r:embed="rId3">
            <a:extLst/>
          </a:blip>
          <a:stretch>
            <a:fillRect/>
          </a:stretch>
        </p:blipFill>
        <p:spPr>
          <a:xfrm>
            <a:off x="5283200" y="1336675"/>
            <a:ext cx="3743855" cy="4708525"/>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body" idx="4294967295"/>
          </p:nvPr>
        </p:nvSpPr>
        <p:spPr>
          <a:xfrm>
            <a:off x="457200" y="1600200"/>
            <a:ext cx="8229600" cy="4708525"/>
          </a:xfrm>
          <a:prstGeom prst="rect">
            <a:avLst/>
          </a:prstGeom>
        </p:spPr>
        <p:txBody>
          <a:bodyPr lIns="0" tIns="0" rIns="0" bIns="0">
            <a:normAutofit fontScale="100000" lnSpcReduction="0"/>
          </a:bodyPr>
          <a:lstStyle>
            <a:lvl1pPr marL="411162" indent="-274637" algn="ctr">
              <a:spcBef>
                <a:spcPts val="2100"/>
              </a:spcBef>
              <a:buSzTx/>
              <a:buNone/>
              <a:defRPr i="1" sz="8800">
                <a:solidFill>
                  <a:srgbClr val="000000"/>
                </a:solidFill>
              </a:defRPr>
            </a:lvl1pPr>
          </a:lstStyle>
          <a:p>
            <a:pPr lvl="0">
              <a:defRPr i="0" sz="1800"/>
            </a:pPr>
            <a:r>
              <a:rPr i="1" sz="8800"/>
              <a:t>The Stomach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8710.jpg" descr="8710"/>
          <p:cNvPicPr/>
          <p:nvPr/>
        </p:nvPicPr>
        <p:blipFill>
          <a:blip r:embed="rId2">
            <a:extLst/>
          </a:blip>
          <a:stretch>
            <a:fillRect/>
          </a:stretch>
        </p:blipFill>
        <p:spPr>
          <a:xfrm>
            <a:off x="3487472" y="381000"/>
            <a:ext cx="5656528" cy="5943600"/>
          </a:xfrm>
          <a:prstGeom prst="rect">
            <a:avLst/>
          </a:prstGeom>
          <a:ln w="12700">
            <a:miter lim="400000"/>
          </a:ln>
        </p:spPr>
      </p:pic>
      <p:pic>
        <p:nvPicPr>
          <p:cNvPr id="40" name="image.png"/>
          <p:cNvPicPr/>
          <p:nvPr/>
        </p:nvPicPr>
        <p:blipFill>
          <a:blip r:embed="rId3">
            <a:extLst/>
          </a:blip>
          <a:stretch>
            <a:fillRect/>
          </a:stretch>
        </p:blipFill>
        <p:spPr>
          <a:xfrm>
            <a:off x="-273050" y="-222780"/>
            <a:ext cx="3511550" cy="1279526"/>
          </a:xfrm>
          <a:prstGeom prst="rect">
            <a:avLst/>
          </a:prstGeom>
          <a:ln w="12700">
            <a:miter lim="400000"/>
          </a:ln>
        </p:spPr>
      </p:pic>
      <p:sp>
        <p:nvSpPr>
          <p:cNvPr id="41" name="Shape 41"/>
          <p:cNvSpPr/>
          <p:nvPr>
            <p:ph type="body" idx="4294967295"/>
          </p:nvPr>
        </p:nvSpPr>
        <p:spPr>
          <a:xfrm>
            <a:off x="127000" y="1092200"/>
            <a:ext cx="3233407" cy="3916363"/>
          </a:xfrm>
          <a:prstGeom prst="rect">
            <a:avLst/>
          </a:prstGeom>
        </p:spPr>
        <p:txBody>
          <a:bodyPr lIns="0" tIns="0" rIns="0" bIns="0">
            <a:normAutofit fontScale="100000" lnSpcReduction="0"/>
          </a:bodyPr>
          <a:lstStyle/>
          <a:p>
            <a:pPr lvl="0" marL="0" indent="0">
              <a:spcBef>
                <a:spcPts val="500"/>
              </a:spcBef>
              <a:buSzTx/>
              <a:buNone/>
              <a:defRPr sz="1800">
                <a:solidFill>
                  <a:srgbClr val="000000"/>
                </a:solidFill>
              </a:defRPr>
            </a:pPr>
            <a:r>
              <a:rPr sz="2800"/>
              <a:t>- The stomach is a dilated part of the alimentary canal</a:t>
            </a:r>
            <a:endParaRPr sz="2800"/>
          </a:p>
          <a:p>
            <a:pPr lvl="0" marL="0" indent="0">
              <a:spcBef>
                <a:spcPts val="500"/>
              </a:spcBef>
              <a:buSzTx/>
              <a:buNone/>
              <a:defRPr sz="1800">
                <a:solidFill>
                  <a:srgbClr val="000000"/>
                </a:solidFill>
              </a:defRPr>
            </a:pPr>
            <a:endParaRPr sz="2800"/>
          </a:p>
          <a:p>
            <a:pPr lvl="0" marL="0" indent="0">
              <a:spcBef>
                <a:spcPts val="500"/>
              </a:spcBef>
              <a:buSzTx/>
              <a:buNone/>
              <a:defRPr sz="1800">
                <a:solidFill>
                  <a:srgbClr val="000000"/>
                </a:solidFill>
              </a:defRPr>
            </a:pPr>
            <a:r>
              <a:rPr sz="2800"/>
              <a:t>-  Between the esophagus and the small intestine </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CEB966"/>
      </a:accent1>
      <a:accent2>
        <a:srgbClr val="9CB084"/>
      </a:accent2>
      <a:accent3>
        <a:srgbClr val="AAAAAA"/>
      </a:accent3>
      <a:accent4>
        <a:srgbClr val="DADADA"/>
      </a:accent4>
      <a:accent5>
        <a:srgbClr val="E1D7B8"/>
      </a:accent5>
      <a:accent6>
        <a:srgbClr val="8D9F78"/>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EB966"/>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CEB966"/>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CEB966"/>
      </a:accent1>
      <a:accent2>
        <a:srgbClr val="9CB084"/>
      </a:accent2>
      <a:accent3>
        <a:srgbClr val="AAAAAA"/>
      </a:accent3>
      <a:accent4>
        <a:srgbClr val="DADADA"/>
      </a:accent4>
      <a:accent5>
        <a:srgbClr val="E1D7B8"/>
      </a:accent5>
      <a:accent6>
        <a:srgbClr val="8D9F78"/>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EB966"/>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CEB966"/>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