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11.xml" ContentType="application/vnd.openxmlformats-officedocument.presentationml.slide+xml"/>
  <Override PartName="/ppt/slides/slide14.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2" r:id="rId5"/>
    <p:sldId id="260" r:id="rId6"/>
    <p:sldId id="261" r:id="rId7"/>
    <p:sldId id="263" r:id="rId8"/>
    <p:sldId id="266" r:id="rId9"/>
    <p:sldId id="271" r:id="rId10"/>
    <p:sldId id="270" r:id="rId11"/>
    <p:sldId id="268" r:id="rId12"/>
    <p:sldId id="269" r:id="rId13"/>
    <p:sldId id="279" r:id="rId14"/>
    <p:sldId id="272" r:id="rId15"/>
    <p:sldId id="273" r:id="rId16"/>
    <p:sldId id="274" r:id="rId17"/>
    <p:sldId id="275" r:id="rId18"/>
    <p:sldId id="277" r:id="rId19"/>
    <p:sldId id="280" r:id="rId20"/>
    <p:sldId id="278"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3" d="100"/>
          <a:sy n="63" d="100"/>
        </p:scale>
        <p:origin x="-64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28"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11/17/2015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11/17/2015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11/17/2015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11/17/2015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11/17/2015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11/17/2015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11/17/2015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11/17/2015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11/17/2015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11/17/2015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11/17/2015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11/17/2015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rtl="0"/>
            <a:r>
              <a:rPr lang="en-US" dirty="0" smtClean="0"/>
              <a:t>ANEURYSMS AND DISSECTIONS </a:t>
            </a:r>
            <a:endParaRPr lang="ar-JO" dirty="0"/>
          </a:p>
        </p:txBody>
      </p:sp>
      <p:sp>
        <p:nvSpPr>
          <p:cNvPr id="3" name="Subtitle 2"/>
          <p:cNvSpPr>
            <a:spLocks noGrp="1"/>
          </p:cNvSpPr>
          <p:nvPr>
            <p:ph type="subTitle" idx="1"/>
          </p:nvPr>
        </p:nvSpPr>
        <p:spPr/>
        <p:txBody>
          <a:bodyPr/>
          <a:lstStyle/>
          <a:p>
            <a:endParaRPr lang="ar-JO"/>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lgn="l" rtl="0"/>
            <a:r>
              <a:rPr lang="en-US" b="1" dirty="0" smtClean="0"/>
              <a:t>Obliterative endarteritis:</a:t>
            </a:r>
          </a:p>
          <a:p>
            <a:pPr algn="l" rtl="0"/>
            <a:r>
              <a:rPr lang="en-US" dirty="0" smtClean="0"/>
              <a:t> luminal narrowing and obliteration, scarring of the vessel wall, and a dense surrounding rim of lymphocytes and plasma cells that may extend into the media </a:t>
            </a:r>
            <a:endParaRPr lang="en-US" b="1" dirty="0" smtClean="0"/>
          </a:p>
          <a:p>
            <a:pPr algn="l" rtl="0"/>
            <a:r>
              <a:rPr lang="en-US" dirty="0" smtClean="0"/>
              <a:t>With destruction of the media, the aorta loses its elastic recoil and may become dilated, producing an aneurysm.</a:t>
            </a:r>
          </a:p>
          <a:p>
            <a:pPr algn="l" rtl="0"/>
            <a:r>
              <a:rPr lang="en-US" dirty="0" err="1" smtClean="0"/>
              <a:t>valvular</a:t>
            </a:r>
            <a:r>
              <a:rPr lang="en-US" dirty="0" smtClean="0"/>
              <a:t> insufficiency and massive volume overload lead to hypertrophy of the left ventricle.</a:t>
            </a:r>
          </a:p>
          <a:p>
            <a:pPr algn="l" rtl="0"/>
            <a:r>
              <a:rPr lang="en-US" dirty="0" smtClean="0"/>
              <a:t> The greatly enlarged hearts are sometimes called </a:t>
            </a:r>
            <a:r>
              <a:rPr lang="en-US" b="1" dirty="0" smtClean="0"/>
              <a:t>"</a:t>
            </a:r>
            <a:r>
              <a:rPr lang="en-US" b="1" dirty="0" err="1" smtClean="0"/>
              <a:t>cor</a:t>
            </a:r>
            <a:r>
              <a:rPr lang="en-US" b="1" dirty="0" smtClean="0"/>
              <a:t> </a:t>
            </a:r>
            <a:r>
              <a:rPr lang="en-US" b="1" dirty="0" err="1" smtClean="0"/>
              <a:t>bovinum</a:t>
            </a:r>
            <a:r>
              <a:rPr lang="en-US" b="1" dirty="0" smtClean="0"/>
              <a:t>" (cow's heart).</a:t>
            </a:r>
            <a:endParaRPr lang="ar-JO" b="1" dirty="0"/>
          </a:p>
        </p:txBody>
      </p:sp>
      <p:sp>
        <p:nvSpPr>
          <p:cNvPr id="3" name="Title 2"/>
          <p:cNvSpPr>
            <a:spLocks noGrp="1"/>
          </p:cNvSpPr>
          <p:nvPr>
            <p:ph type="title"/>
          </p:nvPr>
        </p:nvSpPr>
        <p:spPr/>
        <p:txBody>
          <a:bodyPr>
            <a:normAutofit fontScale="90000"/>
          </a:bodyPr>
          <a:lstStyle/>
          <a:p>
            <a:r>
              <a:rPr lang="en-US" dirty="0" smtClean="0"/>
              <a:t>Morphology of Syphilitic Aneurysm  </a:t>
            </a:r>
            <a:endParaRPr lang="ar-JO"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Administrator\Desktop\showimage.jpg"/>
          <p:cNvPicPr>
            <a:picLocks noChangeAspect="1" noChangeArrowheads="1"/>
          </p:cNvPicPr>
          <p:nvPr/>
        </p:nvPicPr>
        <p:blipFill>
          <a:blip r:embed="rId2"/>
          <a:srcRect/>
          <a:stretch>
            <a:fillRect/>
          </a:stretch>
        </p:blipFill>
        <p:spPr bwMode="auto">
          <a:xfrm>
            <a:off x="2590800" y="95250"/>
            <a:ext cx="6477000" cy="6667500"/>
          </a:xfrm>
          <a:prstGeom prst="rect">
            <a:avLst/>
          </a:prstGeom>
          <a:noFill/>
        </p:spPr>
      </p:pic>
      <p:sp>
        <p:nvSpPr>
          <p:cNvPr id="5" name="Title 4"/>
          <p:cNvSpPr>
            <a:spLocks noGrp="1"/>
          </p:cNvSpPr>
          <p:nvPr>
            <p:ph type="title"/>
          </p:nvPr>
        </p:nvSpPr>
        <p:spPr>
          <a:xfrm>
            <a:off x="457200" y="274638"/>
            <a:ext cx="2057400" cy="2087562"/>
          </a:xfrm>
        </p:spPr>
        <p:txBody>
          <a:bodyPr>
            <a:noAutofit/>
          </a:bodyPr>
          <a:lstStyle/>
          <a:p>
            <a:r>
              <a:rPr lang="en-US" sz="2000" dirty="0" smtClean="0">
                <a:solidFill>
                  <a:schemeClr val="accent2">
                    <a:lumMod val="75000"/>
                  </a:schemeClr>
                </a:solidFill>
              </a:rPr>
              <a:t>Abdominal aortic aneurysm</a:t>
            </a:r>
            <a:endParaRPr lang="ar-JO" sz="2000" dirty="0">
              <a:solidFill>
                <a:schemeClr val="accent2">
                  <a:lumMod val="75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algn="l" rtl="0"/>
            <a:r>
              <a:rPr lang="en-US" b="1" dirty="0" smtClean="0"/>
              <a:t>Rupture</a:t>
            </a:r>
            <a:r>
              <a:rPr lang="en-US" dirty="0" smtClean="0"/>
              <a:t> </a:t>
            </a:r>
            <a:r>
              <a:rPr lang="en-US" dirty="0" smtClean="0">
                <a:sym typeface="Wingdings" pitchFamily="2" charset="2"/>
              </a:rPr>
              <a:t></a:t>
            </a:r>
            <a:r>
              <a:rPr lang="en-US" dirty="0" smtClean="0"/>
              <a:t>massive potentially fatal hemorrhage</a:t>
            </a:r>
          </a:p>
          <a:p>
            <a:pPr algn="l" rtl="0">
              <a:buNone/>
            </a:pPr>
            <a:r>
              <a:rPr lang="en-US" dirty="0" smtClean="0"/>
              <a:t>	- risk of rupture is directly related to the size of the aneurysm (of 5 cm or more)</a:t>
            </a:r>
          </a:p>
          <a:p>
            <a:pPr algn="l" rtl="0">
              <a:buNone/>
            </a:pPr>
            <a:r>
              <a:rPr lang="en-US" dirty="0" smtClean="0"/>
              <a:t>	- operative mortality for </a:t>
            </a:r>
            <a:r>
              <a:rPr lang="en-US" dirty="0" err="1" smtClean="0"/>
              <a:t>unruptured</a:t>
            </a:r>
            <a:r>
              <a:rPr lang="en-US" dirty="0" smtClean="0"/>
              <a:t> aneurysms 5%, emergency surgery after rupture the mortality rate is more than 50%</a:t>
            </a:r>
          </a:p>
          <a:p>
            <a:pPr algn="l" rtl="0"/>
            <a:r>
              <a:rPr lang="en-US" b="1" dirty="0" smtClean="0"/>
              <a:t>Obstruction</a:t>
            </a:r>
            <a:r>
              <a:rPr lang="en-US" dirty="0" smtClean="0"/>
              <a:t> of downstream vessel</a:t>
            </a:r>
            <a:r>
              <a:rPr lang="en-US" dirty="0" smtClean="0">
                <a:sym typeface="Wingdings" pitchFamily="2" charset="2"/>
              </a:rPr>
              <a:t> </a:t>
            </a:r>
            <a:r>
              <a:rPr lang="en-US" dirty="0" smtClean="0"/>
              <a:t>tissue </a:t>
            </a:r>
            <a:r>
              <a:rPr lang="en-US" b="1" dirty="0" smtClean="0"/>
              <a:t>ischemic</a:t>
            </a:r>
            <a:r>
              <a:rPr lang="en-US" dirty="0" smtClean="0"/>
              <a:t> injury((e.g. iliac (leg), renal (kidney), mesenteric (gastrointestinal [GI] tract), or vertebral (spinal cord) arteries))</a:t>
            </a:r>
          </a:p>
          <a:p>
            <a:pPr algn="l" rtl="0"/>
            <a:r>
              <a:rPr lang="en-US" b="1" dirty="0" smtClean="0"/>
              <a:t>Embolism</a:t>
            </a:r>
            <a:r>
              <a:rPr lang="en-US" dirty="0" smtClean="0"/>
              <a:t> </a:t>
            </a:r>
            <a:r>
              <a:rPr lang="en-US" dirty="0" smtClean="0">
                <a:sym typeface="Wingdings" pitchFamily="2" charset="2"/>
              </a:rPr>
              <a:t></a:t>
            </a:r>
            <a:r>
              <a:rPr lang="en-US" dirty="0" smtClean="0"/>
              <a:t>from </a:t>
            </a:r>
            <a:r>
              <a:rPr lang="en-US" dirty="0" err="1" smtClean="0"/>
              <a:t>atheroma</a:t>
            </a:r>
            <a:r>
              <a:rPr lang="en-US" dirty="0" smtClean="0"/>
              <a:t> or mural thrombus</a:t>
            </a:r>
          </a:p>
          <a:p>
            <a:pPr algn="l" rtl="0"/>
            <a:r>
              <a:rPr lang="en-US" b="1" dirty="0" smtClean="0"/>
              <a:t>Impingement</a:t>
            </a:r>
            <a:r>
              <a:rPr lang="en-US" dirty="0" smtClean="0"/>
              <a:t> and </a:t>
            </a:r>
            <a:r>
              <a:rPr lang="en-US" b="1" dirty="0" smtClean="0"/>
              <a:t>compression</a:t>
            </a:r>
            <a:r>
              <a:rPr lang="en-US" dirty="0" smtClean="0"/>
              <a:t> on an adjacent structure (</a:t>
            </a:r>
            <a:r>
              <a:rPr lang="en-US" dirty="0" err="1" smtClean="0"/>
              <a:t>e.g.ureter</a:t>
            </a:r>
            <a:r>
              <a:rPr lang="en-US" dirty="0" smtClean="0"/>
              <a:t> or vertebrae)</a:t>
            </a:r>
          </a:p>
          <a:p>
            <a:pPr algn="l" rtl="0"/>
            <a:r>
              <a:rPr lang="en-US" dirty="0" smtClean="0"/>
              <a:t>Presentation as an </a:t>
            </a:r>
            <a:r>
              <a:rPr lang="en-US" b="1" dirty="0" smtClean="0"/>
              <a:t>abdominal</a:t>
            </a:r>
            <a:r>
              <a:rPr lang="en-US" dirty="0" smtClean="0"/>
              <a:t> </a:t>
            </a:r>
            <a:r>
              <a:rPr lang="en-US" b="1" dirty="0" smtClean="0"/>
              <a:t>mass</a:t>
            </a:r>
            <a:r>
              <a:rPr lang="en-US" dirty="0" smtClean="0"/>
              <a:t> (often palpably pulsating) that simulates a tumor </a:t>
            </a:r>
          </a:p>
          <a:p>
            <a:pPr algn="l" rtl="0"/>
            <a:endParaRPr lang="ar-JO" dirty="0"/>
          </a:p>
        </p:txBody>
      </p:sp>
      <p:sp>
        <p:nvSpPr>
          <p:cNvPr id="3" name="Title 2"/>
          <p:cNvSpPr>
            <a:spLocks noGrp="1"/>
          </p:cNvSpPr>
          <p:nvPr>
            <p:ph type="title"/>
          </p:nvPr>
        </p:nvSpPr>
        <p:spPr/>
        <p:txBody>
          <a:bodyPr>
            <a:normAutofit fontScale="90000"/>
          </a:bodyPr>
          <a:lstStyle/>
          <a:p>
            <a:r>
              <a:rPr lang="en-US" dirty="0" smtClean="0"/>
              <a:t>The clinical consequences of AAA include:</a:t>
            </a:r>
            <a:endParaRPr lang="ar-JO"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l" rtl="0"/>
            <a:r>
              <a:rPr lang="en-US" dirty="0" smtClean="0"/>
              <a:t>arises when blood enters the wall of the artery, as a hematoma dissecting between its layers.</a:t>
            </a:r>
          </a:p>
          <a:p>
            <a:pPr algn="l" rtl="0"/>
            <a:r>
              <a:rPr lang="en-US" dirty="0" smtClean="0"/>
              <a:t> Dissections are often but not always </a:t>
            </a:r>
            <a:r>
              <a:rPr lang="en-US" dirty="0" err="1" smtClean="0"/>
              <a:t>aneurysmal</a:t>
            </a:r>
            <a:r>
              <a:rPr lang="en-US" dirty="0" smtClean="0"/>
              <a:t>.</a:t>
            </a:r>
          </a:p>
          <a:p>
            <a:pPr algn="l" rtl="0"/>
            <a:r>
              <a:rPr lang="en-US" dirty="0" smtClean="0"/>
              <a:t>Both true and false aneurysms as well as dissections can rupture, often with catastrophic consequences</a:t>
            </a:r>
            <a:endParaRPr lang="ar-JO" dirty="0"/>
          </a:p>
        </p:txBody>
      </p:sp>
      <p:sp>
        <p:nvSpPr>
          <p:cNvPr id="3" name="Title 2"/>
          <p:cNvSpPr>
            <a:spLocks noGrp="1"/>
          </p:cNvSpPr>
          <p:nvPr>
            <p:ph type="title"/>
          </p:nvPr>
        </p:nvSpPr>
        <p:spPr/>
        <p:txBody>
          <a:bodyPr/>
          <a:lstStyle/>
          <a:p>
            <a:r>
              <a:rPr lang="en-US" dirty="0" smtClean="0"/>
              <a:t>Arterial </a:t>
            </a:r>
            <a:r>
              <a:rPr lang="en-US" i="1" dirty="0" smtClean="0"/>
              <a:t>dissection</a:t>
            </a:r>
            <a:endParaRPr lang="ar-JO"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Aortic dissection</a:t>
            </a:r>
            <a:endParaRPr lang="ar-JO" dirty="0"/>
          </a:p>
        </p:txBody>
      </p:sp>
      <p:pic>
        <p:nvPicPr>
          <p:cNvPr id="3074" name="Picture 2" descr="C:\Documents and Settings\Administrator\Desktop\showimage.jpg"/>
          <p:cNvPicPr>
            <a:picLocks noGrp="1" noChangeAspect="1" noChangeArrowheads="1"/>
          </p:cNvPicPr>
          <p:nvPr>
            <p:ph idx="1"/>
          </p:nvPr>
        </p:nvPicPr>
        <p:blipFill>
          <a:blip r:embed="rId2"/>
          <a:srcRect/>
          <a:stretch>
            <a:fillRect/>
          </a:stretch>
        </p:blipFill>
        <p:spPr bwMode="auto">
          <a:xfrm>
            <a:off x="457200" y="1447800"/>
            <a:ext cx="8229600" cy="48006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l" rtl="0"/>
            <a:r>
              <a:rPr lang="en-US" dirty="0" smtClean="0"/>
              <a:t>is a catastrophic event whereby blood dissects apart the media to form a blood-filled channel within the aortic wall</a:t>
            </a:r>
          </a:p>
          <a:p>
            <a:pPr algn="l" rtl="0"/>
            <a:r>
              <a:rPr lang="en-US" dirty="0" smtClean="0"/>
              <a:t>Complications are :</a:t>
            </a:r>
          </a:p>
          <a:p>
            <a:pPr algn="l" rtl="0">
              <a:buNone/>
            </a:pPr>
            <a:r>
              <a:rPr lang="en-US" dirty="0" smtClean="0"/>
              <a:t>	- massive hemorrhage  </a:t>
            </a:r>
          </a:p>
          <a:p>
            <a:pPr algn="l" rtl="0">
              <a:buNone/>
            </a:pPr>
            <a:r>
              <a:rPr lang="en-US" dirty="0" smtClean="0"/>
              <a:t>	- cardiac </a:t>
            </a:r>
            <a:r>
              <a:rPr lang="en-US" dirty="0" err="1" smtClean="0"/>
              <a:t>tamponade</a:t>
            </a:r>
            <a:r>
              <a:rPr lang="en-US" dirty="0" smtClean="0"/>
              <a:t> (hemorrhage into the pericardial sac). </a:t>
            </a:r>
            <a:endParaRPr lang="ar-JO" dirty="0"/>
          </a:p>
        </p:txBody>
      </p:sp>
      <p:sp>
        <p:nvSpPr>
          <p:cNvPr id="3" name="Title 2"/>
          <p:cNvSpPr>
            <a:spLocks noGrp="1"/>
          </p:cNvSpPr>
          <p:nvPr>
            <p:ph type="title"/>
          </p:nvPr>
        </p:nvSpPr>
        <p:spPr/>
        <p:txBody>
          <a:bodyPr/>
          <a:lstStyle/>
          <a:p>
            <a:r>
              <a:rPr lang="en-US" dirty="0" smtClean="0"/>
              <a:t>Aortic dissection </a:t>
            </a:r>
            <a:endParaRPr lang="ar-JO"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l" rtl="0"/>
            <a:r>
              <a:rPr lang="en-US" u="sng" dirty="0" smtClean="0">
                <a:solidFill>
                  <a:schemeClr val="accent2">
                    <a:lumMod val="75000"/>
                  </a:schemeClr>
                </a:solidFill>
              </a:rPr>
              <a:t>1- Hypertension </a:t>
            </a:r>
            <a:r>
              <a:rPr lang="en-US" dirty="0" smtClean="0"/>
              <a:t>is </a:t>
            </a:r>
            <a:r>
              <a:rPr lang="en-US" i="1" dirty="0" smtClean="0"/>
              <a:t>the</a:t>
            </a:r>
            <a:r>
              <a:rPr lang="en-US" dirty="0" smtClean="0"/>
              <a:t> major risk factor</a:t>
            </a:r>
          </a:p>
          <a:p>
            <a:pPr algn="l" rtl="0"/>
            <a:r>
              <a:rPr lang="en-US" dirty="0" smtClean="0"/>
              <a:t>pressure-related mechanical injury and/or ischemic injury. </a:t>
            </a:r>
          </a:p>
          <a:p>
            <a:pPr algn="l" rtl="0"/>
            <a:r>
              <a:rPr lang="en-US" u="sng" dirty="0" smtClean="0">
                <a:solidFill>
                  <a:srgbClr val="C00000"/>
                </a:solidFill>
              </a:rPr>
              <a:t>2- inherited or acquired connective tissue disorders causing abnormal vascular ECM </a:t>
            </a:r>
          </a:p>
          <a:p>
            <a:pPr algn="l" rtl="0"/>
            <a:r>
              <a:rPr lang="en-US" dirty="0" smtClean="0"/>
              <a:t>(e.g., </a:t>
            </a:r>
            <a:r>
              <a:rPr lang="en-US" dirty="0" err="1" smtClean="0"/>
              <a:t>Marfan</a:t>
            </a:r>
            <a:r>
              <a:rPr lang="en-US" dirty="0" smtClean="0"/>
              <a:t> syndrome, Ehlers-</a:t>
            </a:r>
            <a:r>
              <a:rPr lang="en-US" dirty="0" err="1" smtClean="0"/>
              <a:t>Danlos</a:t>
            </a:r>
            <a:r>
              <a:rPr lang="en-US" dirty="0" smtClean="0"/>
              <a:t> syndrome, vitamin C deficiency, copper metabolic defects)</a:t>
            </a:r>
            <a:endParaRPr lang="ar-JO" dirty="0"/>
          </a:p>
        </p:txBody>
      </p:sp>
      <p:sp>
        <p:nvSpPr>
          <p:cNvPr id="3" name="Title 2"/>
          <p:cNvSpPr>
            <a:spLocks noGrp="1"/>
          </p:cNvSpPr>
          <p:nvPr>
            <p:ph type="title"/>
          </p:nvPr>
        </p:nvSpPr>
        <p:spPr/>
        <p:txBody>
          <a:bodyPr/>
          <a:lstStyle/>
          <a:p>
            <a:r>
              <a:rPr lang="en-US" dirty="0" smtClean="0"/>
              <a:t>Pathogenesis of Aortic dissection </a:t>
            </a:r>
            <a:endParaRPr lang="ar-JO"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l" rtl="0"/>
            <a:r>
              <a:rPr lang="en-US" dirty="0" smtClean="0"/>
              <a:t>The most common cause among the inherited or acquired connective tissue disorders </a:t>
            </a:r>
            <a:r>
              <a:rPr lang="en-US" dirty="0" err="1" smtClean="0"/>
              <a:t>assosiated</a:t>
            </a:r>
            <a:r>
              <a:rPr lang="en-US" dirty="0" smtClean="0"/>
              <a:t> with Aortic dissection </a:t>
            </a:r>
          </a:p>
          <a:p>
            <a:pPr algn="l" rtl="0"/>
            <a:r>
              <a:rPr lang="en-US" dirty="0" smtClean="0"/>
              <a:t>it is an </a:t>
            </a:r>
            <a:r>
              <a:rPr lang="en-US" dirty="0" err="1" smtClean="0"/>
              <a:t>autosomal</a:t>
            </a:r>
            <a:r>
              <a:rPr lang="en-US" dirty="0" smtClean="0"/>
              <a:t> dominant disease of </a:t>
            </a:r>
            <a:r>
              <a:rPr lang="en-US" b="1" dirty="0" err="1" smtClean="0"/>
              <a:t>fibrillin</a:t>
            </a:r>
            <a:r>
              <a:rPr lang="en-US" dirty="0" smtClean="0"/>
              <a:t>, an ECM scaffolding protein required for normal elastic tissue synthesis. </a:t>
            </a:r>
          </a:p>
          <a:p>
            <a:pPr algn="l" rtl="0"/>
            <a:r>
              <a:rPr lang="en-US" dirty="0" smtClean="0"/>
              <a:t>Patients have skeletal abnormalities (elongated axial bones) and ocular findings (lens </a:t>
            </a:r>
            <a:r>
              <a:rPr lang="en-US" dirty="0" err="1" smtClean="0"/>
              <a:t>subluxation</a:t>
            </a:r>
            <a:r>
              <a:rPr lang="en-US" dirty="0" smtClean="0"/>
              <a:t>) in addition to the cardiovascular manifestations </a:t>
            </a:r>
            <a:endParaRPr lang="ar-JO" dirty="0"/>
          </a:p>
        </p:txBody>
      </p:sp>
      <p:sp>
        <p:nvSpPr>
          <p:cNvPr id="3" name="Title 2"/>
          <p:cNvSpPr>
            <a:spLocks noGrp="1"/>
          </p:cNvSpPr>
          <p:nvPr>
            <p:ph type="title"/>
          </p:nvPr>
        </p:nvSpPr>
        <p:spPr/>
        <p:txBody>
          <a:bodyPr/>
          <a:lstStyle/>
          <a:p>
            <a:r>
              <a:rPr lang="en-US" dirty="0" err="1" smtClean="0"/>
              <a:t>Marfan</a:t>
            </a:r>
            <a:r>
              <a:rPr lang="en-US" dirty="0" smtClean="0"/>
              <a:t> syndrome</a:t>
            </a:r>
            <a:endParaRPr lang="ar-JO"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l" rtl="0"/>
            <a:r>
              <a:rPr lang="en-US" dirty="0" smtClean="0"/>
              <a:t>1- The </a:t>
            </a:r>
            <a:r>
              <a:rPr lang="en-US" u="sng" dirty="0" smtClean="0"/>
              <a:t>more common </a:t>
            </a:r>
            <a:r>
              <a:rPr lang="en-US" dirty="0" smtClean="0"/>
              <a:t>(and </a:t>
            </a:r>
            <a:r>
              <a:rPr lang="en-US" u="sng" dirty="0" smtClean="0"/>
              <a:t>dangerous</a:t>
            </a:r>
            <a:r>
              <a:rPr lang="en-US" dirty="0" smtClean="0"/>
              <a:t>) </a:t>
            </a:r>
            <a:r>
              <a:rPr lang="en-US" i="1" dirty="0" smtClean="0"/>
              <a:t>proximal</a:t>
            </a:r>
            <a:r>
              <a:rPr lang="en-US" dirty="0" smtClean="0"/>
              <a:t> lesions (called </a:t>
            </a:r>
            <a:r>
              <a:rPr lang="en-US" i="1" dirty="0" smtClean="0"/>
              <a:t>type A dissections</a:t>
            </a:r>
            <a:r>
              <a:rPr lang="en-US" dirty="0" smtClean="0"/>
              <a:t>), involving either the ascending aorta only or both the ascending and descending aorta (types I and II of the </a:t>
            </a:r>
            <a:r>
              <a:rPr lang="en-US" dirty="0" err="1" smtClean="0"/>
              <a:t>DeBakey</a:t>
            </a:r>
            <a:r>
              <a:rPr lang="en-US" dirty="0" smtClean="0"/>
              <a:t> classification)</a:t>
            </a:r>
          </a:p>
          <a:p>
            <a:pPr algn="l" rtl="0"/>
            <a:endParaRPr lang="en-US" dirty="0" smtClean="0"/>
          </a:p>
          <a:p>
            <a:pPr algn="l" rtl="0"/>
            <a:r>
              <a:rPr lang="en-US" i="1" dirty="0" smtClean="0"/>
              <a:t>2- Distal lesions not involving the ascending part</a:t>
            </a:r>
            <a:r>
              <a:rPr lang="en-US" dirty="0" smtClean="0"/>
              <a:t> and usually beginning distal to the </a:t>
            </a:r>
            <a:r>
              <a:rPr lang="en-US" dirty="0" err="1" smtClean="0"/>
              <a:t>subclavian</a:t>
            </a:r>
            <a:r>
              <a:rPr lang="en-US" dirty="0" smtClean="0"/>
              <a:t> artery (called </a:t>
            </a:r>
            <a:r>
              <a:rPr lang="en-US" i="1" dirty="0" smtClean="0"/>
              <a:t>type B dissections</a:t>
            </a:r>
            <a:r>
              <a:rPr lang="en-US" dirty="0" smtClean="0"/>
              <a:t> or </a:t>
            </a:r>
            <a:r>
              <a:rPr lang="en-US" dirty="0" err="1" smtClean="0"/>
              <a:t>DeBakey</a:t>
            </a:r>
            <a:r>
              <a:rPr lang="en-US" dirty="0" smtClean="0"/>
              <a:t> type III</a:t>
            </a:r>
            <a:endParaRPr lang="ar-JO" dirty="0"/>
          </a:p>
        </p:txBody>
      </p:sp>
      <p:sp>
        <p:nvSpPr>
          <p:cNvPr id="3" name="Title 2"/>
          <p:cNvSpPr>
            <a:spLocks noGrp="1"/>
          </p:cNvSpPr>
          <p:nvPr>
            <p:ph type="title"/>
          </p:nvPr>
        </p:nvSpPr>
        <p:spPr/>
        <p:txBody>
          <a:bodyPr>
            <a:normAutofit fontScale="90000"/>
          </a:bodyPr>
          <a:lstStyle/>
          <a:p>
            <a:r>
              <a:rPr lang="en-US" dirty="0" smtClean="0"/>
              <a:t>Aortic dissections are generally classified into two types:</a:t>
            </a:r>
            <a:endParaRPr lang="ar-JO"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lum bright="-20000" contrast="40000"/>
          </a:blip>
          <a:srcRect/>
          <a:stretch>
            <a:fillRect/>
          </a:stretch>
        </p:blipFill>
        <p:spPr bwMode="auto">
          <a:xfrm>
            <a:off x="1966913" y="520546"/>
            <a:ext cx="5957887" cy="5727854"/>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016691"/>
          </a:xfrm>
        </p:spPr>
        <p:txBody>
          <a:bodyPr>
            <a:normAutofit fontScale="77500" lnSpcReduction="20000"/>
          </a:bodyPr>
          <a:lstStyle/>
          <a:p>
            <a:pPr algn="l" rtl="0"/>
            <a:r>
              <a:rPr lang="en-US" dirty="0" smtClean="0"/>
              <a:t>An </a:t>
            </a:r>
            <a:r>
              <a:rPr lang="en-US" i="1" dirty="0" smtClean="0"/>
              <a:t>aneurysm</a:t>
            </a:r>
            <a:r>
              <a:rPr lang="en-US" dirty="0" smtClean="0"/>
              <a:t> is a </a:t>
            </a:r>
            <a:r>
              <a:rPr lang="en-US" i="1" dirty="0" smtClean="0"/>
              <a:t>localized abnormal dilation of a blood vessel or the heart</a:t>
            </a:r>
            <a:r>
              <a:rPr lang="en-US" dirty="0" smtClean="0"/>
              <a:t> </a:t>
            </a:r>
          </a:p>
          <a:p>
            <a:pPr algn="l" rtl="0"/>
            <a:r>
              <a:rPr lang="en-US" dirty="0" smtClean="0"/>
              <a:t>Types:</a:t>
            </a:r>
          </a:p>
          <a:p>
            <a:pPr algn="l" rtl="0">
              <a:buNone/>
            </a:pPr>
            <a:r>
              <a:rPr lang="en-US" b="1" i="1" u="sng" dirty="0" smtClean="0"/>
              <a:t>1-"true" aneurysm</a:t>
            </a:r>
          </a:p>
          <a:p>
            <a:pPr algn="l" rtl="0">
              <a:buNone/>
            </a:pPr>
            <a:r>
              <a:rPr lang="en-US" dirty="0" smtClean="0">
                <a:sym typeface="Wingdings" pitchFamily="2" charset="2"/>
              </a:rPr>
              <a:t>it </a:t>
            </a:r>
            <a:r>
              <a:rPr lang="en-US" dirty="0" smtClean="0"/>
              <a:t>involves all three layers of the arterial wall (</a:t>
            </a:r>
            <a:r>
              <a:rPr lang="en-US" dirty="0" err="1" smtClean="0"/>
              <a:t>intima</a:t>
            </a:r>
            <a:r>
              <a:rPr lang="en-US" dirty="0" smtClean="0"/>
              <a:t>, media, and adventitia) or the attenuated wall of the heart.</a:t>
            </a:r>
          </a:p>
          <a:p>
            <a:pPr algn="l" rtl="0">
              <a:buFont typeface="Wingdings" pitchFamily="2" charset="2"/>
              <a:buChar char="à"/>
            </a:pPr>
            <a:r>
              <a:rPr lang="en-US" dirty="0" smtClean="0"/>
              <a:t>e.g. Atherosclerotic, syphilitic, and congenital aneurysms, and ventricular aneurysms that follow </a:t>
            </a:r>
            <a:r>
              <a:rPr lang="en-US" dirty="0" err="1" smtClean="0"/>
              <a:t>transmural</a:t>
            </a:r>
            <a:r>
              <a:rPr lang="en-US" dirty="0" smtClean="0"/>
              <a:t> myocardial infarctions. </a:t>
            </a:r>
          </a:p>
          <a:p>
            <a:pPr algn="l" rtl="0">
              <a:buNone/>
            </a:pPr>
            <a:r>
              <a:rPr lang="en-US" b="1" i="1" u="sng" dirty="0" smtClean="0"/>
              <a:t>2- “false” aneurysm </a:t>
            </a:r>
          </a:p>
          <a:p>
            <a:pPr algn="l" rtl="0">
              <a:buNone/>
            </a:pPr>
            <a:r>
              <a:rPr lang="en-US" b="1" i="1" dirty="0" smtClean="0">
                <a:sym typeface="Wingdings" pitchFamily="2" charset="2"/>
              </a:rPr>
              <a:t></a:t>
            </a:r>
            <a:r>
              <a:rPr lang="en-US" dirty="0" smtClean="0"/>
              <a:t>(also called </a:t>
            </a:r>
            <a:r>
              <a:rPr lang="en-US" i="1" dirty="0" smtClean="0"/>
              <a:t>pseudo-aneurysm</a:t>
            </a:r>
            <a:r>
              <a:rPr lang="en-US" dirty="0" smtClean="0"/>
              <a:t>)</a:t>
            </a:r>
          </a:p>
          <a:p>
            <a:pPr algn="l" rtl="0">
              <a:buFont typeface="Wingdings" pitchFamily="2" charset="2"/>
              <a:buChar char="à"/>
            </a:pPr>
            <a:r>
              <a:rPr lang="en-US" dirty="0" smtClean="0"/>
              <a:t>is a breach in the vascular wall leading to an </a:t>
            </a:r>
            <a:r>
              <a:rPr lang="en-US" dirty="0" err="1" smtClean="0"/>
              <a:t>extravascular</a:t>
            </a:r>
            <a:r>
              <a:rPr lang="en-US" dirty="0" smtClean="0"/>
              <a:t> hematoma that freely communicates with the intravascular space ("pulsating hematoma"). </a:t>
            </a:r>
          </a:p>
          <a:p>
            <a:pPr algn="l" rtl="0">
              <a:buFont typeface="Wingdings" pitchFamily="2" charset="2"/>
              <a:buChar char="à"/>
            </a:pPr>
            <a:r>
              <a:rPr lang="en-US" dirty="0" smtClean="0"/>
              <a:t>E.g. ventricular ruptures after MI that are contained by a pericardial adhesion</a:t>
            </a:r>
          </a:p>
          <a:p>
            <a:pPr algn="l" rtl="0">
              <a:buFont typeface="Wingdings" pitchFamily="2" charset="2"/>
              <a:buChar char="à"/>
            </a:pPr>
            <a:r>
              <a:rPr lang="en-US" dirty="0" smtClean="0"/>
              <a:t>E.g. a leak at the junction of a vascular graft with a natural artery.</a:t>
            </a:r>
            <a:endParaRPr lang="ar-JO" dirty="0"/>
          </a:p>
        </p:txBody>
      </p:sp>
      <p:sp>
        <p:nvSpPr>
          <p:cNvPr id="3" name="Title 2"/>
          <p:cNvSpPr>
            <a:spLocks noGrp="1"/>
          </p:cNvSpPr>
          <p:nvPr>
            <p:ph type="title"/>
          </p:nvPr>
        </p:nvSpPr>
        <p:spPr>
          <a:xfrm>
            <a:off x="457200" y="274638"/>
            <a:ext cx="8229600" cy="715962"/>
          </a:xfrm>
        </p:spPr>
        <p:txBody>
          <a:bodyPr>
            <a:normAutofit fontScale="90000"/>
          </a:bodyPr>
          <a:lstStyle/>
          <a:p>
            <a:r>
              <a:rPr lang="en-US" i="1" dirty="0" smtClean="0">
                <a:solidFill>
                  <a:srgbClr val="FF0000"/>
                </a:solidFill>
              </a:rPr>
              <a:t>Aneurysm</a:t>
            </a:r>
            <a:r>
              <a:rPr lang="en-US" i="1" dirty="0" smtClean="0"/>
              <a:t> </a:t>
            </a:r>
            <a:endParaRPr lang="ar-JO"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l" rtl="0"/>
            <a:r>
              <a:rPr lang="en-US" dirty="0" smtClean="0"/>
              <a:t>Previously, aortic dissection was typically fatal, but the prognosis has markedly improved. </a:t>
            </a:r>
          </a:p>
          <a:p>
            <a:pPr algn="l" rtl="0"/>
            <a:r>
              <a:rPr lang="en-US" dirty="0" smtClean="0"/>
              <a:t>Rapid diagnosis and institution of intensive antihypertensive therapy, coupled with surgical procedures involving plication of the aorta permits survival of 65% to 75% of patients</a:t>
            </a:r>
            <a:endParaRPr lang="ar-JO" dirty="0"/>
          </a:p>
        </p:txBody>
      </p:sp>
      <p:sp>
        <p:nvSpPr>
          <p:cNvPr id="3" name="Title 2"/>
          <p:cNvSpPr>
            <a:spLocks noGrp="1"/>
          </p:cNvSpPr>
          <p:nvPr>
            <p:ph type="title"/>
          </p:nvPr>
        </p:nvSpPr>
        <p:spPr/>
        <p:txBody>
          <a:bodyPr/>
          <a:lstStyle/>
          <a:p>
            <a:r>
              <a:rPr lang="en-US" dirty="0" smtClean="0"/>
              <a:t>Clinical course</a:t>
            </a:r>
            <a:endParaRPr lang="ar-JO"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5702491"/>
          </a:xfrm>
        </p:spPr>
        <p:txBody>
          <a:bodyPr>
            <a:normAutofit/>
          </a:bodyPr>
          <a:lstStyle/>
          <a:p>
            <a:pPr algn="l" rtl="0"/>
            <a:r>
              <a:rPr lang="en-US" dirty="0" smtClean="0"/>
              <a:t>aneurysms are classified by macroscopic shape and size (aspects of shape and size are not specific for any disease or clinical manifestations) :</a:t>
            </a:r>
          </a:p>
          <a:p>
            <a:pPr algn="l" rtl="0"/>
            <a:r>
              <a:rPr lang="en-US" b="1" i="1" u="sng" dirty="0" err="1" smtClean="0">
                <a:solidFill>
                  <a:schemeClr val="accent2">
                    <a:lumMod val="75000"/>
                  </a:schemeClr>
                </a:solidFill>
              </a:rPr>
              <a:t>Saccular</a:t>
            </a:r>
            <a:r>
              <a:rPr lang="en-US" b="1" u="sng" dirty="0" smtClean="0">
                <a:solidFill>
                  <a:schemeClr val="accent2">
                    <a:lumMod val="75000"/>
                  </a:schemeClr>
                </a:solidFill>
              </a:rPr>
              <a:t> aneurysms </a:t>
            </a:r>
          </a:p>
          <a:p>
            <a:pPr algn="l" rtl="0"/>
            <a:r>
              <a:rPr lang="en-US" dirty="0" smtClean="0"/>
              <a:t> spherical </a:t>
            </a:r>
            <a:r>
              <a:rPr lang="en-US" dirty="0" err="1" smtClean="0"/>
              <a:t>outpouchings</a:t>
            </a:r>
            <a:r>
              <a:rPr lang="en-US" dirty="0" smtClean="0"/>
              <a:t> (involving only a portion of the vessel wall, and often contain thrombi. </a:t>
            </a:r>
          </a:p>
          <a:p>
            <a:pPr algn="l" rtl="0"/>
            <a:r>
              <a:rPr lang="en-US" b="1" i="1" u="sng" dirty="0" err="1" smtClean="0">
                <a:solidFill>
                  <a:schemeClr val="accent2">
                    <a:lumMod val="75000"/>
                  </a:schemeClr>
                </a:solidFill>
              </a:rPr>
              <a:t>Fusiform</a:t>
            </a:r>
            <a:r>
              <a:rPr lang="en-US" b="1" u="sng" dirty="0" smtClean="0">
                <a:solidFill>
                  <a:schemeClr val="accent2">
                    <a:lumMod val="75000"/>
                  </a:schemeClr>
                </a:solidFill>
              </a:rPr>
              <a:t> aneurysms </a:t>
            </a:r>
          </a:p>
          <a:p>
            <a:pPr algn="l" rtl="0"/>
            <a:r>
              <a:rPr lang="en-US" dirty="0" smtClean="0"/>
              <a:t>diffuse, circumferential dilation of a long vascular segment; </a:t>
            </a:r>
          </a:p>
          <a:p>
            <a:pPr algn="l" rtl="0"/>
            <a:r>
              <a:rPr lang="en-US" dirty="0" smtClean="0"/>
              <a:t>they vary in diameter and length and can involve extensive portions of the aortic arch, abdominal aorta, or even the </a:t>
            </a:r>
            <a:r>
              <a:rPr lang="en-US" dirty="0" err="1" smtClean="0"/>
              <a:t>iliacs</a:t>
            </a:r>
            <a:r>
              <a:rPr lang="en-US" dirty="0" smtClean="0"/>
              <a:t>.</a:t>
            </a:r>
            <a:endParaRPr lang="ar-JO"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Administrator\Desktop\showimage.jpg"/>
          <p:cNvPicPr>
            <a:picLocks noGrp="1" noChangeAspect="1" noChangeArrowheads="1"/>
          </p:cNvPicPr>
          <p:nvPr>
            <p:ph idx="1"/>
          </p:nvPr>
        </p:nvPicPr>
        <p:blipFill>
          <a:blip r:embed="rId2">
            <a:lum bright="-20000" contrast="40000"/>
          </a:blip>
          <a:srcRect/>
          <a:stretch>
            <a:fillRect/>
          </a:stretch>
        </p:blipFill>
        <p:spPr bwMode="auto">
          <a:xfrm>
            <a:off x="609600" y="838200"/>
            <a:ext cx="7848600" cy="53340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l" rtl="0"/>
            <a:r>
              <a:rPr lang="en-US" i="1" dirty="0" smtClean="0"/>
              <a:t>The two most important causes are:</a:t>
            </a:r>
          </a:p>
          <a:p>
            <a:pPr algn="l" rtl="0">
              <a:buNone/>
            </a:pPr>
            <a:r>
              <a:rPr lang="en-US" i="1" dirty="0" smtClean="0"/>
              <a:t>1-  </a:t>
            </a:r>
            <a:r>
              <a:rPr lang="en-US" b="1" u="sng" dirty="0" smtClean="0"/>
              <a:t>atherosclerosis : </a:t>
            </a:r>
            <a:r>
              <a:rPr lang="en-US" b="1" dirty="0" smtClean="0"/>
              <a:t>the most common cause</a:t>
            </a:r>
          </a:p>
          <a:p>
            <a:pPr algn="l" rtl="0">
              <a:buNone/>
            </a:pPr>
            <a:r>
              <a:rPr lang="en-US" b="1" i="1" dirty="0" smtClean="0">
                <a:sym typeface="Wingdings" pitchFamily="2" charset="2"/>
              </a:rPr>
              <a:t> </a:t>
            </a:r>
            <a:r>
              <a:rPr lang="en-US" dirty="0" smtClean="0"/>
              <a:t>causes thinning and weakening of the media. The </a:t>
            </a:r>
            <a:r>
              <a:rPr lang="en-US" dirty="0" err="1" smtClean="0"/>
              <a:t>intimal</a:t>
            </a:r>
            <a:r>
              <a:rPr lang="en-US" dirty="0" smtClean="0"/>
              <a:t> plaques compress the underlying media and also compromise nutrient and waste diffusion from the vascular lumen into the arterial wall. The media consequently undergoes degeneration and necrosis, thus allowing the dilation of the vessel</a:t>
            </a:r>
            <a:endParaRPr lang="en-US" i="1" dirty="0" smtClean="0"/>
          </a:p>
          <a:p>
            <a:pPr algn="l" rtl="0">
              <a:buNone/>
            </a:pPr>
            <a:r>
              <a:rPr lang="en-US" b="1" u="sng" dirty="0" smtClean="0"/>
              <a:t>2- cystic medial degeneration of the arterial media.</a:t>
            </a:r>
            <a:r>
              <a:rPr lang="en-US" dirty="0" smtClean="0"/>
              <a:t> </a:t>
            </a:r>
          </a:p>
          <a:p>
            <a:pPr algn="l" rtl="0"/>
            <a:r>
              <a:rPr lang="en-US" dirty="0" smtClean="0"/>
              <a:t>Other causes include trauma, congenital defects (e.g., </a:t>
            </a:r>
            <a:r>
              <a:rPr lang="en-US" i="1" dirty="0" smtClean="0"/>
              <a:t>berry</a:t>
            </a:r>
            <a:r>
              <a:rPr lang="en-US" dirty="0" smtClean="0"/>
              <a:t> aneurysms), infections (</a:t>
            </a:r>
            <a:r>
              <a:rPr lang="en-US" i="1" dirty="0" err="1" smtClean="0"/>
              <a:t>mycotic</a:t>
            </a:r>
            <a:r>
              <a:rPr lang="en-US" dirty="0" smtClean="0"/>
              <a:t> aneurysms), systemic diseases, such as </a:t>
            </a:r>
            <a:r>
              <a:rPr lang="en-US" dirty="0" err="1" smtClean="0"/>
              <a:t>vasculitis</a:t>
            </a:r>
            <a:r>
              <a:rPr lang="en-US" dirty="0" smtClean="0"/>
              <a:t>.</a:t>
            </a:r>
          </a:p>
        </p:txBody>
      </p:sp>
      <p:sp>
        <p:nvSpPr>
          <p:cNvPr id="3" name="Title 2"/>
          <p:cNvSpPr>
            <a:spLocks noGrp="1"/>
          </p:cNvSpPr>
          <p:nvPr>
            <p:ph type="title"/>
          </p:nvPr>
        </p:nvSpPr>
        <p:spPr>
          <a:xfrm>
            <a:off x="457200" y="274638"/>
            <a:ext cx="8229600" cy="792162"/>
          </a:xfrm>
        </p:spPr>
        <p:txBody>
          <a:bodyPr/>
          <a:lstStyle/>
          <a:p>
            <a:r>
              <a:rPr lang="en-US" i="1" dirty="0" smtClean="0">
                <a:solidFill>
                  <a:schemeClr val="accent2">
                    <a:lumMod val="75000"/>
                  </a:schemeClr>
                </a:solidFill>
              </a:rPr>
              <a:t>Aortic aneurysms</a:t>
            </a:r>
            <a:endParaRPr lang="ar-JO" dirty="0">
              <a:solidFill>
                <a:schemeClr val="accent2">
                  <a:lumMod val="75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95672"/>
          </a:xfrm>
        </p:spPr>
        <p:txBody>
          <a:bodyPr>
            <a:normAutofit fontScale="92500" lnSpcReduction="20000"/>
          </a:bodyPr>
          <a:lstStyle/>
          <a:p>
            <a:pPr algn="l" rtl="0"/>
            <a:r>
              <a:rPr lang="en-US" dirty="0" smtClean="0"/>
              <a:t>Infection of a major artery that weakens its wall is called a </a:t>
            </a:r>
            <a:r>
              <a:rPr lang="en-US" i="1" dirty="0" err="1" smtClean="0"/>
              <a:t>mycotic</a:t>
            </a:r>
            <a:r>
              <a:rPr lang="en-US" i="1" dirty="0" smtClean="0"/>
              <a:t> aneurysm</a:t>
            </a:r>
          </a:p>
          <a:p>
            <a:pPr algn="l" rtl="0"/>
            <a:r>
              <a:rPr lang="en-US" dirty="0" smtClean="0"/>
              <a:t> possible complications: thrombosis and rupture.</a:t>
            </a:r>
          </a:p>
          <a:p>
            <a:pPr algn="l" rtl="0"/>
            <a:r>
              <a:rPr lang="en-US" dirty="0" smtClean="0"/>
              <a:t>can originate from:</a:t>
            </a:r>
          </a:p>
          <a:p>
            <a:pPr marL="624078" indent="-514350" algn="l" rtl="0">
              <a:buAutoNum type="arabicParenBoth"/>
            </a:pPr>
            <a:r>
              <a:rPr lang="en-US" dirty="0" err="1" smtClean="0"/>
              <a:t>embolization</a:t>
            </a:r>
            <a:r>
              <a:rPr lang="en-US" dirty="0" smtClean="0"/>
              <a:t> of a septic thrombus, usually as a complication of infective </a:t>
            </a:r>
            <a:r>
              <a:rPr lang="en-US" dirty="0" err="1" smtClean="0"/>
              <a:t>endocarditis</a:t>
            </a:r>
            <a:endParaRPr lang="en-US" dirty="0" smtClean="0"/>
          </a:p>
          <a:p>
            <a:pPr marL="624078" indent="-514350" algn="l" rtl="0">
              <a:buAutoNum type="arabicParenBoth"/>
            </a:pPr>
            <a:r>
              <a:rPr lang="en-US" dirty="0" smtClean="0"/>
              <a:t>extension of an adjacent </a:t>
            </a:r>
            <a:r>
              <a:rPr lang="en-US" dirty="0" err="1" smtClean="0"/>
              <a:t>suppurative</a:t>
            </a:r>
            <a:r>
              <a:rPr lang="en-US" dirty="0" smtClean="0"/>
              <a:t> process; </a:t>
            </a:r>
          </a:p>
          <a:p>
            <a:pPr marL="624078" indent="-514350" algn="l" rtl="0">
              <a:buAutoNum type="arabicParenBoth"/>
            </a:pPr>
            <a:r>
              <a:rPr lang="en-US" dirty="0" smtClean="0"/>
              <a:t>circulating organisms directly infecting the arterial wall</a:t>
            </a:r>
          </a:p>
          <a:p>
            <a:pPr marL="624078" indent="-514350" algn="l" rtl="0">
              <a:buNone/>
            </a:pPr>
            <a:endParaRPr lang="ar-JO" dirty="0" smtClean="0"/>
          </a:p>
          <a:p>
            <a:pPr algn="l" rtl="0"/>
            <a:r>
              <a:rPr lang="en-US" b="1" dirty="0" err="1" smtClean="0"/>
              <a:t>Mycotic</a:t>
            </a:r>
            <a:r>
              <a:rPr lang="en-US" b="1" dirty="0" smtClean="0"/>
              <a:t> AAAs</a:t>
            </a:r>
            <a:r>
              <a:rPr lang="en-US" dirty="0" smtClean="0"/>
              <a:t> are atherosclerotic lesions infected by lodging of circulating microorganisms in the wall, e.g.  </a:t>
            </a:r>
            <a:r>
              <a:rPr lang="en-US" dirty="0" err="1" smtClean="0"/>
              <a:t>bacteremia</a:t>
            </a:r>
            <a:r>
              <a:rPr lang="en-US" dirty="0" smtClean="0"/>
              <a:t> from a primary </a:t>
            </a:r>
            <a:r>
              <a:rPr lang="en-US" i="1" dirty="0" smtClean="0"/>
              <a:t>Salmonella</a:t>
            </a:r>
            <a:r>
              <a:rPr lang="en-US" dirty="0" smtClean="0"/>
              <a:t> gastroenteritis. suppuration further destroys the media, potentiating rapid dilation and rupture</a:t>
            </a:r>
            <a:endParaRPr lang="ar-JO" dirty="0" smtClean="0"/>
          </a:p>
          <a:p>
            <a:pPr algn="l" rtl="0"/>
            <a:endParaRPr lang="ar-JO" dirty="0"/>
          </a:p>
        </p:txBody>
      </p:sp>
      <p:sp>
        <p:nvSpPr>
          <p:cNvPr id="3" name="Title 2"/>
          <p:cNvSpPr>
            <a:spLocks noGrp="1"/>
          </p:cNvSpPr>
          <p:nvPr>
            <p:ph type="title"/>
          </p:nvPr>
        </p:nvSpPr>
        <p:spPr/>
        <p:txBody>
          <a:bodyPr/>
          <a:lstStyle/>
          <a:p>
            <a:r>
              <a:rPr lang="en-US" dirty="0" err="1" smtClean="0"/>
              <a:t>Mycotic</a:t>
            </a:r>
            <a:r>
              <a:rPr lang="en-US" dirty="0" smtClean="0"/>
              <a:t> aneurysms</a:t>
            </a:r>
            <a:endParaRPr lang="ar-JO" b="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169091"/>
          </a:xfrm>
        </p:spPr>
        <p:txBody>
          <a:bodyPr>
            <a:noAutofit/>
          </a:bodyPr>
          <a:lstStyle/>
          <a:p>
            <a:pPr algn="l" rtl="0"/>
            <a:r>
              <a:rPr lang="en-US" sz="2200" b="1" dirty="0" smtClean="0"/>
              <a:t> </a:t>
            </a:r>
            <a:r>
              <a:rPr lang="en-US" sz="2200" b="1" i="1" dirty="0" smtClean="0"/>
              <a:t>Atherosclerotic aneurysms occur most frequently in the abdominal aorta</a:t>
            </a:r>
            <a:r>
              <a:rPr lang="en-US" sz="2200" b="1" dirty="0" smtClean="0"/>
              <a:t> (</a:t>
            </a:r>
            <a:r>
              <a:rPr lang="en-US" sz="2200" b="1" i="1" dirty="0" smtClean="0"/>
              <a:t>abdominal aortic aneurysm,</a:t>
            </a:r>
            <a:r>
              <a:rPr lang="en-US" sz="2200" b="1" dirty="0" smtClean="0"/>
              <a:t> often abbreviated AAA)</a:t>
            </a:r>
          </a:p>
          <a:p>
            <a:pPr algn="l" rtl="0"/>
            <a:r>
              <a:rPr lang="en-US" sz="2200" dirty="0" smtClean="0"/>
              <a:t>the common iliac arteries, the arch, and descending parts of the thoracic aorta can also be involved</a:t>
            </a:r>
          </a:p>
          <a:p>
            <a:pPr algn="l" rtl="0"/>
            <a:r>
              <a:rPr lang="en-US" sz="2200" b="1" dirty="0" smtClean="0">
                <a:solidFill>
                  <a:srgbClr val="464646"/>
                </a:solidFill>
                <a:effectLst>
                  <a:outerShdw blurRad="31750" dist="25400" dir="5400000" algn="tl" rotWithShape="0">
                    <a:srgbClr val="000000">
                      <a:alpha val="25000"/>
                    </a:srgbClr>
                  </a:outerShdw>
                </a:effectLst>
                <a:ea typeface="+mj-ea"/>
                <a:cs typeface="Times New Roman"/>
              </a:rPr>
              <a:t>Pathogenesis</a:t>
            </a:r>
            <a:endParaRPr lang="en-US" sz="2200" dirty="0" smtClean="0"/>
          </a:p>
          <a:p>
            <a:pPr algn="l" rtl="0"/>
            <a:r>
              <a:rPr lang="en-US" sz="2200" dirty="0" smtClean="0"/>
              <a:t>AAA occurs more frequently in men and rarely develops before age 50. </a:t>
            </a:r>
          </a:p>
          <a:p>
            <a:pPr algn="l" rtl="0"/>
            <a:r>
              <a:rPr lang="en-US" sz="2200" dirty="0" smtClean="0"/>
              <a:t>Atherosclerosis is a major cause of AAA</a:t>
            </a:r>
          </a:p>
          <a:p>
            <a:pPr algn="l" rtl="0"/>
            <a:r>
              <a:rPr lang="en-US" sz="2200" dirty="0" smtClean="0"/>
              <a:t>other contributors include: hereditary defects in structural components of the aorta (e.g., defective </a:t>
            </a:r>
            <a:r>
              <a:rPr lang="en-US" sz="2200" dirty="0" err="1" smtClean="0"/>
              <a:t>fibrillin</a:t>
            </a:r>
            <a:r>
              <a:rPr lang="en-US" sz="2200" dirty="0" smtClean="0"/>
              <a:t> production in </a:t>
            </a:r>
            <a:r>
              <a:rPr lang="en-US" sz="2200" dirty="0" err="1" smtClean="0"/>
              <a:t>Marfan</a:t>
            </a:r>
            <a:r>
              <a:rPr lang="en-US" sz="2200" dirty="0" smtClean="0"/>
              <a:t> disease affects elastic tissue synthesis)</a:t>
            </a:r>
          </a:p>
          <a:p>
            <a:pPr algn="l" rtl="0"/>
            <a:r>
              <a:rPr lang="en-US" sz="2200" dirty="0" smtClean="0"/>
              <a:t>an altered balance of collagen degradation and synthesis mediated by local inflammatory infiltrates and the destructive </a:t>
            </a:r>
            <a:r>
              <a:rPr lang="en-US" sz="2200" dirty="0" err="1" smtClean="0"/>
              <a:t>proteolytic</a:t>
            </a:r>
            <a:r>
              <a:rPr lang="en-US" sz="2200" dirty="0" smtClean="0"/>
              <a:t> enzymes</a:t>
            </a:r>
            <a:endParaRPr lang="ar-JO" sz="2200" dirty="0" smtClean="0"/>
          </a:p>
          <a:p>
            <a:pPr algn="l" rtl="0"/>
            <a:endParaRPr lang="ar-JO" sz="2200" dirty="0"/>
          </a:p>
        </p:txBody>
      </p:sp>
      <p:sp>
        <p:nvSpPr>
          <p:cNvPr id="3" name="Title 2"/>
          <p:cNvSpPr>
            <a:spLocks noGrp="1"/>
          </p:cNvSpPr>
          <p:nvPr>
            <p:ph type="title"/>
          </p:nvPr>
        </p:nvSpPr>
        <p:spPr>
          <a:xfrm>
            <a:off x="457200" y="0"/>
            <a:ext cx="8229600" cy="792162"/>
          </a:xfrm>
        </p:spPr>
        <p:txBody>
          <a:bodyPr/>
          <a:lstStyle/>
          <a:p>
            <a:r>
              <a:rPr lang="en-US" dirty="0" smtClean="0"/>
              <a:t>Abdominal Aortic Aneurysm </a:t>
            </a:r>
            <a:endParaRPr lang="ar-JO"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l" rtl="0"/>
            <a:r>
              <a:rPr lang="en-US" dirty="0" smtClean="0"/>
              <a:t>Usually positioned below the renal arteries and above the bifurcation of the aorta</a:t>
            </a:r>
          </a:p>
          <a:p>
            <a:pPr algn="l" rtl="0"/>
            <a:r>
              <a:rPr lang="en-US" dirty="0" smtClean="0"/>
              <a:t> AAA can be </a:t>
            </a:r>
            <a:r>
              <a:rPr lang="en-US" dirty="0" err="1" smtClean="0"/>
              <a:t>saccular</a:t>
            </a:r>
            <a:r>
              <a:rPr lang="en-US" dirty="0" smtClean="0"/>
              <a:t> or </a:t>
            </a:r>
            <a:r>
              <a:rPr lang="en-US" dirty="0" err="1" smtClean="0"/>
              <a:t>fusiform</a:t>
            </a:r>
            <a:endParaRPr lang="en-US" dirty="0" smtClean="0"/>
          </a:p>
          <a:p>
            <a:pPr algn="l" rtl="0"/>
            <a:r>
              <a:rPr lang="en-US" dirty="0" smtClean="0"/>
              <a:t> as large as 15 cm in diameter, and as long as 25 cm.</a:t>
            </a:r>
          </a:p>
          <a:p>
            <a:pPr algn="l" rtl="0"/>
            <a:r>
              <a:rPr lang="en-US" dirty="0" smtClean="0"/>
              <a:t>Microscopically: atherosclerosis with destruction and thinning of the underlying aortic media </a:t>
            </a:r>
          </a:p>
          <a:p>
            <a:pPr algn="l" rtl="0"/>
            <a:r>
              <a:rPr lang="en-US" dirty="0" smtClean="0"/>
              <a:t>the aneurysm frequently contains a laminated mural thrombus</a:t>
            </a:r>
            <a:endParaRPr lang="ar-JO" dirty="0"/>
          </a:p>
        </p:txBody>
      </p:sp>
      <p:sp>
        <p:nvSpPr>
          <p:cNvPr id="3" name="Title 2"/>
          <p:cNvSpPr>
            <a:spLocks noGrp="1"/>
          </p:cNvSpPr>
          <p:nvPr>
            <p:ph type="title"/>
          </p:nvPr>
        </p:nvSpPr>
        <p:spPr/>
        <p:txBody>
          <a:bodyPr/>
          <a:lstStyle/>
          <a:p>
            <a:r>
              <a:rPr lang="en-US" dirty="0" smtClean="0"/>
              <a:t>Morphology </a:t>
            </a:r>
            <a:endParaRPr lang="ar-JO"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l" rtl="0"/>
            <a:r>
              <a:rPr lang="en-US" i="1" dirty="0" smtClean="0"/>
              <a:t>Caused by </a:t>
            </a:r>
            <a:r>
              <a:rPr lang="en-US" dirty="0" smtClean="0"/>
              <a:t>The spirochetes </a:t>
            </a:r>
            <a:r>
              <a:rPr lang="en-US" i="1" dirty="0" smtClean="0"/>
              <a:t>T. </a:t>
            </a:r>
            <a:r>
              <a:rPr lang="en-US" i="1" dirty="0" err="1" smtClean="0"/>
              <a:t>pallidum</a:t>
            </a:r>
            <a:endParaRPr lang="en-US" dirty="0" smtClean="0"/>
          </a:p>
          <a:p>
            <a:pPr algn="l" rtl="0"/>
            <a:r>
              <a:rPr lang="en-US" dirty="0" smtClean="0"/>
              <a:t>A vanishingly rare complication in the U.S. and West thanks to early recognition and treatment of syphilis</a:t>
            </a:r>
            <a:endParaRPr lang="ar-JO" dirty="0" smtClean="0"/>
          </a:p>
          <a:p>
            <a:pPr algn="l" rtl="0"/>
            <a:r>
              <a:rPr lang="en-US" dirty="0" smtClean="0"/>
              <a:t>Tertiary stage of syphilis can cause </a:t>
            </a:r>
            <a:r>
              <a:rPr lang="en-US" i="1" dirty="0" smtClean="0"/>
              <a:t>obliterative endarteritis</a:t>
            </a:r>
            <a:r>
              <a:rPr lang="en-US" dirty="0" smtClean="0"/>
              <a:t>  of the involve small vessels in any part of the body, including the </a:t>
            </a:r>
            <a:r>
              <a:rPr lang="en-US" dirty="0" err="1" smtClean="0"/>
              <a:t>vasa</a:t>
            </a:r>
            <a:r>
              <a:rPr lang="en-US" dirty="0" smtClean="0"/>
              <a:t> </a:t>
            </a:r>
            <a:r>
              <a:rPr lang="en-US" dirty="0" err="1" smtClean="0"/>
              <a:t>vasorum</a:t>
            </a:r>
            <a:r>
              <a:rPr lang="en-US" dirty="0" smtClean="0"/>
              <a:t> of the aorta</a:t>
            </a:r>
          </a:p>
          <a:p>
            <a:pPr algn="l" rtl="0"/>
            <a:r>
              <a:rPr lang="en-US" dirty="0" smtClean="0"/>
              <a:t>this results in ischemic medial injury, leading to </a:t>
            </a:r>
            <a:r>
              <a:rPr lang="en-US" dirty="0" err="1" smtClean="0"/>
              <a:t>aneurysmal</a:t>
            </a:r>
            <a:r>
              <a:rPr lang="en-US" dirty="0" smtClean="0"/>
              <a:t> dilation of the aorta and aortic annulus, and eventually </a:t>
            </a:r>
            <a:r>
              <a:rPr lang="en-US" dirty="0" err="1" smtClean="0"/>
              <a:t>valvular</a:t>
            </a:r>
            <a:r>
              <a:rPr lang="en-US" dirty="0" smtClean="0"/>
              <a:t> insufficiency. </a:t>
            </a:r>
          </a:p>
        </p:txBody>
      </p:sp>
      <p:sp>
        <p:nvSpPr>
          <p:cNvPr id="3" name="Title 2"/>
          <p:cNvSpPr>
            <a:spLocks noGrp="1"/>
          </p:cNvSpPr>
          <p:nvPr>
            <p:ph type="title"/>
          </p:nvPr>
        </p:nvSpPr>
        <p:spPr/>
        <p:txBody>
          <a:bodyPr/>
          <a:lstStyle/>
          <a:p>
            <a:r>
              <a:rPr lang="en-US" dirty="0" smtClean="0"/>
              <a:t>Syphilitic Aneurysm </a:t>
            </a:r>
            <a:endParaRPr lang="ar-JO"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ustom 1">
      <a:majorFont>
        <a:latin typeface="Times New Roman"/>
        <a:ea typeface=""/>
        <a:cs typeface="Times New Roman"/>
      </a:majorFont>
      <a:minorFont>
        <a:latin typeface="Times New Roman"/>
        <a:ea typeface=""/>
        <a:cs typeface="Arial"/>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2E91D0C80A92546A90D71F2E4C386F2" ma:contentTypeVersion="1" ma:contentTypeDescription="Create a new document." ma:contentTypeScope="" ma:versionID="8150bc365a64f4197470ef36d602a064">
  <xsd:schema xmlns:xsd="http://www.w3.org/2001/XMLSchema" xmlns:xs="http://www.w3.org/2001/XMLSchema" xmlns:p="http://schemas.microsoft.com/office/2006/metadata/properties" xmlns:ns2="1273bb50-8aa1-4bf6-a01c-f5e28723f012" targetNamespace="http://schemas.microsoft.com/office/2006/metadata/properties" ma:root="true" ma:fieldsID="9617b7a75fb7d0093c66aedf80356b1a" ns2:_="">
    <xsd:import namespace="1273bb50-8aa1-4bf6-a01c-f5e28723f012"/>
    <xsd:element name="properties">
      <xsd:complexType>
        <xsd:sequence>
          <xsd:element name="documentManagement">
            <xsd:complexType>
              <xsd:all>
                <xsd:element ref="ns2:Course_x0020_Na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273bb50-8aa1-4bf6-a01c-f5e28723f012" elementFormDefault="qualified">
    <xsd:import namespace="http://schemas.microsoft.com/office/2006/documentManagement/types"/>
    <xsd:import namespace="http://schemas.microsoft.com/office/infopath/2007/PartnerControls"/>
    <xsd:element name="Course_x0020_Name" ma:index="2" nillable="true" ma:displayName="Course Name" ma:internalName="Course_x0020_Nam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5"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Course_x0020_Name xmlns="1273bb50-8aa1-4bf6-a01c-f5e28723f012">cardiovascular pathology-3rd yr medical students</Course_x0020_Name>
  </documentManagement>
</p:properties>
</file>

<file path=customXml/itemProps1.xml><?xml version="1.0" encoding="utf-8"?>
<ds:datastoreItem xmlns:ds="http://schemas.openxmlformats.org/officeDocument/2006/customXml" ds:itemID="{F4F3230C-52B9-49B5-8FD5-7CA8FCB4F155}"/>
</file>

<file path=customXml/itemProps2.xml><?xml version="1.0" encoding="utf-8"?>
<ds:datastoreItem xmlns:ds="http://schemas.openxmlformats.org/officeDocument/2006/customXml" ds:itemID="{388EFB4D-72AA-4F94-8CD7-6958DF135312}"/>
</file>

<file path=customXml/itemProps3.xml><?xml version="1.0" encoding="utf-8"?>
<ds:datastoreItem xmlns:ds="http://schemas.openxmlformats.org/officeDocument/2006/customXml" ds:itemID="{913D6BCB-9E39-4B1A-ABCF-7C039DC10A00}"/>
</file>

<file path=docProps/app.xml><?xml version="1.0" encoding="utf-8"?>
<Properties xmlns="http://schemas.openxmlformats.org/officeDocument/2006/extended-properties" xmlns:vt="http://schemas.openxmlformats.org/officeDocument/2006/docPropsVTypes">
  <Template>Concourse</Template>
  <TotalTime>60</TotalTime>
  <Words>1038</Words>
  <Application>Microsoft Office PowerPoint</Application>
  <PresentationFormat>On-screen Show (4:3)</PresentationFormat>
  <Paragraphs>93</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Concourse</vt:lpstr>
      <vt:lpstr>ANEURYSMS AND DISSECTIONS </vt:lpstr>
      <vt:lpstr>Aneurysm </vt:lpstr>
      <vt:lpstr>Slide 3</vt:lpstr>
      <vt:lpstr>Slide 4</vt:lpstr>
      <vt:lpstr>Aortic aneurysms</vt:lpstr>
      <vt:lpstr>Mycotic aneurysms</vt:lpstr>
      <vt:lpstr>Abdominal Aortic Aneurysm </vt:lpstr>
      <vt:lpstr>Morphology </vt:lpstr>
      <vt:lpstr>Syphilitic Aneurysm </vt:lpstr>
      <vt:lpstr>Morphology of Syphilitic Aneurysm  </vt:lpstr>
      <vt:lpstr>Abdominal aortic aneurysm</vt:lpstr>
      <vt:lpstr>The clinical consequences of AAA include:</vt:lpstr>
      <vt:lpstr>Arterial dissection</vt:lpstr>
      <vt:lpstr>Aortic dissection</vt:lpstr>
      <vt:lpstr>Aortic dissection </vt:lpstr>
      <vt:lpstr>Pathogenesis of Aortic dissection </vt:lpstr>
      <vt:lpstr>Marfan syndrome</vt:lpstr>
      <vt:lpstr>Aortic dissections are generally classified into two types:</vt:lpstr>
      <vt:lpstr>Slide 19</vt:lpstr>
      <vt:lpstr>Clinical course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ANEURYSMS AND DISSECTIONS </dc:title>
  <dc:creator/>
  <cp:lastModifiedBy>Administrator</cp:lastModifiedBy>
  <cp:revision>9</cp:revision>
  <dcterms:created xsi:type="dcterms:W3CDTF">2006-08-16T00:00:00Z</dcterms:created>
  <dcterms:modified xsi:type="dcterms:W3CDTF">2015-11-17T09:48:46Z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0x01010032E91D0C80A92546A90D71F2E4C386F2</vt:lpwstr>
  </property>
</Properties>
</file>