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0" r:id="rId3"/>
    <p:sldId id="257" r:id="rId4"/>
    <p:sldId id="271" r:id="rId5"/>
    <p:sldId id="262" r:id="rId6"/>
    <p:sldId id="258" r:id="rId7"/>
    <p:sldId id="259" r:id="rId8"/>
    <p:sldId id="260" r:id="rId9"/>
    <p:sldId id="265" r:id="rId10"/>
    <p:sldId id="266" r:id="rId11"/>
    <p:sldId id="261" r:id="rId12"/>
    <p:sldId id="267" r:id="rId13"/>
    <p:sldId id="268" r:id="rId14"/>
    <p:sldId id="272" r:id="rId15"/>
    <p:sldId id="27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FCBC4F-892E-4566-9ACD-4B1D2DCD56B7}" type="datetimeFigureOut">
              <a:rPr lang="ar-JO" smtClean="0"/>
              <a:pPr/>
              <a:t>11/02/1437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1DFD50-9016-4411-940E-7DEE62C1FEE6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Cardiovascular System- Pathology Lab</a:t>
            </a:r>
            <a:endParaRPr lang="ar-JO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year medical students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Dr. Nisreen Abu Shahin</a:t>
            </a:r>
            <a:endParaRPr lang="ar-JO" dirty="0" smtClean="0">
              <a:solidFill>
                <a:srgbClr val="0070C0"/>
              </a:solidFill>
            </a:endParaRPr>
          </a:p>
          <a:p>
            <a:endParaRPr lang="ar-J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Arteriolosclerosis </a:t>
            </a:r>
            <a:endParaRPr lang="ar-JO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sz="3200" dirty="0" smtClean="0"/>
              <a:t>- List 3 differences between pictures A and B regarding nomenclature; pathogenesis; and the constituents of the deposits within the arteriolar wall.</a:t>
            </a:r>
            <a:endParaRPr lang="ar-JO" sz="32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838200"/>
            <a:ext cx="511175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7175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Myocardial infarct </a:t>
            </a:r>
            <a:endParaRPr lang="ar-JO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3236913" cy="54102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1- what does the arrow represent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  <a:r>
              <a:rPr lang="en-US" sz="2400" b="1" dirty="0" smtClean="0">
                <a:sym typeface="Wingdings" pitchFamily="2" charset="2"/>
              </a:rPr>
              <a:t> recent MI</a:t>
            </a:r>
          </a:p>
          <a:p>
            <a:endParaRPr lang="en-US" sz="2400" b="1" dirty="0" smtClean="0">
              <a:sym typeface="Wingdings" pitchFamily="2" charset="2"/>
            </a:endParaRPr>
          </a:p>
          <a:p>
            <a:r>
              <a:rPr lang="en-US" sz="2600" b="1" i="1" dirty="0" smtClean="0">
                <a:solidFill>
                  <a:srgbClr val="00B050"/>
                </a:solidFill>
              </a:rPr>
              <a:t>2- what does the arrowhead  represent?</a:t>
            </a:r>
            <a:r>
              <a:rPr lang="en-US" sz="2600" b="1" i="1" dirty="0" smtClean="0">
                <a:sym typeface="Wingdings" pitchFamily="2" charset="2"/>
              </a:rPr>
              <a:t> </a:t>
            </a:r>
            <a:r>
              <a:rPr lang="en-US" sz="2400" b="1" i="1" dirty="0" smtClean="0">
                <a:sym typeface="Wingdings" pitchFamily="2" charset="2"/>
              </a:rPr>
              <a:t>site </a:t>
            </a:r>
            <a:r>
              <a:rPr lang="en-US" sz="2400" b="1" dirty="0" smtClean="0"/>
              <a:t>of old MI.</a:t>
            </a:r>
          </a:p>
          <a:p>
            <a:r>
              <a:rPr lang="en-US" sz="2400" b="1" dirty="0" smtClean="0"/>
              <a:t>- </a:t>
            </a:r>
            <a:r>
              <a:rPr lang="en-US" sz="2400" b="1" dirty="0" smtClean="0">
                <a:solidFill>
                  <a:prstClr val="black"/>
                </a:solidFill>
                <a:sym typeface="Wingdings" pitchFamily="2" charset="2"/>
              </a:rPr>
              <a:t>in old myocardial infarcts, what is the type of tissue that replaces the </a:t>
            </a:r>
            <a:r>
              <a:rPr lang="en-US" sz="2400" b="1" dirty="0" err="1" smtClean="0">
                <a:solidFill>
                  <a:prstClr val="black"/>
                </a:solidFill>
                <a:sym typeface="Wingdings" pitchFamily="2" charset="2"/>
              </a:rPr>
              <a:t>myocytes</a:t>
            </a:r>
            <a:r>
              <a:rPr lang="en-US" sz="2400" b="1" dirty="0" smtClean="0">
                <a:solidFill>
                  <a:prstClr val="black"/>
                </a:solidFill>
                <a:sym typeface="Wingdings" pitchFamily="2" charset="2"/>
              </a:rPr>
              <a:t>? Fibrous scar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600" b="1" dirty="0" smtClean="0"/>
              <a:t> 3- what does the </a:t>
            </a:r>
            <a:r>
              <a:rPr lang="en-US" sz="2600" b="1" i="1" dirty="0" smtClean="0">
                <a:solidFill>
                  <a:srgbClr val="FF0000"/>
                </a:solidFill>
              </a:rPr>
              <a:t>asterisk represent?</a:t>
            </a:r>
            <a:r>
              <a:rPr lang="en-US" sz="2600" b="1" i="1" dirty="0" smtClean="0">
                <a:sym typeface="Wingdings" pitchFamily="2" charset="2"/>
              </a:rPr>
              <a:t> </a:t>
            </a:r>
            <a:r>
              <a:rPr lang="en-US" sz="2400" b="1" dirty="0" smtClean="0"/>
              <a:t>myocardial hemorrhage due to ventricular rupture, a complication of MI</a:t>
            </a:r>
            <a:endParaRPr lang="ar-JO" sz="2400" b="1" dirty="0"/>
          </a:p>
        </p:txBody>
      </p:sp>
      <p:pic>
        <p:nvPicPr>
          <p:cNvPr id="1026" name="Picture 2" descr="C:\Documents and Settings\Administrator\Desktop\showimageCAVJKZ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138932"/>
            <a:ext cx="5111750" cy="5033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Complications of MI</a:t>
            </a:r>
            <a:endParaRPr lang="ar-JO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 smtClean="0"/>
              <a:t>what type of complication is seen in this picture (white arrow).</a:t>
            </a:r>
          </a:p>
          <a:p>
            <a:pPr>
              <a:buFontTx/>
              <a:buChar char="-"/>
            </a:pPr>
            <a:endParaRPr lang="en-US" sz="2800" b="1" dirty="0" smtClean="0"/>
          </a:p>
          <a:p>
            <a:pPr>
              <a:buFontTx/>
              <a:buChar char="-"/>
            </a:pPr>
            <a:r>
              <a:rPr lang="en-US" sz="2800" b="1" dirty="0" smtClean="0"/>
              <a:t>Mention the consequences that may follow this.</a:t>
            </a:r>
            <a:endParaRPr lang="ar-JO" sz="28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5577" y="1447800"/>
            <a:ext cx="514362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 smtClean="0"/>
              <a:t>How old is this MI? (red arrow).</a:t>
            </a:r>
          </a:p>
          <a:p>
            <a:pPr>
              <a:buFontTx/>
              <a:buChar char="-"/>
            </a:pPr>
            <a:r>
              <a:rPr lang="en-US" sz="2800" b="1" dirty="0" smtClean="0"/>
              <a:t> describe the evolution of this MI complication.</a:t>
            </a:r>
          </a:p>
          <a:p>
            <a:pPr>
              <a:buFontTx/>
              <a:buChar char="-"/>
            </a:pPr>
            <a:r>
              <a:rPr lang="en-US" sz="2800" b="1" dirty="0" smtClean="0"/>
              <a:t>Mention 3 potential clinical consequences that may follow</a:t>
            </a:r>
            <a:endParaRPr lang="ar-JO" sz="28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18582" y="273050"/>
            <a:ext cx="3824686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800600" y="4343400"/>
            <a:ext cx="1447800" cy="1143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Complications of MI</a:t>
            </a:r>
            <a:endParaRPr lang="ar-JO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This picture shows one significant complication of acute myocardial infarction. Name it.</a:t>
            </a:r>
          </a:p>
          <a:p>
            <a:r>
              <a:rPr lang="en-US" sz="2800" dirty="0" smtClean="0"/>
              <a:t>What are the potential adverse effects of this complication</a:t>
            </a:r>
            <a:endParaRPr lang="ar-JO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406" t="24537" r="35189" b="50992"/>
          <a:stretch/>
        </p:blipFill>
        <p:spPr>
          <a:xfrm>
            <a:off x="4038600" y="1447800"/>
            <a:ext cx="3909214" cy="3733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Complications of MI</a:t>
            </a:r>
            <a:endParaRPr lang="ar-JO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81" t="51288" r="50314" b="21810"/>
          <a:stretch/>
        </p:blipFill>
        <p:spPr>
          <a:xfrm>
            <a:off x="3733800" y="1295400"/>
            <a:ext cx="4561114" cy="4789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5638800"/>
            <a:ext cx="53091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r>
              <a:rPr lang="en-US" dirty="0" smtClean="0"/>
              <a:t>…..</a:t>
            </a:r>
            <a:endParaRPr lang="ar-J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Complications of MI</a:t>
            </a:r>
            <a:endParaRPr lang="ar-JO" sz="320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-This picture shows one significant complication of acute myocardial infarction. Name it.</a:t>
            </a:r>
          </a:p>
          <a:p>
            <a:r>
              <a:rPr lang="en-US" sz="2800" smtClean="0"/>
              <a:t>-What </a:t>
            </a:r>
            <a:r>
              <a:rPr lang="en-US" sz="2800" dirty="0" smtClean="0"/>
              <a:t>are the potential adverse effects of this complication.</a:t>
            </a:r>
            <a:endParaRPr lang="ar-JO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Aortic aneurysm </a:t>
            </a:r>
            <a:endParaRPr lang="ar-JO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What part of the aorta is involved ?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What is the complication that is highlighted with the white arrow?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picture B displays another significant complication of aortic aneurysm, name it.</a:t>
            </a:r>
            <a:endParaRPr lang="ar-JO" sz="2400" dirty="0"/>
          </a:p>
        </p:txBody>
      </p:sp>
      <p:pic>
        <p:nvPicPr>
          <p:cNvPr id="5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568558"/>
            <a:ext cx="5111750" cy="5262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Fatty Streaks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JO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4038600" cy="266068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709698"/>
            <a:ext cx="4038600" cy="261289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2590800" y="1066801"/>
            <a:ext cx="457200" cy="1524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438900" y="1028700"/>
            <a:ext cx="914400" cy="685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362994" y="3124200"/>
            <a:ext cx="913606" cy="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734300" y="1181100"/>
            <a:ext cx="914400" cy="685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3352800"/>
            <a:ext cx="8216737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Fatty streaks begin as minute yellow, flat </a:t>
            </a:r>
            <a:r>
              <a:rPr lang="en-US" sz="2400" b="1" dirty="0" err="1" smtClean="0"/>
              <a:t>macules</a:t>
            </a:r>
            <a:r>
              <a:rPr lang="en-US" sz="2400" b="1" dirty="0" smtClean="0"/>
              <a:t> that coalesce into elongated lesions, </a:t>
            </a:r>
            <a:r>
              <a:rPr lang="en-US" sz="2400" b="1" dirty="0" smtClean="0"/>
              <a:t>1 </a:t>
            </a:r>
            <a:r>
              <a:rPr lang="en-US" sz="2400" b="1" dirty="0" smtClean="0"/>
              <a:t>cm or more in </a:t>
            </a:r>
            <a:r>
              <a:rPr lang="en-US" sz="2400" b="1" dirty="0" smtClean="0"/>
              <a:t>length.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composed of lipid-filled foamy macrophages but are only minimally raised and do not cause any significant flow </a:t>
            </a:r>
            <a:r>
              <a:rPr lang="en-US" sz="2400" b="1" dirty="0" smtClean="0"/>
              <a:t>disturbance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Fatty streaks can appear in the aortas of infants younger than 1 year of age and </a:t>
            </a:r>
            <a:r>
              <a:rPr lang="en-US" sz="2400" b="1" dirty="0" err="1" smtClean="0"/>
              <a:t>arepresent</a:t>
            </a:r>
            <a:r>
              <a:rPr lang="en-US" sz="2400" b="1" dirty="0" smtClean="0"/>
              <a:t> in virtually all children older than 10 years</a:t>
            </a:r>
            <a:endParaRPr lang="ar-JO" sz="2400" b="1" dirty="0" smtClean="0"/>
          </a:p>
          <a:p>
            <a:endParaRPr lang="ar-JO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7175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Thrombosis </a:t>
            </a:r>
            <a:endParaRPr lang="ar-JO" sz="3200" dirty="0"/>
          </a:p>
        </p:txBody>
      </p:sp>
      <p:pic>
        <p:nvPicPr>
          <p:cNvPr id="4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317" b="18182"/>
          <a:stretch>
            <a:fillRect/>
          </a:stretch>
        </p:blipFill>
        <p:spPr bwMode="auto">
          <a:xfrm>
            <a:off x="4038600" y="685800"/>
            <a:ext cx="4648200" cy="57912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429000" cy="56388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This picture represents a bisected abdominal aorta with advanced</a:t>
            </a:r>
            <a:r>
              <a:rPr lang="en-US" sz="2000" b="1" dirty="0" smtClean="0"/>
              <a:t> </a:t>
            </a:r>
            <a:r>
              <a:rPr lang="en-US" sz="2400" b="1" dirty="0" smtClean="0"/>
              <a:t>atherosclerosis complicated by thrombosis. The blue lines highlight a characteristic color pattern in the thrombus. </a:t>
            </a:r>
          </a:p>
          <a:p>
            <a:r>
              <a:rPr lang="en-US" sz="2400" b="1" dirty="0" smtClean="0"/>
              <a:t>1- what are these color changes called?</a:t>
            </a:r>
          </a:p>
          <a:p>
            <a:r>
              <a:rPr lang="en-US" sz="2400" b="1" dirty="0" smtClean="0"/>
              <a:t>2- what is the clinical significance of these lines?</a:t>
            </a:r>
            <a:endParaRPr lang="ar-JO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5867400" y="5257800"/>
            <a:ext cx="1447800" cy="5334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53200" y="2667000"/>
            <a:ext cx="838200" cy="6096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46812" y="4723606"/>
            <a:ext cx="230188" cy="15319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400006" y="2666206"/>
            <a:ext cx="304800" cy="15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7199709" y="3238103"/>
            <a:ext cx="457994" cy="7778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781800" y="6171406"/>
            <a:ext cx="230188" cy="15319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Advanced </a:t>
            </a:r>
            <a:r>
              <a:rPr lang="en-US" sz="3200" dirty="0" smtClean="0"/>
              <a:t>Atherosclerosis</a:t>
            </a:r>
            <a:endParaRPr lang="ar-JO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Name the parts of this well formed </a:t>
            </a:r>
            <a:r>
              <a:rPr lang="en-US" sz="3200" dirty="0" err="1" smtClean="0"/>
              <a:t>atheroma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Describe the composition of each part.</a:t>
            </a:r>
            <a:endParaRPr lang="ar-JO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 contrast="40000"/>
          </a:blip>
          <a:stretch>
            <a:fillRect/>
          </a:stretch>
        </p:blipFill>
        <p:spPr>
          <a:xfrm>
            <a:off x="3578964" y="1035083"/>
            <a:ext cx="5184036" cy="49847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6743700" y="3543300"/>
            <a:ext cx="914400" cy="685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6172200" y="2438400"/>
            <a:ext cx="609600" cy="4572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Atherosclerosis </a:t>
            </a:r>
            <a:endParaRPr lang="ar-JO" sz="2800" dirty="0"/>
          </a:p>
        </p:txBody>
      </p:sp>
      <p:pic>
        <p:nvPicPr>
          <p:cNvPr id="3074" name="Picture 2" descr="C:\Documents and Settings\Administrator\Desktop\P1014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575050" y="457200"/>
            <a:ext cx="5111750" cy="579120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Infarction </a:t>
            </a:r>
            <a:endParaRPr lang="ar-JO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505200" cy="58674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These are examples of lung infarction (A), and spleen infarction (B).</a:t>
            </a:r>
          </a:p>
          <a:p>
            <a:r>
              <a:rPr lang="en-US" sz="2400" b="1" dirty="0" smtClean="0"/>
              <a:t>1- what is the type of the lung infarct?</a:t>
            </a:r>
          </a:p>
          <a:p>
            <a:r>
              <a:rPr lang="en-US" sz="2400" b="1" dirty="0" smtClean="0"/>
              <a:t>2- what is the type of the splenic infarct?</a:t>
            </a:r>
          </a:p>
          <a:p>
            <a:r>
              <a:rPr lang="en-US" sz="2400" b="1" dirty="0" smtClean="0"/>
              <a:t>3- what are the differences between them?</a:t>
            </a:r>
          </a:p>
          <a:p>
            <a:r>
              <a:rPr lang="en-US" sz="2400" b="1" dirty="0" smtClean="0"/>
              <a:t>4- describe the microscopic features you expect to see in A and B.</a:t>
            </a:r>
            <a:endParaRPr lang="ar-JO" sz="2400" b="1" dirty="0"/>
          </a:p>
        </p:txBody>
      </p:sp>
      <p:pic>
        <p:nvPicPr>
          <p:cNvPr id="5" name="Picture 2" descr="C:\Documents and Settings\Administrator\Desktop\showimageCARET7H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66290" y="273050"/>
            <a:ext cx="4191910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333999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A case of sudden mesenteric artery occlusion. </a:t>
            </a:r>
          </a:p>
          <a:p>
            <a:r>
              <a:rPr lang="en-US" sz="2400" b="1" dirty="0" smtClean="0"/>
              <a:t>This is a picture of the small intestines upon surgery.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1- what is your diagnosis?</a:t>
            </a:r>
          </a:p>
          <a:p>
            <a:r>
              <a:rPr lang="en-US" sz="2400" b="1" dirty="0" smtClean="0"/>
              <a:t>2- what type of infarcts is it? Why?</a:t>
            </a:r>
          </a:p>
        </p:txBody>
      </p:sp>
      <p:pic>
        <p:nvPicPr>
          <p:cNvPr id="5" name="Picture 5" descr="GI0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51815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008313" cy="7175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Infarction </a:t>
            </a:r>
            <a:endParaRPr lang="ar-JO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Aortic dissection </a:t>
            </a:r>
            <a:endParaRPr lang="ar-JO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733800" cy="54102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This microscopic picture is from a whole thickness section of the aorta. The special </a:t>
            </a:r>
            <a:r>
              <a:rPr lang="en-US" sz="2800" b="1" dirty="0" err="1" smtClean="0"/>
              <a:t>histochemical</a:t>
            </a:r>
            <a:r>
              <a:rPr lang="en-US" sz="2800" b="1" dirty="0" smtClean="0"/>
              <a:t> stain used here shows elastic fibers in black color. </a:t>
            </a:r>
          </a:p>
          <a:p>
            <a:r>
              <a:rPr lang="en-US" sz="2800" b="1" dirty="0" smtClean="0"/>
              <a:t>-What does the black star represents?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- Name a major precipitating factor of this condition. </a:t>
            </a:r>
            <a:endParaRPr lang="ar-JO" sz="2800" b="1" dirty="0"/>
          </a:p>
        </p:txBody>
      </p:sp>
      <p:pic>
        <p:nvPicPr>
          <p:cNvPr id="5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298" b="15294"/>
          <a:stretch>
            <a:fillRect/>
          </a:stretch>
        </p:blipFill>
        <p:spPr bwMode="auto">
          <a:xfrm>
            <a:off x="4419600" y="381000"/>
            <a:ext cx="4267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Aortic dissection </a:t>
            </a:r>
            <a:endParaRPr lang="ar-JO" sz="28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160713" cy="490696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endParaRPr lang="en-US" sz="3200" b="1" dirty="0" smtClean="0">
              <a:solidFill>
                <a:prstClr val="black"/>
              </a:solidFill>
              <a:sym typeface="Wingdings" pitchFamily="2" charset="2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sym typeface="Wingdings" pitchFamily="2" charset="2"/>
              </a:rPr>
              <a:t>Name other disorders that can be associated with it?</a:t>
            </a:r>
            <a:endParaRPr lang="ar-JO" sz="3200" b="1" dirty="0" smtClean="0">
              <a:solidFill>
                <a:prstClr val="black"/>
              </a:solidFill>
            </a:endParaRPr>
          </a:p>
          <a:p>
            <a:endParaRPr lang="ar-JO" sz="1600" b="1" dirty="0"/>
          </a:p>
        </p:txBody>
      </p:sp>
      <p:pic>
        <p:nvPicPr>
          <p:cNvPr id="4098" name="Picture 2" descr="C:\Documents and Settings\Administrator\Desktop\P1014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5050" y="838200"/>
            <a:ext cx="51117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39A83653-CAD6-4F76-A4AC-BC92E8C6C5AF}"/>
</file>

<file path=customXml/itemProps2.xml><?xml version="1.0" encoding="utf-8"?>
<ds:datastoreItem xmlns:ds="http://schemas.openxmlformats.org/officeDocument/2006/customXml" ds:itemID="{72473DB1-26D2-46E9-B2AF-C24A4FC63D76}"/>
</file>

<file path=customXml/itemProps3.xml><?xml version="1.0" encoding="utf-8"?>
<ds:datastoreItem xmlns:ds="http://schemas.openxmlformats.org/officeDocument/2006/customXml" ds:itemID="{DBB27F36-2BE3-492F-8AC7-5738EDC8B50C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527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Cardiovascular System- Pathology Lab</vt:lpstr>
      <vt:lpstr> Fatty Streaks  </vt:lpstr>
      <vt:lpstr>Thrombosis </vt:lpstr>
      <vt:lpstr>Advanced Atherosclerosis</vt:lpstr>
      <vt:lpstr>Atherosclerosis </vt:lpstr>
      <vt:lpstr>Infarction </vt:lpstr>
      <vt:lpstr>Infarction </vt:lpstr>
      <vt:lpstr>Aortic dissection </vt:lpstr>
      <vt:lpstr>Aortic dissection </vt:lpstr>
      <vt:lpstr>Arteriolosclerosis </vt:lpstr>
      <vt:lpstr>Myocardial infarct </vt:lpstr>
      <vt:lpstr>Complications of MI</vt:lpstr>
      <vt:lpstr>Complications of MI</vt:lpstr>
      <vt:lpstr>Complications of MI</vt:lpstr>
      <vt:lpstr>Complications of MI</vt:lpstr>
      <vt:lpstr>Aortic aneurysm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Lab-Cardiovascular System</dc:title>
  <dc:creator/>
  <cp:lastModifiedBy>Administrator</cp:lastModifiedBy>
  <cp:revision>17</cp:revision>
  <dcterms:created xsi:type="dcterms:W3CDTF">2006-08-16T00:00:00Z</dcterms:created>
  <dcterms:modified xsi:type="dcterms:W3CDTF">2015-11-23T08:15:56Z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