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41" r:id="rId2"/>
    <p:sldId id="342" r:id="rId3"/>
    <p:sldId id="343" r:id="rId4"/>
    <p:sldId id="326" r:id="rId5"/>
    <p:sldId id="338" r:id="rId6"/>
    <p:sldId id="339" r:id="rId7"/>
    <p:sldId id="34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500" autoAdjust="0"/>
    <p:restoredTop sz="94660"/>
  </p:normalViewPr>
  <p:slideViewPr>
    <p:cSldViewPr>
      <p:cViewPr>
        <p:scale>
          <a:sx n="70" d="100"/>
          <a:sy n="70" d="100"/>
        </p:scale>
        <p:origin x="-13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BCFDD-4655-471A-9B31-368FBD1C2C5B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C1E72-25E7-4AC1-A5F7-E8B8FE03F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F3513-08F5-475D-8EB1-70419A06C31A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82A97-E9BD-4B91-B2C2-E21667E6E2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F3513-08F5-475D-8EB1-70419A06C31A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82A97-E9BD-4B91-B2C2-E21667E6E2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F3513-08F5-475D-8EB1-70419A06C31A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82A97-E9BD-4B91-B2C2-E21667E6E2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F3513-08F5-475D-8EB1-70419A06C31A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82A97-E9BD-4B91-B2C2-E21667E6E2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F3513-08F5-475D-8EB1-70419A06C31A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82A97-E9BD-4B91-B2C2-E21667E6E2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F3513-08F5-475D-8EB1-70419A06C31A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82A97-E9BD-4B91-B2C2-E21667E6E2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F3513-08F5-475D-8EB1-70419A06C31A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82A97-E9BD-4B91-B2C2-E21667E6E2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F3513-08F5-475D-8EB1-70419A06C31A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82A97-E9BD-4B91-B2C2-E21667E6E2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F3513-08F5-475D-8EB1-70419A06C31A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82A97-E9BD-4B91-B2C2-E21667E6E2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F3513-08F5-475D-8EB1-70419A06C31A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82A97-E9BD-4B91-B2C2-E21667E6E2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F3513-08F5-475D-8EB1-70419A06C31A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82A97-E9BD-4B91-B2C2-E21667E6E2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F3513-08F5-475D-8EB1-70419A06C31A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82A97-E9BD-4B91-B2C2-E21667E6E2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20688"/>
            <a:ext cx="5256584" cy="533016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" name="Rectangle 3"/>
          <p:cNvSpPr/>
          <p:nvPr/>
        </p:nvSpPr>
        <p:spPr>
          <a:xfrm>
            <a:off x="6804248" y="0"/>
            <a:ext cx="2339752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ramus of mandible is quadrangular in shape and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has 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medial and lateral surfaces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788024" y="1988840"/>
            <a:ext cx="2016224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7" name="Rectangle 6"/>
          <p:cNvSpPr/>
          <p:nvPr/>
        </p:nvSpPr>
        <p:spPr>
          <a:xfrm>
            <a:off x="1331640" y="-27384"/>
            <a:ext cx="518457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Condylar and coronoid processes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Most of the lateral surface provides attachment for the masseter muscle.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364088" y="908720"/>
            <a:ext cx="288032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5" name="Right Arrow 14"/>
          <p:cNvSpPr/>
          <p:nvPr/>
        </p:nvSpPr>
        <p:spPr>
          <a:xfrm rot="10800000">
            <a:off x="6372200" y="476673"/>
            <a:ext cx="432048" cy="484632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804248" y="3212976"/>
            <a:ext cx="1493912" cy="2585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posterior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inferior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borders of the ramus intersect to form 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angle of mandible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6" idx="1"/>
          </p:cNvCxnSpPr>
          <p:nvPr/>
        </p:nvCxnSpPr>
        <p:spPr>
          <a:xfrm flipH="1" flipV="1">
            <a:off x="4932040" y="4365104"/>
            <a:ext cx="1872208" cy="1405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5148064" y="3356992"/>
            <a:ext cx="1728192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355976" y="4005064"/>
            <a:ext cx="2880320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23" name="Down Arrow 22"/>
          <p:cNvSpPr/>
          <p:nvPr/>
        </p:nvSpPr>
        <p:spPr>
          <a:xfrm>
            <a:off x="7740352" y="2132856"/>
            <a:ext cx="484632" cy="978408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2008" y="1412776"/>
            <a:ext cx="262778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superior border is notched to form 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mandibular notch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699792" y="1412776"/>
            <a:ext cx="2088232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29" name="Rectangle 28"/>
          <p:cNvSpPr/>
          <p:nvPr/>
        </p:nvSpPr>
        <p:spPr>
          <a:xfrm>
            <a:off x="0" y="2492896"/>
            <a:ext cx="1619672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coronoid process extends superiorly from the junction of the anterior and superior borders of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ramus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1619672" y="2204864"/>
            <a:ext cx="2304256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32" name="Rectangle 31"/>
          <p:cNvSpPr/>
          <p:nvPr/>
        </p:nvSpPr>
        <p:spPr>
          <a:xfrm>
            <a:off x="0" y="6165304"/>
            <a:ext cx="422423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provides attachment for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temporalis muscle</a:t>
            </a:r>
            <a:endParaRPr lang="en-US" b="1" dirty="0"/>
          </a:p>
        </p:txBody>
      </p:sp>
      <p:cxnSp>
        <p:nvCxnSpPr>
          <p:cNvPr id="34" name="Straight Arrow Connector 33"/>
          <p:cNvCxnSpPr>
            <a:stCxn id="29" idx="2"/>
          </p:cNvCxnSpPr>
          <p:nvPr/>
        </p:nvCxnSpPr>
        <p:spPr>
          <a:xfrm>
            <a:off x="809836" y="5355218"/>
            <a:ext cx="17748" cy="8100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763129"/>
            <a:ext cx="5256584" cy="5330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308304" y="980728"/>
            <a:ext cx="1835696" cy="50783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1-the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head of mandible, participates in forming the</a:t>
            </a:r>
          </a:p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temporomandibular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joint;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2-the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neck of mandible, which bears a shallow depression (the pterygoid fovea) on its anterior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surface for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attachment of the lateral pterygoid muscle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4088" y="332656"/>
            <a:ext cx="330090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condylar process is made of: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7812360" y="692696"/>
            <a:ext cx="484632" cy="36004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692696"/>
            <a:ext cx="5328592" cy="50405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" name="Rectangle 2"/>
          <p:cNvSpPr/>
          <p:nvPr/>
        </p:nvSpPr>
        <p:spPr>
          <a:xfrm>
            <a:off x="683568" y="1052736"/>
            <a:ext cx="2232248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1-Mandibular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foramen, which is the superior opening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mandibular canal. The inferior alveolar nerve and vessels pass through this foramen.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627784" y="2708920"/>
            <a:ext cx="2232248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6" name="Rectangle 5"/>
          <p:cNvSpPr/>
          <p:nvPr/>
        </p:nvSpPr>
        <p:spPr>
          <a:xfrm>
            <a:off x="144016" y="4437112"/>
            <a:ext cx="3275856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2-A 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triangular elevation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(the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lingula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) for</a:t>
            </a:r>
          </a:p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attachment of the mandibular end of 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sphenomandibular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ligament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323528" y="188640"/>
            <a:ext cx="594906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medial surface of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ramus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shows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following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features: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51920" y="5890046"/>
            <a:ext cx="529208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4-An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elongate groove (the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mylohyoid groove) extends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anteroinferiorly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from the mandibular foramen.</a:t>
            </a:r>
          </a:p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nerve to mylohyoid is in this groove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5076056" y="3573016"/>
            <a:ext cx="1728192" cy="23762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1" name="Rectangle 10"/>
          <p:cNvSpPr/>
          <p:nvPr/>
        </p:nvSpPr>
        <p:spPr>
          <a:xfrm>
            <a:off x="144016" y="6093296"/>
            <a:ext cx="341987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3-Roughened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for attachment of the medial pterygoid muscle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563888" y="3861048"/>
            <a:ext cx="1224136" cy="22322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53447" t="44055" r="21747" b="10000"/>
          <a:stretch>
            <a:fillRect/>
          </a:stretch>
        </p:blipFill>
        <p:spPr bwMode="auto">
          <a:xfrm>
            <a:off x="3500430" y="1592180"/>
            <a:ext cx="5429288" cy="51229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85720" y="571480"/>
            <a:ext cx="3071834" cy="30162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Masseter muscle 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masseter muscle is quadrangular in shape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Origin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inferior border and inner surface of the zygomatic arch.  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insertion: into the lateral surface of the ramus of the mandible and its coronoid process.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8596" y="4071942"/>
            <a:ext cx="2714612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masseter is innervated by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masseteric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nerve from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mandibular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nerve [V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599913">
            <a:off x="3857620" y="739849"/>
            <a:ext cx="478634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ndalus" pitchFamily="18" charset="-78"/>
                <a:cs typeface="Andalus" pitchFamily="18" charset="-78"/>
              </a:rPr>
              <a:t>Note: the mandible is the only movable bone in the skull !!! Therefore , it receives the insertion of all the muscles of mastication.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45769" t="13815" r="14660" b="27596"/>
          <a:stretch>
            <a:fillRect/>
          </a:stretch>
        </p:blipFill>
        <p:spPr bwMode="auto">
          <a:xfrm>
            <a:off x="4357686" y="571480"/>
            <a:ext cx="4359998" cy="4464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85720" y="145673"/>
            <a:ext cx="3500462" cy="36317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Temporalis muscle 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temporalis muscle is a large fan-shaped muscle that fills much of the temporal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fossa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originates from the bony surfaces of the temporal  fossa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superiorly to the inferior temporal line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Tip and medial surface  of the coronoid process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anterior border of the ramus of the mandible</a:t>
            </a:r>
          </a:p>
        </p:txBody>
      </p:sp>
      <p:sp>
        <p:nvSpPr>
          <p:cNvPr id="5" name="Rectangle 4"/>
          <p:cNvSpPr/>
          <p:nvPr/>
        </p:nvSpPr>
        <p:spPr>
          <a:xfrm>
            <a:off x="285720" y="4354305"/>
            <a:ext cx="378618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Temporalis is a powerful elevator of the mandible,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closes the mandible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58" y="5363190"/>
            <a:ext cx="364333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Temporalis is innervated by deep temporal nerves that originate from 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mandibular nerve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42225" t="15705" r="10526" b="25706"/>
          <a:stretch>
            <a:fillRect/>
          </a:stretch>
        </p:blipFill>
        <p:spPr bwMode="auto">
          <a:xfrm>
            <a:off x="4500562" y="214290"/>
            <a:ext cx="4287420" cy="49232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" name="Rectangle 3"/>
          <p:cNvSpPr/>
          <p:nvPr/>
        </p:nvSpPr>
        <p:spPr>
          <a:xfrm>
            <a:off x="142844" y="642918"/>
            <a:ext cx="4000496" cy="13542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Medial pterygoid 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medial pterygoid muscle is quadrangular in shape and has deep and superficial heads</a:t>
            </a:r>
          </a:p>
        </p:txBody>
      </p:sp>
      <p:sp>
        <p:nvSpPr>
          <p:cNvPr id="5" name="Rectangle 4"/>
          <p:cNvSpPr/>
          <p:nvPr/>
        </p:nvSpPr>
        <p:spPr>
          <a:xfrm>
            <a:off x="214282" y="5143512"/>
            <a:ext cx="392905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/>
              <a:t>The medial pterygoid mainly elevates the mandible, </a:t>
            </a:r>
            <a:r>
              <a:rPr lang="en-US" b="1" dirty="0" smtClean="0"/>
              <a:t>closing jaws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214282" y="3857628"/>
            <a:ext cx="385762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medial pterygoid is innervated by the nerve to medial pterygoid from 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mandibular nerve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[V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2876" y="2143116"/>
            <a:ext cx="4071934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Origin: medial surface of the lateral plate of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pterygoid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process and the pyramidal process of the palatine bone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Insertion: medial surface of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ramus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 mandible inferior to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mandibular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foramen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357422" y="5715016"/>
            <a:ext cx="10715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42816" t="19485" r="11707" b="27595"/>
          <a:stretch>
            <a:fillRect/>
          </a:stretch>
        </p:blipFill>
        <p:spPr bwMode="auto">
          <a:xfrm>
            <a:off x="4786314" y="500042"/>
            <a:ext cx="4049970" cy="4369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59470" y="208358"/>
            <a:ext cx="3855340" cy="30777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Lateral pterygoid 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lateral pterygoid is a thick triangular muscle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upper head originates from the roof of the infratemporal fossa (inferior surface of the greater wing of the sphenoid and the infratemporal crest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lower head is larger and originates from the lateral surface of the lateral plate of the pterygoid process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7224" y="3643314"/>
            <a:ext cx="3071834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Insertion: 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into the neck of mandible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into the capsule of the Temporomandibular joint 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Into the articular disc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314" y="5429264"/>
            <a:ext cx="45720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lateral pterygoid is innervated by the nerve to lateral pterygoid from the mandibular nerve [V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531</Words>
  <Application>Microsoft Office PowerPoint</Application>
  <PresentationFormat>On-screen Show (4:3)</PresentationFormat>
  <Paragraphs>52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Dr.Amjad</cp:lastModifiedBy>
  <cp:revision>88</cp:revision>
  <dcterms:created xsi:type="dcterms:W3CDTF">2012-02-19T00:38:38Z</dcterms:created>
  <dcterms:modified xsi:type="dcterms:W3CDTF">2015-03-27T14:27:42Z</dcterms:modified>
</cp:coreProperties>
</file>