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</p:sldIdLst>
  <p:sldSz cx="9144000" cy="6858000"/>
  <p:notesSz cx="6858000" cy="9144000"/>
  <p:defaultTextStyle>
    <a:lvl1pPr algn="r">
      <a:defRPr>
        <a:latin typeface="Calibri"/>
        <a:ea typeface="Calibri"/>
        <a:cs typeface="Calibri"/>
        <a:sym typeface="Calibri"/>
      </a:defRPr>
    </a:lvl1pPr>
    <a:lvl2pPr indent="457200" algn="r">
      <a:defRPr>
        <a:latin typeface="Calibri"/>
        <a:ea typeface="Calibri"/>
        <a:cs typeface="Calibri"/>
        <a:sym typeface="Calibri"/>
      </a:defRPr>
    </a:lvl2pPr>
    <a:lvl3pPr indent="914400" algn="r">
      <a:defRPr>
        <a:latin typeface="Calibri"/>
        <a:ea typeface="Calibri"/>
        <a:cs typeface="Calibri"/>
        <a:sym typeface="Calibri"/>
      </a:defRPr>
    </a:lvl3pPr>
    <a:lvl4pPr indent="1371600" algn="r">
      <a:defRPr>
        <a:latin typeface="Calibri"/>
        <a:ea typeface="Calibri"/>
        <a:cs typeface="Calibri"/>
        <a:sym typeface="Calibri"/>
      </a:defRPr>
    </a:lvl4pPr>
    <a:lvl5pPr indent="1828800" algn="r">
      <a:defRPr>
        <a:latin typeface="Calibri"/>
        <a:ea typeface="Calibri"/>
        <a:cs typeface="Calibri"/>
        <a:sym typeface="Calibri"/>
      </a:defRPr>
    </a:lvl5pPr>
    <a:lvl6pPr algn="r">
      <a:defRPr>
        <a:latin typeface="Calibri"/>
        <a:ea typeface="Calibri"/>
        <a:cs typeface="Calibri"/>
        <a:sym typeface="Calibri"/>
      </a:defRPr>
    </a:lvl6pPr>
    <a:lvl7pPr algn="r">
      <a:defRPr>
        <a:latin typeface="Calibri"/>
        <a:ea typeface="Calibri"/>
        <a:cs typeface="Calibri"/>
        <a:sym typeface="Calibri"/>
      </a:defRPr>
    </a:lvl7pPr>
    <a:lvl8pPr algn="r">
      <a:defRPr>
        <a:latin typeface="Calibri"/>
        <a:ea typeface="Calibri"/>
        <a:cs typeface="Calibri"/>
        <a:sym typeface="Calibri"/>
      </a:defRPr>
    </a:lvl8pPr>
    <a:lvl9pPr algn="r">
      <a:defRPr>
        <a:latin typeface="Calibri"/>
        <a:ea typeface="Calibri"/>
        <a:cs typeface="Calibri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3CECE"/>
          </a:solidFill>
        </a:fill>
      </a:tcStyle>
    </a:wholeTbl>
    <a:band2H>
      <a:tcTxStyle b="def" i="def"/>
      <a:tcStyle>
        <a:tcBdr/>
        <a:fill>
          <a:solidFill>
            <a:srgbClr val="F1E8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E48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8" name="Shape 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>
            <p:ph type="sldNum" sz="quarter" idx="2"/>
          </p:nvPr>
        </p:nvSpPr>
        <p:spPr>
          <a:xfrm>
            <a:off x="6580187" y="6407467"/>
            <a:ext cx="1905001" cy="2692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sldNum" sz="quarter" idx="2"/>
          </p:nvPr>
        </p:nvSpPr>
        <p:spPr>
          <a:xfrm>
            <a:off x="6553200" y="6404292"/>
            <a:ext cx="2133600" cy="2692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l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spd="med" advClick="1"/>
  <p:txStyles>
    <p:titleStyle>
      <a:lvl1pPr algn="ctr">
        <a:defRPr sz="4400">
          <a:latin typeface="Calibri"/>
          <a:ea typeface="Calibri"/>
          <a:cs typeface="Calibri"/>
          <a:sym typeface="Calibri"/>
        </a:defRPr>
      </a:lvl1pPr>
      <a:lvl2pPr algn="ctr">
        <a:defRPr sz="4400">
          <a:latin typeface="Calibri"/>
          <a:ea typeface="Calibri"/>
          <a:cs typeface="Calibri"/>
          <a:sym typeface="Calibri"/>
        </a:defRPr>
      </a:lvl2pPr>
      <a:lvl3pPr algn="ctr">
        <a:defRPr sz="4400">
          <a:latin typeface="Calibri"/>
          <a:ea typeface="Calibri"/>
          <a:cs typeface="Calibri"/>
          <a:sym typeface="Calibri"/>
        </a:defRPr>
      </a:lvl3pPr>
      <a:lvl4pPr algn="ctr">
        <a:defRPr sz="4400">
          <a:latin typeface="Calibri"/>
          <a:ea typeface="Calibri"/>
          <a:cs typeface="Calibri"/>
          <a:sym typeface="Calibri"/>
        </a:defRPr>
      </a:lvl4pPr>
      <a:lvl5pPr algn="ctr">
        <a:defRPr sz="4400">
          <a:latin typeface="Calibri"/>
          <a:ea typeface="Calibri"/>
          <a:cs typeface="Calibri"/>
          <a:sym typeface="Calibri"/>
        </a:defRPr>
      </a:lvl5pPr>
      <a:lvl6pPr indent="457200" algn="ctr">
        <a:defRPr sz="4400">
          <a:latin typeface="Calibri"/>
          <a:ea typeface="Calibri"/>
          <a:cs typeface="Calibri"/>
          <a:sym typeface="Calibri"/>
        </a:defRPr>
      </a:lvl6pPr>
      <a:lvl7pPr indent="914400" algn="ctr">
        <a:defRPr sz="4400">
          <a:latin typeface="Calibri"/>
          <a:ea typeface="Calibri"/>
          <a:cs typeface="Calibri"/>
          <a:sym typeface="Calibri"/>
        </a:defRPr>
      </a:lvl7pPr>
      <a:lvl8pPr indent="1371600" algn="ctr">
        <a:defRPr sz="4400">
          <a:latin typeface="Calibri"/>
          <a:ea typeface="Calibri"/>
          <a:cs typeface="Calibri"/>
          <a:sym typeface="Calibri"/>
        </a:defRPr>
      </a:lvl8pPr>
      <a:lvl9pPr indent="1828800" algn="ctr">
        <a:defRPr sz="4400">
          <a:latin typeface="Calibri"/>
          <a:ea typeface="Calibri"/>
          <a:cs typeface="Calibri"/>
          <a:sym typeface="Calibri"/>
        </a:defRPr>
      </a:lvl9pPr>
    </p:titleStyle>
    <p:bodyStyle>
      <a:lvl1pPr marL="342900" indent="-3429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1pPr>
      <a:lvl2pPr marL="783771" indent="-326571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2pPr>
      <a:lvl3pPr marL="1219200" indent="-3048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3pPr>
      <a:lvl4pPr marL="1737360" indent="-365760">
        <a:spcBef>
          <a:spcPts val="700"/>
        </a:spcBef>
        <a:buSzPct val="100000"/>
        <a:buFont typeface="Arial"/>
        <a:buChar char="–"/>
        <a:defRPr sz="3200">
          <a:latin typeface="Calibri"/>
          <a:ea typeface="Calibri"/>
          <a:cs typeface="Calibri"/>
          <a:sym typeface="Calibri"/>
        </a:defRPr>
      </a:lvl4pPr>
      <a:lvl5pPr marL="2235200" indent="-406400">
        <a:spcBef>
          <a:spcPts val="700"/>
        </a:spcBef>
        <a:buSzPct val="100000"/>
        <a:buFont typeface="Arial"/>
        <a:buChar char="»"/>
        <a:defRPr sz="3200">
          <a:latin typeface="Calibri"/>
          <a:ea typeface="Calibri"/>
          <a:cs typeface="Calibri"/>
          <a:sym typeface="Calibri"/>
        </a:defRPr>
      </a:lvl5pPr>
      <a:lvl6pPr marL="26924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6pPr>
      <a:lvl7pPr marL="31496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7pPr>
      <a:lvl8pPr marL="36068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8pPr>
      <a:lvl9pPr marL="4064000" indent="-406400">
        <a:spcBef>
          <a:spcPts val="700"/>
        </a:spcBef>
        <a:buSzPct val="100000"/>
        <a:buFont typeface="Arial"/>
        <a:buChar char="•"/>
        <a:defRPr sz="3200">
          <a:latin typeface="Calibri"/>
          <a:ea typeface="Calibri"/>
          <a:cs typeface="Calibri"/>
          <a:sym typeface="Calibri"/>
        </a:defRPr>
      </a:lvl9pPr>
    </p:bodyStyle>
    <p:otherStyle>
      <a:lvl1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>
        <a:defRPr sz="12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jpe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e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e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jpe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jpe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e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96111">
              <a:defRPr b="1" i="1" sz="7056"/>
            </a:lvl1pPr>
          </a:lstStyle>
          <a:p>
            <a:pPr lvl="0">
              <a:defRPr b="0" i="0" sz="1800"/>
            </a:pPr>
            <a:r>
              <a:rPr b="1" i="1" sz="7056"/>
              <a:t>Inguinal canal</a:t>
            </a:r>
          </a:p>
        </p:txBody>
      </p:sp>
      <p:pic>
        <p:nvPicPr>
          <p:cNvPr id="11" name="inguinalcanal.png" descr="http://inguinalcanal.com/wp-content/uploads/2011/04/inguinalcanal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64266" y="1472009"/>
            <a:ext cx="4953001" cy="450545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 idx="4294967295"/>
          </p:nvPr>
        </p:nvSpPr>
        <p:spPr>
          <a:xfrm>
            <a:off x="457200" y="-470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Contents of inguinal canal</a:t>
            </a:r>
          </a:p>
        </p:txBody>
      </p:sp>
      <p:sp>
        <p:nvSpPr>
          <p:cNvPr id="44" name="Shape 44"/>
          <p:cNvSpPr/>
          <p:nvPr>
            <p:ph type="body" idx="4294967295"/>
          </p:nvPr>
        </p:nvSpPr>
        <p:spPr>
          <a:xfrm>
            <a:off x="160668" y="908182"/>
            <a:ext cx="3954132" cy="5217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buChar char="•"/>
              <a:defRPr sz="1800"/>
            </a:pPr>
            <a:r>
              <a:rPr sz="3200"/>
              <a:t>Spermatic cord &amp; its contents in male</a:t>
            </a:r>
            <a:endParaRPr sz="3200"/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/>
              <a:t> Round ligament in female</a:t>
            </a:r>
            <a:endParaRPr sz="3200"/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/>
              <a:t>Genital branch of genitofemoral nerve</a:t>
            </a:r>
            <a:endParaRPr sz="3200"/>
          </a:p>
          <a:p>
            <a:pPr lvl="0">
              <a:lnSpc>
                <a:spcPct val="80000"/>
              </a:lnSpc>
              <a:buChar char="•"/>
              <a:defRPr sz="1800"/>
            </a:pPr>
            <a:r>
              <a:rPr sz="3200"/>
              <a:t>Ilioinguinal nerve: Enter the canal through the posterior wall</a:t>
            </a:r>
          </a:p>
        </p:txBody>
      </p:sp>
      <p:pic>
        <p:nvPicPr>
          <p:cNvPr id="45" name="Gray1165.png" descr="http://upload.wikimedia.org/wikipedia/commons/b/b5/Gray1165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40200" y="982133"/>
            <a:ext cx="4800600" cy="54864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Inguinal triangle</a:t>
            </a:r>
          </a:p>
        </p:txBody>
      </p:sp>
      <p:sp>
        <p:nvSpPr>
          <p:cNvPr id="48" name="Shape 48"/>
          <p:cNvSpPr/>
          <p:nvPr>
            <p:ph type="body" idx="4294967295"/>
          </p:nvPr>
        </p:nvSpPr>
        <p:spPr>
          <a:xfrm>
            <a:off x="33866" y="1166018"/>
            <a:ext cx="3650590" cy="5673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sz="2500"/>
              <a:t>- Region of abdominal wall</a:t>
            </a:r>
            <a:endParaRPr sz="2500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500" u="sng"/>
              <a:t> </a:t>
            </a:r>
            <a:endParaRPr b="1" sz="2500" u="sng"/>
          </a:p>
          <a:p>
            <a:pPr lvl="0">
              <a:lnSpc>
                <a:spcPct val="80000"/>
              </a:lnSpc>
              <a:spcBef>
                <a:spcPts val="600"/>
              </a:spcBef>
              <a:buSzTx/>
              <a:buNone/>
              <a:defRPr sz="1800"/>
            </a:pPr>
            <a:r>
              <a:rPr b="1" sz="2500" u="sng"/>
              <a:t> Borders</a:t>
            </a:r>
            <a:endParaRPr b="1" sz="2500" u="sng"/>
          </a:p>
          <a:p>
            <a:pPr lvl="0" marL="267890" indent="-267890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500"/>
              <a:t>Medial border: Lateral margin of the rectus sheath, also called linea semilunaris</a:t>
            </a:r>
            <a:endParaRPr sz="2500"/>
          </a:p>
          <a:p>
            <a:pPr lvl="0" marL="267890" indent="-267890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500"/>
              <a:t>Superolateral border: Inferior epigastric vessels</a:t>
            </a:r>
            <a:endParaRPr sz="2500"/>
          </a:p>
          <a:p>
            <a:pPr lvl="0" marL="267890" indent="-267890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500"/>
              <a:t>Inferior border: Inguinal ligament</a:t>
            </a:r>
          </a:p>
        </p:txBody>
      </p:sp>
      <p:pic>
        <p:nvPicPr>
          <p:cNvPr id="49" name="triangle2.png" descr="triangle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78017" y="2455333"/>
            <a:ext cx="6589317" cy="457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</a:pPr>
          </a:p>
        </p:txBody>
      </p:sp>
      <p:pic>
        <p:nvPicPr>
          <p:cNvPr id="52" name="inguinaltriangle.jpg" descr="http://www.surgicalnotes.co.uk/files/images/inguinaltriangle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nguinal triangle.png" descr="File:Inguinal triangl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270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Spermatic Cord</a:t>
            </a:r>
          </a:p>
        </p:txBody>
      </p:sp>
      <p:sp>
        <p:nvSpPr>
          <p:cNvPr id="57" name="Shape 57"/>
          <p:cNvSpPr/>
          <p:nvPr>
            <p:ph type="body" idx="4294967295"/>
          </p:nvPr>
        </p:nvSpPr>
        <p:spPr>
          <a:xfrm>
            <a:off x="457200" y="1524000"/>
            <a:ext cx="8229600" cy="533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It is a collection of structures that pass through the inguinal canal to and from the testis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It is covered with three concentric layers of fascia derived from the layers of anterior abdominal wall</a:t>
            </a: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It begins at the deep inguinal ring lateral to the inferior epigastric artery and ends at the testis </a:t>
            </a:r>
          </a:p>
        </p:txBody>
      </p:sp>
    </p:spTree>
  </p:cSld>
  <p:clrMapOvr>
    <a:masterClrMapping/>
  </p:clrMapOvr>
  <p:transition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Structures of Spermatic Cord</a:t>
            </a:r>
          </a:p>
        </p:txBody>
      </p:sp>
      <p:sp>
        <p:nvSpPr>
          <p:cNvPr id="60" name="Shape 60"/>
          <p:cNvSpPr/>
          <p:nvPr>
            <p:ph type="body" idx="4294967295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Vas deferens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Testicular artery and vein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Testicular lymph vessels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Autonomic nerves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Processus vaginalis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Cremastric artery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Artery of the vas deference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Genital branch of genitofemoral nerve</a:t>
            </a:r>
          </a:p>
        </p:txBody>
      </p:sp>
    </p:spTree>
  </p:cSld>
  <p:clrMapOvr>
    <a:masterClrMapping/>
  </p:clrMapOvr>
  <p:transition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type="title" idx="4294967295"/>
          </p:nvPr>
        </p:nvSpPr>
        <p:spPr>
          <a:xfrm>
            <a:off x="457200" y="-132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Covering of the Spermatic Cord</a:t>
            </a:r>
          </a:p>
        </p:txBody>
      </p:sp>
      <p:sp>
        <p:nvSpPr>
          <p:cNvPr id="63" name="Shape 63"/>
          <p:cNvSpPr/>
          <p:nvPr>
            <p:ph type="body" idx="4294967295"/>
          </p:nvPr>
        </p:nvSpPr>
        <p:spPr>
          <a:xfrm>
            <a:off x="158750" y="899318"/>
            <a:ext cx="8528050" cy="588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9470" indent="-339470" defTabSz="905255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376"/>
              <a:t>The covering of the spermatic cord are three concentric layers of fascia derived from the layers of the anterior abdominal wall </a:t>
            </a:r>
            <a:endParaRPr sz="2376"/>
          </a:p>
          <a:p>
            <a:pPr lvl="0" marL="339470" indent="-339470" defTabSz="905255">
              <a:lnSpc>
                <a:spcPct val="80000"/>
              </a:lnSpc>
              <a:buSzTx/>
              <a:buNone/>
              <a:defRPr sz="1800"/>
            </a:pPr>
            <a:endParaRPr sz="2376"/>
          </a:p>
          <a:p>
            <a:pPr lvl="0" marL="339470" indent="-339470" defTabSz="905255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376"/>
              <a:t>Each covering is acquired as the processus vaginalis descends into the scrotum through the layers of the abdominal wall</a:t>
            </a:r>
            <a:endParaRPr sz="2376"/>
          </a:p>
          <a:p>
            <a:pPr lvl="0" marL="339470" indent="-339470" defTabSz="905255">
              <a:lnSpc>
                <a:spcPct val="80000"/>
              </a:lnSpc>
              <a:buChar char="•"/>
              <a:defRPr sz="1800"/>
            </a:pPr>
            <a:endParaRPr sz="2376"/>
          </a:p>
          <a:p>
            <a:pPr lvl="0" marL="339470" indent="-339470" defTabSz="905255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376"/>
              <a:t>External Spermatic fascia: Is derived from the external oblique aponeurosis and attached to the margins of the superficial inguinal ring</a:t>
            </a:r>
            <a:endParaRPr sz="2376"/>
          </a:p>
          <a:p>
            <a:pPr lvl="0" marL="339470" indent="-339470" defTabSz="905255">
              <a:lnSpc>
                <a:spcPct val="80000"/>
              </a:lnSpc>
              <a:buChar char="•"/>
              <a:defRPr sz="1800"/>
            </a:pPr>
            <a:endParaRPr sz="2376"/>
          </a:p>
          <a:p>
            <a:pPr lvl="0" marL="339470" indent="-339470" defTabSz="905255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376"/>
              <a:t>Cremasteric Fascia: Is derived from the internal oblique muscle</a:t>
            </a:r>
            <a:endParaRPr sz="2376"/>
          </a:p>
          <a:p>
            <a:pPr lvl="0" marL="339470" indent="-339470" defTabSz="905255">
              <a:lnSpc>
                <a:spcPct val="80000"/>
              </a:lnSpc>
              <a:buSzTx/>
              <a:buNone/>
              <a:defRPr sz="1800"/>
            </a:pPr>
            <a:endParaRPr sz="2376"/>
          </a:p>
          <a:p>
            <a:pPr lvl="0" marL="339470" indent="-339470" defTabSz="905255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376"/>
              <a:t>Internal Spermatic Fascia: Is derived from the fascia transversalis and attached to the margins of deep inguinal ring </a:t>
            </a:r>
          </a:p>
        </p:txBody>
      </p:sp>
    </p:spTree>
  </p:cSld>
  <p:clrMapOvr>
    <a:masterClrMapping/>
  </p:clrMapOvr>
  <p:transition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cord006.jpeg" descr="cord0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Vas Deferens</a:t>
            </a:r>
          </a:p>
        </p:txBody>
      </p:sp>
      <p:sp>
        <p:nvSpPr>
          <p:cNvPr id="68" name="Shape 68"/>
          <p:cNvSpPr/>
          <p:nvPr>
            <p:ph type="body" idx="4294967295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It is a cord like structure </a:t>
            </a:r>
            <a:endParaRPr sz="3200"/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Can be palpated between finger and thumb in the upper part of the scrotum</a:t>
            </a:r>
            <a:endParaRPr sz="3200"/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It is a thick walled muscular duct that transport spermatozoa from the epididymis to the prostatic urethra</a:t>
            </a:r>
          </a:p>
        </p:txBody>
      </p:sp>
    </p:spTree>
  </p:cSld>
  <p:clrMapOvr>
    <a:masterClrMapping/>
  </p:clrMapOvr>
  <p:transition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Testicular Artery</a:t>
            </a:r>
          </a:p>
        </p:txBody>
      </p:sp>
      <p:sp>
        <p:nvSpPr>
          <p:cNvPr id="71" name="Shape 71"/>
          <p:cNvSpPr/>
          <p:nvPr>
            <p:ph type="body" idx="4294967295"/>
          </p:nvPr>
        </p:nvSpPr>
        <p:spPr>
          <a:xfrm>
            <a:off x="457200" y="1676400"/>
            <a:ext cx="82296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It is a branch of abdominal aorta at level of L2</a:t>
            </a:r>
            <a:endParaRPr sz="3200"/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It is long and slender </a:t>
            </a:r>
            <a:endParaRPr sz="3200"/>
          </a:p>
          <a:p>
            <a:pPr lvl="0">
              <a:buChar char="•"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Descends on the posterior abdominal wall</a:t>
            </a:r>
            <a:endParaRPr sz="3200"/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It traverses the inguinal canal and supplies the testis and the epididymis 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 idx="4294967295"/>
          </p:nvPr>
        </p:nvSpPr>
        <p:spPr>
          <a:xfrm>
            <a:off x="-84667" y="122237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Inguinal Canal</a:t>
            </a:r>
          </a:p>
        </p:txBody>
      </p:sp>
      <p:sp>
        <p:nvSpPr>
          <p:cNvPr id="14" name="Shape 14"/>
          <p:cNvSpPr/>
          <p:nvPr>
            <p:ph type="body" idx="4294967295"/>
          </p:nvPr>
        </p:nvSpPr>
        <p:spPr>
          <a:xfrm>
            <a:off x="50800" y="1083733"/>
            <a:ext cx="4495800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35743" indent="-235743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It is an oblique passage through the lower part of the anterior abdominal wall</a:t>
            </a:r>
            <a:endParaRPr sz="2200"/>
          </a:p>
          <a:p>
            <a:pPr lvl="0">
              <a:lnSpc>
                <a:spcPct val="7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Present in both sexes</a:t>
            </a:r>
            <a:endParaRPr sz="2200"/>
          </a:p>
          <a:p>
            <a:pPr lvl="0">
              <a:lnSpc>
                <a:spcPct val="7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It allows structures to pass to and from the testis to the abdomen in males</a:t>
            </a:r>
            <a:endParaRPr sz="2200"/>
          </a:p>
          <a:p>
            <a:pPr lvl="0">
              <a:lnSpc>
                <a:spcPct val="7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In females it permits the passage of the round ligament of the uterus from the uterus to the labium majus</a:t>
            </a:r>
            <a:endParaRPr sz="2200"/>
          </a:p>
          <a:p>
            <a:pPr lvl="0">
              <a:lnSpc>
                <a:spcPct val="70000"/>
              </a:lnSpc>
              <a:buSzTx/>
              <a:buNone/>
              <a:defRPr sz="1800"/>
            </a:pPr>
            <a:endParaRPr sz="2200"/>
          </a:p>
          <a:p>
            <a:pPr lvl="0" marL="235743" indent="-235743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Transmits ilioinguinal nerve in both sexes</a:t>
            </a:r>
          </a:p>
        </p:txBody>
      </p:sp>
      <p:pic>
        <p:nvPicPr>
          <p:cNvPr id="15" name="cord005.jpeg" descr="cord005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6040" y="1295400"/>
            <a:ext cx="4737960" cy="5257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Testicular Veins</a:t>
            </a:r>
          </a:p>
        </p:txBody>
      </p:sp>
      <p:sp>
        <p:nvSpPr>
          <p:cNvPr id="74" name="Shape 74"/>
          <p:cNvSpPr/>
          <p:nvPr>
            <p:ph type="body" idx="4294967295"/>
          </p:nvPr>
        </p:nvSpPr>
        <p:spPr>
          <a:xfrm>
            <a:off x="457200" y="1752600"/>
            <a:ext cx="8229600" cy="5105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These are the extensive venous plexus, the pampiniform plexus</a:t>
            </a:r>
            <a:endParaRPr sz="28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Leaves the posterior border of the testis</a:t>
            </a:r>
            <a:endParaRPr sz="28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As the plexus ascends, it becomes reduced in size so that at about the level of deep inguinal ring, a single testicular vein is formed</a:t>
            </a:r>
            <a:endParaRPr sz="28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Drains into left renal vein on left side and inferior vena cava on right side</a:t>
            </a:r>
          </a:p>
        </p:txBody>
      </p:sp>
    </p:spTree>
  </p:cSld>
  <p:clrMapOvr>
    <a:masterClrMapping/>
  </p:clrMapOvr>
  <p:transition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ray590.png" descr="http://upload.wikimedia.org/wikipedia/commons/1/1b/Gray59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1500" y="534259"/>
            <a:ext cx="8001000" cy="6315275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hape 77"/>
          <p:cNvSpPr/>
          <p:nvPr>
            <p:ph type="title" idx="4294967295"/>
          </p:nvPr>
        </p:nvSpPr>
        <p:spPr>
          <a:xfrm>
            <a:off x="457200" y="-13230"/>
            <a:ext cx="8229600" cy="56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13231">
              <a:defRPr sz="3120"/>
            </a:lvl1pPr>
          </a:lstStyle>
          <a:p>
            <a:pPr lvl="0">
              <a:defRPr sz="1800"/>
            </a:pPr>
            <a:r>
              <a:rPr sz="3120"/>
              <a:t>Testicular artery &amp; vein</a:t>
            </a:r>
          </a:p>
        </p:txBody>
      </p:sp>
    </p:spTree>
  </p:cSld>
  <p:clrMapOvr>
    <a:masterClrMapping/>
  </p:clrMapOvr>
  <p:transition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05255">
              <a:defRPr b="1" sz="3564"/>
            </a:lvl1pPr>
          </a:lstStyle>
          <a:p>
            <a:pPr lvl="0">
              <a:defRPr b="0" sz="1800"/>
            </a:pPr>
            <a:r>
              <a:rPr b="1" sz="3564"/>
              <a:t>Autonomic nerve &amp; Genitofemoral nerve</a:t>
            </a:r>
          </a:p>
        </p:txBody>
      </p:sp>
      <p:sp>
        <p:nvSpPr>
          <p:cNvPr id="80" name="Shape 80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b="1" sz="3200"/>
              <a:t>Autonomic nerves</a:t>
            </a:r>
            <a:endParaRPr b="1" sz="3200"/>
          </a:p>
          <a:p>
            <a:pPr lvl="0">
              <a:buFontTx/>
              <a:buChar char="-"/>
              <a:defRPr sz="1800"/>
            </a:pPr>
            <a:r>
              <a:rPr sz="3200"/>
              <a:t>Sympathetic fibers run with testicular artery from renal or aortic sympathetic plexuses</a:t>
            </a:r>
            <a:endParaRPr sz="3200"/>
          </a:p>
          <a:p>
            <a:pPr lvl="0">
              <a:buFontTx/>
              <a:buChar char="-"/>
              <a:defRPr sz="1800"/>
            </a:pPr>
            <a:r>
              <a:rPr sz="3200"/>
              <a:t>Afferent sensory nerve </a:t>
            </a:r>
            <a:endParaRPr sz="3200"/>
          </a:p>
          <a:p>
            <a:pPr lvl="0">
              <a:buSzTx/>
              <a:buNone/>
              <a:defRPr sz="1800"/>
            </a:pPr>
            <a:r>
              <a:rPr b="1" sz="3200"/>
              <a:t>Genital branch of the genitofemoral nerve</a:t>
            </a:r>
            <a:endParaRPr b="1" sz="3200"/>
          </a:p>
          <a:p>
            <a:pPr lvl="0">
              <a:buSzTx/>
              <a:buNone/>
              <a:defRPr sz="1800"/>
            </a:pPr>
            <a:r>
              <a:rPr b="1" sz="3200"/>
              <a:t>- </a:t>
            </a:r>
            <a:r>
              <a:rPr sz="3200"/>
              <a:t>Its root L1&amp; L2</a:t>
            </a:r>
            <a:endParaRPr sz="3200"/>
          </a:p>
          <a:p>
            <a:pPr lvl="0">
              <a:buSzTx/>
              <a:buNone/>
              <a:defRPr sz="1800"/>
            </a:pPr>
            <a:r>
              <a:rPr sz="3200"/>
              <a:t>- Supply the cremastric muscle</a:t>
            </a:r>
          </a:p>
        </p:txBody>
      </p:sp>
    </p:spTree>
  </p:cSld>
  <p:clrMapOvr>
    <a:masterClrMapping/>
  </p:clrMapOvr>
  <p:transition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 idx="4294967295"/>
          </p:nvPr>
        </p:nvSpPr>
        <p:spPr>
          <a:xfrm>
            <a:off x="457200" y="-9789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Testicular lymphatic vessels </a:t>
            </a:r>
          </a:p>
        </p:txBody>
      </p:sp>
      <p:sp>
        <p:nvSpPr>
          <p:cNvPr id="83" name="Shape 83"/>
          <p:cNvSpPr/>
          <p:nvPr>
            <p:ph type="body" idx="4294967295"/>
          </p:nvPr>
        </p:nvSpPr>
        <p:spPr>
          <a:xfrm>
            <a:off x="457200" y="1261335"/>
            <a:ext cx="8229600" cy="4864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400"/>
              <a:t>Ascend through the inguinal canal</a:t>
            </a:r>
            <a:endParaRPr sz="3400"/>
          </a:p>
          <a:p>
            <a:pPr lvl="0">
              <a:buChar char="•"/>
              <a:defRPr sz="1800"/>
            </a:pPr>
            <a:r>
              <a:rPr sz="3400"/>
              <a:t>Passes up over the post. Abdominal wall</a:t>
            </a:r>
            <a:endParaRPr sz="3400"/>
          </a:p>
          <a:p>
            <a:pPr lvl="0">
              <a:buChar char="•"/>
              <a:defRPr sz="1800"/>
            </a:pPr>
            <a:r>
              <a:rPr sz="3400"/>
              <a:t>Reach the lumbar (Para-aortic) lymph nodes on each side of the aorta at level L1</a:t>
            </a:r>
          </a:p>
        </p:txBody>
      </p:sp>
    </p:spTree>
  </p:cSld>
  <p:clrMapOvr>
    <a:masterClrMapping/>
  </p:clrMapOvr>
  <p:transition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Processus vaginalis</a:t>
            </a:r>
          </a:p>
        </p:txBody>
      </p:sp>
      <p:sp>
        <p:nvSpPr>
          <p:cNvPr id="86" name="Shape 86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An out pouching of peritoneum that in the fetus is responsible for the formation of the inguinal canal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The remains of the processus vaginalis causes the indirect hernia</a:t>
            </a:r>
          </a:p>
        </p:txBody>
      </p:sp>
    </p:spTree>
  </p:cSld>
  <p:clrMapOvr>
    <a:masterClrMapping/>
  </p:clrMapOvr>
  <p:transition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canal2.png" descr="canal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75" y="627543"/>
            <a:ext cx="3324413" cy="2773560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canal3.png" descr="canal3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07808" y="542925"/>
            <a:ext cx="3116792" cy="2495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canal4.png" descr="canal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-67734" y="3813175"/>
            <a:ext cx="3625785" cy="3000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canal5.png" descr="canal5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275541" y="3765550"/>
            <a:ext cx="2981326" cy="3095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canal4.png" descr="canal4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234343" y="561975"/>
            <a:ext cx="2830580" cy="259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canal6.png" descr="canal6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087533" y="3779837"/>
            <a:ext cx="3124201" cy="3067051"/>
          </a:xfrm>
          <a:prstGeom prst="rect">
            <a:avLst/>
          </a:prstGeom>
          <a:ln w="12700">
            <a:miter lim="400000"/>
          </a:ln>
        </p:spPr>
      </p:pic>
      <p:sp>
        <p:nvSpPr>
          <p:cNvPr id="94" name="Shape 94"/>
          <p:cNvSpPr/>
          <p:nvPr>
            <p:ph type="title" idx="4294967295"/>
          </p:nvPr>
        </p:nvSpPr>
        <p:spPr>
          <a:xfrm>
            <a:off x="228600" y="0"/>
            <a:ext cx="8229600" cy="45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1800"/>
            </a:lvl1pPr>
          </a:lstStyle>
          <a:p>
            <a:pPr lvl="0">
              <a:defRPr b="0"/>
            </a:pPr>
            <a:r>
              <a:rPr b="1"/>
              <a:t>Developing of process vaginalis</a:t>
            </a:r>
          </a:p>
        </p:txBody>
      </p:sp>
    </p:spTree>
  </p:cSld>
  <p:clrMapOvr>
    <a:masterClrMapping/>
  </p:clrMapOvr>
  <p:transition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canal7.png" descr="canal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99590" y="728773"/>
            <a:ext cx="7144820" cy="5885140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hape 97"/>
          <p:cNvSpPr/>
          <p:nvPr>
            <p:ph type="title" idx="4294967295"/>
          </p:nvPr>
        </p:nvSpPr>
        <p:spPr>
          <a:xfrm>
            <a:off x="457200" y="-28290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2800"/>
            </a:lvl1pPr>
          </a:lstStyle>
          <a:p>
            <a:pPr lvl="0">
              <a:defRPr b="0" sz="1800"/>
            </a:pPr>
            <a:r>
              <a:rPr b="1" sz="2800"/>
              <a:t>Developing of process vaginalis……..cont</a:t>
            </a:r>
          </a:p>
        </p:txBody>
      </p:sp>
    </p:spTree>
  </p:cSld>
  <p:clrMapOvr>
    <a:masterClrMapping/>
  </p:clrMapOvr>
  <p:transition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type="title" idx="4294967295"/>
          </p:nvPr>
        </p:nvSpPr>
        <p:spPr>
          <a:xfrm>
            <a:off x="457200" y="-143522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Inguinal Hernia</a:t>
            </a:r>
          </a:p>
        </p:txBody>
      </p:sp>
      <p:sp>
        <p:nvSpPr>
          <p:cNvPr id="100" name="Shape 100"/>
          <p:cNvSpPr/>
          <p:nvPr>
            <p:ph type="body" idx="4294967295"/>
          </p:nvPr>
        </p:nvSpPr>
        <p:spPr>
          <a:xfrm>
            <a:off x="457200" y="1273728"/>
            <a:ext cx="8229600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A hernia is the protrusion of part of the abdominal contents beyond the normal confines of the abdominal wall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Consists of three parts: the sac, contents of the sac, covering of the sac</a:t>
            </a: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Hernial coverings are formed from the layers of the abdominal wall through which the hernial sac passes</a:t>
            </a:r>
          </a:p>
        </p:txBody>
      </p:sp>
    </p:spTree>
  </p:cSld>
  <p:clrMapOvr>
    <a:masterClrMapping/>
  </p:clrMapOvr>
  <p:transition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cord013.jpeg" descr="cord01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49496" y="-1"/>
            <a:ext cx="7645008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Indirect Inguinal Hernia</a:t>
            </a:r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457200" y="1447800"/>
            <a:ext cx="8229600" cy="5410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 is the most common form of hernia</a:t>
            </a:r>
            <a:endParaRPr sz="28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Is believed to be congenital in origin</a:t>
            </a:r>
            <a:endParaRPr sz="28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The hernial sac is remains of processus vaginalis</a:t>
            </a:r>
            <a:endParaRPr sz="28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Enters the inguinal canal through the deep inguinal ring lateral to the inferior epigastric vessels</a:t>
            </a:r>
            <a:endParaRPr sz="28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 may extend part of the way along the canal or  as far as the superficial inguinal ring </a:t>
            </a:r>
          </a:p>
        </p:txBody>
      </p:sp>
    </p:spTree>
  </p:cSld>
  <p:clrMapOvr>
    <a:masterClrMapping/>
  </p:clrMapOvr>
  <p:transition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Inguinal Canal</a:t>
            </a:r>
          </a:p>
        </p:txBody>
      </p:sp>
      <p:sp>
        <p:nvSpPr>
          <p:cNvPr id="18" name="Shape 18"/>
          <p:cNvSpPr/>
          <p:nvPr>
            <p:ph type="body" idx="4294967295"/>
          </p:nvPr>
        </p:nvSpPr>
        <p:spPr>
          <a:xfrm>
            <a:off x="457200" y="1676400"/>
            <a:ext cx="3810000" cy="518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It is about 1 ½ inches or 4cm long in the adults</a:t>
            </a:r>
            <a:endParaRPr sz="22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Extends from the deep inguinal ring downward and medially to the superficial inguinal ring</a:t>
            </a:r>
            <a:endParaRPr sz="22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Lies parallel to and immediately above the inguinal ligament</a:t>
            </a:r>
            <a:endParaRPr sz="22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In the newborn child, the deep ring lies almost directly posterior to the superficial ring </a:t>
            </a:r>
          </a:p>
        </p:txBody>
      </p:sp>
      <p:pic>
        <p:nvPicPr>
          <p:cNvPr id="19" name="inguinalcanal.png" descr="http://inguinalcanal.com/wp-content/uploads/2011/04/inguinalcanal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48200" y="1143000"/>
            <a:ext cx="4191000" cy="518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cord007.jpeg" descr="cord00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 idx="4294967295"/>
          </p:nvPr>
        </p:nvSpPr>
        <p:spPr>
          <a:xfrm>
            <a:off x="457200" y="26839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Indirect Inguinal Hernia</a:t>
            </a:r>
          </a:p>
        </p:txBody>
      </p:sp>
      <p:sp>
        <p:nvSpPr>
          <p:cNvPr id="110" name="Shape 110"/>
          <p:cNvSpPr/>
          <p:nvPr>
            <p:ph type="body" idx="4294967295"/>
          </p:nvPr>
        </p:nvSpPr>
        <p:spPr>
          <a:xfrm>
            <a:off x="457200" y="1307176"/>
            <a:ext cx="8229600" cy="533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If the processus vaginalis has undergone no obliteration, the hernia is complete and extends through the superficial inguinal ring down into the scrotum or labium majus</a:t>
            </a:r>
            <a:endParaRPr sz="28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Under these circumstances the neck of the hernial sac lies at the deep inguinal ring </a:t>
            </a:r>
            <a:endParaRPr sz="28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 is 20 times more common in young males than females</a:t>
            </a:r>
            <a:endParaRPr sz="28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800"/>
          </a:p>
          <a:p>
            <a:pPr lvl="0" marL="300037" indent="-300037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Is more common on the right side(the Rt. testis descends later than the Lt. testis)</a:t>
            </a:r>
          </a:p>
        </p:txBody>
      </p:sp>
    </p:spTree>
  </p:cSld>
  <p:clrMapOvr>
    <a:masterClrMapping/>
  </p:clrMapOvr>
  <p:transition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>
            <p:ph type="title" idx="4294967295"/>
          </p:nvPr>
        </p:nvSpPr>
        <p:spPr>
          <a:xfrm>
            <a:off x="457200" y="166225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Direct Inguinal Hernia</a:t>
            </a:r>
          </a:p>
        </p:txBody>
      </p:sp>
      <p:sp>
        <p:nvSpPr>
          <p:cNvPr id="113" name="Shape 113"/>
          <p:cNvSpPr/>
          <p:nvPr>
            <p:ph type="body" idx="4294967295"/>
          </p:nvPr>
        </p:nvSpPr>
        <p:spPr>
          <a:xfrm>
            <a:off x="457200" y="1535776"/>
            <a:ext cx="8229600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It composes about 15% of all inguinal hernias</a:t>
            </a:r>
            <a:endParaRPr sz="2800"/>
          </a:p>
          <a:p>
            <a:pPr lvl="0">
              <a:buChar char="•"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Common in old men with weak abdominal muscles and rare in women </a:t>
            </a:r>
            <a:endParaRPr sz="2800"/>
          </a:p>
          <a:p>
            <a:pPr lvl="0">
              <a:buChar char="•"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Hernial sac bulges forward through the posterior wall of the inguinal canal medial to the inferior epigastric artery</a:t>
            </a:r>
            <a:endParaRPr sz="2800"/>
          </a:p>
          <a:p>
            <a:pPr lvl="0">
              <a:buSzTx/>
              <a:buNone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The neck of the hernial sac is wide</a:t>
            </a:r>
          </a:p>
        </p:txBody>
      </p:sp>
    </p:spTree>
  </p:cSld>
  <p:clrMapOvr>
    <a:masterClrMapping/>
  </p:clrMapOvr>
  <p:transition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type="title" idx="4294967295"/>
          </p:nvPr>
        </p:nvSpPr>
        <p:spPr>
          <a:xfrm>
            <a:off x="457200" y="152400"/>
            <a:ext cx="8229600" cy="152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365760">
              <a:defRPr sz="1600"/>
            </a:lvl1pPr>
          </a:lstStyle>
          <a:p>
            <a:pPr lvl="0">
              <a:defRPr sz="1800"/>
            </a:pPr>
            <a:r>
              <a:rPr sz="1600"/>
              <a:t>Inguinal Hernia</a:t>
            </a:r>
          </a:p>
        </p:txBody>
      </p:sp>
      <p:graphicFrame>
        <p:nvGraphicFramePr>
          <p:cNvPr id="116" name="Table 116"/>
          <p:cNvGraphicFramePr/>
          <p:nvPr/>
        </p:nvGraphicFramePr>
        <p:xfrm>
          <a:off x="2132" y="-3380"/>
          <a:ext cx="9152437" cy="6877459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3046578"/>
                <a:gridCol w="3046578"/>
                <a:gridCol w="3046578"/>
              </a:tblGrid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/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Direct 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b="1">
                          <a:solidFill>
                            <a:srgbClr val="FFFFFF"/>
                          </a:solidFill>
                        </a:rPr>
                        <a:t>Indirect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38100">
                      <a:solidFill>
                        <a:srgbClr val="FFFFFF"/>
                      </a:solidFill>
                      <a:round/>
                    </a:lnB>
                    <a:solidFill>
                      <a:srgbClr val="4F81BD"/>
                    </a:solidFill>
                  </a:tcPr>
                </a:tc>
              </a:tr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Age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Common on old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young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381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Bilaterally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Usually bilateral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unilateral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Shape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Hemispherical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Oval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Reaches scrotum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never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Can reach the scrotum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601134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Direction of descent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Forwards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Downwards , forwards medially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3430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Reduction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backward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Upward, backward laterally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601134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Relation to inf. epigastric art.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Medially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Laterally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599693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 Superficial inguinal ring test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Feel impulse on the side finger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Feel an impulse on the tip of the finger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  <a:tr h="1115775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Deep ring test</a:t>
                      </a:r>
                    </a:p>
                    <a:p>
                      <a:pPr lvl="0">
                        <a:defRPr b="0" i="0" sz="1800"/>
                      </a:pPr>
                      <a:r>
                        <a:t>Reduction of hernia, put thumb over deep ring, ask patient to cough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Hernia appears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Hernia does not appear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D0D8E8"/>
                    </a:solidFill>
                  </a:tcPr>
                </a:tc>
              </a:tr>
              <a:tr h="1888457"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Coverings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rPr sz="1700"/>
                        <a:t>1- Lat. To lat. Umbilical lig
Same as indirection
2- Med. To lat.
Umbilical lig
Same but instead of cremastric muscle &amp; fascia we have conjoint tendon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defRPr b="0" i="0" sz="1800"/>
                      </a:pPr>
                      <a:r>
                        <a:t>Skin, superfacial fascia, Ex.sp.fascia, cremastric muscle &amp; fascia, Int.spermatic fascia, extra peritoneum fat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FFFFFF"/>
                      </a:solidFill>
                      <a:round/>
                    </a:lnL>
                    <a:lnR w="12700">
                      <a:solidFill>
                        <a:srgbClr val="FFFFFF"/>
                      </a:solidFill>
                      <a:round/>
                    </a:lnR>
                    <a:lnT w="12700">
                      <a:solidFill>
                        <a:srgbClr val="FFFFFF"/>
                      </a:solidFill>
                      <a:round/>
                    </a:lnT>
                    <a:lnB w="12700">
                      <a:solidFill>
                        <a:srgbClr val="FFFFFF"/>
                      </a:solidFill>
                      <a:round/>
                    </a:lnB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type="title" idx="4294967295"/>
          </p:nvPr>
        </p:nvSpPr>
        <p:spPr>
          <a:xfrm>
            <a:off x="685800" y="0"/>
            <a:ext cx="7772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Direct Hernia Route</a:t>
            </a:r>
          </a:p>
        </p:txBody>
      </p:sp>
      <p:sp>
        <p:nvSpPr>
          <p:cNvPr id="119" name="Shape 119"/>
          <p:cNvSpPr/>
          <p:nvPr>
            <p:ph type="body" idx="4294967295"/>
          </p:nvPr>
        </p:nvSpPr>
        <p:spPr>
          <a:xfrm>
            <a:off x="50817" y="788671"/>
            <a:ext cx="3273617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i="1" sz="2400" u="sng">
                <a:solidFill>
                  <a:srgbClr val="0000FF"/>
                </a:solidFill>
              </a:rPr>
              <a:t>Note</a:t>
            </a:r>
            <a:r>
              <a:rPr sz="2400">
                <a:solidFill>
                  <a:srgbClr val="0000FF"/>
                </a:solidFill>
              </a:rPr>
              <a:t>:</a:t>
            </a:r>
            <a:endParaRPr sz="2400">
              <a:solidFill>
                <a:srgbClr val="0000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   </a:t>
            </a:r>
            <a:r>
              <a:rPr sz="2400"/>
              <a:t>The hernia sac passes directly through inguinal triangle and may disrupt the floor of the inguinal canal.</a:t>
            </a:r>
          </a:p>
        </p:txBody>
      </p:sp>
      <p:pic>
        <p:nvPicPr>
          <p:cNvPr id="120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6223" y="1035825"/>
            <a:ext cx="5952252" cy="5791201"/>
          </a:xfrm>
          <a:prstGeom prst="rect">
            <a:avLst/>
          </a:prstGeom>
          <a:ln w="57150">
            <a:solidFill>
              <a:srgbClr val="0000FF"/>
            </a:solidFill>
            <a:round/>
          </a:ln>
        </p:spPr>
      </p:pic>
    </p:spTree>
  </p:cSld>
  <p:clrMapOvr>
    <a:masterClrMapping/>
  </p:clrMapOvr>
  <p:transition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 idx="4294967295"/>
          </p:nvPr>
        </p:nvSpPr>
        <p:spPr>
          <a:xfrm>
            <a:off x="685800" y="228600"/>
            <a:ext cx="77724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Indirect Hernia Route</a:t>
            </a:r>
          </a:p>
        </p:txBody>
      </p:sp>
      <p:sp>
        <p:nvSpPr>
          <p:cNvPr id="123" name="Shape 123"/>
          <p:cNvSpPr/>
          <p:nvPr>
            <p:ph type="body" idx="4294967295"/>
          </p:nvPr>
        </p:nvSpPr>
        <p:spPr>
          <a:xfrm>
            <a:off x="37803" y="983822"/>
            <a:ext cx="2971801" cy="411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i="1" sz="2400" u="sng">
                <a:solidFill>
                  <a:srgbClr val="0000FF"/>
                </a:solidFill>
              </a:rPr>
              <a:t>Note</a:t>
            </a:r>
            <a:r>
              <a:rPr sz="2400">
                <a:solidFill>
                  <a:srgbClr val="0000FF"/>
                </a:solidFill>
              </a:rPr>
              <a:t>:</a:t>
            </a:r>
            <a:endParaRPr sz="2400">
              <a:solidFill>
                <a:srgbClr val="0000FF"/>
              </a:solidFill>
            </a:endParaRPr>
          </a:p>
          <a:p>
            <a:pPr lvl="0">
              <a:spcBef>
                <a:spcPts val="500"/>
              </a:spcBef>
              <a:buSzTx/>
              <a:buNone/>
              <a:defRPr sz="1800"/>
            </a:pPr>
            <a:r>
              <a:rPr sz="2400"/>
              <a:t>    T</a:t>
            </a:r>
            <a:r>
              <a:rPr sz="2400"/>
              <a:t>he hernia sac passes outside the boundaries of Hesselbach's triangle(inguinal triangle) and follows the course of the spermatic cord.</a:t>
            </a:r>
          </a:p>
        </p:txBody>
      </p:sp>
      <p:pic>
        <p:nvPicPr>
          <p:cNvPr id="124" name="image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3338" y="1219059"/>
            <a:ext cx="5978886" cy="5636609"/>
          </a:xfrm>
          <a:prstGeom prst="rect">
            <a:avLst/>
          </a:prstGeom>
          <a:ln w="57150">
            <a:solidFill>
              <a:srgbClr val="0000FF"/>
            </a:solidFill>
            <a:round/>
          </a:ln>
        </p:spPr>
      </p:pic>
    </p:spTree>
  </p:cSld>
  <p:clrMapOvr>
    <a:masterClrMapping/>
  </p:clrMapOvr>
  <p:transition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7.jpg" descr="7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43000" y="609600"/>
            <a:ext cx="7162800" cy="533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ANd9GcSomzNSC5y9x8HKUWfVBGHmB23VcjogoHHQfl2jeHgI6mm0cJs.jpg" descr="http://t1.gstatic.com/images?q=tbn:ANd9GcSomzNSC5y9x8HKUWfVBGHmB23VcjogoHHQfl2jeHgI6mm0cJ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16359" y="0"/>
            <a:ext cx="6881391" cy="6858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 idx="4294967295"/>
          </p:nvPr>
        </p:nvSpPr>
        <p:spPr>
          <a:xfrm>
            <a:off x="348788" y="-50598"/>
            <a:ext cx="8229601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Scrotum</a:t>
            </a:r>
          </a:p>
        </p:txBody>
      </p:sp>
      <p:sp>
        <p:nvSpPr>
          <p:cNvPr id="131" name="Shape 131"/>
          <p:cNvSpPr/>
          <p:nvPr>
            <p:ph type="body" idx="4294967295"/>
          </p:nvPr>
        </p:nvSpPr>
        <p:spPr>
          <a:xfrm>
            <a:off x="457200" y="1272491"/>
            <a:ext cx="8229600" cy="5105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 is an outpouching of the lower part of the anterior abdominal wall</a:t>
            </a:r>
            <a:endParaRPr sz="28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 contains testes, epididymis, and the lower ends of the spermatic cord</a:t>
            </a:r>
            <a:endParaRPr sz="28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800"/>
          </a:p>
          <a:p>
            <a:pPr lvl="0" marL="300037" indent="-300037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800"/>
              <a:t>Its wall has following layers: skin, superficial fascia, external spermatic fascia derived from external oblique, cremastric fascia derived from internal oblique internal spermatic fascia derived from transversalis, and tunica virginals( parietal &amp; visceral layer)</a:t>
            </a:r>
          </a:p>
        </p:txBody>
      </p:sp>
    </p:spTree>
  </p:cSld>
  <p:clrMapOvr>
    <a:masterClrMapping/>
  </p:clrMapOvr>
  <p:transition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type="title" idx="4294967295"/>
          </p:nvPr>
        </p:nvSpPr>
        <p:spPr>
          <a:xfrm>
            <a:off x="457200" y="-11254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Skin of the Scrotum</a:t>
            </a:r>
          </a:p>
        </p:txBody>
      </p:sp>
      <p:sp>
        <p:nvSpPr>
          <p:cNvPr id="134" name="Shape 134"/>
          <p:cNvSpPr/>
          <p:nvPr>
            <p:ph type="body" idx="4294967295"/>
          </p:nvPr>
        </p:nvSpPr>
        <p:spPr>
          <a:xfrm>
            <a:off x="457200" y="979467"/>
            <a:ext cx="8229600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Skin of the scrotum is thin, wrinkled, and pigmented and forms a single pouch</a:t>
            </a: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A ridge in the midline indicates the line of fusion of the two lateral labioscrotal swellings</a:t>
            </a: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3200"/>
          </a:p>
          <a:p>
            <a:pPr lvl="0">
              <a:lnSpc>
                <a:spcPct val="90000"/>
              </a:lnSpc>
              <a:buChar char="•"/>
              <a:defRPr sz="1800"/>
            </a:pPr>
            <a:r>
              <a:rPr sz="3200"/>
              <a:t>Superficial fascia is continuous with the fatty and membranous layers of the anterior abdominal wall</a:t>
            </a:r>
          </a:p>
        </p:txBody>
      </p:sp>
    </p:spTree>
  </p:cSld>
  <p:clrMapOvr>
    <a:masterClrMapping/>
  </p:clrMapOvr>
  <p:transition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 idx="4294967295"/>
          </p:nvPr>
        </p:nvSpPr>
        <p:spPr>
          <a:xfrm>
            <a:off x="457200" y="37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Deep Inguinal Ring</a:t>
            </a:r>
          </a:p>
        </p:txBody>
      </p:sp>
      <p:sp>
        <p:nvSpPr>
          <p:cNvPr id="22" name="Shape 22"/>
          <p:cNvSpPr/>
          <p:nvPr>
            <p:ph type="body" idx="4294967295"/>
          </p:nvPr>
        </p:nvSpPr>
        <p:spPr>
          <a:xfrm>
            <a:off x="50800" y="971616"/>
            <a:ext cx="3672748" cy="5785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89321" indent="-289321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00"/>
              <a:t>Is an oval opening in the fascia transversalis</a:t>
            </a:r>
            <a:endParaRPr sz="27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700"/>
          </a:p>
          <a:p>
            <a:pPr lvl="0" marL="289321" indent="-289321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00"/>
              <a:t>Lies about ½ inch (1.3cm) above the inguinal ligament midway between the anterosuperior iliac spine and the symphysis pubis</a:t>
            </a:r>
            <a:endParaRPr sz="27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700"/>
          </a:p>
          <a:p>
            <a:pPr lvl="0" marL="289321" indent="-289321">
              <a:lnSpc>
                <a:spcPct val="80000"/>
              </a:lnSpc>
              <a:spcBef>
                <a:spcPts val="600"/>
              </a:spcBef>
              <a:buChar char="•"/>
              <a:defRPr sz="1800"/>
            </a:pPr>
            <a:r>
              <a:rPr sz="2700"/>
              <a:t>Margins of the ring give attachment to the internal spermatic fascia</a:t>
            </a:r>
          </a:p>
        </p:txBody>
      </p:sp>
      <p:pic>
        <p:nvPicPr>
          <p:cNvPr id="23" name="cord002.jpeg" descr="cord00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04677" y="1559527"/>
            <a:ext cx="5322390" cy="460995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type="title" idx="4294967295"/>
          </p:nvPr>
        </p:nvSpPr>
        <p:spPr>
          <a:xfrm>
            <a:off x="457200" y="-23644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Superficial Fascia</a:t>
            </a:r>
          </a:p>
        </p:txBody>
      </p:sp>
      <p:sp>
        <p:nvSpPr>
          <p:cNvPr id="137" name="Shape 137"/>
          <p:cNvSpPr/>
          <p:nvPr>
            <p:ph type="body" idx="4294967295"/>
          </p:nvPr>
        </p:nvSpPr>
        <p:spPr>
          <a:xfrm>
            <a:off x="457200" y="894261"/>
            <a:ext cx="8229600" cy="562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Superficial fascia is continuous with the fatty and membranous layers of the anterior abdominal wall</a:t>
            </a:r>
            <a:endParaRPr sz="24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400"/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The fat is replaced by smooth muscle called dartos muscle</a:t>
            </a:r>
            <a:endParaRPr sz="24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400"/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It is responsible for wrinkles of the skin</a:t>
            </a:r>
            <a:endParaRPr sz="2400"/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Membranous layer referred to as Colle’s fascia</a:t>
            </a:r>
            <a:endParaRPr sz="2400"/>
          </a:p>
          <a:p>
            <a:pPr lvl="0">
              <a:lnSpc>
                <a:spcPct val="90000"/>
              </a:lnSpc>
              <a:buChar char="•"/>
              <a:defRPr sz="1800"/>
            </a:pPr>
            <a:endParaRPr sz="2400"/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Innervated by sympathetic nerve fibers</a:t>
            </a:r>
            <a:endParaRPr sz="24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2400"/>
          </a:p>
          <a:p>
            <a:pPr lvl="0" marL="257175" indent="-257175">
              <a:lnSpc>
                <a:spcPct val="90000"/>
              </a:lnSpc>
              <a:spcBef>
                <a:spcPts val="500"/>
              </a:spcBef>
              <a:buChar char="•"/>
              <a:defRPr sz="1800"/>
            </a:pPr>
            <a:r>
              <a:rPr sz="2400"/>
              <a:t>Both layers of sup. Fascia contribute to a median partition that crosses the scrotum and separates the testes from each other</a:t>
            </a:r>
          </a:p>
        </p:txBody>
      </p:sp>
    </p:spTree>
  </p:cSld>
  <p:clrMapOvr>
    <a:masterClrMapping/>
  </p:clrMapOvr>
  <p:transition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cord016.jpeg" descr="cord01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456302"/>
            <a:ext cx="9144001" cy="594539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/>
          <p:nvPr>
            <p:ph type="title" idx="4294967295"/>
          </p:nvPr>
        </p:nvSpPr>
        <p:spPr>
          <a:xfrm>
            <a:off x="457200" y="-15901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Spermatic Fasciae</a:t>
            </a:r>
          </a:p>
        </p:txBody>
      </p:sp>
      <p:sp>
        <p:nvSpPr>
          <p:cNvPr id="142" name="Shape 142"/>
          <p:cNvSpPr/>
          <p:nvPr>
            <p:ph type="body" idx="4294967295"/>
          </p:nvPr>
        </p:nvSpPr>
        <p:spPr>
          <a:xfrm>
            <a:off x="70015" y="806615"/>
            <a:ext cx="3733801" cy="5614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14526" indent="-214526" defTabSz="704087">
              <a:spcBef>
                <a:spcPts val="400"/>
              </a:spcBef>
              <a:buChar char="•"/>
              <a:defRPr sz="1800"/>
            </a:pPr>
            <a:r>
              <a:rPr sz="2002"/>
              <a:t>Lies beneath the superficial fascia</a:t>
            </a:r>
            <a:endParaRPr sz="2002"/>
          </a:p>
          <a:p>
            <a:pPr lvl="0" marL="264032" indent="-264032" defTabSz="704087">
              <a:spcBef>
                <a:spcPts val="500"/>
              </a:spcBef>
              <a:buChar char="•"/>
              <a:defRPr sz="1800"/>
            </a:pPr>
            <a:endParaRPr sz="2002"/>
          </a:p>
          <a:p>
            <a:pPr lvl="0" marL="214526" indent="-214526" defTabSz="704087">
              <a:spcBef>
                <a:spcPts val="400"/>
              </a:spcBef>
              <a:buChar char="•"/>
              <a:defRPr sz="1800"/>
            </a:pPr>
            <a:r>
              <a:rPr sz="2002"/>
              <a:t>Derived from three layers of anterior abdominal wall on each side</a:t>
            </a:r>
            <a:endParaRPr sz="2002"/>
          </a:p>
          <a:p>
            <a:pPr lvl="0" marL="264032" indent="-264032" defTabSz="704087">
              <a:spcBef>
                <a:spcPts val="500"/>
              </a:spcBef>
              <a:buChar char="•"/>
              <a:defRPr sz="1800"/>
            </a:pPr>
            <a:endParaRPr sz="2002"/>
          </a:p>
          <a:p>
            <a:pPr lvl="0" marL="214526" indent="-214526" defTabSz="704087">
              <a:spcBef>
                <a:spcPts val="400"/>
              </a:spcBef>
              <a:buChar char="•"/>
              <a:defRPr sz="1800"/>
            </a:pPr>
            <a:r>
              <a:rPr sz="2002"/>
              <a:t>The external spermatic fascia is derived from external oblique</a:t>
            </a:r>
            <a:endParaRPr sz="2002"/>
          </a:p>
          <a:p>
            <a:pPr lvl="0" marL="264032" indent="-264032" defTabSz="704087">
              <a:spcBef>
                <a:spcPts val="500"/>
              </a:spcBef>
              <a:buChar char="•"/>
              <a:defRPr sz="1800"/>
            </a:pPr>
            <a:endParaRPr sz="2002"/>
          </a:p>
          <a:p>
            <a:pPr lvl="0" marL="214526" indent="-214526" defTabSz="704087">
              <a:spcBef>
                <a:spcPts val="400"/>
              </a:spcBef>
              <a:buChar char="•"/>
              <a:defRPr sz="1800"/>
            </a:pPr>
            <a:r>
              <a:rPr sz="2002"/>
              <a:t>The cremastric fascia is derived from internal oblique</a:t>
            </a:r>
            <a:endParaRPr sz="2002"/>
          </a:p>
          <a:p>
            <a:pPr lvl="0" marL="264032" indent="-264032" defTabSz="704087">
              <a:spcBef>
                <a:spcPts val="500"/>
              </a:spcBef>
              <a:buSzTx/>
              <a:buNone/>
              <a:defRPr sz="1800"/>
            </a:pPr>
            <a:endParaRPr sz="2002"/>
          </a:p>
          <a:p>
            <a:pPr lvl="0" marL="214526" indent="-214526" defTabSz="704087">
              <a:spcBef>
                <a:spcPts val="400"/>
              </a:spcBef>
              <a:buChar char="•"/>
              <a:defRPr sz="1800"/>
            </a:pPr>
            <a:r>
              <a:rPr sz="2002"/>
              <a:t>The internal spermatic fascia is derived from the fascia transversalis</a:t>
            </a:r>
          </a:p>
        </p:txBody>
      </p:sp>
      <p:pic>
        <p:nvPicPr>
          <p:cNvPr id="143" name="image002.jpg" descr="http://www.dartmouth.edu/~humananatomy/figures/chapter_25/25-7_files/image00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62240" y="1353638"/>
            <a:ext cx="5541777" cy="533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457200" y="-189985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Tunica Vaginalis</a:t>
            </a: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457200" y="1149829"/>
            <a:ext cx="8229600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Lies within the spermatic fasciae</a:t>
            </a:r>
            <a:endParaRPr sz="2800"/>
          </a:p>
          <a:p>
            <a:pPr lvl="0">
              <a:buChar char="•"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Covers the anterior, medial and lateral surfaces of each testis</a:t>
            </a:r>
            <a:endParaRPr sz="2800"/>
          </a:p>
          <a:p>
            <a:pPr lvl="0">
              <a:buChar char="•"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It is the lower expanded part of the processus vaginalis</a:t>
            </a:r>
            <a:endParaRPr sz="2800"/>
          </a:p>
          <a:p>
            <a:pPr lvl="0">
              <a:buSzTx/>
              <a:buNone/>
              <a:defRPr sz="1800"/>
            </a:pPr>
            <a:endParaRPr sz="2800"/>
          </a:p>
          <a:p>
            <a:pPr lvl="0" marL="300037" indent="-300037">
              <a:spcBef>
                <a:spcPts val="600"/>
              </a:spcBef>
              <a:buChar char="•"/>
              <a:defRPr sz="1800"/>
            </a:pPr>
            <a:r>
              <a:rPr sz="2800"/>
              <a:t>Normally shut off just before birth from the upper part of the processus and the peritoneal cavity</a:t>
            </a:r>
          </a:p>
        </p:txBody>
      </p:sp>
    </p:spTree>
  </p:cSld>
  <p:clrMapOvr>
    <a:masterClrMapping/>
  </p:clrMapOvr>
  <p:transition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cord006.jpeg" descr="cord006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/>
        </p:nvSpPr>
        <p:spPr>
          <a:xfrm>
            <a:off x="76200" y="5865812"/>
            <a:ext cx="8915400" cy="891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b="1"/>
              <a:t>Fig :</a:t>
            </a:r>
            <a:r>
              <a:t>Internal structures of the scrotum. This illustration shows portions of the scrotum cut away to reveal the cremasteric muscle, spermatic cord, vas deferens, and a testis within the scrotal sac.</a:t>
            </a:r>
          </a:p>
        </p:txBody>
      </p:sp>
      <p:pic>
        <p:nvPicPr>
          <p:cNvPr id="151" name="image.jpg" descr="fig5_4_underscrotum.jpg                                        0015CE17smeagol                        BB150139:"/>
          <p:cNvPicPr/>
          <p:nvPr/>
        </p:nvPicPr>
        <p:blipFill>
          <a:blip r:embed="rId2">
            <a:extLst/>
          </a:blip>
          <a:srcRect l="0" t="0" r="0" b="7383"/>
          <a:stretch>
            <a:fillRect/>
          </a:stretch>
        </p:blipFill>
        <p:spPr>
          <a:xfrm>
            <a:off x="0" y="0"/>
            <a:ext cx="9144000" cy="5853113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Shape 152"/>
          <p:cNvSpPr/>
          <p:nvPr>
            <p:ph type="title" idx="4294967295"/>
          </p:nvPr>
        </p:nvSpPr>
        <p:spPr>
          <a:xfrm>
            <a:off x="457200" y="0"/>
            <a:ext cx="8229600" cy="533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667512">
              <a:defRPr sz="2920"/>
            </a:lvl1pPr>
          </a:lstStyle>
          <a:p>
            <a:pPr lvl="0">
              <a:defRPr sz="1800"/>
            </a:pPr>
            <a:r>
              <a:rPr sz="2920"/>
              <a:t>Internal structures of the scrotum</a:t>
            </a:r>
          </a:p>
        </p:txBody>
      </p:sp>
      <p:sp>
        <p:nvSpPr>
          <p:cNvPr id="153" name="Shape 153"/>
          <p:cNvSpPr/>
          <p:nvPr/>
        </p:nvSpPr>
        <p:spPr>
          <a:xfrm>
            <a:off x="6875462" y="2667000"/>
            <a:ext cx="226853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l">
              <a:lnSpc>
                <a:spcPct val="85000"/>
              </a:lnSpc>
              <a:def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600">
                <a:solidFill>
                  <a:srgbClr val="005D00"/>
                </a:solidFill>
              </a:rPr>
              <a:t>(sperm-carrying tube)</a:t>
            </a:r>
          </a:p>
        </p:txBody>
      </p:sp>
      <p:sp>
        <p:nvSpPr>
          <p:cNvPr id="154" name="Shape 154"/>
          <p:cNvSpPr/>
          <p:nvPr/>
        </p:nvSpPr>
        <p:spPr>
          <a:xfrm>
            <a:off x="0" y="3733800"/>
            <a:ext cx="2667000" cy="82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(muscle fibers that control</a:t>
            </a:r>
            <a:endParaRPr sz="1600">
              <a:solidFill>
                <a:srgbClr val="005D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position of the testis </a:t>
            </a:r>
            <a:endParaRPr sz="1600">
              <a:solidFill>
                <a:srgbClr val="005D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the scrotal sac)</a:t>
            </a:r>
          </a:p>
        </p:txBody>
      </p:sp>
      <p:sp>
        <p:nvSpPr>
          <p:cNvPr id="155" name="Shape 155"/>
          <p:cNvSpPr/>
          <p:nvPr/>
        </p:nvSpPr>
        <p:spPr>
          <a:xfrm>
            <a:off x="6572964" y="1670050"/>
            <a:ext cx="2403635" cy="8216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(contains vas deferens,</a:t>
            </a:r>
            <a:endParaRPr sz="1600">
              <a:solidFill>
                <a:srgbClr val="005D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blood vessels, nerves, </a:t>
            </a:r>
            <a:endParaRPr sz="1600">
              <a:solidFill>
                <a:srgbClr val="005D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cremasteric muscle)</a:t>
            </a:r>
          </a:p>
        </p:txBody>
      </p:sp>
      <p:sp>
        <p:nvSpPr>
          <p:cNvPr id="156" name="Shape 156"/>
          <p:cNvSpPr/>
          <p:nvPr/>
        </p:nvSpPr>
        <p:spPr>
          <a:xfrm>
            <a:off x="6296025" y="4200525"/>
            <a:ext cx="2654300" cy="602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(where sperm mature and </a:t>
            </a:r>
            <a:endParaRPr sz="1600">
              <a:solidFill>
                <a:srgbClr val="005D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lvl="0" algn="ctr">
              <a:lnSpc>
                <a:spcPct val="75000"/>
              </a:lnSpc>
            </a:pPr>
            <a:r>
              <a:rPr sz="1600">
                <a:solidFill>
                  <a:srgbClr val="005D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are stored temporarily)</a:t>
            </a:r>
          </a:p>
        </p:txBody>
      </p:sp>
    </p:spTree>
  </p:cSld>
  <p:clrMapOvr>
    <a:masterClrMapping/>
  </p:clrMapOvr>
  <p:transition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type="title" idx="4294967295"/>
          </p:nvPr>
        </p:nvSpPr>
        <p:spPr>
          <a:xfrm>
            <a:off x="457200" y="-9706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Testis</a:t>
            </a:r>
          </a:p>
        </p:txBody>
      </p:sp>
      <p:sp>
        <p:nvSpPr>
          <p:cNvPr id="159" name="Shape 159"/>
          <p:cNvSpPr/>
          <p:nvPr>
            <p:ph type="body" idx="4294967295"/>
          </p:nvPr>
        </p:nvSpPr>
        <p:spPr>
          <a:xfrm>
            <a:off x="93670" y="1055023"/>
            <a:ext cx="8956660" cy="58975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35743" indent="-235743">
              <a:lnSpc>
                <a:spcPct val="6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They are a firm, mobile organ, within the scrotum</a:t>
            </a:r>
            <a:endParaRPr sz="2200"/>
          </a:p>
          <a:p>
            <a:pPr lvl="0">
              <a:lnSpc>
                <a:spcPct val="6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6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Left testis usually lies at a lower level than the right</a:t>
            </a:r>
            <a:endParaRPr sz="2200"/>
          </a:p>
          <a:p>
            <a:pPr lvl="0">
              <a:lnSpc>
                <a:spcPct val="6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6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Upper end of the gland is tilted forward</a:t>
            </a:r>
            <a:endParaRPr sz="2200"/>
          </a:p>
          <a:p>
            <a:pPr lvl="0">
              <a:lnSpc>
                <a:spcPct val="6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6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Surrounded by a tough fibrous capsule, the tunica albuginea</a:t>
            </a:r>
            <a:endParaRPr sz="2200"/>
          </a:p>
          <a:p>
            <a:pPr lvl="0">
              <a:lnSpc>
                <a:spcPct val="60000"/>
              </a:lnSpc>
              <a:buSzTx/>
              <a:buNone/>
              <a:defRPr sz="1800"/>
            </a:pPr>
            <a:endParaRPr sz="2200"/>
          </a:p>
          <a:p>
            <a:pPr lvl="0" marL="235743" indent="-235743">
              <a:lnSpc>
                <a:spcPct val="6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A series of fibrous septa divide the interior of the organ into lobules</a:t>
            </a:r>
            <a:endParaRPr sz="2200"/>
          </a:p>
          <a:p>
            <a:pPr lvl="0">
              <a:lnSpc>
                <a:spcPct val="6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Lying in each lobule are one to three coiled seminiferous tubules</a:t>
            </a:r>
            <a:endParaRPr sz="2200"/>
          </a:p>
          <a:p>
            <a:pPr lvl="0">
              <a:lnSpc>
                <a:spcPct val="80000"/>
              </a:lnSpc>
              <a:buChar char="•"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The tubules open into the network of channels called the rete testis</a:t>
            </a:r>
            <a:endParaRPr sz="2200"/>
          </a:p>
          <a:p>
            <a:pPr lvl="0">
              <a:lnSpc>
                <a:spcPct val="80000"/>
              </a:lnSpc>
              <a:buSzTx/>
              <a:buNone/>
              <a:defRPr sz="1800"/>
            </a:pPr>
            <a:endParaRPr sz="2200"/>
          </a:p>
          <a:p>
            <a:pPr lvl="0" marL="235743" indent="-235743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sz="2200"/>
              <a:t>Small efferent ductules connect the rete testis to the upper end of the epididymis</a:t>
            </a:r>
          </a:p>
        </p:txBody>
      </p:sp>
    </p:spTree>
  </p:cSld>
  <p:clrMapOvr>
    <a:masterClrMapping/>
  </p:clrMapOvr>
  <p:transition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title" idx="4294967295"/>
          </p:nvPr>
        </p:nvSpPr>
        <p:spPr>
          <a:xfrm>
            <a:off x="457200" y="-35111"/>
            <a:ext cx="8229601" cy="5635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713231">
              <a:defRPr sz="3120"/>
            </a:lvl1pPr>
          </a:lstStyle>
          <a:p>
            <a:pPr lvl="0">
              <a:defRPr sz="1800"/>
            </a:pPr>
            <a:r>
              <a:rPr sz="3120"/>
              <a:t>Structures inside the testis</a:t>
            </a:r>
          </a:p>
        </p:txBody>
      </p:sp>
      <p:pic>
        <p:nvPicPr>
          <p:cNvPr id="162" name="image.jpg" descr="fig5_5a_internaltestis.jpg                                     0015CE17smeagol                        BB150139:"/>
          <p:cNvPicPr/>
          <p:nvPr/>
        </p:nvPicPr>
        <p:blipFill>
          <a:blip r:embed="rId2">
            <a:extLst/>
          </a:blip>
          <a:srcRect l="0" t="0" r="0" b="7273"/>
          <a:stretch>
            <a:fillRect/>
          </a:stretch>
        </p:blipFill>
        <p:spPr>
          <a:xfrm>
            <a:off x="4404184" y="667340"/>
            <a:ext cx="4751354" cy="5849938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Shape 163"/>
          <p:cNvSpPr/>
          <p:nvPr>
            <p:ph type="body" idx="4294967295"/>
          </p:nvPr>
        </p:nvSpPr>
        <p:spPr>
          <a:xfrm>
            <a:off x="14287" y="569912"/>
            <a:ext cx="4557714" cy="57181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75820" indent="-275820" defTabSz="905255">
              <a:lnSpc>
                <a:spcPct val="85000"/>
              </a:lnSpc>
              <a:spcBef>
                <a:spcPts val="600"/>
              </a:spcBef>
              <a:buClr>
                <a:srgbClr val="002F00"/>
              </a:buClr>
              <a:buChar char="•"/>
              <a:defRPr sz="1800"/>
            </a:pPr>
            <a:r>
              <a:rPr b="1" sz="2574">
                <a:solidFill>
                  <a:srgbClr val="002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Seminiferous tubules</a:t>
            </a:r>
            <a:endParaRPr sz="2574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Thin, highly coiled structures where sperm production occurs.</a:t>
            </a:r>
            <a:endParaRPr sz="2178"/>
          </a:p>
          <a:p>
            <a:pPr lvl="0" marL="275820" indent="-275820" defTabSz="905255">
              <a:lnSpc>
                <a:spcPct val="85000"/>
              </a:lnSpc>
              <a:spcBef>
                <a:spcPts val="600"/>
              </a:spcBef>
              <a:buClr>
                <a:srgbClr val="002F00"/>
              </a:buClr>
              <a:buChar char="•"/>
              <a:defRPr sz="1800"/>
            </a:pPr>
            <a:r>
              <a:rPr b="1" sz="2574">
                <a:solidFill>
                  <a:srgbClr val="002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Interstitial cells</a:t>
            </a:r>
            <a:endParaRPr sz="2574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Major source of androgens </a:t>
            </a:r>
            <a:endParaRPr sz="2178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Located between seminiferous                               tubules</a:t>
            </a:r>
            <a:endParaRPr sz="2178"/>
          </a:p>
          <a:p>
            <a:pPr lvl="0" marL="275820" indent="-275820" defTabSz="905255">
              <a:lnSpc>
                <a:spcPct val="85000"/>
              </a:lnSpc>
              <a:spcBef>
                <a:spcPts val="600"/>
              </a:spcBef>
              <a:buClr>
                <a:srgbClr val="002F00"/>
              </a:buClr>
              <a:buChar char="•"/>
              <a:defRPr sz="1800"/>
            </a:pPr>
            <a:r>
              <a:rPr b="1" sz="2574">
                <a:solidFill>
                  <a:srgbClr val="002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Epididymis</a:t>
            </a:r>
            <a:endParaRPr sz="2574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Site of sperm maturation</a:t>
            </a:r>
            <a:endParaRPr sz="2178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Runs along back of testis</a:t>
            </a:r>
            <a:endParaRPr sz="2178"/>
          </a:p>
          <a:p>
            <a:pPr lvl="0" marL="275820" indent="-275820" defTabSz="905255">
              <a:lnSpc>
                <a:spcPct val="85000"/>
              </a:lnSpc>
              <a:spcBef>
                <a:spcPts val="600"/>
              </a:spcBef>
              <a:buClr>
                <a:srgbClr val="002F00"/>
              </a:buClr>
              <a:buChar char="•"/>
              <a:defRPr sz="1800"/>
            </a:pPr>
            <a:r>
              <a:rPr b="1" sz="2574">
                <a:solidFill>
                  <a:srgbClr val="002F00"/>
                </a:solidFill>
                <a:latin typeface="Comic Sans MS"/>
                <a:ea typeface="Comic Sans MS"/>
                <a:cs typeface="Comic Sans MS"/>
                <a:sym typeface="Comic Sans MS"/>
              </a:rPr>
              <a:t>Vas deferens</a:t>
            </a:r>
            <a:endParaRPr sz="2574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Sperm-carrying tube</a:t>
            </a:r>
            <a:endParaRPr sz="2178"/>
          </a:p>
          <a:p>
            <a:pPr lvl="1" marL="674900" indent="-222272" defTabSz="905255">
              <a:lnSpc>
                <a:spcPct val="85000"/>
              </a:lnSpc>
              <a:spcBef>
                <a:spcPts val="500"/>
              </a:spcBef>
              <a:defRPr sz="1800"/>
            </a:pPr>
            <a:r>
              <a:rPr sz="2178"/>
              <a:t>Begins at the testis and ends at the urethra.</a:t>
            </a:r>
          </a:p>
        </p:txBody>
      </p:sp>
    </p:spTree>
  </p:cSld>
  <p:clrMapOvr>
    <a:masterClrMapping/>
  </p:clrMapOvr>
  <p:transition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01600" y="6429375"/>
            <a:ext cx="8934450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0" algn="l"/>
            <a:r>
              <a:rPr b="1"/>
              <a:t>Fig :</a:t>
            </a:r>
            <a:r>
              <a:t>Male sexual anatomy: A cross-section side view of male reproductive organs.</a:t>
            </a:r>
          </a:p>
        </p:txBody>
      </p:sp>
      <p:pic>
        <p:nvPicPr>
          <p:cNvPr id="166" name="image.jpg" descr="fig5_6_malesexual.jpg                                          0015CE17smeagol                        BB150139:"/>
          <p:cNvPicPr/>
          <p:nvPr/>
        </p:nvPicPr>
        <p:blipFill>
          <a:blip r:embed="rId2">
            <a:extLst/>
          </a:blip>
          <a:srcRect l="0" t="5778" r="0" b="6681"/>
          <a:stretch>
            <a:fillRect/>
          </a:stretch>
        </p:blipFill>
        <p:spPr>
          <a:xfrm>
            <a:off x="168275" y="664368"/>
            <a:ext cx="8807450" cy="5711815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Shape 167"/>
          <p:cNvSpPr/>
          <p:nvPr>
            <p:ph type="title" idx="4294967295"/>
          </p:nvPr>
        </p:nvSpPr>
        <p:spPr>
          <a:xfrm>
            <a:off x="38100" y="-74613"/>
            <a:ext cx="9067800" cy="685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05255">
              <a:defRPr sz="3959"/>
            </a:lvl1pPr>
          </a:lstStyle>
          <a:p>
            <a:pPr lvl="0">
              <a:defRPr sz="1800"/>
            </a:pPr>
            <a:r>
              <a:rPr sz="3959"/>
              <a:t>Overview: male sexual anatomy</a:t>
            </a:r>
          </a:p>
        </p:txBody>
      </p:sp>
    </p:spTree>
  </p:cSld>
  <p:clrMapOvr>
    <a:masterClrMapping/>
  </p:clrMapOvr>
  <p:transition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/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200">
                <a:solidFill>
                  <a:srgbClr val="898989"/>
                </a:solidFill>
              </a:rPr>
            </a:fld>
          </a:p>
        </p:txBody>
      </p:sp>
      <p:pic>
        <p:nvPicPr>
          <p:cNvPr id="170" name="testis - frontal.jpg" descr="testis - frontal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61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 idx="4294967295"/>
          </p:nvPr>
        </p:nvSpPr>
        <p:spPr>
          <a:xfrm>
            <a:off x="457200" y="-216430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Superficial Inguinal Ring</a:t>
            </a:r>
          </a:p>
        </p:txBody>
      </p:sp>
      <p:sp>
        <p:nvSpPr>
          <p:cNvPr id="26" name="Shape 26"/>
          <p:cNvSpPr/>
          <p:nvPr>
            <p:ph type="body" idx="4294967295"/>
          </p:nvPr>
        </p:nvSpPr>
        <p:spPr>
          <a:xfrm>
            <a:off x="0" y="677531"/>
            <a:ext cx="9144001" cy="24686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31457" indent="-231457" defTabSz="731520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160"/>
              <a:t> Triangular in shape</a:t>
            </a:r>
            <a:endParaRPr sz="2160"/>
          </a:p>
          <a:p>
            <a:pPr lvl="0" marL="274320" indent="-274320" defTabSz="731520">
              <a:lnSpc>
                <a:spcPct val="70000"/>
              </a:lnSpc>
              <a:spcBef>
                <a:spcPts val="600"/>
              </a:spcBef>
              <a:buChar char="•"/>
              <a:defRPr sz="1800"/>
            </a:pPr>
            <a:endParaRPr sz="2160"/>
          </a:p>
          <a:p>
            <a:pPr lvl="0" marL="231457" indent="-231457" defTabSz="731520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160"/>
              <a:t>Defect in the aponeurosis of the external oblique muscle</a:t>
            </a:r>
            <a:endParaRPr sz="2160"/>
          </a:p>
          <a:p>
            <a:pPr lvl="0" marL="274320" indent="-274320" defTabSz="731520">
              <a:lnSpc>
                <a:spcPct val="70000"/>
              </a:lnSpc>
              <a:spcBef>
                <a:spcPts val="600"/>
              </a:spcBef>
              <a:buChar char="•"/>
              <a:defRPr sz="1800"/>
            </a:pPr>
            <a:endParaRPr sz="2160"/>
          </a:p>
          <a:p>
            <a:pPr lvl="0" marL="231457" indent="-231457" defTabSz="731520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160"/>
              <a:t>Lies immediately above and medial to the pubic tubercle</a:t>
            </a:r>
            <a:endParaRPr sz="2160"/>
          </a:p>
          <a:p>
            <a:pPr lvl="0" marL="274320" indent="-274320" defTabSz="731520">
              <a:lnSpc>
                <a:spcPct val="70000"/>
              </a:lnSpc>
              <a:spcBef>
                <a:spcPts val="600"/>
              </a:spcBef>
              <a:buSzTx/>
              <a:buNone/>
              <a:defRPr sz="1800"/>
            </a:pPr>
            <a:endParaRPr sz="2160"/>
          </a:p>
          <a:p>
            <a:pPr lvl="0" marL="231457" indent="-231457" defTabSz="731520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160"/>
              <a:t>Its margins some times called crura(Med &amp; lat crus), give attachment to the external spermatic fascia </a:t>
            </a:r>
          </a:p>
        </p:txBody>
      </p:sp>
      <p:pic>
        <p:nvPicPr>
          <p:cNvPr id="27" name="cord001.jpeg" descr="cord001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3108589"/>
            <a:ext cx="9144001" cy="374941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L1302 - testis.jpg" descr="L1302 - testis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00" y="219127"/>
            <a:ext cx="8961600" cy="64197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type="title" idx="4294967295"/>
          </p:nvPr>
        </p:nvSpPr>
        <p:spPr>
          <a:xfrm>
            <a:off x="457200" y="-4136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Blood supply of testes</a:t>
            </a:r>
          </a:p>
        </p:txBody>
      </p:sp>
      <p:sp>
        <p:nvSpPr>
          <p:cNvPr id="175" name="Shape 175"/>
          <p:cNvSpPr/>
          <p:nvPr>
            <p:ph type="body" idx="4294967295"/>
          </p:nvPr>
        </p:nvSpPr>
        <p:spPr>
          <a:xfrm>
            <a:off x="457200" y="1419009"/>
            <a:ext cx="8229600" cy="4707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 u="sng"/>
              <a:t>Artery</a:t>
            </a:r>
            <a:endParaRPr sz="3200" u="sng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/>
              <a:t>- Testicular arteries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Abdominal aorta at level L2</a:t>
            </a: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endParaRPr sz="3200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 u="sng"/>
              <a:t>Vein</a:t>
            </a:r>
            <a:endParaRPr sz="3200" u="sng"/>
          </a:p>
          <a:p>
            <a:pPr lvl="0">
              <a:lnSpc>
                <a:spcPct val="90000"/>
              </a:lnSpc>
              <a:buSzTx/>
              <a:buNone/>
              <a:defRPr sz="1800"/>
            </a:pPr>
            <a:r>
              <a:rPr sz="3200"/>
              <a:t>- Pampiniform plexus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reduced to a single vein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ascend through inguinal canal 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200"/>
              <a:t>Rt. testicular vein drains into I.V.C &amp; Lt. testicular vein drains into Lt.renal vein</a:t>
            </a:r>
          </a:p>
        </p:txBody>
      </p:sp>
    </p:spTree>
  </p:cSld>
  <p:clrMapOvr>
    <a:masterClrMapping/>
  </p:clrMapOvr>
  <p:transition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Lymphatic drainage of testes</a:t>
            </a:r>
          </a:p>
        </p:txBody>
      </p:sp>
      <p:sp>
        <p:nvSpPr>
          <p:cNvPr id="178" name="Shape 178"/>
          <p:cNvSpPr/>
          <p:nvPr>
            <p:ph type="body" idx="4294967295"/>
          </p:nvPr>
        </p:nvSpPr>
        <p:spPr>
          <a:xfrm>
            <a:off x="457200" y="1520948"/>
            <a:ext cx="8229600" cy="49855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Ascend in the spermatic cord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End in the lymph nodes on the side of aorta(Lumber or Para- aortic) nodes at level L1</a:t>
            </a:r>
            <a:endParaRPr sz="3200"/>
          </a:p>
          <a:p>
            <a:pPr lvl="0">
              <a:buChar char="•"/>
              <a:defRPr sz="1800"/>
            </a:pPr>
            <a:r>
              <a:rPr sz="3200"/>
              <a:t>Scrotum+ skin</a:t>
            </a:r>
            <a:r>
              <a:rPr sz="3200">
                <a:latin typeface="Wingdings"/>
                <a:ea typeface="Wingdings"/>
                <a:cs typeface="Wingdings"/>
                <a:sym typeface="Wingdings"/>
              </a:rPr>
              <a:t>  </a:t>
            </a:r>
            <a:r>
              <a:rPr sz="3200"/>
              <a:t>inguinal canal lymphatic nodes</a:t>
            </a:r>
          </a:p>
        </p:txBody>
      </p:sp>
    </p:spTree>
  </p:cSld>
  <p:clrMapOvr>
    <a:masterClrMapping/>
  </p:clrMapOvr>
  <p:transition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type="title" idx="4294967295"/>
          </p:nvPr>
        </p:nvSpPr>
        <p:spPr>
          <a:xfrm>
            <a:off x="457200" y="-35111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sz="3600"/>
            </a:lvl1pPr>
          </a:lstStyle>
          <a:p>
            <a:pPr lvl="0">
              <a:defRPr b="0" sz="1800"/>
            </a:pPr>
            <a:r>
              <a:rPr b="1" sz="3600"/>
              <a:t>Nerve supply to testes</a:t>
            </a:r>
          </a:p>
        </p:txBody>
      </p:sp>
      <p:sp>
        <p:nvSpPr>
          <p:cNvPr id="181" name="Shape 181"/>
          <p:cNvSpPr/>
          <p:nvPr>
            <p:ph type="body" idx="4294967295"/>
          </p:nvPr>
        </p:nvSpPr>
        <p:spPr>
          <a:xfrm>
            <a:off x="276009" y="1146649"/>
            <a:ext cx="8410791" cy="49795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2613" indent="-332613" defTabSz="886968">
              <a:buSzTx/>
              <a:buNone/>
              <a:defRPr sz="1800"/>
            </a:pPr>
            <a:r>
              <a:rPr b="1" sz="3104"/>
              <a:t>Autonomic nerves</a:t>
            </a:r>
            <a:endParaRPr b="1" sz="3104"/>
          </a:p>
          <a:p>
            <a:pPr lvl="0" marL="332613" indent="-332613" defTabSz="886968">
              <a:buFontTx/>
              <a:buChar char="-"/>
              <a:defRPr sz="1800"/>
            </a:pPr>
            <a:r>
              <a:rPr sz="3104"/>
              <a:t>Sympathetic fibers run with testicular artery from renal or aortic sympathetic plexuses</a:t>
            </a:r>
            <a:endParaRPr sz="3104"/>
          </a:p>
          <a:p>
            <a:pPr lvl="0" marL="332613" indent="-332613" defTabSz="886968">
              <a:buFontTx/>
              <a:buChar char="-"/>
              <a:defRPr sz="1800"/>
            </a:pPr>
            <a:r>
              <a:rPr sz="3104"/>
              <a:t>Afferent sensory nerve</a:t>
            </a:r>
            <a:endParaRPr sz="3104"/>
          </a:p>
          <a:p>
            <a:pPr lvl="0" marL="332613" indent="-332613" defTabSz="886968">
              <a:buFontTx/>
              <a:buChar char="-"/>
              <a:defRPr sz="1800"/>
            </a:pPr>
            <a:endParaRPr sz="3104"/>
          </a:p>
          <a:p>
            <a:pPr lvl="0" marL="332613" indent="-332613" defTabSz="886968">
              <a:buSzTx/>
              <a:buNone/>
              <a:defRPr sz="1800"/>
            </a:pPr>
            <a:r>
              <a:rPr b="1" sz="3104"/>
              <a:t>Genital branch of the genitofemoral nerve</a:t>
            </a:r>
            <a:endParaRPr b="1" sz="3104"/>
          </a:p>
          <a:p>
            <a:pPr lvl="0" marL="332613" indent="-332613" defTabSz="886968">
              <a:buFontTx/>
              <a:buChar char="-"/>
              <a:defRPr sz="1800"/>
            </a:pPr>
            <a:r>
              <a:rPr sz="3104"/>
              <a:t>Supply the cremastric muscle</a:t>
            </a:r>
            <a:endParaRPr sz="3104"/>
          </a:p>
          <a:p>
            <a:pPr lvl="0" marL="332613" indent="-332613" defTabSz="886968">
              <a:buSzTx/>
              <a:buNone/>
              <a:defRPr sz="1800"/>
            </a:pPr>
            <a:r>
              <a:rPr b="1" sz="3104" u="sng"/>
              <a:t>Scrotum</a:t>
            </a:r>
            <a:r>
              <a:rPr sz="3104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104"/>
              <a:t>By the above nerves + ilioinguinal nerve</a:t>
            </a:r>
          </a:p>
        </p:txBody>
      </p:sp>
    </p:spTree>
  </p:cSld>
  <p:clrMapOvr>
    <a:masterClrMapping/>
  </p:clrMapOvr>
  <p:transition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defRPr b="1" i="1"/>
            </a:lvl1pPr>
          </a:lstStyle>
          <a:p>
            <a:pPr lvl="0">
              <a:defRPr b="0" i="0" sz="1800"/>
            </a:pPr>
            <a:r>
              <a:rPr b="1" i="1" sz="4400"/>
              <a:t>Clinical Notes</a:t>
            </a:r>
          </a:p>
        </p:txBody>
      </p:sp>
      <p:sp>
        <p:nvSpPr>
          <p:cNvPr id="184" name="Shape 184"/>
          <p:cNvSpPr/>
          <p:nvPr>
            <p:ph type="body" idx="4294967295"/>
          </p:nvPr>
        </p:nvSpPr>
        <p:spPr>
          <a:xfrm>
            <a:off x="457200" y="1846061"/>
            <a:ext cx="8229600" cy="42801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spcBef>
                <a:spcPts val="800"/>
              </a:spcBef>
              <a:buSzTx/>
              <a:buNone/>
              <a:defRPr b="1" i="1" sz="3600"/>
            </a:lvl1pPr>
          </a:lstStyle>
          <a:p>
            <a:pPr lvl="0">
              <a:defRPr b="0" i="0" sz="1800"/>
            </a:pPr>
            <a:r>
              <a:rPr b="1" i="1" sz="3600"/>
              <a:t>Clinical conditions involving the scrotum and testes</a:t>
            </a:r>
          </a:p>
        </p:txBody>
      </p:sp>
    </p:spTree>
  </p:cSld>
  <p:clrMapOvr>
    <a:masterClrMapping/>
  </p:clrMapOvr>
  <p:transition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type="title" idx="4294967295"/>
          </p:nvPr>
        </p:nvSpPr>
        <p:spPr>
          <a:xfrm>
            <a:off x="348788" y="11351"/>
            <a:ext cx="8229601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813816">
              <a:defRPr sz="1800"/>
            </a:pPr>
            <a:r>
              <a:rPr b="1" sz="3559" u="sng"/>
              <a:t>Varicocele:</a:t>
            </a:r>
            <a:br>
              <a:rPr b="1" sz="3559" u="sng"/>
            </a:br>
          </a:p>
        </p:txBody>
      </p:sp>
      <p:sp>
        <p:nvSpPr>
          <p:cNvPr id="187" name="Shape 187"/>
          <p:cNvSpPr/>
          <p:nvPr>
            <p:ph type="body" idx="4294967295"/>
          </p:nvPr>
        </p:nvSpPr>
        <p:spPr>
          <a:xfrm>
            <a:off x="240376" y="731837"/>
            <a:ext cx="8663248" cy="60273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-The veins of the pampiniform plexus elongated &amp; dilated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-  Lt side more common 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venous pressure is higher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FontTx/>
              <a:buChar char="-"/>
              <a:defRPr sz="1800"/>
            </a:pPr>
            <a:r>
              <a:rPr sz="2600"/>
              <a:t>Common in young &amp; adult</a:t>
            </a:r>
            <a:endParaRPr sz="2600"/>
          </a:p>
          <a:p>
            <a:pPr lvl="0">
              <a:lnSpc>
                <a:spcPct val="80000"/>
              </a:lnSpc>
              <a:buFontTx/>
              <a:buChar char="-"/>
              <a:defRPr sz="1800"/>
            </a:pP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b="1" sz="2600" u="sng"/>
              <a:t>Vasectomy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Infertility</a:t>
            </a:r>
            <a:endParaRPr sz="2600"/>
          </a:p>
          <a:p>
            <a:pPr lvl="0">
              <a:lnSpc>
                <a:spcPct val="80000"/>
              </a:lnSpc>
              <a:buChar char="•"/>
              <a:defRPr sz="1800"/>
            </a:pPr>
            <a:endParaRPr b="1" sz="2600"/>
          </a:p>
          <a:p>
            <a:pPr lvl="0">
              <a:lnSpc>
                <a:spcPct val="80000"/>
              </a:lnSpc>
              <a:spcBef>
                <a:spcPts val="500"/>
              </a:spcBef>
              <a:buChar char="•"/>
              <a:defRPr sz="1800"/>
            </a:pPr>
            <a:r>
              <a:rPr b="1" sz="2600" u="sng"/>
              <a:t>Processus vaginalis</a:t>
            </a:r>
            <a:endParaRPr b="1" sz="2600" u="sng"/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2600"/>
              <a:t>Upper part 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obliterated just before birth</a:t>
            </a:r>
            <a:endParaRPr sz="2600"/>
          </a:p>
          <a:p>
            <a:pPr lvl="0">
              <a:lnSpc>
                <a:spcPct val="80000"/>
              </a:lnSpc>
              <a:spcBef>
                <a:spcPts val="300"/>
              </a:spcBef>
              <a:buSzTx/>
              <a:buNone/>
              <a:defRPr sz="1800"/>
            </a:pPr>
            <a:r>
              <a:rPr sz="2600"/>
              <a:t>Lower part 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Tunica vaginalis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Congenital anomalies of processus vaginalis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1- persist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indirect inguinal hernia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2- Narrowed 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</a:t>
            </a:r>
            <a:r>
              <a:rPr sz="2600"/>
              <a:t>congenital hydrocele</a:t>
            </a:r>
            <a:endParaRPr sz="2600"/>
          </a:p>
          <a:p>
            <a:pPr lvl="0">
              <a:lnSpc>
                <a:spcPct val="80000"/>
              </a:lnSpc>
              <a:spcBef>
                <a:spcPts val="500"/>
              </a:spcBef>
              <a:buSzTx/>
              <a:buNone/>
              <a:defRPr sz="1800"/>
            </a:pPr>
            <a:r>
              <a:rPr sz="2600"/>
              <a:t>3- Obliterated upper &amp; lower part </a:t>
            </a:r>
            <a:r>
              <a:rPr sz="26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2600"/>
              <a:t>encysted hydrocele of the cord</a:t>
            </a:r>
          </a:p>
        </p:txBody>
      </p:sp>
    </p:spTree>
  </p:cSld>
  <p:clrMapOvr>
    <a:masterClrMapping/>
  </p:clrMapOvr>
  <p:transition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 idx="4294967295"/>
          </p:nvPr>
        </p:nvSpPr>
        <p:spPr>
          <a:xfrm>
            <a:off x="457200" y="-5059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905255">
              <a:defRPr b="1" sz="3564"/>
            </a:lvl1pPr>
          </a:lstStyle>
          <a:p>
            <a:pPr lvl="0">
              <a:defRPr b="0" sz="1800"/>
            </a:pPr>
            <a:r>
              <a:rPr b="1" sz="3564"/>
              <a:t>Abnormality in testis &amp; scrotum……..cont</a:t>
            </a:r>
          </a:p>
        </p:txBody>
      </p:sp>
      <p:sp>
        <p:nvSpPr>
          <p:cNvPr id="190" name="Shape 190"/>
          <p:cNvSpPr/>
          <p:nvPr>
            <p:ph type="body" idx="4294967295"/>
          </p:nvPr>
        </p:nvSpPr>
        <p:spPr>
          <a:xfrm>
            <a:off x="217629" y="1176958"/>
            <a:ext cx="8469171" cy="5324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SzTx/>
              <a:buNone/>
              <a:defRPr sz="1800"/>
            </a:pPr>
            <a:r>
              <a:rPr b="1" sz="3000"/>
              <a:t>Hydrocele</a:t>
            </a:r>
            <a:endParaRPr b="1" sz="3000"/>
          </a:p>
          <a:p>
            <a:pPr lvl="0">
              <a:buFontTx/>
              <a:buChar char="-"/>
              <a:defRPr sz="1800"/>
            </a:pPr>
            <a:r>
              <a:rPr sz="3000"/>
              <a:t>Accumulation of fluid within the tunica vaginalis of the testis</a:t>
            </a:r>
            <a:endParaRPr sz="3000"/>
          </a:p>
          <a:p>
            <a:pPr lvl="0">
              <a:buFontTx/>
              <a:buChar char="-"/>
              <a:defRPr sz="1800"/>
            </a:pPr>
            <a:endParaRPr sz="3000"/>
          </a:p>
          <a:p>
            <a:pPr lvl="0">
              <a:buFontTx/>
              <a:buChar char="-"/>
              <a:defRPr sz="1800"/>
            </a:pPr>
            <a:r>
              <a:rPr b="1" sz="3000" u="sng"/>
              <a:t>Causes</a:t>
            </a:r>
            <a:endParaRPr b="1" sz="3000" u="sng"/>
          </a:p>
          <a:p>
            <a:pPr lvl="0">
              <a:buSzTx/>
              <a:buNone/>
              <a:defRPr sz="1800"/>
            </a:pPr>
            <a:r>
              <a:rPr sz="3000"/>
              <a:t>1- Inflammatory</a:t>
            </a:r>
            <a:endParaRPr sz="3000"/>
          </a:p>
          <a:p>
            <a:pPr lvl="0">
              <a:buSzTx/>
              <a:buNone/>
              <a:defRPr sz="1800"/>
            </a:pPr>
            <a:r>
              <a:rPr sz="3000"/>
              <a:t>2-  idiopathic</a:t>
            </a:r>
            <a:endParaRPr sz="3000"/>
          </a:p>
          <a:p>
            <a:pPr lvl="0">
              <a:buFontTx/>
              <a:buChar char="-"/>
              <a:defRPr sz="1800"/>
            </a:pPr>
            <a:r>
              <a:rPr sz="3000"/>
              <a:t>Tapping ahydrocele </a:t>
            </a:r>
            <a:r>
              <a:rPr sz="30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/>
              <a:t>structures (all layers covering the testis, skin</a:t>
            </a:r>
            <a:r>
              <a:rPr sz="3000">
                <a:latin typeface="Wingdings"/>
                <a:ea typeface="Wingdings"/>
                <a:cs typeface="Wingdings"/>
                <a:sym typeface="Wingdings"/>
              </a:rPr>
              <a:t> </a:t>
            </a:r>
            <a:r>
              <a:rPr sz="3000"/>
              <a:t>tunica vaginalis)traversed by the cannula</a:t>
            </a:r>
          </a:p>
        </p:txBody>
      </p:sp>
    </p:spTree>
  </p:cSld>
  <p:clrMapOvr>
    <a:masterClrMapping/>
  </p:clrMapOvr>
  <p:transition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type="title" idx="4294967295"/>
          </p:nvPr>
        </p:nvSpPr>
        <p:spPr>
          <a:xfrm>
            <a:off x="457200" y="11351"/>
            <a:ext cx="8229600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50391">
              <a:defRPr sz="4092"/>
            </a:lvl1pPr>
          </a:lstStyle>
          <a:p>
            <a:pPr lvl="0">
              <a:defRPr sz="1800"/>
            </a:pPr>
            <a:r>
              <a:rPr sz="4092"/>
              <a:t>Congenital anomalies of the testes</a:t>
            </a:r>
          </a:p>
        </p:txBody>
      </p:sp>
      <p:sp>
        <p:nvSpPr>
          <p:cNvPr id="193" name="Shape 193"/>
          <p:cNvSpPr/>
          <p:nvPr>
            <p:ph type="body" idx="4294967295"/>
          </p:nvPr>
        </p:nvSpPr>
        <p:spPr>
          <a:xfrm>
            <a:off x="146060" y="1080465"/>
            <a:ext cx="8540740" cy="5816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688" u="sng"/>
              <a:t> Cryptorchidism</a:t>
            </a:r>
            <a:endParaRPr b="1" sz="2688" u="sng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688"/>
              <a:t>Incomplete descent of testis although traveling down normal pathway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FontTx/>
              <a:buChar char="-"/>
              <a:defRPr sz="1800"/>
            </a:pPr>
            <a:r>
              <a:rPr sz="2688"/>
              <a:t>It may be found in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1- Abdominal cavity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2- In inguinal canal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3- At superficial inguinal ring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4- In upper part of scrotum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b="1" sz="2688" u="sng"/>
              <a:t> Maldescent</a:t>
            </a:r>
            <a:endParaRPr b="1" sz="2688" u="sng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- Testes  travel down an abnormal pathway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1- Superfacial fascia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2- Root of penis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3- Perineum</a:t>
            </a:r>
            <a:endParaRPr sz="2688"/>
          </a:p>
          <a:p>
            <a:pPr lvl="0" marL="329184" indent="-329184" defTabSz="877823">
              <a:lnSpc>
                <a:spcPct val="80000"/>
              </a:lnSpc>
              <a:spcBef>
                <a:spcPts val="400"/>
              </a:spcBef>
              <a:buSzTx/>
              <a:buNone/>
              <a:defRPr sz="1800"/>
            </a:pPr>
            <a:r>
              <a:rPr sz="2688"/>
              <a:t>4- In the thigh</a:t>
            </a:r>
          </a:p>
        </p:txBody>
      </p:sp>
    </p:spTree>
  </p:cSld>
  <p:clrMapOvr>
    <a:masterClrMapping/>
  </p:clrMapOvr>
  <p:transition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 idx="4294967295"/>
          </p:nvPr>
        </p:nvSpPr>
        <p:spPr>
          <a:xfrm>
            <a:off x="457200" y="228600"/>
            <a:ext cx="8229600" cy="83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 defTabSz="566927">
              <a:defRPr sz="1800"/>
            </a:pPr>
            <a:r>
              <a:rPr b="1" sz="2480" u="sng"/>
              <a:t> Cryptorchidism</a:t>
            </a:r>
            <a:br>
              <a:rPr b="1" sz="2480" u="sng"/>
            </a:br>
          </a:p>
        </p:txBody>
      </p:sp>
      <p:pic>
        <p:nvPicPr>
          <p:cNvPr id="196" name="X9300163-40.jpg" descr="http://topicstock.pantip.com/wahkor/topicstock/2010/05/X9300163/X9300163-40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001563"/>
            <a:ext cx="9144000" cy="58564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 idx="4294967295"/>
          </p:nvPr>
        </p:nvSpPr>
        <p:spPr>
          <a:xfrm>
            <a:off x="457200" y="545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Anterior Wall of Inguinal Canal</a:t>
            </a:r>
          </a:p>
        </p:txBody>
      </p:sp>
      <p:sp>
        <p:nvSpPr>
          <p:cNvPr id="30" name="Shape 30"/>
          <p:cNvSpPr/>
          <p:nvPr>
            <p:ph type="body" idx="4294967295"/>
          </p:nvPr>
        </p:nvSpPr>
        <p:spPr>
          <a:xfrm>
            <a:off x="270933" y="1185333"/>
            <a:ext cx="3276601" cy="556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65211" indent="-265211" defTabSz="905255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475"/>
              <a:t>It is formed along its entire length by aponeurosis of the external oblique muscle</a:t>
            </a:r>
            <a:endParaRPr sz="2475"/>
          </a:p>
          <a:p>
            <a:pPr lvl="0" marL="339470" indent="-339470" defTabSz="905255">
              <a:lnSpc>
                <a:spcPct val="70000"/>
              </a:lnSpc>
              <a:buChar char="•"/>
              <a:defRPr sz="1800"/>
            </a:pPr>
            <a:endParaRPr sz="2475"/>
          </a:p>
          <a:p>
            <a:pPr lvl="0" marL="265211" indent="-265211" defTabSz="905255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475"/>
              <a:t>It is reinforced in its lateral third by the origin of the internal oblique from the inguinal ligament</a:t>
            </a:r>
            <a:endParaRPr sz="2475"/>
          </a:p>
          <a:p>
            <a:pPr lvl="0" marL="339470" indent="-339470" defTabSz="905255">
              <a:lnSpc>
                <a:spcPct val="70000"/>
              </a:lnSpc>
              <a:buSzTx/>
              <a:buNone/>
              <a:defRPr sz="1800"/>
            </a:pPr>
            <a:endParaRPr sz="2475"/>
          </a:p>
          <a:p>
            <a:pPr lvl="0" marL="265211" indent="-265211" defTabSz="905255">
              <a:lnSpc>
                <a:spcPct val="70000"/>
              </a:lnSpc>
              <a:spcBef>
                <a:spcPts val="500"/>
              </a:spcBef>
              <a:buChar char="•"/>
              <a:defRPr sz="1800"/>
            </a:pPr>
            <a:r>
              <a:rPr sz="2475"/>
              <a:t>This wall is strongest where it lies opposite the weakest part of posterior wall, that is deep inguinal ring</a:t>
            </a:r>
          </a:p>
        </p:txBody>
      </p:sp>
      <p:pic>
        <p:nvPicPr>
          <p:cNvPr id="31" name="cord012.jpeg" descr="cord012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4800" y="1295400"/>
            <a:ext cx="5029200" cy="5562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title" idx="4294967295"/>
          </p:nvPr>
        </p:nvSpPr>
        <p:spPr>
          <a:xfrm>
            <a:off x="457200" y="3704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Posterior Wall of Inguinal Canal</a:t>
            </a:r>
          </a:p>
        </p:txBody>
      </p:sp>
      <p:sp>
        <p:nvSpPr>
          <p:cNvPr id="34" name="Shape 34"/>
          <p:cNvSpPr/>
          <p:nvPr>
            <p:ph type="body" idx="4294967295"/>
          </p:nvPr>
        </p:nvSpPr>
        <p:spPr>
          <a:xfrm>
            <a:off x="338666" y="1151466"/>
            <a:ext cx="3410943" cy="518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336042" indent="-336042" defTabSz="896111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156"/>
              <a:t>It is formed along its entire length by the fascia transversalis</a:t>
            </a:r>
            <a:endParaRPr sz="2156"/>
          </a:p>
          <a:p>
            <a:pPr lvl="0" marL="336042" indent="-336042" defTabSz="896111">
              <a:lnSpc>
                <a:spcPct val="80000"/>
              </a:lnSpc>
              <a:buChar char="•"/>
              <a:defRPr sz="1800"/>
            </a:pPr>
            <a:endParaRPr sz="2156"/>
          </a:p>
          <a:p>
            <a:pPr lvl="0" marL="336042" indent="-336042" defTabSz="896111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156"/>
              <a:t>It is reinforced in its medial third by conjoint tendon, the common tendon of insertion of internal oblique and transversus, attached to the pubic crest and pectineal line</a:t>
            </a:r>
            <a:endParaRPr sz="2156"/>
          </a:p>
          <a:p>
            <a:pPr lvl="0" marL="336042" indent="-336042" defTabSz="896111">
              <a:lnSpc>
                <a:spcPct val="80000"/>
              </a:lnSpc>
              <a:buSzTx/>
              <a:buNone/>
              <a:defRPr sz="1800"/>
            </a:pPr>
            <a:endParaRPr sz="2156"/>
          </a:p>
          <a:p>
            <a:pPr lvl="0" marL="336042" indent="-336042" defTabSz="896111">
              <a:lnSpc>
                <a:spcPct val="80000"/>
              </a:lnSpc>
              <a:spcBef>
                <a:spcPts val="400"/>
              </a:spcBef>
              <a:buChar char="•"/>
              <a:defRPr sz="1800"/>
            </a:pPr>
            <a:r>
              <a:rPr sz="2156"/>
              <a:t>This wall is strongest where it lies opposite the weakest part of the anterior wall, that is superficial inguinal ring</a:t>
            </a:r>
          </a:p>
        </p:txBody>
      </p:sp>
      <p:pic>
        <p:nvPicPr>
          <p:cNvPr id="35" name="cord003.jpeg" descr="cord003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87270" y="1075432"/>
            <a:ext cx="4356730" cy="57825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 defTabSz="877823">
              <a:defRPr sz="3839"/>
            </a:lvl1pPr>
          </a:lstStyle>
          <a:p>
            <a:pPr lvl="0">
              <a:defRPr sz="1800"/>
            </a:pPr>
            <a:r>
              <a:rPr sz="3839"/>
              <a:t>Inferior Wall of Inguinal Canal = floor</a:t>
            </a:r>
          </a:p>
        </p:txBody>
      </p:sp>
      <p:sp>
        <p:nvSpPr>
          <p:cNvPr id="38" name="Shape 38"/>
          <p:cNvSpPr/>
          <p:nvPr>
            <p:ph type="body" idx="4294967295"/>
          </p:nvPr>
        </p:nvSpPr>
        <p:spPr>
          <a:xfrm>
            <a:off x="457200" y="1547018"/>
            <a:ext cx="8229600" cy="3763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 marL="283535" indent="-283535" defTabSz="896111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46"/>
              <a:t>It is formed by the rolled-under inferior edge of the aponeurosis of the external oblique muscle called inguinal ligament and at its medial end, the lacunar ligament</a:t>
            </a:r>
            <a:endParaRPr sz="2646"/>
          </a:p>
          <a:p>
            <a:pPr lvl="0" marL="336042" indent="-336042" defTabSz="896111">
              <a:lnSpc>
                <a:spcPct val="90000"/>
              </a:lnSpc>
              <a:buChar char="•"/>
              <a:defRPr sz="1800"/>
            </a:pPr>
            <a:endParaRPr sz="2646"/>
          </a:p>
          <a:p>
            <a:pPr lvl="0" marL="283535" indent="-283535" defTabSz="896111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46"/>
              <a:t>Superior Wall of Inguinal Canal = Roof</a:t>
            </a:r>
            <a:endParaRPr sz="2646"/>
          </a:p>
          <a:p>
            <a:pPr lvl="0" marL="336042" indent="-336042" defTabSz="896111">
              <a:lnSpc>
                <a:spcPct val="90000"/>
              </a:lnSpc>
              <a:buChar char="•"/>
              <a:defRPr sz="1800"/>
            </a:pPr>
            <a:endParaRPr sz="2646"/>
          </a:p>
          <a:p>
            <a:pPr lvl="0" marL="283535" indent="-283535" defTabSz="896111">
              <a:lnSpc>
                <a:spcPct val="90000"/>
              </a:lnSpc>
              <a:spcBef>
                <a:spcPts val="600"/>
              </a:spcBef>
              <a:buChar char="•"/>
              <a:defRPr sz="1800"/>
            </a:pPr>
            <a:r>
              <a:rPr sz="2646"/>
              <a:t>It is formed by the arching lowest fibers of the internal oblique and transversus abdominis muscles</a:t>
            </a:r>
          </a:p>
        </p:txBody>
      </p:sp>
    </p:spTree>
  </p:cSld>
  <p:clrMapOvr>
    <a:masterClrMapping/>
  </p:clrMapOvr>
  <p:transition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4400"/>
              <a:t>Functions of Inguinal Canal</a:t>
            </a:r>
          </a:p>
        </p:txBody>
      </p:sp>
      <p:sp>
        <p:nvSpPr>
          <p:cNvPr id="41" name="Shape 41"/>
          <p:cNvSpPr/>
          <p:nvPr>
            <p:ph type="body"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/>
          <a:p>
            <a:pPr lvl="0">
              <a:buChar char="•"/>
              <a:defRPr sz="1800"/>
            </a:pPr>
            <a:r>
              <a:rPr sz="3200"/>
              <a:t>It allows structures of spermatic cord to pass to and from the testis to the abdomen in male</a:t>
            </a:r>
            <a:endParaRPr sz="3200"/>
          </a:p>
          <a:p>
            <a:pPr lvl="0">
              <a:buSzTx/>
              <a:buNone/>
              <a:defRPr sz="1800"/>
            </a:pPr>
            <a:endParaRPr sz="3200"/>
          </a:p>
          <a:p>
            <a:pPr lvl="0">
              <a:buChar char="•"/>
              <a:defRPr sz="1800"/>
            </a:pPr>
            <a:r>
              <a:rPr sz="3200"/>
              <a:t>Permits the passage of round ligament of uterus from the uterus to the labium majus in female</a:t>
            </a:r>
          </a:p>
        </p:txBody>
      </p:sp>
    </p:spTree>
  </p:cSld>
  <p:clrMapOvr>
    <a:masterClrMapping/>
  </p:clrMapOvr>
  <p:transition spd="med" advClick="1"/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8F8F8F"/>
      </a:accent3>
      <a:accent4>
        <a:srgbClr val="707070"/>
      </a:accent4>
      <a:accent5>
        <a:srgbClr val="B2C0D9"/>
      </a:accent5>
      <a:accent6>
        <a:srgbClr val="AE48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r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