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8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8CEA0-3C01-48A7-A8DB-3D587C0904C2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9C151-055E-4252-8FB6-D526DBE64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0E016-EBED-45B2-B5D2-50A83A7A3191}" type="slidenum">
              <a:rPr lang="ar-JO" smtClean="0"/>
              <a:pPr/>
              <a:t>3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0E016-EBED-45B2-B5D2-50A83A7A3191}" type="slidenum">
              <a:rPr lang="ar-JO" smtClean="0"/>
              <a:pPr/>
              <a:t>9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EE995-0CF2-492B-B605-CB9E5053202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41F-0C59-40A2-84B5-AE55D478756C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DEA7-20DB-4450-A301-6309A3C6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41F-0C59-40A2-84B5-AE55D478756C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DEA7-20DB-4450-A301-6309A3C6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41F-0C59-40A2-84B5-AE55D478756C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DEA7-20DB-4450-A301-6309A3C6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41F-0C59-40A2-84B5-AE55D478756C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DEA7-20DB-4450-A301-6309A3C6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41F-0C59-40A2-84B5-AE55D478756C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DEA7-20DB-4450-A301-6309A3C6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41F-0C59-40A2-84B5-AE55D478756C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DEA7-20DB-4450-A301-6309A3C6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41F-0C59-40A2-84B5-AE55D478756C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DEA7-20DB-4450-A301-6309A3C6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41F-0C59-40A2-84B5-AE55D478756C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DEA7-20DB-4450-A301-6309A3C6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41F-0C59-40A2-84B5-AE55D478756C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DEA7-20DB-4450-A301-6309A3C6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41F-0C59-40A2-84B5-AE55D478756C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DEA7-20DB-4450-A301-6309A3C6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41F-0C59-40A2-84B5-AE55D478756C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DEA7-20DB-4450-A301-6309A3C6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141F-0C59-40A2-84B5-AE55D478756C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DDEA7-20DB-4450-A301-6309A3C6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EMP\Downloads\mss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728" t="1531" r="28835" b="7751"/>
          <a:stretch>
            <a:fillRect/>
          </a:stretch>
        </p:blipFill>
        <p:spPr bwMode="auto">
          <a:xfrm>
            <a:off x="3275856" y="-27384"/>
            <a:ext cx="5904656" cy="68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360" y="87015"/>
            <a:ext cx="171232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ischium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806" y="1988840"/>
            <a:ext cx="1324466" cy="9848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Body</a:t>
            </a:r>
          </a:p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045" y="4005064"/>
            <a:ext cx="290977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Ischial spine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779912" y="3717032"/>
            <a:ext cx="172819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7" idx="3"/>
          </p:cNvCxnSpPr>
          <p:nvPr/>
        </p:nvCxnSpPr>
        <p:spPr>
          <a:xfrm flipV="1">
            <a:off x="3419872" y="4725144"/>
            <a:ext cx="1961261" cy="436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-60755" y="3284984"/>
            <a:ext cx="384066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Greater sciatic notch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19467" y="4869160"/>
            <a:ext cx="343933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lesser sciatic notch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Straight Arrow Connector 58"/>
          <p:cNvCxnSpPr>
            <a:stCxn id="48" idx="3"/>
          </p:cNvCxnSpPr>
          <p:nvPr/>
        </p:nvCxnSpPr>
        <p:spPr>
          <a:xfrm>
            <a:off x="2915816" y="4359007"/>
            <a:ext cx="2088232" cy="150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7" idx="3"/>
          </p:cNvCxnSpPr>
          <p:nvPr/>
        </p:nvCxnSpPr>
        <p:spPr>
          <a:xfrm>
            <a:off x="2133272" y="2481283"/>
            <a:ext cx="3446840" cy="11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580112" y="2492896"/>
            <a:ext cx="504056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0" y="5877272"/>
            <a:ext cx="435991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Ischial tuberosity</a:t>
            </a:r>
          </a:p>
        </p:txBody>
      </p:sp>
      <p:cxnSp>
        <p:nvCxnSpPr>
          <p:cNvPr id="69" name="Straight Arrow Connector 68"/>
          <p:cNvCxnSpPr>
            <a:stCxn id="67" idx="3"/>
          </p:cNvCxnSpPr>
          <p:nvPr/>
        </p:nvCxnSpPr>
        <p:spPr>
          <a:xfrm flipV="1">
            <a:off x="4359911" y="6165305"/>
            <a:ext cx="1076185" cy="96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7" idx="3"/>
          </p:cNvCxnSpPr>
          <p:nvPr/>
        </p:nvCxnSpPr>
        <p:spPr>
          <a:xfrm flipV="1">
            <a:off x="4359911" y="5733257"/>
            <a:ext cx="1004177" cy="528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7" idx="3"/>
          </p:cNvCxnSpPr>
          <p:nvPr/>
        </p:nvCxnSpPr>
        <p:spPr>
          <a:xfrm>
            <a:off x="4359911" y="6261993"/>
            <a:ext cx="1796265" cy="2633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575668" y="2852936"/>
            <a:ext cx="256833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Ischial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ramus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7092280" y="3356992"/>
            <a:ext cx="1008112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36512" y="4437112"/>
            <a:ext cx="5832648" cy="2400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Ischial tuberosity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Divided by a transverse ridge into: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upper quadrangular and a lower triangular parts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upper quadrangular part is divided by an oblique ridge into: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1-Upper lateral part for the attachment of semimembranousus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lower Medial for the attachment of semitendinosus and long head of biceps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128" y="4437112"/>
            <a:ext cx="3419872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lower triangular part is divided  by a longitudinal ridge into: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1-lateral part that gives attachment to the adductor part of the adductor magnus muscle   2-medial part ( subcutaneous part)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876256" y="4149080"/>
            <a:ext cx="43204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660232" y="3933056"/>
            <a:ext cx="21602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588224" y="6093296"/>
            <a:ext cx="255577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892480" y="4221088"/>
            <a:ext cx="25152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020272" y="4005064"/>
            <a:ext cx="18722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23728" y="3861048"/>
            <a:ext cx="28803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83568" y="3284984"/>
            <a:ext cx="1656184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331640" y="3501008"/>
            <a:ext cx="1152128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499992" y="3356992"/>
            <a:ext cx="2448272" cy="2232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ischial tuberosity is covered by gluteus maximus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when one stands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the sitting position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muscle slips away laterally .To palpate this bony point, therefore, feel for it uncovered by gluteus maximus in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flexed position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hip.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3997" t="45945" r="28835" b="20980"/>
          <a:stretch>
            <a:fillRect/>
          </a:stretch>
        </p:blipFill>
        <p:spPr bwMode="auto">
          <a:xfrm>
            <a:off x="4211960" y="-27384"/>
            <a:ext cx="48965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2919" y="-27384"/>
            <a:ext cx="345498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Acetabulum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865743"/>
            <a:ext cx="3779911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 C-shaped cavity located on the lateral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aspect of the hip bone</a:t>
            </a: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directed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laterally, downwards and forwards</a:t>
            </a: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notched inferiorly by the acetabular notch which is bridged by 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transverse acetabular ligament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part of the acetabular labrum)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5290" y="332656"/>
            <a:ext cx="140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anterior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62758" y="0"/>
            <a:ext cx="3021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Ilium forms the superior 2/5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the lunate surface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16216" y="548680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008" y="242088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ischium forms the posterior 2/5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 the lunate surface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12160" y="1916832"/>
            <a:ext cx="216024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50335" y="980728"/>
            <a:ext cx="1093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pubis forms the anterior 1/5 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the lunate surface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668344" y="191683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496" y="4217020"/>
            <a:ext cx="6696744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acetabular ligament converts the </a:t>
            </a:r>
          </a:p>
          <a:p>
            <a:pPr algn="l" rtl="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acetabular notch into foramen </a:t>
            </a: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Its cavity presents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horse-shoe shaped articular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surface called Lunate surface</a:t>
            </a: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Lunate surface surrounds a non articular depression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acetabular fossa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which is occupied by fat tissue in living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96" t="17091" r="21818" b="210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2" y="44624"/>
            <a:ext cx="297055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400" b="1" u="sng" dirty="0" smtClean="0">
                <a:cs typeface="+mj-cs"/>
              </a:rPr>
              <a:t>Medial surface of the </a:t>
            </a:r>
          </a:p>
          <a:p>
            <a:pPr algn="ctr"/>
            <a:r>
              <a:rPr lang="ar-JO" sz="2400" b="1" u="sng" dirty="0" smtClean="0">
                <a:cs typeface="+mj-cs"/>
              </a:rPr>
              <a:t> </a:t>
            </a:r>
            <a:r>
              <a:rPr lang="en-US" sz="2400" b="1" u="sng" dirty="0" smtClean="0">
                <a:cs typeface="+mj-cs"/>
              </a:rPr>
              <a:t> right hip bone</a:t>
            </a:r>
            <a:endParaRPr lang="ar-JO" sz="2400" b="1" u="sng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4702" y="3789040"/>
            <a:ext cx="193581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OBTURATOR foramen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Covered by a membrane in living subjects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4139952" y="4527704"/>
            <a:ext cx="3104750" cy="917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3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23" t="11647" r="22046" b="18182"/>
          <a:stretch/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495" y="6381328"/>
            <a:ext cx="830195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Muscles and ligaments attached to the external surface of the right hip bone</a:t>
            </a:r>
            <a:endParaRPr lang="ar-JO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110804">
            <a:off x="-41765" y="2575938"/>
            <a:ext cx="156966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 of glutei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muscles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1455401" y="1772826"/>
            <a:ext cx="1100375" cy="935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1455401" y="1412786"/>
            <a:ext cx="2396519" cy="12953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</p:cNvCxnSpPr>
          <p:nvPr/>
        </p:nvCxnSpPr>
        <p:spPr>
          <a:xfrm flipV="1">
            <a:off x="1455401" y="1988850"/>
            <a:ext cx="4052703" cy="7193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008" y="4849996"/>
            <a:ext cx="160011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Important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491880" y="4653136"/>
            <a:ext cx="115212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59832" y="4869160"/>
            <a:ext cx="158417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635896" y="4869160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76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23" t="9455" r="27046" b="161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52320" y="2492896"/>
            <a:ext cx="14988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32040" y="2492896"/>
            <a:ext cx="25202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508104" y="2852936"/>
            <a:ext cx="194421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444208" y="3356992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20272" y="3212976"/>
            <a:ext cx="14988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4941168"/>
            <a:ext cx="14988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2686496" y="4437112"/>
            <a:ext cx="2173536" cy="688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48264" y="1403484"/>
            <a:ext cx="14988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>
            <a:off x="6084168" y="1588150"/>
            <a:ext cx="864096" cy="4006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156176" y="2060848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68344" y="2051556"/>
            <a:ext cx="14988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4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acral liga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392126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ligaments in the gluteal region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6199" y="1600200"/>
            <a:ext cx="41148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1- SACROTUBEROUS LIGAMENT</a:t>
            </a:r>
          </a:p>
          <a:p>
            <a:pPr algn="ctr" rtl="0"/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2- SACROSPINOUS LIGAMENT</a:t>
            </a:r>
          </a:p>
        </p:txBody>
      </p:sp>
    </p:spTree>
    <p:extLst>
      <p:ext uri="{BB962C8B-B14F-4D97-AF65-F5344CB8AC3E}">
        <p14:creationId xmlns:p14="http://schemas.microsoft.com/office/powerpoint/2010/main" xmlns="" val="32888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048000"/>
            <a:ext cx="5029200" cy="37548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0">
              <a:lnSpc>
                <a:spcPct val="200000"/>
              </a:lnSpc>
            </a:pP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B) The lesser sciatic foramen</a:t>
            </a:r>
          </a:p>
          <a:p>
            <a:pPr algn="ctr" rtl="0">
              <a:lnSpc>
                <a:spcPct val="200000"/>
              </a:lnSpc>
            </a:pP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is formed by </a:t>
            </a:r>
          </a:p>
          <a:p>
            <a:pPr algn="ctr" rtl="0">
              <a:lnSpc>
                <a:spcPct val="200000"/>
              </a:lnSpc>
            </a:pPr>
            <a:r>
              <a:rPr lang="en-US" sz="1600" b="1" i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The lesser sciatic </a:t>
            </a:r>
            <a:r>
              <a:rPr lang="en-US" sz="16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notch of the hip bone and</a:t>
            </a:r>
          </a:p>
          <a:p>
            <a:pPr algn="ctr" rtl="0">
              <a:lnSpc>
                <a:spcPct val="200000"/>
              </a:lnSpc>
            </a:pPr>
            <a:r>
              <a:rPr lang="en-US" sz="1600" b="1" i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the sacrotuberous </a:t>
            </a:r>
            <a:r>
              <a:rPr lang="en-US" sz="16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b="1" i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the sacrospinous ligament </a:t>
            </a:r>
          </a:p>
          <a:p>
            <a:pPr algn="ctr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Provides </a:t>
            </a:r>
            <a:r>
              <a:rPr lang="en-US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an entrance 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into </a:t>
            </a:r>
          </a:p>
          <a:p>
            <a:pPr algn="ctr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perineum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from the 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gluteal region</a:t>
            </a:r>
          </a:p>
          <a:p>
            <a:pPr algn="ctr" rtl="0"/>
            <a:endParaRPr lang="en-US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67400" y="1371600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sacrotuberous ligament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6515100" y="19431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34200" y="32004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sacrospinous ligament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6934200" y="35052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36512" y="0"/>
            <a:ext cx="5105400" cy="307776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rtl="0">
              <a:lnSpc>
                <a:spcPct val="200000"/>
              </a:lnSpc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A) The greater sciatic foramen </a:t>
            </a:r>
          </a:p>
          <a:p>
            <a:pPr algn="just" rtl="0">
              <a:lnSpc>
                <a:spcPct val="200000"/>
              </a:lnSpc>
            </a:pP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formed by </a:t>
            </a:r>
            <a:r>
              <a:rPr lang="en-US" b="1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greater sciatic 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notch of the hip bone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sacrotuberous </a:t>
            </a:r>
            <a:r>
              <a:rPr lang="en-US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sacrospinous ligament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Provides 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 exit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pelvis 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nto the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gluteal region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37" t="7455" r="22046" b="7636"/>
          <a:stretch/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81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362200"/>
            <a:ext cx="4812536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sz="4400" dirty="0">
                <a:solidFill>
                  <a:prstClr val="black"/>
                </a:solidFill>
                <a:latin typeface="Algerian" pitchFamily="82" charset="0"/>
              </a:rPr>
              <a:t>Bones the thigh</a:t>
            </a:r>
          </a:p>
        </p:txBody>
      </p:sp>
    </p:spTree>
    <p:extLst>
      <p:ext uri="{BB962C8B-B14F-4D97-AF65-F5344CB8AC3E}">
        <p14:creationId xmlns:p14="http://schemas.microsoft.com/office/powerpoint/2010/main" xmlns="" val="31810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57200"/>
            <a:ext cx="2743200" cy="6248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581400" y="0"/>
            <a:ext cx="27731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Left femur (anterior view)</a:t>
            </a:r>
          </a:p>
        </p:txBody>
      </p:sp>
      <p:cxnSp>
        <p:nvCxnSpPr>
          <p:cNvPr id="7" name="Straight Arrow Connector 6"/>
          <p:cNvCxnSpPr>
            <a:stCxn id="17" idx="1"/>
          </p:cNvCxnSpPr>
          <p:nvPr/>
        </p:nvCxnSpPr>
        <p:spPr>
          <a:xfrm rot="10800000" flipV="1">
            <a:off x="4038600" y="489466"/>
            <a:ext cx="1828800" cy="120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43200" y="121920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24200" y="16764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6" name="Straight Arrow Connector 15"/>
          <p:cNvCxnSpPr>
            <a:stCxn id="38" idx="1"/>
          </p:cNvCxnSpPr>
          <p:nvPr/>
        </p:nvCxnSpPr>
        <p:spPr>
          <a:xfrm rot="10800000">
            <a:off x="4648200" y="1295400"/>
            <a:ext cx="1981200" cy="489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18" name="Freeform 17"/>
          <p:cNvSpPr/>
          <p:nvPr/>
        </p:nvSpPr>
        <p:spPr>
          <a:xfrm>
            <a:off x="4318782" y="1097280"/>
            <a:ext cx="562707" cy="534572"/>
          </a:xfrm>
          <a:custGeom>
            <a:avLst/>
            <a:gdLst>
              <a:gd name="connsiteX0" fmla="*/ 562707 w 562707"/>
              <a:gd name="connsiteY0" fmla="*/ 0 h 534572"/>
              <a:gd name="connsiteX1" fmla="*/ 436098 w 562707"/>
              <a:gd name="connsiteY1" fmla="*/ 28135 h 534572"/>
              <a:gd name="connsiteX2" fmla="*/ 337624 w 562707"/>
              <a:gd name="connsiteY2" fmla="*/ 140677 h 534572"/>
              <a:gd name="connsiteX3" fmla="*/ 211015 w 562707"/>
              <a:gd name="connsiteY3" fmla="*/ 309489 h 534572"/>
              <a:gd name="connsiteX4" fmla="*/ 182880 w 562707"/>
              <a:gd name="connsiteY4" fmla="*/ 407963 h 534572"/>
              <a:gd name="connsiteX5" fmla="*/ 98473 w 562707"/>
              <a:gd name="connsiteY5" fmla="*/ 478302 h 534572"/>
              <a:gd name="connsiteX6" fmla="*/ 0 w 562707"/>
              <a:gd name="connsiteY6" fmla="*/ 534572 h 5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707" h="534572">
                <a:moveTo>
                  <a:pt x="562707" y="0"/>
                </a:moveTo>
                <a:cubicBezTo>
                  <a:pt x="518159" y="2344"/>
                  <a:pt x="473612" y="4689"/>
                  <a:pt x="436098" y="28135"/>
                </a:cubicBezTo>
                <a:cubicBezTo>
                  <a:pt x="398584" y="51581"/>
                  <a:pt x="375138" y="93785"/>
                  <a:pt x="337624" y="140677"/>
                </a:cubicBezTo>
                <a:cubicBezTo>
                  <a:pt x="300110" y="187569"/>
                  <a:pt x="236806" y="264941"/>
                  <a:pt x="211015" y="309489"/>
                </a:cubicBezTo>
                <a:cubicBezTo>
                  <a:pt x="185224" y="354037"/>
                  <a:pt x="201637" y="379828"/>
                  <a:pt x="182880" y="407963"/>
                </a:cubicBezTo>
                <a:cubicBezTo>
                  <a:pt x="164123" y="436099"/>
                  <a:pt x="128953" y="457200"/>
                  <a:pt x="98473" y="478302"/>
                </a:cubicBezTo>
                <a:cubicBezTo>
                  <a:pt x="67993" y="499404"/>
                  <a:pt x="33996" y="516988"/>
                  <a:pt x="0" y="534572"/>
                </a:cubicBezTo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4419600" y="3505200"/>
            <a:ext cx="1600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05000" y="54864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209800" y="64008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3733800" y="6477000"/>
            <a:ext cx="19050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4267200" y="58674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4419600" y="5410200"/>
            <a:ext cx="1447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057400" y="58674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304800"/>
            <a:ext cx="162095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 of femur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0600" y="457200"/>
            <a:ext cx="14093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fovea capitis</a:t>
            </a:r>
          </a:p>
        </p:txBody>
      </p:sp>
      <p:cxnSp>
        <p:nvCxnSpPr>
          <p:cNvPr id="27" name="Straight Arrow Connector 26"/>
          <p:cNvCxnSpPr>
            <a:stCxn id="24" idx="3"/>
          </p:cNvCxnSpPr>
          <p:nvPr/>
        </p:nvCxnSpPr>
        <p:spPr>
          <a:xfrm>
            <a:off x="2399960" y="641866"/>
            <a:ext cx="1105240" cy="43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57400" y="1676400"/>
            <a:ext cx="64633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95400" y="2133600"/>
            <a:ext cx="192681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Lesser trochanter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29400" y="1600200"/>
            <a:ext cx="231569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intertrochanteric line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5257800" y="1066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42" name="TextBox 41"/>
          <p:cNvSpPr txBox="1"/>
          <p:nvPr/>
        </p:nvSpPr>
        <p:spPr>
          <a:xfrm>
            <a:off x="6553200" y="838200"/>
            <a:ext cx="199958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greater trochanter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6000" y="3352800"/>
            <a:ext cx="152702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Shaft or body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5269468"/>
            <a:ext cx="199093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Adductor tubercle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3359" y="5638800"/>
            <a:ext cx="198644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Medial epicondyle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4511" y="6260068"/>
            <a:ext cx="169148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Medial condyle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91200" y="5181600"/>
            <a:ext cx="193514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lateral epicondyle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67400" y="5638800"/>
            <a:ext cx="170431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lateral condyle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15000" y="6488668"/>
            <a:ext cx="175144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Pattelar surface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914400"/>
            <a:ext cx="172194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Long bone ?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317426" y="1622698"/>
            <a:ext cx="837406" cy="38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2133600"/>
            <a:ext cx="132600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Upper end </a:t>
            </a:r>
          </a:p>
          <a:p>
            <a:pPr algn="l" rtl="0"/>
            <a:r>
              <a:rPr lang="en-US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Lower end</a:t>
            </a:r>
          </a:p>
          <a:p>
            <a:pPr algn="l" rtl="0"/>
            <a:r>
              <a:rPr lang="en-US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And a shaft</a:t>
            </a:r>
          </a:p>
        </p:txBody>
      </p:sp>
      <p:cxnSp>
        <p:nvCxnSpPr>
          <p:cNvPr id="49" name="Straight Connector 48"/>
          <p:cNvCxnSpPr/>
          <p:nvPr/>
        </p:nvCxnSpPr>
        <p:spPr>
          <a:xfrm rot="10800000" flipV="1">
            <a:off x="609600" y="1752600"/>
            <a:ext cx="4800600" cy="236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20050548">
            <a:off x="522781" y="2937286"/>
            <a:ext cx="326916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upper end or proximal end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2438400" y="4114800"/>
            <a:ext cx="3352800" cy="990600"/>
          </a:xfrm>
          <a:prstGeom prst="lin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58" name="Down Arrow 57"/>
          <p:cNvSpPr/>
          <p:nvPr/>
        </p:nvSpPr>
        <p:spPr>
          <a:xfrm rot="11077817">
            <a:off x="3515347" y="2132401"/>
            <a:ext cx="389385" cy="44340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1048102">
            <a:off x="3314296" y="4275001"/>
            <a:ext cx="287578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lower end or distal end</a:t>
            </a:r>
          </a:p>
        </p:txBody>
      </p:sp>
      <p:sp>
        <p:nvSpPr>
          <p:cNvPr id="60" name="Down Arrow 59"/>
          <p:cNvSpPr/>
          <p:nvPr/>
        </p:nvSpPr>
        <p:spPr>
          <a:xfrm>
            <a:off x="3048000" y="3886200"/>
            <a:ext cx="304800" cy="4572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0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731567"/>
            <a:ext cx="871584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sz="4400" dirty="0">
                <a:solidFill>
                  <a:prstClr val="black"/>
                </a:solidFill>
                <a:latin typeface="Algerian" pitchFamily="82" charset="0"/>
              </a:rPr>
              <a:t>Bones of the gluteal region </a:t>
            </a:r>
          </a:p>
        </p:txBody>
      </p:sp>
    </p:spTree>
    <p:extLst>
      <p:ext uri="{BB962C8B-B14F-4D97-AF65-F5344CB8AC3E}">
        <p14:creationId xmlns:p14="http://schemas.microsoft.com/office/powerpoint/2010/main" xmlns="" val="3606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1388" y="304800"/>
            <a:ext cx="2181225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67000" y="0"/>
            <a:ext cx="390170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b="1" spc="3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Left femur (posterior view)</a:t>
            </a:r>
          </a:p>
        </p:txBody>
      </p:sp>
      <p:cxnSp>
        <p:nvCxnSpPr>
          <p:cNvPr id="5" name="Straight Arrow Connector 4"/>
          <p:cNvCxnSpPr>
            <a:endCxn id="13" idx="2"/>
          </p:cNvCxnSpPr>
          <p:nvPr/>
        </p:nvCxnSpPr>
        <p:spPr>
          <a:xfrm rot="10800000">
            <a:off x="4121834" y="1280160"/>
            <a:ext cx="1516966" cy="245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28800" y="914400"/>
            <a:ext cx="1828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648200" y="4038600"/>
            <a:ext cx="1752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953022" y="1083212"/>
            <a:ext cx="422030" cy="393896"/>
          </a:xfrm>
          <a:custGeom>
            <a:avLst/>
            <a:gdLst>
              <a:gd name="connsiteX0" fmla="*/ 0 w 422030"/>
              <a:gd name="connsiteY0" fmla="*/ 0 h 393896"/>
              <a:gd name="connsiteX1" fmla="*/ 98473 w 422030"/>
              <a:gd name="connsiteY1" fmla="*/ 98474 h 393896"/>
              <a:gd name="connsiteX2" fmla="*/ 168812 w 422030"/>
              <a:gd name="connsiteY2" fmla="*/ 196948 h 393896"/>
              <a:gd name="connsiteX3" fmla="*/ 365760 w 422030"/>
              <a:gd name="connsiteY3" fmla="*/ 323557 h 393896"/>
              <a:gd name="connsiteX4" fmla="*/ 422030 w 422030"/>
              <a:gd name="connsiteY4" fmla="*/ 393896 h 39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30" h="393896">
                <a:moveTo>
                  <a:pt x="0" y="0"/>
                </a:moveTo>
                <a:cubicBezTo>
                  <a:pt x="35169" y="32824"/>
                  <a:pt x="70338" y="65649"/>
                  <a:pt x="98473" y="98474"/>
                </a:cubicBezTo>
                <a:cubicBezTo>
                  <a:pt x="126608" y="131299"/>
                  <a:pt x="124264" y="159434"/>
                  <a:pt x="168812" y="196948"/>
                </a:cubicBezTo>
                <a:cubicBezTo>
                  <a:pt x="213360" y="234462"/>
                  <a:pt x="323557" y="290732"/>
                  <a:pt x="365760" y="323557"/>
                </a:cubicBezTo>
                <a:cubicBezTo>
                  <a:pt x="407963" y="356382"/>
                  <a:pt x="414996" y="375139"/>
                  <a:pt x="422030" y="39389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1295400"/>
            <a:ext cx="251671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intertrochanteric creast</a:t>
            </a:r>
          </a:p>
        </p:txBody>
      </p:sp>
      <p:sp>
        <p:nvSpPr>
          <p:cNvPr id="41" name="Freeform 40"/>
          <p:cNvSpPr/>
          <p:nvPr/>
        </p:nvSpPr>
        <p:spPr>
          <a:xfrm>
            <a:off x="4297680" y="1859280"/>
            <a:ext cx="757311" cy="3798277"/>
          </a:xfrm>
          <a:custGeom>
            <a:avLst/>
            <a:gdLst>
              <a:gd name="connsiteX0" fmla="*/ 21102 w 757311"/>
              <a:gd name="connsiteY0" fmla="*/ 53926 h 3798277"/>
              <a:gd name="connsiteX1" fmla="*/ 7034 w 757311"/>
              <a:gd name="connsiteY1" fmla="*/ 138332 h 3798277"/>
              <a:gd name="connsiteX2" fmla="*/ 63305 w 757311"/>
              <a:gd name="connsiteY2" fmla="*/ 883920 h 3798277"/>
              <a:gd name="connsiteX3" fmla="*/ 288388 w 757311"/>
              <a:gd name="connsiteY3" fmla="*/ 2164080 h 3798277"/>
              <a:gd name="connsiteX4" fmla="*/ 527538 w 757311"/>
              <a:gd name="connsiteY4" fmla="*/ 3303563 h 3798277"/>
              <a:gd name="connsiteX5" fmla="*/ 724486 w 757311"/>
              <a:gd name="connsiteY5" fmla="*/ 3725594 h 3798277"/>
              <a:gd name="connsiteX6" fmla="*/ 724486 w 757311"/>
              <a:gd name="connsiteY6" fmla="*/ 3739662 h 379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311" h="3798277">
                <a:moveTo>
                  <a:pt x="21102" y="53926"/>
                </a:moveTo>
                <a:cubicBezTo>
                  <a:pt x="10551" y="26963"/>
                  <a:pt x="0" y="0"/>
                  <a:pt x="7034" y="138332"/>
                </a:cubicBezTo>
                <a:cubicBezTo>
                  <a:pt x="14068" y="276664"/>
                  <a:pt x="16413" y="546295"/>
                  <a:pt x="63305" y="883920"/>
                </a:cubicBezTo>
                <a:cubicBezTo>
                  <a:pt x="110197" y="1221545"/>
                  <a:pt x="211016" y="1760806"/>
                  <a:pt x="288388" y="2164080"/>
                </a:cubicBezTo>
                <a:cubicBezTo>
                  <a:pt x="365760" y="2567354"/>
                  <a:pt x="454855" y="3043311"/>
                  <a:pt x="527538" y="3303563"/>
                </a:cubicBezTo>
                <a:cubicBezTo>
                  <a:pt x="600221" y="3563815"/>
                  <a:pt x="691661" y="3652911"/>
                  <a:pt x="724486" y="3725594"/>
                </a:cubicBezTo>
                <a:cubicBezTo>
                  <a:pt x="757311" y="3798277"/>
                  <a:pt x="740898" y="3768969"/>
                  <a:pt x="724486" y="37396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121834" y="1842868"/>
            <a:ext cx="490024" cy="3981157"/>
          </a:xfrm>
          <a:custGeom>
            <a:avLst/>
            <a:gdLst>
              <a:gd name="connsiteX0" fmla="*/ 0 w 490024"/>
              <a:gd name="connsiteY0" fmla="*/ 0 h 3981157"/>
              <a:gd name="connsiteX1" fmla="*/ 112541 w 490024"/>
              <a:gd name="connsiteY1" fmla="*/ 604910 h 3981157"/>
              <a:gd name="connsiteX2" fmla="*/ 239151 w 490024"/>
              <a:gd name="connsiteY2" fmla="*/ 1223889 h 3981157"/>
              <a:gd name="connsiteX3" fmla="*/ 323557 w 490024"/>
              <a:gd name="connsiteY3" fmla="*/ 1885070 h 3981157"/>
              <a:gd name="connsiteX4" fmla="*/ 407963 w 490024"/>
              <a:gd name="connsiteY4" fmla="*/ 2588455 h 3981157"/>
              <a:gd name="connsiteX5" fmla="*/ 478301 w 490024"/>
              <a:gd name="connsiteY5" fmla="*/ 3390314 h 3981157"/>
              <a:gd name="connsiteX6" fmla="*/ 337624 w 490024"/>
              <a:gd name="connsiteY6" fmla="*/ 3981157 h 398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024" h="3981157">
                <a:moveTo>
                  <a:pt x="0" y="0"/>
                </a:moveTo>
                <a:cubicBezTo>
                  <a:pt x="36341" y="200464"/>
                  <a:pt x="72683" y="400929"/>
                  <a:pt x="112541" y="604910"/>
                </a:cubicBezTo>
                <a:cubicBezTo>
                  <a:pt x="152399" y="808891"/>
                  <a:pt x="203982" y="1010529"/>
                  <a:pt x="239151" y="1223889"/>
                </a:cubicBezTo>
                <a:cubicBezTo>
                  <a:pt x="274320" y="1437249"/>
                  <a:pt x="295422" y="1657642"/>
                  <a:pt x="323557" y="1885070"/>
                </a:cubicBezTo>
                <a:cubicBezTo>
                  <a:pt x="351692" y="2112498"/>
                  <a:pt x="382172" y="2337581"/>
                  <a:pt x="407963" y="2588455"/>
                </a:cubicBezTo>
                <a:cubicBezTo>
                  <a:pt x="433754" y="2839329"/>
                  <a:pt x="490024" y="3158197"/>
                  <a:pt x="478301" y="3390314"/>
                </a:cubicBezTo>
                <a:cubicBezTo>
                  <a:pt x="466578" y="3622431"/>
                  <a:pt x="402101" y="3801794"/>
                  <a:pt x="337624" y="39811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4295336" y="1896429"/>
            <a:ext cx="92469" cy="196607"/>
          </a:xfrm>
          <a:custGeom>
            <a:avLst/>
            <a:gdLst>
              <a:gd name="connsiteX0" fmla="*/ 51581 w 92469"/>
              <a:gd name="connsiteY0" fmla="*/ 30845 h 196607"/>
              <a:gd name="connsiteX1" fmla="*/ 9378 w 92469"/>
              <a:gd name="connsiteY1" fmla="*/ 58980 h 196607"/>
              <a:gd name="connsiteX2" fmla="*/ 51581 w 92469"/>
              <a:gd name="connsiteY2" fmla="*/ 73048 h 196607"/>
              <a:gd name="connsiteX3" fmla="*/ 9378 w 92469"/>
              <a:gd name="connsiteY3" fmla="*/ 101183 h 196607"/>
              <a:gd name="connsiteX4" fmla="*/ 37513 w 92469"/>
              <a:gd name="connsiteY4" fmla="*/ 115251 h 196607"/>
              <a:gd name="connsiteX5" fmla="*/ 65649 w 92469"/>
              <a:gd name="connsiteY5" fmla="*/ 87116 h 196607"/>
              <a:gd name="connsiteX6" fmla="*/ 9378 w 92469"/>
              <a:gd name="connsiteY6" fmla="*/ 30845 h 196607"/>
              <a:gd name="connsiteX7" fmla="*/ 37513 w 92469"/>
              <a:gd name="connsiteY7" fmla="*/ 2709 h 196607"/>
              <a:gd name="connsiteX8" fmla="*/ 51581 w 92469"/>
              <a:gd name="connsiteY8" fmla="*/ 73048 h 196607"/>
              <a:gd name="connsiteX9" fmla="*/ 65649 w 92469"/>
              <a:gd name="connsiteY9" fmla="*/ 129319 h 196607"/>
              <a:gd name="connsiteX10" fmla="*/ 23446 w 92469"/>
              <a:gd name="connsiteY10" fmla="*/ 157454 h 19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469" h="196607">
                <a:moveTo>
                  <a:pt x="51581" y="30845"/>
                </a:moveTo>
                <a:cubicBezTo>
                  <a:pt x="37513" y="40223"/>
                  <a:pt x="9378" y="42073"/>
                  <a:pt x="9378" y="58980"/>
                </a:cubicBezTo>
                <a:cubicBezTo>
                  <a:pt x="9378" y="73809"/>
                  <a:pt x="51581" y="58219"/>
                  <a:pt x="51581" y="73048"/>
                </a:cubicBezTo>
                <a:cubicBezTo>
                  <a:pt x="51581" y="89955"/>
                  <a:pt x="23446" y="91805"/>
                  <a:pt x="9378" y="101183"/>
                </a:cubicBezTo>
                <a:cubicBezTo>
                  <a:pt x="33235" y="196607"/>
                  <a:pt x="12583" y="156800"/>
                  <a:pt x="37513" y="115251"/>
                </a:cubicBezTo>
                <a:cubicBezTo>
                  <a:pt x="44337" y="103878"/>
                  <a:pt x="56270" y="96494"/>
                  <a:pt x="65649" y="87116"/>
                </a:cubicBezTo>
                <a:cubicBezTo>
                  <a:pt x="37514" y="77737"/>
                  <a:pt x="0" y="77737"/>
                  <a:pt x="9378" y="30845"/>
                </a:cubicBezTo>
                <a:cubicBezTo>
                  <a:pt x="11979" y="17839"/>
                  <a:pt x="28135" y="12088"/>
                  <a:pt x="37513" y="2709"/>
                </a:cubicBezTo>
                <a:cubicBezTo>
                  <a:pt x="92469" y="57665"/>
                  <a:pt x="51581" y="0"/>
                  <a:pt x="51581" y="73048"/>
                </a:cubicBezTo>
                <a:cubicBezTo>
                  <a:pt x="51581" y="92382"/>
                  <a:pt x="60960" y="110562"/>
                  <a:pt x="65649" y="129319"/>
                </a:cubicBezTo>
                <a:cubicBezTo>
                  <a:pt x="18997" y="144869"/>
                  <a:pt x="23446" y="128557"/>
                  <a:pt x="23446" y="15745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5" name="Straight Arrow Connector 44"/>
          <p:cNvCxnSpPr>
            <a:endCxn id="43" idx="1"/>
          </p:cNvCxnSpPr>
          <p:nvPr/>
        </p:nvCxnSpPr>
        <p:spPr>
          <a:xfrm rot="10800000">
            <a:off x="4304714" y="1955410"/>
            <a:ext cx="1715086" cy="178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438400" y="2133600"/>
            <a:ext cx="17526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33400" y="1992868"/>
            <a:ext cx="196945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Gluteal tuberosity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819400" y="2667000"/>
            <a:ext cx="15240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1000" y="2590800"/>
            <a:ext cx="263405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lateral lip of linea aspera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4000" y="2514600"/>
            <a:ext cx="265970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Medial lip of linea aspera</a:t>
            </a:r>
          </a:p>
        </p:txBody>
      </p:sp>
      <p:cxnSp>
        <p:nvCxnSpPr>
          <p:cNvPr id="58" name="Straight Arrow Connector 57"/>
          <p:cNvCxnSpPr>
            <a:stCxn id="56" idx="1"/>
          </p:cNvCxnSpPr>
          <p:nvPr/>
        </p:nvCxnSpPr>
        <p:spPr>
          <a:xfrm rot="10800000">
            <a:off x="4343400" y="2667000"/>
            <a:ext cx="9906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34000" y="3276600"/>
            <a:ext cx="137088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linea aspera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rot="10800000">
            <a:off x="4419600" y="35052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248400" y="3886200"/>
            <a:ext cx="162736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medial surface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2743200" y="4114800"/>
            <a:ext cx="1676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219200" y="3962400"/>
            <a:ext cx="160172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lateral surface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24600" y="4495800"/>
            <a:ext cx="278377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medial supracondylar line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rot="10800000" flipV="1">
            <a:off x="4724400" y="4724400"/>
            <a:ext cx="1752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85800" y="4800600"/>
            <a:ext cx="278377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lateral supracondylar line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3276600" y="49530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0800000" flipV="1">
            <a:off x="5334000" y="52578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705600" y="5029200"/>
            <a:ext cx="19909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Adductor tubercle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2514600" y="63246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066800" y="6096000"/>
            <a:ext cx="164019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lateral condyle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019800" y="6019800"/>
            <a:ext cx="169148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medial condyle</a:t>
            </a:r>
          </a:p>
        </p:txBody>
      </p:sp>
      <p:cxnSp>
        <p:nvCxnSpPr>
          <p:cNvPr id="88" name="Straight Arrow Connector 87"/>
          <p:cNvCxnSpPr>
            <a:stCxn id="86" idx="1"/>
          </p:cNvCxnSpPr>
          <p:nvPr/>
        </p:nvCxnSpPr>
        <p:spPr>
          <a:xfrm rot="10800000" flipV="1">
            <a:off x="5334000" y="6204466"/>
            <a:ext cx="685800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28600" y="685800"/>
            <a:ext cx="199958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greater trochanter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019800" y="1676400"/>
            <a:ext cx="192681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Lesser trochanter</a:t>
            </a:r>
          </a:p>
        </p:txBody>
      </p:sp>
      <p:cxnSp>
        <p:nvCxnSpPr>
          <p:cNvPr id="92" name="Straight Arrow Connector 91"/>
          <p:cNvCxnSpPr>
            <a:stCxn id="90" idx="1"/>
          </p:cNvCxnSpPr>
          <p:nvPr/>
        </p:nvCxnSpPr>
        <p:spPr>
          <a:xfrm rot="10800000">
            <a:off x="4419600" y="1524000"/>
            <a:ext cx="1600200" cy="337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96000" y="2057400"/>
            <a:ext cx="120417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Spiral line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72563" y="6453336"/>
            <a:ext cx="202818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Intercondylar notch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716016" y="6165304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10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6909" t="2476" r="28244" b="5861"/>
          <a:stretch>
            <a:fillRect/>
          </a:stretch>
        </p:blipFill>
        <p:spPr bwMode="auto">
          <a:xfrm>
            <a:off x="2339752" y="-27384"/>
            <a:ext cx="511256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995936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greater trochanter of the femur lies a hand’s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breadth below the iliac crest; it is best palpated with the hip adducted so that the overlying hip abductors (tensor fasciae latae and gluteus medius and minimus) are relaxed.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31" t="8727" r="34546" b="34545"/>
          <a:stretch/>
        </p:blipFill>
        <p:spPr bwMode="auto">
          <a:xfrm>
            <a:off x="0" y="0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933056"/>
            <a:ext cx="11271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important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1810671" y="4117722"/>
            <a:ext cx="1537193" cy="31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80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7941" r="34432" b="48001"/>
          <a:stretch/>
        </p:blipFill>
        <p:spPr bwMode="auto">
          <a:xfrm>
            <a:off x="179512" y="0"/>
            <a:ext cx="896448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157192"/>
            <a:ext cx="11271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5661248"/>
            <a:ext cx="11271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2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4" t="12182" r="26932" b="39272"/>
          <a:stretch/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1772816"/>
            <a:ext cx="10823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43608" y="1772816"/>
            <a:ext cx="57606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51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45" t="9883" r="26250" b="33818"/>
          <a:stretch/>
        </p:blipFill>
        <p:spPr bwMode="auto">
          <a:xfrm>
            <a:off x="395536" y="116632"/>
            <a:ext cx="8640960" cy="648071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0" y="5085184"/>
            <a:ext cx="10823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1082348" y="5229200"/>
            <a:ext cx="249292" cy="40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80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2185" t="2476" r="21747" b="7751"/>
          <a:stretch>
            <a:fillRect/>
          </a:stretch>
        </p:blipFill>
        <p:spPr bwMode="auto">
          <a:xfrm>
            <a:off x="4211960" y="0"/>
            <a:ext cx="504056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25460"/>
            <a:ext cx="246413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0000CC"/>
                </a:solidFill>
                <a:latin typeface="Algerian" pitchFamily="82" charset="0"/>
              </a:rPr>
              <a:t>The Hip </a:t>
            </a:r>
            <a:r>
              <a:rPr lang="en-US" sz="2800" dirty="0">
                <a:solidFill>
                  <a:srgbClr val="0000CC"/>
                </a:solidFill>
                <a:latin typeface="Algerian" pitchFamily="82" charset="0"/>
              </a:rPr>
              <a:t>bone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76672"/>
            <a:ext cx="449999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hip bone is made of: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1-The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ilium: superior in position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2-The ischium:postero-inferior in position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3-The pubis: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antero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-inferior in position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5856" y="98072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67944" y="126876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51920" y="155679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1988840"/>
            <a:ext cx="461536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Anatomical 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the hip bone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636912"/>
            <a:ext cx="4939508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very important to understand the anatomical position of the hip bone,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anatomical position:</a:t>
            </a:r>
          </a:p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Anterior superior iliac spine and the pubic tubercle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lie in 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same vertical plane</a:t>
            </a:r>
            <a:r>
              <a:rPr lang="en-US" b="1" i="1" u="sng" dirty="0" smtClean="0"/>
              <a:t>.</a:t>
            </a:r>
          </a:p>
          <a:p>
            <a:pPr algn="r"/>
            <a:endParaRPr lang="en-US" b="1" dirty="0" smtClean="0"/>
          </a:p>
          <a:p>
            <a:pPr algn="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ischial spine and the upper border of the </a:t>
            </a: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symphysis pubis lie in 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same horizontal plane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652120" y="2132856"/>
            <a:ext cx="72008" cy="345638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932040" y="3789040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24128" y="4797152"/>
            <a:ext cx="2592288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55976" y="4869160"/>
            <a:ext cx="1440160" cy="1080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796136" y="5157192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347864" y="2204864"/>
            <a:ext cx="252028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451663">
            <a:off x="1115616" y="5789086"/>
            <a:ext cx="235833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does this mean?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32657"/>
            <a:ext cx="4716015" cy="5601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ilium , ischium and pubis</a:t>
            </a:r>
            <a:r>
              <a:rPr lang="en-US" sz="2000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meet one another </a:t>
            </a: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by means of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triradiate</a:t>
            </a:r>
            <a:r>
              <a:rPr lang="en-US" sz="2800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(Y-shaped) </a:t>
            </a:r>
            <a:endParaRPr lang="en-US" sz="2800" b="1" u="sng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800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cartilage</a:t>
            </a:r>
            <a:r>
              <a:rPr lang="en-US" sz="2800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Acetabulum. </a:t>
            </a:r>
          </a:p>
          <a:p>
            <a:pPr algn="ctr" rtl="0">
              <a:lnSpc>
                <a:spcPct val="150000"/>
              </a:lnSpc>
            </a:pP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While  </a:t>
            </a:r>
            <a:r>
              <a:rPr lang="en-US" sz="24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the inferior ramus of the  pubis meets </a:t>
            </a:r>
            <a:r>
              <a:rPr lang="en-US" sz="32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with the ramus </a:t>
            </a:r>
          </a:p>
          <a:p>
            <a:pPr algn="ctr" rtl="0">
              <a:lnSpc>
                <a:spcPct val="150000"/>
              </a:lnSpc>
            </a:pPr>
            <a:r>
              <a:rPr lang="en-US" sz="32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of the ischium by </a:t>
            </a:r>
            <a:endParaRPr lang="en-US" sz="32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cartilaginous union </a:t>
            </a:r>
            <a:endParaRPr lang="en-US" sz="2400" b="1" u="sng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400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Ossifies near the age of 7 years</a:t>
            </a:r>
            <a:endParaRPr lang="en-US" sz="2400" b="1" u="sng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endParaRPr lang="en-US" sz="2000" i="1" dirty="0">
              <a:solidFill>
                <a:srgbClr val="660066"/>
              </a:solidFill>
            </a:endParaRPr>
          </a:p>
          <a:p>
            <a:pPr algn="l" rtl="0"/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728" t="2476" r="28835" b="7751"/>
          <a:stretch>
            <a:fillRect/>
          </a:stretch>
        </p:blipFill>
        <p:spPr bwMode="auto">
          <a:xfrm>
            <a:off x="4788024" y="0"/>
            <a:ext cx="4320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>
            <a:off x="1835696" y="2132856"/>
            <a:ext cx="5976664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563888" y="4365104"/>
            <a:ext cx="439248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12160" y="1340768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at puberty the triradiate cartilage starts to ossify and  near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age of  17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triradiate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cartilage will be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replaced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by bony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8647325">
            <a:off x="5273702" y="803329"/>
            <a:ext cx="172579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Remember that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32" y="412991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X-ray?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6012160" y="3573016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630306">
            <a:off x="1941278" y="5719386"/>
            <a:ext cx="223651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idea here?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7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2650"/>
            <a:ext cx="5334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3995936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0">
              <a:lnSpc>
                <a:spcPct val="200000"/>
              </a:lnSpc>
            </a:pP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hip bones articulate with the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sacrum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sacroiliac joints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while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anteriorly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they articulate with one another at the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symphysis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pubis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6324600"/>
            <a:ext cx="78739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femur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5" y="2924944"/>
            <a:ext cx="103746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hip bone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609600" y="3284984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24600" y="4648200"/>
            <a:ext cx="91563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sacrum</a:t>
            </a: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rot="10800000">
            <a:off x="3505200" y="4800600"/>
            <a:ext cx="2819400" cy="3226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6000" y="5562600"/>
            <a:ext cx="1794081" cy="5619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 rtl="0">
              <a:lnSpc>
                <a:spcPct val="200000"/>
              </a:lnSpc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symphysis pubis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3048000" y="5334000"/>
            <a:ext cx="3124200" cy="609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1"/>
          </p:cNvCxnSpPr>
          <p:nvPr/>
        </p:nvCxnSpPr>
        <p:spPr>
          <a:xfrm rot="10800000">
            <a:off x="1447800" y="6324600"/>
            <a:ext cx="17526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3886200" y="2895600"/>
            <a:ext cx="2286000" cy="838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48400" y="2743200"/>
            <a:ext cx="178350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sacroiliac joints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0"/>
            <a:ext cx="4572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Thus the two hip bones form the </a:t>
            </a:r>
            <a:r>
              <a:rPr lang="en-US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pelvic girdle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 the ilium corresponds to the scapula in the upper limb, the pubis corresponds to the clavicle while the ischium corresponds to the coracoid process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067944" y="692696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137" t="2476" r="28835" b="9055"/>
          <a:stretch>
            <a:fillRect/>
          </a:stretch>
        </p:blipFill>
        <p:spPr bwMode="auto">
          <a:xfrm>
            <a:off x="2339752" y="116632"/>
            <a:ext cx="43924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54627" y="260648"/>
            <a:ext cx="215475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1-The Ilium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260648"/>
            <a:ext cx="116673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parts: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Ala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Body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3568" y="764704"/>
            <a:ext cx="31683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707904" y="1700808"/>
            <a:ext cx="14401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51920" y="1700808"/>
            <a:ext cx="20162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27584" y="1052736"/>
            <a:ext cx="4248472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48264" y="1772816"/>
            <a:ext cx="1611777" cy="369331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Anterior border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Begins at the anterior superior iliac spine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(A.S.I.S)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ends at the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anterior Inferior iliac spine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(A.I.I.S) 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444208" y="2204864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156176" y="3501008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20259" y="4293096"/>
            <a:ext cx="1867565" cy="258532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Posterior border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Begins at the posterior superior iliac spine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(P.S.I.S)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ends at the posterior inferior iliac spine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(P.I.I.S)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483768" y="2924944"/>
            <a:ext cx="43204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915816" y="4005064"/>
            <a:ext cx="144016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14984" y="548680"/>
            <a:ext cx="248946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Superior border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made by the iliac crest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>
          <a:xfrm flipH="1">
            <a:off x="4170768" y="871846"/>
            <a:ext cx="1944216" cy="180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1"/>
          </p:cNvCxnSpPr>
          <p:nvPr/>
        </p:nvCxnSpPr>
        <p:spPr>
          <a:xfrm flipH="1">
            <a:off x="5538920" y="871846"/>
            <a:ext cx="576064" cy="252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1"/>
          </p:cNvCxnSpPr>
          <p:nvPr/>
        </p:nvCxnSpPr>
        <p:spPr>
          <a:xfrm>
            <a:off x="6114984" y="871846"/>
            <a:ext cx="72008" cy="540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1"/>
          </p:cNvCxnSpPr>
          <p:nvPr/>
        </p:nvCxnSpPr>
        <p:spPr>
          <a:xfrm flipH="1">
            <a:off x="3594704" y="871846"/>
            <a:ext cx="2520280" cy="61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7" idx="1"/>
          </p:cNvCxnSpPr>
          <p:nvPr/>
        </p:nvCxnSpPr>
        <p:spPr>
          <a:xfrm flipH="1">
            <a:off x="6114984" y="764704"/>
            <a:ext cx="689264" cy="10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62582" y="1412776"/>
            <a:ext cx="16296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Four borders: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superior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2-anteroir</a:t>
            </a:r>
          </a:p>
          <a:p>
            <a:pPr algn="l" rt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3-posterior</a:t>
            </a:r>
          </a:p>
          <a:p>
            <a:pPr algn="l" rt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4-medial</a:t>
            </a:r>
          </a:p>
          <a:p>
            <a:pPr algn="l"/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2339752" y="6453336"/>
            <a:ext cx="72008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339752" y="5085184"/>
            <a:ext cx="57606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-36512" y="2924944"/>
            <a:ext cx="2309287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Three surfaces</a:t>
            </a:r>
          </a:p>
          <a:p>
            <a:pPr algn="l" rt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gluteal surface</a:t>
            </a:r>
          </a:p>
          <a:p>
            <a:pPr algn="l" rt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 iliac fossa</a:t>
            </a:r>
          </a:p>
          <a:p>
            <a:pPr algn="l" rt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 sacropelvic surface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1619672" y="2564904"/>
            <a:ext cx="288032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444208" y="5661248"/>
            <a:ext cx="269979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anterior superior spine of the ilium is easily felt and may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visible in the thin subject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100392" y="3356992"/>
            <a:ext cx="720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820472" y="3356992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3997" t="2476" r="21747" b="7751"/>
          <a:stretch>
            <a:fillRect/>
          </a:stretch>
        </p:blipFill>
        <p:spPr bwMode="auto">
          <a:xfrm>
            <a:off x="2411760" y="0"/>
            <a:ext cx="4176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2924944"/>
            <a:ext cx="1368152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Medial border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Forms the arcuate line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extends to the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ilio-pubic eminence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74931" y="1895061"/>
            <a:ext cx="1917148" cy="2292626"/>
          </a:xfrm>
          <a:custGeom>
            <a:avLst/>
            <a:gdLst>
              <a:gd name="connsiteX0" fmla="*/ 1917148 w 1917148"/>
              <a:gd name="connsiteY0" fmla="*/ 0 h 2292626"/>
              <a:gd name="connsiteX1" fmla="*/ 1837635 w 1917148"/>
              <a:gd name="connsiteY1" fmla="*/ 225287 h 2292626"/>
              <a:gd name="connsiteX2" fmla="*/ 1731617 w 1917148"/>
              <a:gd name="connsiteY2" fmla="*/ 357809 h 2292626"/>
              <a:gd name="connsiteX3" fmla="*/ 1599095 w 1917148"/>
              <a:gd name="connsiteY3" fmla="*/ 503582 h 2292626"/>
              <a:gd name="connsiteX4" fmla="*/ 1453322 w 1917148"/>
              <a:gd name="connsiteY4" fmla="*/ 715617 h 2292626"/>
              <a:gd name="connsiteX5" fmla="*/ 1307548 w 1917148"/>
              <a:gd name="connsiteY5" fmla="*/ 861391 h 2292626"/>
              <a:gd name="connsiteX6" fmla="*/ 1188278 w 1917148"/>
              <a:gd name="connsiteY6" fmla="*/ 1152939 h 2292626"/>
              <a:gd name="connsiteX7" fmla="*/ 1135269 w 1917148"/>
              <a:gd name="connsiteY7" fmla="*/ 1351722 h 2292626"/>
              <a:gd name="connsiteX8" fmla="*/ 1002748 w 1917148"/>
              <a:gd name="connsiteY8" fmla="*/ 1510748 h 2292626"/>
              <a:gd name="connsiteX9" fmla="*/ 856974 w 1917148"/>
              <a:gd name="connsiteY9" fmla="*/ 1603513 h 2292626"/>
              <a:gd name="connsiteX10" fmla="*/ 764208 w 1917148"/>
              <a:gd name="connsiteY10" fmla="*/ 1696278 h 2292626"/>
              <a:gd name="connsiteX11" fmla="*/ 605182 w 1917148"/>
              <a:gd name="connsiteY11" fmla="*/ 1815548 h 2292626"/>
              <a:gd name="connsiteX12" fmla="*/ 446156 w 1917148"/>
              <a:gd name="connsiteY12" fmla="*/ 1895061 h 2292626"/>
              <a:gd name="connsiteX13" fmla="*/ 207617 w 1917148"/>
              <a:gd name="connsiteY13" fmla="*/ 2054087 h 2292626"/>
              <a:gd name="connsiteX14" fmla="*/ 61843 w 1917148"/>
              <a:gd name="connsiteY14" fmla="*/ 2213113 h 2292626"/>
              <a:gd name="connsiteX15" fmla="*/ 8835 w 1917148"/>
              <a:gd name="connsiteY15" fmla="*/ 2252869 h 2292626"/>
              <a:gd name="connsiteX16" fmla="*/ 8835 w 1917148"/>
              <a:gd name="connsiteY16" fmla="*/ 2292626 h 229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17148" h="2292626">
                <a:moveTo>
                  <a:pt x="1917148" y="0"/>
                </a:moveTo>
                <a:cubicBezTo>
                  <a:pt x="1892852" y="82826"/>
                  <a:pt x="1868557" y="165652"/>
                  <a:pt x="1837635" y="225287"/>
                </a:cubicBezTo>
                <a:cubicBezTo>
                  <a:pt x="1806713" y="284922"/>
                  <a:pt x="1771374" y="311427"/>
                  <a:pt x="1731617" y="357809"/>
                </a:cubicBezTo>
                <a:cubicBezTo>
                  <a:pt x="1691860" y="404191"/>
                  <a:pt x="1645478" y="443947"/>
                  <a:pt x="1599095" y="503582"/>
                </a:cubicBezTo>
                <a:cubicBezTo>
                  <a:pt x="1552712" y="563217"/>
                  <a:pt x="1501913" y="655982"/>
                  <a:pt x="1453322" y="715617"/>
                </a:cubicBezTo>
                <a:cubicBezTo>
                  <a:pt x="1404731" y="775252"/>
                  <a:pt x="1351722" y="788504"/>
                  <a:pt x="1307548" y="861391"/>
                </a:cubicBezTo>
                <a:cubicBezTo>
                  <a:pt x="1263374" y="934278"/>
                  <a:pt x="1216991" y="1071217"/>
                  <a:pt x="1188278" y="1152939"/>
                </a:cubicBezTo>
                <a:cubicBezTo>
                  <a:pt x="1159565" y="1234661"/>
                  <a:pt x="1166191" y="1292087"/>
                  <a:pt x="1135269" y="1351722"/>
                </a:cubicBezTo>
                <a:cubicBezTo>
                  <a:pt x="1104347" y="1411357"/>
                  <a:pt x="1049130" y="1468783"/>
                  <a:pt x="1002748" y="1510748"/>
                </a:cubicBezTo>
                <a:cubicBezTo>
                  <a:pt x="956366" y="1552713"/>
                  <a:pt x="896731" y="1572591"/>
                  <a:pt x="856974" y="1603513"/>
                </a:cubicBezTo>
                <a:cubicBezTo>
                  <a:pt x="817217" y="1634435"/>
                  <a:pt x="806173" y="1660939"/>
                  <a:pt x="764208" y="1696278"/>
                </a:cubicBezTo>
                <a:cubicBezTo>
                  <a:pt x="722243" y="1731617"/>
                  <a:pt x="658191" y="1782418"/>
                  <a:pt x="605182" y="1815548"/>
                </a:cubicBezTo>
                <a:cubicBezTo>
                  <a:pt x="552173" y="1848679"/>
                  <a:pt x="512417" y="1855305"/>
                  <a:pt x="446156" y="1895061"/>
                </a:cubicBezTo>
                <a:cubicBezTo>
                  <a:pt x="379895" y="1934817"/>
                  <a:pt x="271669" y="2001078"/>
                  <a:pt x="207617" y="2054087"/>
                </a:cubicBezTo>
                <a:cubicBezTo>
                  <a:pt x="143565" y="2107096"/>
                  <a:pt x="94973" y="2179983"/>
                  <a:pt x="61843" y="2213113"/>
                </a:cubicBezTo>
                <a:cubicBezTo>
                  <a:pt x="28713" y="2246243"/>
                  <a:pt x="17670" y="2239617"/>
                  <a:pt x="8835" y="2252869"/>
                </a:cubicBezTo>
                <a:cubicBezTo>
                  <a:pt x="0" y="2266121"/>
                  <a:pt x="4417" y="2279373"/>
                  <a:pt x="8835" y="2292626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7"/>
          </p:cNvCxnSpPr>
          <p:nvPr/>
        </p:nvCxnSpPr>
        <p:spPr>
          <a:xfrm>
            <a:off x="1907704" y="3140968"/>
            <a:ext cx="3002496" cy="105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23728" y="4149080"/>
            <a:ext cx="151216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420" y="1916832"/>
            <a:ext cx="11272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Iliac fossa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588379" y="2101498"/>
            <a:ext cx="2479565" cy="607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88223" y="0"/>
            <a:ext cx="2448273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sacropelvic surface presents: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Iliac tuberosity: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rough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area that gives attachment to the interosseous and dorsal sacroiliac ligaments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auricular surface:</a:t>
            </a:r>
          </a:p>
          <a:p>
            <a:pPr algn="ctr" rtl="0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Smooth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area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articulates with the sacrum to form the sacroiliac joint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pelvic surface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Smooth area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012160" y="764704"/>
            <a:ext cx="93610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868144" y="2420888"/>
            <a:ext cx="136815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717774" y="3789040"/>
            <a:ext cx="2446514" cy="239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728" t="2476" r="28835" b="6806"/>
          <a:stretch>
            <a:fillRect/>
          </a:stretch>
        </p:blipFill>
        <p:spPr bwMode="auto">
          <a:xfrm>
            <a:off x="2771800" y="-27384"/>
            <a:ext cx="432048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7398"/>
            <a:ext cx="2915816" cy="5355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gluteal surface is divided into 4 parts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three lines:</a:t>
            </a: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Posterior gluteal line</a:t>
            </a: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Middle gluteal line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anterior</a:t>
            </a: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Inferior gluteal 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23728" y="2276872"/>
            <a:ext cx="252028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23728" y="3429000"/>
            <a:ext cx="3168352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67744" y="1700808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764704"/>
            <a:ext cx="1692695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MAKE SURE you know the names of the muscles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are attached to the areas between these lines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3474874"/>
            <a:ext cx="1944216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muscle is attached to the area between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inferior and middle gluteal lines?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812360" y="3140968"/>
            <a:ext cx="484632" cy="28803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 flipV="1">
            <a:off x="5724128" y="2276874"/>
            <a:ext cx="1224136" cy="2075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</p:cNvCxnSpPr>
          <p:nvPr/>
        </p:nvCxnSpPr>
        <p:spPr>
          <a:xfrm flipH="1" flipV="1">
            <a:off x="4932040" y="2852936"/>
            <a:ext cx="2016224" cy="1499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</p:cNvCxnSpPr>
          <p:nvPr/>
        </p:nvCxnSpPr>
        <p:spPr>
          <a:xfrm flipH="1" flipV="1">
            <a:off x="5148064" y="2276872"/>
            <a:ext cx="1800200" cy="2075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1"/>
          </p:cNvCxnSpPr>
          <p:nvPr/>
        </p:nvCxnSpPr>
        <p:spPr>
          <a:xfrm flipH="1" flipV="1">
            <a:off x="6084168" y="2348880"/>
            <a:ext cx="864096" cy="200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4588" t="2476" r="21747" b="7751"/>
          <a:stretch>
            <a:fillRect/>
          </a:stretch>
        </p:blipFill>
        <p:spPr bwMode="auto">
          <a:xfrm>
            <a:off x="5796136" y="-27384"/>
            <a:ext cx="338437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38091" t="2476" r="27063" b="24760"/>
          <a:stretch>
            <a:fillRect/>
          </a:stretch>
        </p:blipFill>
        <p:spPr bwMode="auto">
          <a:xfrm>
            <a:off x="0" y="0"/>
            <a:ext cx="3635896" cy="551723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5896" y="1823913"/>
            <a:ext cx="2160240" cy="3693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body is flattened and  has:</a:t>
            </a:r>
          </a:p>
          <a:p>
            <a:pPr algn="l" rtl="0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1- an upper border called </a:t>
            </a:r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pubic crest</a:t>
            </a:r>
          </a:p>
          <a:p>
            <a:pPr algn="l" rtl="0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that ends laterally by </a:t>
            </a:r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pubic tubercle</a:t>
            </a:r>
          </a:p>
          <a:p>
            <a:pPr algn="l" rtl="0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2- symphyseal surface which articulates with </a:t>
            </a:r>
          </a:p>
          <a:p>
            <a:pPr algn="l" rtl="0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opposite pubis to form the pubic symphysis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0"/>
            <a:ext cx="224933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Pubic bone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836" y="764704"/>
            <a:ext cx="344838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Formed of a body and two rami: 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superior and inferior</a:t>
            </a:r>
          </a:p>
        </p:txBody>
      </p:sp>
      <p:sp>
        <p:nvSpPr>
          <p:cNvPr id="7" name="Freeform 6"/>
          <p:cNvSpPr/>
          <p:nvPr/>
        </p:nvSpPr>
        <p:spPr>
          <a:xfrm>
            <a:off x="4686301" y="1003300"/>
            <a:ext cx="1757908" cy="3361804"/>
          </a:xfrm>
          <a:custGeom>
            <a:avLst/>
            <a:gdLst>
              <a:gd name="connsiteX0" fmla="*/ 0 w 1921933"/>
              <a:gd name="connsiteY0" fmla="*/ 0 h 3289300"/>
              <a:gd name="connsiteX1" fmla="*/ 990600 w 1921933"/>
              <a:gd name="connsiteY1" fmla="*/ 76200 h 3289300"/>
              <a:gd name="connsiteX2" fmla="*/ 1435100 w 1921933"/>
              <a:gd name="connsiteY2" fmla="*/ 190500 h 3289300"/>
              <a:gd name="connsiteX3" fmla="*/ 1816100 w 1921933"/>
              <a:gd name="connsiteY3" fmla="*/ 838200 h 3289300"/>
              <a:gd name="connsiteX4" fmla="*/ 1917700 w 1921933"/>
              <a:gd name="connsiteY4" fmla="*/ 1612900 h 3289300"/>
              <a:gd name="connsiteX5" fmla="*/ 1841500 w 1921933"/>
              <a:gd name="connsiteY5" fmla="*/ 3289300 h 32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1933" h="3289300">
                <a:moveTo>
                  <a:pt x="0" y="0"/>
                </a:moveTo>
                <a:cubicBezTo>
                  <a:pt x="375708" y="22225"/>
                  <a:pt x="751417" y="44450"/>
                  <a:pt x="990600" y="76200"/>
                </a:cubicBezTo>
                <a:cubicBezTo>
                  <a:pt x="1229783" y="107950"/>
                  <a:pt x="1297517" y="63500"/>
                  <a:pt x="1435100" y="190500"/>
                </a:cubicBezTo>
                <a:cubicBezTo>
                  <a:pt x="1572683" y="317500"/>
                  <a:pt x="1735667" y="601133"/>
                  <a:pt x="1816100" y="838200"/>
                </a:cubicBezTo>
                <a:cubicBezTo>
                  <a:pt x="1896533" y="1075267"/>
                  <a:pt x="1913467" y="1204383"/>
                  <a:pt x="1917700" y="1612900"/>
                </a:cubicBezTo>
                <a:cubicBezTo>
                  <a:pt x="1921933" y="2021417"/>
                  <a:pt x="1881716" y="2655358"/>
                  <a:pt x="1841500" y="328930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580112" y="1340768"/>
            <a:ext cx="1224136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054600" y="4013200"/>
            <a:ext cx="1041400" cy="546100"/>
          </a:xfrm>
          <a:custGeom>
            <a:avLst/>
            <a:gdLst>
              <a:gd name="connsiteX0" fmla="*/ 0 w 1041400"/>
              <a:gd name="connsiteY0" fmla="*/ 0 h 546100"/>
              <a:gd name="connsiteX1" fmla="*/ 1041400 w 1041400"/>
              <a:gd name="connsiteY1" fmla="*/ 546100 h 546100"/>
              <a:gd name="connsiteX2" fmla="*/ 1041400 w 1041400"/>
              <a:gd name="connsiteY2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0" h="546100">
                <a:moveTo>
                  <a:pt x="0" y="0"/>
                </a:moveTo>
                <a:lnTo>
                  <a:pt x="1041400" y="546100"/>
                </a:lnTo>
                <a:lnTo>
                  <a:pt x="1041400" y="5461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496" y="5589240"/>
            <a:ext cx="615008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inferior ramus of the pubic bone joins the ischial ramus 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form the conjoined tendon.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superior pubic ramus has a pectineal line on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its medial surface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411760" y="5229200"/>
            <a:ext cx="2736304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47664" y="4653136"/>
            <a:ext cx="1584176" cy="10801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2154767" y="4749800"/>
            <a:ext cx="1223433" cy="766233"/>
          </a:xfrm>
          <a:custGeom>
            <a:avLst/>
            <a:gdLst>
              <a:gd name="connsiteX0" fmla="*/ 1223433 w 1223433"/>
              <a:gd name="connsiteY0" fmla="*/ 0 h 766233"/>
              <a:gd name="connsiteX1" fmla="*/ 169333 w 1223433"/>
              <a:gd name="connsiteY1" fmla="*/ 660400 h 766233"/>
              <a:gd name="connsiteX2" fmla="*/ 207433 w 1223433"/>
              <a:gd name="connsiteY2" fmla="*/ 635000 h 76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3433" h="766233">
                <a:moveTo>
                  <a:pt x="1223433" y="0"/>
                </a:moveTo>
                <a:lnTo>
                  <a:pt x="169333" y="660400"/>
                </a:lnTo>
                <a:cubicBezTo>
                  <a:pt x="0" y="766233"/>
                  <a:pt x="103716" y="700616"/>
                  <a:pt x="207433" y="6350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123728" y="5301208"/>
            <a:ext cx="36004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419872" y="2924944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3238500" y="3683000"/>
            <a:ext cx="1557867" cy="687917"/>
          </a:xfrm>
          <a:custGeom>
            <a:avLst/>
            <a:gdLst>
              <a:gd name="connsiteX0" fmla="*/ 1320800 w 1557867"/>
              <a:gd name="connsiteY0" fmla="*/ 0 h 687917"/>
              <a:gd name="connsiteX1" fmla="*/ 1549400 w 1557867"/>
              <a:gd name="connsiteY1" fmla="*/ 63500 h 687917"/>
              <a:gd name="connsiteX2" fmla="*/ 1270000 w 1557867"/>
              <a:gd name="connsiteY2" fmla="*/ 127000 h 687917"/>
              <a:gd name="connsiteX3" fmla="*/ 825500 w 1557867"/>
              <a:gd name="connsiteY3" fmla="*/ 152400 h 687917"/>
              <a:gd name="connsiteX4" fmla="*/ 495300 w 1557867"/>
              <a:gd name="connsiteY4" fmla="*/ 177800 h 687917"/>
              <a:gd name="connsiteX5" fmla="*/ 457200 w 1557867"/>
              <a:gd name="connsiteY5" fmla="*/ 266700 h 687917"/>
              <a:gd name="connsiteX6" fmla="*/ 368300 w 1557867"/>
              <a:gd name="connsiteY6" fmla="*/ 647700 h 687917"/>
              <a:gd name="connsiteX7" fmla="*/ 0 w 1557867"/>
              <a:gd name="connsiteY7" fmla="*/ 508000 h 68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7867" h="687917">
                <a:moveTo>
                  <a:pt x="1320800" y="0"/>
                </a:moveTo>
                <a:cubicBezTo>
                  <a:pt x="1439333" y="21166"/>
                  <a:pt x="1557867" y="42333"/>
                  <a:pt x="1549400" y="63500"/>
                </a:cubicBezTo>
                <a:cubicBezTo>
                  <a:pt x="1540933" y="84667"/>
                  <a:pt x="1390650" y="112183"/>
                  <a:pt x="1270000" y="127000"/>
                </a:cubicBezTo>
                <a:cubicBezTo>
                  <a:pt x="1149350" y="141817"/>
                  <a:pt x="954617" y="143933"/>
                  <a:pt x="825500" y="152400"/>
                </a:cubicBezTo>
                <a:cubicBezTo>
                  <a:pt x="696383" y="160867"/>
                  <a:pt x="556683" y="158750"/>
                  <a:pt x="495300" y="177800"/>
                </a:cubicBezTo>
                <a:cubicBezTo>
                  <a:pt x="433917" y="196850"/>
                  <a:pt x="478367" y="188383"/>
                  <a:pt x="457200" y="266700"/>
                </a:cubicBezTo>
                <a:cubicBezTo>
                  <a:pt x="436033" y="345017"/>
                  <a:pt x="444500" y="607483"/>
                  <a:pt x="368300" y="647700"/>
                </a:cubicBezTo>
                <a:cubicBezTo>
                  <a:pt x="292100" y="687917"/>
                  <a:pt x="146050" y="597958"/>
                  <a:pt x="0" y="50800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987824" y="1340768"/>
            <a:ext cx="1080120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516216" y="3717032"/>
            <a:ext cx="1224136" cy="20882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78889" y="5805264"/>
            <a:ext cx="28135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Pectineal line</a:t>
            </a:r>
            <a:endParaRPr lang="en-US" sz="36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355976" y="5949280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1078</Words>
  <Application>Microsoft Office PowerPoint</Application>
  <PresentationFormat>On-screen Show (4:3)</PresentationFormat>
  <Paragraphs>222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Hasan</cp:lastModifiedBy>
  <cp:revision>34</cp:revision>
  <dcterms:created xsi:type="dcterms:W3CDTF">2013-01-19T22:07:22Z</dcterms:created>
  <dcterms:modified xsi:type="dcterms:W3CDTF">2015-02-02T21:31:47Z</dcterms:modified>
</cp:coreProperties>
</file>