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6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7.xml" ContentType="application/vnd.openxmlformats-officedocument.presentationml.slide+xml"/>
  <Override PartName="/ppt/slides/slide9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Override1.xml" ContentType="application/vnd.openxmlformats-officedocument.themeOverr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6" r:id="rId4"/>
    <p:sldId id="257" r:id="rId5"/>
    <p:sldId id="270" r:id="rId6"/>
    <p:sldId id="271" r:id="rId7"/>
    <p:sldId id="268" r:id="rId8"/>
    <p:sldId id="258" r:id="rId9"/>
    <p:sldId id="267" r:id="rId10"/>
    <p:sldId id="259" r:id="rId11"/>
    <p:sldId id="260" r:id="rId12"/>
    <p:sldId id="272" r:id="rId13"/>
    <p:sldId id="269" r:id="rId14"/>
    <p:sldId id="261" r:id="rId15"/>
    <p:sldId id="262" r:id="rId16"/>
    <p:sldId id="263" r:id="rId17"/>
    <p:sldId id="264" r:id="rId18"/>
    <p:sldId id="26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customXml" Target="../customXml/item3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customXml" Target="../customXml/item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Straight Connector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Straight Connector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Straight Connector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Oval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Oval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val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BC6EB6-1365-4E79-827B-A0ACA25170DF}" type="datetimeFigureOut">
              <a:rPr lang="en-US"/>
              <a:pPr>
                <a:defRPr/>
              </a:pPr>
              <a:t>11/7/2015</a:t>
            </a:fld>
            <a:endParaRPr lang="en-US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B16A78-6E6B-4E9B-8FE0-D7B0AD0E674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7F86ED9-0318-4B4E-A557-4BE6E69DD584}" type="datetimeFigureOut">
              <a:rPr lang="en-US"/>
              <a:pPr>
                <a:defRPr/>
              </a:pPr>
              <a:t>11/7/2015</a:t>
            </a:fld>
            <a:endParaRPr lang="en-US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FD79F-EA13-4253-83F0-88AF70D5E47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Straight Connector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Straight Connector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Straight Connector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val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Straight Connector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D2C660-6B7B-452D-9611-B854942A9828}" type="datetimeFigureOut">
              <a:rPr lang="en-US"/>
              <a:pPr>
                <a:defRPr/>
              </a:pPr>
              <a:t>11/7/2015</a:t>
            </a:fld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351B66-09CA-44BE-B83D-A4B424C8944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E578BA-154D-4529-B45F-BAB2C18201BF}" type="datetimeFigureOut">
              <a:rPr lang="en-US"/>
              <a:pPr>
                <a:defRPr/>
              </a:pPr>
              <a:t>11/7/2015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94453-81FF-4B6F-9D0A-A78E9A9EC08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B50E1-8736-4CE7-BC3A-530D341117AC}" type="datetimeFigureOut">
              <a:rPr lang="en-US"/>
              <a:pPr>
                <a:defRPr/>
              </a:pPr>
              <a:t>11/7/2015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E8B79-AC33-47E4-A3C7-4E2322F64D6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07675AB-679D-4371-A77E-A6BB569C736B}" type="datetimeFigureOut">
              <a:rPr lang="en-US"/>
              <a:pPr>
                <a:defRPr/>
              </a:pPr>
              <a:t>11/7/2015</a:t>
            </a:fld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29771-710A-4E95-B48B-4D77B7D1B8D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F008A-2072-4CD4-B9AE-C518664A03F8}" type="datetimeFigureOut">
              <a:rPr lang="en-US"/>
              <a:pPr>
                <a:defRPr/>
              </a:pPr>
              <a:t>11/7/2015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7B210-6497-4940-BECC-64E9B4DF4FD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Straight Connector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Oval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0B81719-B00F-4160-A5A4-531043541B44}" type="datetimeFigureOut">
              <a:rPr lang="en-US"/>
              <a:pPr>
                <a:defRPr/>
              </a:pPr>
              <a:t>11/7/2015</a:t>
            </a:fld>
            <a:endParaRPr lang="en-US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E7D61-ABEE-4B08-B7E0-43AB7887515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Oval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Straight Connector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FBF7030-3F80-4D07-85D1-D4B364EE83C7}" type="datetimeFigureOut">
              <a:rPr lang="en-US"/>
              <a:pPr>
                <a:defRPr/>
              </a:pPr>
              <a:t>11/7/2015</a:t>
            </a:fld>
            <a:endParaRPr lang="en-US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96E0A-3824-4288-9FC0-AC504AA0FFC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854D2-9B37-4990-ACDC-3F140BED32A9}" type="datetimeFigureOut">
              <a:rPr lang="en-US"/>
              <a:pPr>
                <a:defRPr/>
              </a:pPr>
              <a:t>11/7/2015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4E24B-3C80-450A-AC5D-115037C3024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40439-5EF2-4EEC-A879-8C2E4ED059AA}" type="datetimeFigureOut">
              <a:rPr lang="en-US"/>
              <a:pPr>
                <a:defRPr/>
              </a:pPr>
              <a:t>11/7/2015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8DF8CA-1607-47AD-88F7-E4756B96507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rtl="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32FE40B-EB8C-4664-BF3B-06DD684D63D3}" type="datetimeFigureOut">
              <a:rPr lang="en-US"/>
              <a:pPr>
                <a:defRPr/>
              </a:pPr>
              <a:t>11/7/2015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rtl="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>
              <a:defRPr sz="1400" b="1">
                <a:solidFill>
                  <a:srgbClr val="FFFFFF"/>
                </a:solidFill>
                <a:latin typeface="Century Schoolbook" pitchFamily="18" charset="0"/>
              </a:defRPr>
            </a:lvl1pPr>
          </a:lstStyle>
          <a:p>
            <a:pPr>
              <a:defRPr/>
            </a:pPr>
            <a:fld id="{0977D6A9-D325-4178-A711-F5BC745429D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7030A0"/>
                </a:solidFill>
              </a:rPr>
              <a:t>Veins and </a:t>
            </a:r>
            <a:r>
              <a:rPr lang="en-US" sz="6000" b="1" dirty="0" err="1" smtClean="0">
                <a:solidFill>
                  <a:srgbClr val="7030A0"/>
                </a:solidFill>
              </a:rPr>
              <a:t>lymphatics</a:t>
            </a:r>
            <a:endParaRPr lang="ar-JO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b="1" dirty="0" err="1" smtClean="0">
                <a:solidFill>
                  <a:srgbClr val="7030A0"/>
                </a:solidFill>
              </a:rPr>
              <a:t>Thrombophlebitis</a:t>
            </a:r>
            <a:r>
              <a:rPr lang="en-US" sz="4000" b="1" dirty="0" smtClean="0">
                <a:solidFill>
                  <a:srgbClr val="7030A0"/>
                </a:solidFill>
              </a:rPr>
              <a:t> And </a:t>
            </a:r>
            <a:r>
              <a:rPr lang="en-US" sz="4000" b="1" dirty="0" err="1" smtClean="0">
                <a:solidFill>
                  <a:srgbClr val="7030A0"/>
                </a:solidFill>
              </a:rPr>
              <a:t>Phlebothrombosis</a:t>
            </a:r>
            <a:endParaRPr lang="ar-JO" sz="40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i="1" dirty="0" smtClean="0"/>
              <a:t> interchangeable terms</a:t>
            </a:r>
          </a:p>
          <a:p>
            <a:r>
              <a:rPr lang="en-US" sz="3200" b="1" i="1" dirty="0" smtClean="0"/>
              <a:t>= Inflammation + thrombosis of veins</a:t>
            </a:r>
          </a:p>
          <a:p>
            <a:r>
              <a:rPr lang="en-US" sz="3200" i="1" dirty="0" smtClean="0"/>
              <a:t>The deep leg veins account for more than 90% of cases </a:t>
            </a:r>
          </a:p>
          <a:p>
            <a:r>
              <a:rPr lang="en-US" sz="3200" dirty="0" smtClean="0"/>
              <a:t>the most important clinical </a:t>
            </a:r>
            <a:r>
              <a:rPr lang="en-US" sz="3200" b="1" dirty="0" smtClean="0"/>
              <a:t>predispositions</a:t>
            </a:r>
            <a:r>
              <a:rPr lang="en-US" sz="3200" dirty="0" smtClean="0"/>
              <a:t> are: congestive heart failure, </a:t>
            </a:r>
            <a:r>
              <a:rPr lang="en-US" sz="3200" dirty="0" err="1" smtClean="0"/>
              <a:t>neoplasia</a:t>
            </a:r>
            <a:r>
              <a:rPr lang="en-US" sz="3200" dirty="0" smtClean="0"/>
              <a:t>, pregnancy, obesity, the postoperative state, and prolonged bed rest or immobilization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7467600" cy="6016752"/>
          </a:xfrm>
        </p:spPr>
        <p:txBody>
          <a:bodyPr/>
          <a:lstStyle/>
          <a:p>
            <a:r>
              <a:rPr lang="en-US" sz="3200" b="1" dirty="0" err="1" smtClean="0"/>
              <a:t>Thrombophlebitis</a:t>
            </a:r>
            <a:r>
              <a:rPr lang="en-US" sz="3200" b="1" dirty="0" smtClean="0"/>
              <a:t> of upper limb veins are usually associated with local risk factors like: catheter or </a:t>
            </a:r>
            <a:r>
              <a:rPr lang="en-US" sz="3200" b="1" dirty="0" err="1" smtClean="0"/>
              <a:t>canula</a:t>
            </a:r>
            <a:r>
              <a:rPr lang="en-US" sz="3200" b="1" dirty="0" smtClean="0"/>
              <a:t> site; or in some cases can be associated with systemic </a:t>
            </a:r>
            <a:r>
              <a:rPr lang="en-US" sz="3200" b="1" dirty="0" err="1" smtClean="0"/>
              <a:t>hypercoagulabilities</a:t>
            </a:r>
            <a:r>
              <a:rPr lang="en-US" sz="3200" b="1" dirty="0" smtClean="0"/>
              <a:t>.</a:t>
            </a:r>
          </a:p>
          <a:p>
            <a:endParaRPr lang="en-US" sz="3200" b="1" dirty="0" smtClean="0"/>
          </a:p>
          <a:p>
            <a:pPr>
              <a:buNone/>
            </a:pPr>
            <a:r>
              <a:rPr lang="en-US" sz="3200" b="1" dirty="0" smtClean="0"/>
              <a:t> </a:t>
            </a:r>
          </a:p>
          <a:p>
            <a:r>
              <a:rPr lang="en-US" sz="3200" b="1" dirty="0" smtClean="0"/>
              <a:t>local manifestations</a:t>
            </a:r>
            <a:r>
              <a:rPr lang="en-US" sz="3200" dirty="0" smtClean="0"/>
              <a:t>: distal edema, cyanosis, superficial vein dilation, heat, tenderness, redness, swelling, and </a:t>
            </a:r>
            <a:r>
              <a:rPr lang="en-US" sz="3200" dirty="0" smtClean="0"/>
              <a:t>pain</a:t>
            </a:r>
          </a:p>
          <a:p>
            <a:r>
              <a:rPr lang="en-US" sz="3200" i="1" dirty="0" smtClean="0"/>
              <a:t>Distant manifestations: emboli</a:t>
            </a:r>
            <a:endParaRPr lang="en-US" sz="3200" i="1" dirty="0" smtClean="0"/>
          </a:p>
          <a:p>
            <a:endParaRPr lang="ar-JO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7467600" cy="6092952"/>
          </a:xfrm>
        </p:spPr>
        <p:txBody>
          <a:bodyPr/>
          <a:lstStyle/>
          <a:p>
            <a:r>
              <a:rPr lang="en-US" sz="3200" b="1" i="1" u="sng" dirty="0" smtClean="0">
                <a:solidFill>
                  <a:schemeClr val="accent3">
                    <a:lumMod val="75000"/>
                  </a:schemeClr>
                </a:solidFill>
              </a:rPr>
              <a:t>Clinical syndromes associated with venous </a:t>
            </a:r>
            <a:r>
              <a:rPr lang="en-US" sz="3200" b="1" i="1" u="sng" dirty="0" err="1" smtClean="0">
                <a:solidFill>
                  <a:schemeClr val="accent3">
                    <a:lumMod val="75000"/>
                  </a:schemeClr>
                </a:solidFill>
              </a:rPr>
              <a:t>thrmobosis</a:t>
            </a:r>
            <a:r>
              <a:rPr lang="en-US" sz="3200" b="1" i="1" u="sng" dirty="0" smtClean="0">
                <a:solidFill>
                  <a:schemeClr val="accent3">
                    <a:lumMod val="75000"/>
                  </a:schemeClr>
                </a:solidFill>
              </a:rPr>
              <a:t>:</a:t>
            </a:r>
            <a:endParaRPr lang="en-US" sz="3200" b="1" i="1" u="sng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en-US" sz="3200" i="1" dirty="0" smtClean="0"/>
          </a:p>
          <a:p>
            <a:pPr>
              <a:buNone/>
            </a:pPr>
            <a:r>
              <a:rPr lang="en-US" sz="2800" b="1" i="1" u="sng" dirty="0" smtClean="0">
                <a:solidFill>
                  <a:srgbClr val="7030A0"/>
                </a:solidFill>
              </a:rPr>
              <a:t>1- Migratory </a:t>
            </a:r>
            <a:r>
              <a:rPr lang="en-US" sz="2800" b="1" i="1" u="sng" dirty="0" err="1" smtClean="0">
                <a:solidFill>
                  <a:srgbClr val="7030A0"/>
                </a:solidFill>
              </a:rPr>
              <a:t>thrombophlebitis</a:t>
            </a:r>
            <a:r>
              <a:rPr lang="en-US" sz="2800" b="1" i="1" u="sng" dirty="0" smtClean="0">
                <a:solidFill>
                  <a:srgbClr val="7030A0"/>
                </a:solidFill>
              </a:rPr>
              <a:t> (Trousseau sign</a:t>
            </a:r>
            <a:r>
              <a:rPr lang="en-US" sz="2800" b="1" i="1" u="sng" dirty="0" smtClean="0">
                <a:solidFill>
                  <a:srgbClr val="7030A0"/>
                </a:solidFill>
              </a:rPr>
              <a:t>):</a:t>
            </a:r>
          </a:p>
          <a:p>
            <a:pPr>
              <a:buNone/>
            </a:pPr>
            <a:r>
              <a:rPr lang="en-US" sz="3200" b="1" i="1" u="sng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/>
              <a:t>hypercoagulability</a:t>
            </a:r>
            <a:r>
              <a:rPr lang="en-US" sz="3200" dirty="0" smtClean="0"/>
              <a:t> occurs as a </a:t>
            </a:r>
            <a:r>
              <a:rPr lang="en-US" sz="3200" dirty="0" err="1" smtClean="0"/>
              <a:t>paraneoplastic</a:t>
            </a:r>
            <a:r>
              <a:rPr lang="en-US" sz="3200" dirty="0" smtClean="0"/>
              <a:t> syndrome related to tumor elaboration of pro-coagulant </a:t>
            </a:r>
            <a:r>
              <a:rPr lang="en-US" sz="3200" dirty="0" smtClean="0"/>
              <a:t>factors</a:t>
            </a:r>
          </a:p>
          <a:p>
            <a:pPr>
              <a:buNone/>
            </a:pPr>
            <a:r>
              <a:rPr lang="en-US" sz="3200" dirty="0" smtClean="0"/>
              <a:t>- Most often related to GI carcinomas</a:t>
            </a:r>
            <a:endParaRPr lang="ar-JO" sz="3200" dirty="0" smtClean="0"/>
          </a:p>
          <a:p>
            <a:endParaRPr lang="ar-JO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7467600" cy="1325562"/>
          </a:xfrm>
        </p:spPr>
        <p:txBody>
          <a:bodyPr>
            <a:noAutofit/>
          </a:bodyPr>
          <a:lstStyle/>
          <a:p>
            <a:r>
              <a:rPr lang="en-US" sz="3200" b="1" u="sng" dirty="0" smtClean="0">
                <a:solidFill>
                  <a:srgbClr val="7030A0"/>
                </a:solidFill>
              </a:rPr>
              <a:t>2- The </a:t>
            </a:r>
            <a:r>
              <a:rPr lang="en-US" sz="3200" b="1" i="1" u="sng" dirty="0" smtClean="0">
                <a:solidFill>
                  <a:srgbClr val="7030A0"/>
                </a:solidFill>
              </a:rPr>
              <a:t>superior vena </a:t>
            </a:r>
            <a:r>
              <a:rPr lang="en-US" sz="3200" b="1" i="1" u="sng" dirty="0" err="1" smtClean="0">
                <a:solidFill>
                  <a:srgbClr val="7030A0"/>
                </a:solidFill>
              </a:rPr>
              <a:t>caval</a:t>
            </a:r>
            <a:r>
              <a:rPr lang="en-US" sz="3200" b="1" i="1" u="sng" dirty="0" smtClean="0">
                <a:solidFill>
                  <a:srgbClr val="7030A0"/>
                </a:solidFill>
              </a:rPr>
              <a:t> syndrome</a:t>
            </a:r>
            <a:r>
              <a:rPr lang="en-US" sz="3200" b="1" u="sng" dirty="0" smtClean="0">
                <a:solidFill>
                  <a:srgbClr val="7030A0"/>
                </a:solidFill>
              </a:rPr>
              <a:t> </a:t>
            </a:r>
            <a:br>
              <a:rPr lang="en-US" sz="3200" b="1" u="sng" dirty="0" smtClean="0">
                <a:solidFill>
                  <a:srgbClr val="7030A0"/>
                </a:solidFill>
              </a:rPr>
            </a:br>
            <a:endParaRPr lang="ar-JO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sz="3600" dirty="0" smtClean="0"/>
              <a:t>caused by neoplasms that compress or invade the superior vena cava.</a:t>
            </a:r>
          </a:p>
          <a:p>
            <a:pPr>
              <a:buFontTx/>
              <a:buChar char="-"/>
            </a:pPr>
            <a:r>
              <a:rPr lang="en-US" sz="3600" dirty="0" smtClean="0"/>
              <a:t>A characteristic clinical complex including marked dilation of the veins of the head, neck, and arms with cyanosis. </a:t>
            </a:r>
            <a:endParaRPr lang="ar-JO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u="sng" dirty="0" smtClean="0">
                <a:solidFill>
                  <a:srgbClr val="7030A0"/>
                </a:solidFill>
              </a:rPr>
              <a:t>3- The </a:t>
            </a:r>
            <a:r>
              <a:rPr lang="en-US" sz="3200" b="1" i="1" u="sng" dirty="0" smtClean="0">
                <a:solidFill>
                  <a:srgbClr val="7030A0"/>
                </a:solidFill>
              </a:rPr>
              <a:t>inferior vena </a:t>
            </a:r>
            <a:r>
              <a:rPr lang="en-US" sz="3200" b="1" i="1" u="sng" dirty="0" err="1" smtClean="0">
                <a:solidFill>
                  <a:srgbClr val="7030A0"/>
                </a:solidFill>
              </a:rPr>
              <a:t>caval</a:t>
            </a:r>
            <a:r>
              <a:rPr lang="en-US" sz="3200" b="1" i="1" u="sng" dirty="0" smtClean="0">
                <a:solidFill>
                  <a:srgbClr val="7030A0"/>
                </a:solidFill>
              </a:rPr>
              <a:t> syndrome</a:t>
            </a:r>
            <a:r>
              <a:rPr lang="en-US" sz="3200" b="1" u="sng" dirty="0" smtClean="0">
                <a:solidFill>
                  <a:srgbClr val="7030A0"/>
                </a:solidFill>
              </a:rPr>
              <a:t> </a:t>
            </a:r>
            <a:endParaRPr lang="ar-JO" sz="3200" b="1" u="sng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b="1" dirty="0" smtClean="0"/>
              <a:t>can be caused by neoplasms that compress or invade the inferior vena cava (IVC)- particularly </a:t>
            </a:r>
            <a:r>
              <a:rPr lang="en-US" sz="2800" b="1" dirty="0" err="1" smtClean="0"/>
              <a:t>hepatocellular</a:t>
            </a:r>
            <a:r>
              <a:rPr lang="en-US" sz="2800" b="1" dirty="0" smtClean="0"/>
              <a:t> carcinoma and renal cell carcinoma, which show a striking tendency to grow within veins-</a:t>
            </a:r>
          </a:p>
          <a:p>
            <a:r>
              <a:rPr lang="en-US" sz="2800" b="1" dirty="0" smtClean="0"/>
              <a:t>induces marked lower extremity edema, distention of the superficial collateral veins of the lower abdomen, and-with renal vein involvement-massive </a:t>
            </a:r>
            <a:r>
              <a:rPr lang="en-US" sz="2800" b="1" dirty="0" err="1" smtClean="0"/>
              <a:t>proteinuria</a:t>
            </a:r>
            <a:r>
              <a:rPr lang="en-US" sz="2800" b="1" dirty="0" smtClean="0"/>
              <a:t>.</a:t>
            </a:r>
            <a:endParaRPr lang="ar-JO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err="1" smtClean="0">
                <a:solidFill>
                  <a:srgbClr val="7030A0"/>
                </a:solidFill>
              </a:rPr>
              <a:t>Lymphangitis</a:t>
            </a:r>
            <a:endParaRPr lang="ar-JO" sz="36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762000"/>
            <a:ext cx="7543800" cy="5178552"/>
          </a:xfrm>
        </p:spPr>
        <p:txBody>
          <a:bodyPr/>
          <a:lstStyle/>
          <a:p>
            <a:pPr>
              <a:buFontTx/>
              <a:buChar char="-"/>
            </a:pPr>
            <a:r>
              <a:rPr lang="en-US" sz="2800" b="1" dirty="0" smtClean="0"/>
              <a:t>is the acute inflammation due to bacterial infections spread into the </a:t>
            </a:r>
            <a:r>
              <a:rPr lang="en-US" sz="2800" b="1" dirty="0" err="1" smtClean="0"/>
              <a:t>lymphatics</a:t>
            </a:r>
            <a:endParaRPr lang="en-US" sz="2800" b="1" dirty="0" smtClean="0"/>
          </a:p>
          <a:p>
            <a:pPr>
              <a:buFontTx/>
              <a:buChar char="-"/>
            </a:pPr>
            <a:r>
              <a:rPr lang="en-US" sz="2800" b="1" dirty="0" smtClean="0"/>
              <a:t>most common are group A β-hemolytic streptococci.</a:t>
            </a:r>
          </a:p>
          <a:p>
            <a:pPr>
              <a:buFontTx/>
              <a:buChar char="-"/>
            </a:pPr>
            <a:r>
              <a:rPr lang="en-US" sz="2800" b="1" dirty="0" err="1" smtClean="0"/>
              <a:t>lymphatics</a:t>
            </a:r>
            <a:r>
              <a:rPr lang="en-US" sz="2800" b="1" dirty="0" smtClean="0"/>
              <a:t> are dilated and filled with an </a:t>
            </a:r>
            <a:r>
              <a:rPr lang="en-US" sz="2800" b="1" dirty="0" err="1" smtClean="0"/>
              <a:t>exudate</a:t>
            </a:r>
            <a:r>
              <a:rPr lang="en-US" sz="2800" b="1" dirty="0" smtClean="0"/>
              <a:t> of </a:t>
            </a:r>
            <a:r>
              <a:rPr lang="en-US" sz="2800" b="1" dirty="0" err="1" smtClean="0"/>
              <a:t>neutrophils</a:t>
            </a:r>
            <a:r>
              <a:rPr lang="en-US" sz="2800" b="1" dirty="0" smtClean="0"/>
              <a:t> and </a:t>
            </a:r>
            <a:r>
              <a:rPr lang="en-US" sz="2800" b="1" dirty="0" err="1" smtClean="0"/>
              <a:t>monocytes</a:t>
            </a:r>
            <a:r>
              <a:rPr lang="en-US" sz="2800" b="1" dirty="0" smtClean="0"/>
              <a:t>.</a:t>
            </a:r>
          </a:p>
          <a:p>
            <a:pPr>
              <a:buFontTx/>
              <a:buChar char="-"/>
            </a:pPr>
            <a:r>
              <a:rPr lang="en-US" sz="2800" b="1" dirty="0" smtClean="0"/>
              <a:t>red, painful subcutaneous streaks (the inflamed </a:t>
            </a:r>
            <a:r>
              <a:rPr lang="en-US" sz="2800" b="1" dirty="0" err="1" smtClean="0"/>
              <a:t>lymphatics</a:t>
            </a:r>
            <a:r>
              <a:rPr lang="en-US" sz="2800" b="1" dirty="0" smtClean="0"/>
              <a:t>), with painful enlargement of the draining lymph nodes </a:t>
            </a:r>
            <a:r>
              <a:rPr lang="en-US" sz="2800" b="1" i="1" dirty="0" smtClean="0"/>
              <a:t>(acute lymphadenitis).</a:t>
            </a:r>
            <a:r>
              <a:rPr lang="en-US" sz="2800" b="1" dirty="0" smtClean="0"/>
              <a:t> </a:t>
            </a:r>
          </a:p>
          <a:p>
            <a:pPr>
              <a:buFontTx/>
              <a:buChar char="-"/>
            </a:pPr>
            <a:r>
              <a:rPr lang="en-US" sz="2800" b="1" dirty="0" smtClean="0"/>
              <a:t>Sometimes, subsequent passage into the venous circulation can result in </a:t>
            </a:r>
            <a:r>
              <a:rPr lang="en-US" sz="2800" b="1" dirty="0" err="1" smtClean="0"/>
              <a:t>bacteremia</a:t>
            </a:r>
            <a:r>
              <a:rPr lang="en-US" sz="2800" b="1" dirty="0" smtClean="0"/>
              <a:t> or sepsis.</a:t>
            </a:r>
            <a:endParaRPr lang="ar-JO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87362"/>
          </a:xfrm>
        </p:spPr>
        <p:txBody>
          <a:bodyPr>
            <a:noAutofit/>
          </a:bodyPr>
          <a:lstStyle/>
          <a:p>
            <a:pPr algn="ctr"/>
            <a:r>
              <a:rPr lang="en-US" sz="3600" b="1" i="1" dirty="0" err="1" smtClean="0">
                <a:solidFill>
                  <a:srgbClr val="7030A0"/>
                </a:solidFill>
              </a:rPr>
              <a:t>lymphedema</a:t>
            </a:r>
            <a:r>
              <a:rPr lang="en-US" sz="3600" b="1" dirty="0" smtClean="0">
                <a:solidFill>
                  <a:srgbClr val="7030A0"/>
                </a:solidFill>
              </a:rPr>
              <a:t> </a:t>
            </a:r>
            <a:endParaRPr lang="ar-JO" sz="36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38200"/>
            <a:ext cx="7467600" cy="5635752"/>
          </a:xfrm>
        </p:spPr>
        <p:txBody>
          <a:bodyPr/>
          <a:lstStyle/>
          <a:p>
            <a:r>
              <a:rPr lang="en-US" sz="2800" dirty="0" smtClean="0"/>
              <a:t>can occur as:</a:t>
            </a:r>
          </a:p>
          <a:p>
            <a:pPr>
              <a:buNone/>
            </a:pPr>
            <a:r>
              <a:rPr lang="en-US" sz="2800" b="1" dirty="0" smtClean="0"/>
              <a:t>1- </a:t>
            </a:r>
            <a:r>
              <a:rPr lang="en-US" sz="2800" b="1" dirty="0" smtClean="0"/>
              <a:t>Primary (A </a:t>
            </a:r>
            <a:r>
              <a:rPr lang="en-US" sz="2800" b="1" dirty="0" smtClean="0"/>
              <a:t>congenital </a:t>
            </a:r>
            <a:r>
              <a:rPr lang="en-US" sz="2800" b="1" dirty="0" smtClean="0"/>
              <a:t>defect)</a:t>
            </a:r>
            <a:r>
              <a:rPr lang="en-US" sz="2800" i="1" dirty="0" smtClean="0"/>
              <a:t>,</a:t>
            </a:r>
            <a:r>
              <a:rPr lang="en-US" sz="2800" dirty="0" smtClean="0"/>
              <a:t> </a:t>
            </a:r>
            <a:r>
              <a:rPr lang="en-US" sz="2800" dirty="0" smtClean="0"/>
              <a:t>resulting from lymphatic agenesis or </a:t>
            </a:r>
            <a:r>
              <a:rPr lang="en-US" sz="2800" dirty="0" err="1" smtClean="0"/>
              <a:t>hypoplasia</a:t>
            </a:r>
            <a:r>
              <a:rPr lang="en-US" sz="2800" dirty="0" smtClean="0"/>
              <a:t>. </a:t>
            </a:r>
          </a:p>
          <a:p>
            <a:pPr>
              <a:buNone/>
            </a:pPr>
            <a:r>
              <a:rPr lang="en-US" sz="2800" b="1" i="1" dirty="0" smtClean="0"/>
              <a:t>2- Secondary</a:t>
            </a:r>
            <a:r>
              <a:rPr lang="en-US" sz="2800" b="1" dirty="0" smtClean="0"/>
              <a:t> or </a:t>
            </a:r>
            <a:r>
              <a:rPr lang="en-US" sz="2800" b="1" i="1" dirty="0" smtClean="0"/>
              <a:t>obstructive </a:t>
            </a:r>
            <a:r>
              <a:rPr lang="en-US" sz="2800" b="1" i="1" dirty="0" err="1" smtClean="0"/>
              <a:t>lymphedema</a:t>
            </a:r>
            <a:r>
              <a:rPr lang="en-US" sz="2800" b="1" dirty="0" smtClean="0"/>
              <a:t> </a:t>
            </a:r>
          </a:p>
          <a:p>
            <a:pPr>
              <a:buFontTx/>
              <a:buChar char="-"/>
            </a:pPr>
            <a:r>
              <a:rPr lang="en-US" sz="2800" dirty="0" smtClean="0"/>
              <a:t>blockage of a previously normal lymphatic; e.g. Malignant tumors</a:t>
            </a:r>
          </a:p>
          <a:p>
            <a:pPr>
              <a:buFontTx/>
              <a:buChar char="-"/>
            </a:pPr>
            <a:r>
              <a:rPr lang="en-US" sz="2800" dirty="0" smtClean="0"/>
              <a:t>Surgical procedures that remove lymph nodes</a:t>
            </a:r>
          </a:p>
          <a:p>
            <a:pPr>
              <a:buFontTx/>
              <a:buChar char="-"/>
            </a:pPr>
            <a:r>
              <a:rPr lang="en-US" sz="2800" dirty="0" smtClean="0"/>
              <a:t>Post-irradiation </a:t>
            </a:r>
            <a:r>
              <a:rPr lang="en-US" sz="2800" dirty="0" smtClean="0"/>
              <a:t>(e.g. breast cancer)</a:t>
            </a:r>
            <a:endParaRPr lang="en-US" sz="2800" dirty="0" smtClean="0"/>
          </a:p>
          <a:p>
            <a:pPr>
              <a:buFontTx/>
              <a:buChar char="-"/>
            </a:pPr>
            <a:r>
              <a:rPr lang="en-US" sz="2800" dirty="0" smtClean="0"/>
              <a:t>Fibrosis</a:t>
            </a:r>
          </a:p>
          <a:p>
            <a:pPr>
              <a:buFontTx/>
              <a:buChar char="-"/>
            </a:pPr>
            <a:r>
              <a:rPr lang="en-US" sz="2800" dirty="0" err="1" smtClean="0"/>
              <a:t>Filariasis</a:t>
            </a:r>
            <a:endParaRPr lang="en-US" sz="2800" dirty="0" smtClean="0"/>
          </a:p>
          <a:p>
            <a:pPr>
              <a:buFontTx/>
              <a:buChar char="-"/>
            </a:pPr>
            <a:r>
              <a:rPr lang="en-US" sz="2800" dirty="0" smtClean="0"/>
              <a:t>Post-inflammatory </a:t>
            </a:r>
            <a:r>
              <a:rPr lang="en-US" sz="2800" dirty="0" smtClean="0"/>
              <a:t>thrombosis and scarring </a:t>
            </a:r>
          </a:p>
          <a:p>
            <a:endParaRPr lang="ar-JO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/>
          <a:lstStyle/>
          <a:p>
            <a:r>
              <a:rPr lang="en-US" sz="4000" b="1" dirty="0" err="1" smtClean="0">
                <a:solidFill>
                  <a:srgbClr val="7030A0"/>
                </a:solidFill>
              </a:rPr>
              <a:t>chylous</a:t>
            </a:r>
            <a:endParaRPr lang="ar-JO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/>
              <a:t>Milky accumulations of lymph in various </a:t>
            </a:r>
            <a:r>
              <a:rPr lang="en-US" sz="2800" b="1" i="1" u="sng" dirty="0" smtClean="0"/>
              <a:t>body cavities</a:t>
            </a:r>
          </a:p>
          <a:p>
            <a:r>
              <a:rPr lang="en-US" sz="2800" dirty="0" smtClean="0"/>
              <a:t>caused by rupture of dilated </a:t>
            </a:r>
            <a:r>
              <a:rPr lang="en-US" sz="2800" dirty="0" err="1" smtClean="0"/>
              <a:t>lymphatics</a:t>
            </a:r>
            <a:r>
              <a:rPr lang="en-US" sz="2800" dirty="0" smtClean="0"/>
              <a:t>, typically obstructed secondary to an infiltrating tumor mass</a:t>
            </a:r>
          </a:p>
          <a:p>
            <a:pPr>
              <a:buNone/>
            </a:pPr>
            <a:r>
              <a:rPr lang="en-US" sz="2800" dirty="0" smtClean="0"/>
              <a:t> - </a:t>
            </a:r>
            <a:r>
              <a:rPr lang="en-US" sz="2800" b="1" i="1" dirty="0" err="1" smtClean="0"/>
              <a:t>chylous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ascites</a:t>
            </a:r>
            <a:r>
              <a:rPr lang="en-US" sz="2800" b="1" dirty="0" smtClean="0"/>
              <a:t> </a:t>
            </a:r>
            <a:r>
              <a:rPr lang="en-US" sz="2800" dirty="0" smtClean="0"/>
              <a:t>(abdomen)</a:t>
            </a:r>
          </a:p>
          <a:p>
            <a:pPr>
              <a:buFontTx/>
              <a:buChar char="-"/>
            </a:pPr>
            <a:r>
              <a:rPr lang="en-US" sz="2800" b="1" i="1" dirty="0" err="1" smtClean="0"/>
              <a:t>Chylothorax</a:t>
            </a:r>
            <a:r>
              <a:rPr lang="en-US" sz="2800" i="1" dirty="0" smtClean="0"/>
              <a:t>  (chest)</a:t>
            </a:r>
            <a:endParaRPr lang="en-US" sz="2800" dirty="0" smtClean="0"/>
          </a:p>
          <a:p>
            <a:pPr>
              <a:buFontTx/>
              <a:buChar char="-"/>
            </a:pPr>
            <a:r>
              <a:rPr lang="en-US" sz="2800" b="1" i="1" dirty="0" err="1" smtClean="0"/>
              <a:t>Chylopericardium</a:t>
            </a:r>
            <a:r>
              <a:rPr lang="en-US" sz="2800" i="1" dirty="0" smtClean="0"/>
              <a:t> (pericardium)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 vein physiology</a:t>
            </a:r>
            <a:endParaRPr lang="ar-JO" dirty="0"/>
          </a:p>
        </p:txBody>
      </p:sp>
      <p:pic>
        <p:nvPicPr>
          <p:cNvPr id="1026" name="Picture 2" descr="C:\Documents and Settings\Administrator\Desktop\Valveani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00199" y="1881980"/>
            <a:ext cx="6092429" cy="40616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rgbClr val="7030A0"/>
                </a:solidFill>
              </a:rPr>
              <a:t>Veins and </a:t>
            </a:r>
            <a:r>
              <a:rPr lang="en-US" sz="3600" b="1" dirty="0" err="1" smtClean="0">
                <a:solidFill>
                  <a:srgbClr val="7030A0"/>
                </a:solidFill>
              </a:rPr>
              <a:t>lymphatics</a:t>
            </a:r>
            <a:endParaRPr lang="ar-JO" sz="36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7467600" cy="5483352"/>
          </a:xfrm>
        </p:spPr>
        <p:txBody>
          <a:bodyPr/>
          <a:lstStyle/>
          <a:p>
            <a:r>
              <a:rPr lang="en-US" sz="3600" b="1" i="1" u="sng" dirty="0" smtClean="0"/>
              <a:t>Varicose Veins </a:t>
            </a:r>
          </a:p>
          <a:p>
            <a:pPr>
              <a:buFontTx/>
              <a:buChar char="-"/>
            </a:pPr>
            <a:r>
              <a:rPr lang="en-US" sz="3600" dirty="0" smtClean="0"/>
              <a:t>are abnormally dilated, tortuous veins produced by prolonged increase in intra-luminal pressure and loss of vessel wall support.</a:t>
            </a:r>
          </a:p>
          <a:p>
            <a:pPr>
              <a:buFontTx/>
              <a:buChar char="-"/>
            </a:pPr>
            <a:r>
              <a:rPr lang="en-US" sz="3600" dirty="0" smtClean="0"/>
              <a:t> The </a:t>
            </a:r>
            <a:r>
              <a:rPr lang="en-US" sz="3600" i="1" dirty="0" smtClean="0"/>
              <a:t>superficial veins</a:t>
            </a:r>
            <a:r>
              <a:rPr lang="en-US" sz="3600" dirty="0" smtClean="0"/>
              <a:t> of the leg are typically involved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i="1" u="sng" dirty="0" smtClean="0"/>
              <a:t>Varicose Veins </a:t>
            </a:r>
            <a:br>
              <a:rPr lang="en-US" sz="3200" b="1" i="1" u="sng" dirty="0" smtClean="0"/>
            </a:br>
            <a:endParaRPr lang="ar-JO" dirty="0"/>
          </a:p>
        </p:txBody>
      </p:sp>
      <p:pic>
        <p:nvPicPr>
          <p:cNvPr id="1026" name="Picture 2" descr="C:\Documents and Settings\Administrator\Desktop\spider-veins-2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16000" y="1846262"/>
            <a:ext cx="6350000" cy="4381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istrator\Desktop\showimageCAURL3K6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lum bright="-20000" contrast="40000"/>
          </a:blip>
          <a:srcRect/>
          <a:stretch>
            <a:fillRect/>
          </a:stretch>
        </p:blipFill>
        <p:spPr bwMode="auto">
          <a:xfrm>
            <a:off x="2137114" y="457200"/>
            <a:ext cx="5635285" cy="6016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38200"/>
            <a:ext cx="7467600" cy="5635752"/>
          </a:xfrm>
        </p:spPr>
        <p:txBody>
          <a:bodyPr/>
          <a:lstStyle/>
          <a:p>
            <a:pPr>
              <a:buFontTx/>
              <a:buChar char="-"/>
            </a:pPr>
            <a:r>
              <a:rPr lang="en-US" sz="3600" dirty="0" smtClean="0"/>
              <a:t>venous pressures in legs can be markedly elevated </a:t>
            </a:r>
            <a:r>
              <a:rPr lang="en-US" sz="3600" dirty="0" smtClean="0">
                <a:sym typeface="Wingdings" pitchFamily="2" charset="2"/>
              </a:rPr>
              <a:t> </a:t>
            </a:r>
            <a:r>
              <a:rPr lang="en-US" sz="3600" dirty="0" smtClean="0"/>
              <a:t>venous stasis and pedal edema (</a:t>
            </a:r>
            <a:r>
              <a:rPr lang="en-US" sz="3600" i="1" dirty="0" smtClean="0"/>
              <a:t>simple orthostatic edema</a:t>
            </a:r>
            <a:r>
              <a:rPr lang="en-US" sz="3600" dirty="0" smtClean="0"/>
              <a:t>).</a:t>
            </a:r>
          </a:p>
          <a:p>
            <a:pPr>
              <a:buFontTx/>
              <a:buChar char="-"/>
            </a:pPr>
            <a:r>
              <a:rPr lang="en-US" sz="3600" dirty="0" smtClean="0"/>
              <a:t>Some 10% to 20% of adult males and 25% to 33% of adult females develop lower extremity varicose veins </a:t>
            </a:r>
          </a:p>
          <a:p>
            <a:pPr>
              <a:buNone/>
            </a:pPr>
            <a:endParaRPr lang="ar-JO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1162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7030A0"/>
                </a:solidFill>
              </a:rPr>
              <a:t>Risk factors</a:t>
            </a:r>
            <a:endParaRPr lang="ar-JO" sz="48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7467600" cy="5559552"/>
          </a:xfrm>
        </p:spPr>
        <p:txBody>
          <a:bodyPr/>
          <a:lstStyle/>
          <a:p>
            <a:r>
              <a:rPr lang="en-US" sz="3600" dirty="0" smtClean="0"/>
              <a:t>Obesity </a:t>
            </a:r>
          </a:p>
          <a:p>
            <a:r>
              <a:rPr lang="en-US" sz="3600" dirty="0" smtClean="0"/>
              <a:t>Female gender </a:t>
            </a:r>
          </a:p>
          <a:p>
            <a:r>
              <a:rPr lang="en-US" sz="3600" dirty="0" smtClean="0"/>
              <a:t>Pregnancy. </a:t>
            </a:r>
          </a:p>
          <a:p>
            <a:r>
              <a:rPr lang="en-US" sz="3600" i="1" dirty="0" smtClean="0"/>
              <a:t>Familial tendency</a:t>
            </a:r>
            <a:r>
              <a:rPr lang="en-US" sz="3600" dirty="0" smtClean="0"/>
              <a:t> (premature varicosities results from imperfect venous wall development)</a:t>
            </a:r>
          </a:p>
          <a:p>
            <a:endParaRPr lang="ar-JO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8001000" cy="5940552"/>
          </a:xfrm>
        </p:spPr>
        <p:txBody>
          <a:bodyPr/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Morphology </a:t>
            </a:r>
            <a:r>
              <a:rPr lang="en-US" sz="3600" b="1" dirty="0" smtClean="0">
                <a:solidFill>
                  <a:srgbClr val="7030A0"/>
                </a:solidFill>
              </a:rPr>
              <a:t>(microscopic)</a:t>
            </a:r>
            <a:endParaRPr lang="en-US" sz="3600" b="1" dirty="0" smtClean="0">
              <a:solidFill>
                <a:srgbClr val="7030A0"/>
              </a:solidFill>
            </a:endParaRPr>
          </a:p>
          <a:p>
            <a:pPr>
              <a:buFontTx/>
              <a:buChar char="-"/>
            </a:pPr>
            <a:r>
              <a:rPr lang="en-US" sz="3200" dirty="0" smtClean="0"/>
              <a:t>wall thinning </a:t>
            </a:r>
          </a:p>
          <a:p>
            <a:pPr>
              <a:buFontTx/>
              <a:buChar char="-"/>
            </a:pPr>
            <a:r>
              <a:rPr lang="en-US" sz="3200" dirty="0" smtClean="0"/>
              <a:t>intimal fibrosis in adjacent segments</a:t>
            </a:r>
          </a:p>
          <a:p>
            <a:pPr>
              <a:buFontTx/>
              <a:buChar char="-"/>
            </a:pPr>
            <a:r>
              <a:rPr lang="en-US" sz="3200" dirty="0" smtClean="0"/>
              <a:t>spotty medial calcifications (</a:t>
            </a:r>
            <a:r>
              <a:rPr lang="en-US" sz="3200" dirty="0" err="1" smtClean="0"/>
              <a:t>phlebosclerosis</a:t>
            </a:r>
            <a:r>
              <a:rPr lang="en-US" sz="3200" dirty="0" smtClean="0"/>
              <a:t>)</a:t>
            </a:r>
          </a:p>
          <a:p>
            <a:pPr>
              <a:buFontTx/>
              <a:buChar char="-"/>
            </a:pPr>
            <a:r>
              <a:rPr lang="en-US" sz="3200" dirty="0" smtClean="0"/>
              <a:t>Focal </a:t>
            </a:r>
            <a:r>
              <a:rPr lang="en-US" sz="3200" dirty="0" err="1" smtClean="0"/>
              <a:t>intraluminal</a:t>
            </a:r>
            <a:r>
              <a:rPr lang="en-US" sz="3200" dirty="0" smtClean="0"/>
              <a:t> thrombosis</a:t>
            </a:r>
          </a:p>
          <a:p>
            <a:pPr>
              <a:buFontTx/>
              <a:buChar char="-"/>
            </a:pPr>
            <a:r>
              <a:rPr lang="en-US" sz="3200" dirty="0" smtClean="0"/>
              <a:t>venous valve deformities (rolling and shortening)</a:t>
            </a:r>
            <a:endParaRPr lang="ar-JO" sz="3200" dirty="0" smtClean="0"/>
          </a:p>
          <a:p>
            <a:endParaRPr lang="ar-JO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467600" cy="1173162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7030A0"/>
                </a:solidFill>
              </a:rPr>
              <a:t>complications</a:t>
            </a:r>
            <a:endParaRPr lang="ar-JO" sz="48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828800"/>
            <a:ext cx="7467600" cy="3806952"/>
          </a:xfrm>
        </p:spPr>
        <p:txBody>
          <a:bodyPr/>
          <a:lstStyle/>
          <a:p>
            <a:r>
              <a:rPr lang="en-US" sz="3600" b="1" dirty="0" smtClean="0"/>
              <a:t>stasis, congestion, edema, pain, and thrombosis</a:t>
            </a:r>
          </a:p>
          <a:p>
            <a:r>
              <a:rPr lang="en-US" sz="3600" b="1" dirty="0" smtClean="0"/>
              <a:t>chronic </a:t>
            </a:r>
            <a:r>
              <a:rPr lang="en-US" sz="3600" b="1" i="1" dirty="0" smtClean="0"/>
              <a:t>varicose ulcers</a:t>
            </a:r>
            <a:endParaRPr lang="en-US" sz="3600" b="1" dirty="0" smtClean="0"/>
          </a:p>
          <a:p>
            <a:r>
              <a:rPr lang="en-US" sz="3600" b="1" i="1" dirty="0" smtClean="0"/>
              <a:t>embolism is </a:t>
            </a:r>
            <a:r>
              <a:rPr lang="en-US" sz="3600" b="1" i="1" u="sng" dirty="0" smtClean="0"/>
              <a:t>very rare</a:t>
            </a:r>
            <a:r>
              <a:rPr lang="en-US" sz="3600" b="1" i="1" dirty="0" smtClean="0"/>
              <a:t>.</a:t>
            </a:r>
            <a:endParaRPr lang="ar-JO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Times New Roman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stom 1">
      <a:majorFont>
        <a:latin typeface="Times New Roman"/>
        <a:ea typeface=""/>
        <a:cs typeface="Times New Roman"/>
      </a:majorFont>
      <a:minorFont>
        <a:latin typeface="Times New Roman"/>
        <a:ea typeface=""/>
        <a:cs typeface="Arial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2E91D0C80A92546A90D71F2E4C386F2" ma:contentTypeVersion="1" ma:contentTypeDescription="Create a new document." ma:contentTypeScope="" ma:versionID="8150bc365a64f4197470ef36d602a064">
  <xsd:schema xmlns:xsd="http://www.w3.org/2001/XMLSchema" xmlns:xs="http://www.w3.org/2001/XMLSchema" xmlns:p="http://schemas.microsoft.com/office/2006/metadata/properties" xmlns:ns2="1273bb50-8aa1-4bf6-a01c-f5e28723f012" targetNamespace="http://schemas.microsoft.com/office/2006/metadata/properties" ma:root="true" ma:fieldsID="9617b7a75fb7d0093c66aedf80356b1a" ns2:_="">
    <xsd:import namespace="1273bb50-8aa1-4bf6-a01c-f5e28723f012"/>
    <xsd:element name="properties">
      <xsd:complexType>
        <xsd:sequence>
          <xsd:element name="documentManagement">
            <xsd:complexType>
              <xsd:all>
                <xsd:element ref="ns2:Course_x0020_Na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73bb50-8aa1-4bf6-a01c-f5e28723f012" elementFormDefault="qualified">
    <xsd:import namespace="http://schemas.microsoft.com/office/2006/documentManagement/types"/>
    <xsd:import namespace="http://schemas.microsoft.com/office/infopath/2007/PartnerControls"/>
    <xsd:element name="Course_x0020_Name" ma:index="2" nillable="true" ma:displayName="Course Name" ma:internalName="Course_x0020_Nam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urse_x0020_Name xmlns="1273bb50-8aa1-4bf6-a01c-f5e28723f012">cardiovascular pathology-3rd yr medical students</Course_x0020_Name>
  </documentManagement>
</p:properties>
</file>

<file path=customXml/itemProps1.xml><?xml version="1.0" encoding="utf-8"?>
<ds:datastoreItem xmlns:ds="http://schemas.openxmlformats.org/officeDocument/2006/customXml" ds:itemID="{8BDFC396-1201-4948-888A-E20605F87D5C}"/>
</file>

<file path=customXml/itemProps2.xml><?xml version="1.0" encoding="utf-8"?>
<ds:datastoreItem xmlns:ds="http://schemas.openxmlformats.org/officeDocument/2006/customXml" ds:itemID="{78EA0A49-6C1C-420C-8AE8-63AE98F25819}"/>
</file>

<file path=customXml/itemProps3.xml><?xml version="1.0" encoding="utf-8"?>
<ds:datastoreItem xmlns:ds="http://schemas.openxmlformats.org/officeDocument/2006/customXml" ds:itemID="{F5D77E58-78C7-4FBD-93F2-C57C4EFFA37D}"/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559</Words>
  <Application>Microsoft Office PowerPoint</Application>
  <PresentationFormat>On-screen Show (4:3)</PresentationFormat>
  <Paragraphs>67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Oriel</vt:lpstr>
      <vt:lpstr>Veins and lymphatics</vt:lpstr>
      <vt:lpstr>Normal vein physiology</vt:lpstr>
      <vt:lpstr>Veins and lymphatics</vt:lpstr>
      <vt:lpstr>Varicose Veins  </vt:lpstr>
      <vt:lpstr>Slide 5</vt:lpstr>
      <vt:lpstr>Slide 6</vt:lpstr>
      <vt:lpstr>Risk factors</vt:lpstr>
      <vt:lpstr>Slide 8</vt:lpstr>
      <vt:lpstr>complications</vt:lpstr>
      <vt:lpstr>Thrombophlebitis And Phlebothrombosis</vt:lpstr>
      <vt:lpstr>Slide 11</vt:lpstr>
      <vt:lpstr>Slide 12</vt:lpstr>
      <vt:lpstr>2- The superior vena caval syndrome  </vt:lpstr>
      <vt:lpstr>3- The inferior vena caval syndrome </vt:lpstr>
      <vt:lpstr>Lymphangitis</vt:lpstr>
      <vt:lpstr>lymphedema </vt:lpstr>
      <vt:lpstr>chylous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veins and lymphatics</dc:title>
  <dc:creator/>
  <cp:lastModifiedBy>Owner</cp:lastModifiedBy>
  <cp:revision>17</cp:revision>
  <dcterms:created xsi:type="dcterms:W3CDTF">2006-08-16T00:00:00Z</dcterms:created>
  <dcterms:modified xsi:type="dcterms:W3CDTF">2015-11-07T11:59:32Z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0x01010032E91D0C80A92546A90D71F2E4C386F2</vt:lpwstr>
  </property>
</Properties>
</file>