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98" r:id="rId6"/>
    <p:sldId id="268" r:id="rId7"/>
    <p:sldId id="269" r:id="rId8"/>
    <p:sldId id="271" r:id="rId9"/>
    <p:sldId id="299" r:id="rId10"/>
    <p:sldId id="272" r:id="rId11"/>
    <p:sldId id="274" r:id="rId12"/>
    <p:sldId id="275" r:id="rId13"/>
    <p:sldId id="293" r:id="rId14"/>
    <p:sldId id="276" r:id="rId15"/>
    <p:sldId id="294" r:id="rId16"/>
    <p:sldId id="277" r:id="rId17"/>
    <p:sldId id="296" r:id="rId18"/>
    <p:sldId id="297" r:id="rId19"/>
    <p:sldId id="278" r:id="rId20"/>
    <p:sldId id="279" r:id="rId21"/>
    <p:sldId id="295" r:id="rId22"/>
    <p:sldId id="280" r:id="rId23"/>
    <p:sldId id="281" r:id="rId24"/>
    <p:sldId id="282" r:id="rId25"/>
    <p:sldId id="291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D8BD-1355-4964-92E5-C63D427FD898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EBD1-B8D1-4028-A0EF-D6937AFA8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D8BD-1355-4964-92E5-C63D427FD898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EBD1-B8D1-4028-A0EF-D6937AFA8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D8BD-1355-4964-92E5-C63D427FD898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EBD1-B8D1-4028-A0EF-D6937AFA8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D8BD-1355-4964-92E5-C63D427FD898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EBD1-B8D1-4028-A0EF-D6937AFA8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D8BD-1355-4964-92E5-C63D427FD898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EBD1-B8D1-4028-A0EF-D6937AFA8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D8BD-1355-4964-92E5-C63D427FD898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EBD1-B8D1-4028-A0EF-D6937AFA8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D8BD-1355-4964-92E5-C63D427FD898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EBD1-B8D1-4028-A0EF-D6937AFA8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D8BD-1355-4964-92E5-C63D427FD898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EBD1-B8D1-4028-A0EF-D6937AFA8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D8BD-1355-4964-92E5-C63D427FD898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EBD1-B8D1-4028-A0EF-D6937AFA8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D8BD-1355-4964-92E5-C63D427FD898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EBD1-B8D1-4028-A0EF-D6937AFA8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D8BD-1355-4964-92E5-C63D427FD898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EBD1-B8D1-4028-A0EF-D6937AFA8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D8BD-1355-4964-92E5-C63D427FD898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EBD1-B8D1-4028-A0EF-D6937AFA8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841" y="5357826"/>
            <a:ext cx="4255597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3-Deep fascia: is absent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(except over the parotid gland &amp; buccopharngeal fascia covering the buccinator muscle)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5138" t="12870" r="19385" b="7751"/>
          <a:stretch>
            <a:fillRect/>
          </a:stretch>
        </p:blipFill>
        <p:spPr bwMode="auto">
          <a:xfrm>
            <a:off x="5004048" y="857256"/>
            <a:ext cx="3925670" cy="48577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763688" y="0"/>
            <a:ext cx="166530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7653"/>
            <a:ext cx="4786314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1-Skin of the Face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skin of the face is: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Elastic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Vascular (bleed profusely however heal rapidly)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Rich in sweat and sebaceous glands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(can cause acne in adults)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is connected to the underlying bones by loose connective tissue, in which are embedded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muscles of facial expression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3826" y="3356992"/>
            <a:ext cx="4189612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2-Superficial fascia of the face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Contains: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a-facial muscles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b-vessels &amp; nerves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c-fat tissue (absent in the eye lids but it is well developed in the cheeks)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34044"/>
            <a:ext cx="3923928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Facial Muscle Paralysis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A-a lower motor neuron lesion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Damage to the facial nerve in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 The internal acoustic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meatus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(by a tumor) 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2-The middle ear (by infection or operation), 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3-The facial nerve canal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perineuritis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4- The parotid gland (by a tumor) 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5- Lacerations of the face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will cause distortion of the face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drooping of the lower eyelid,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angle of the mouth will sag on the affected side.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Bell's palsy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41634" t="20430" r="10526" b="18146"/>
          <a:stretch>
            <a:fillRect/>
          </a:stretch>
        </p:blipFill>
        <p:spPr bwMode="auto">
          <a:xfrm>
            <a:off x="4644008" y="1000108"/>
            <a:ext cx="449999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42910" y="4653136"/>
            <a:ext cx="328614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i="1" u="sng" dirty="0" smtClean="0">
                <a:latin typeface="Times New Roman" pitchFamily="18" charset="0"/>
                <a:cs typeface="Times New Roman" pitchFamily="18" charset="0"/>
              </a:rPr>
              <a:t>B-An upper motor neuron lesion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(involvement of the pyramidal tracts) will leave the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upper part of the face normal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because the neurons supplying this part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 the face receive </a:t>
            </a:r>
          </a:p>
          <a:p>
            <a:pPr algn="ctr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corticobulbar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fibers from both cerebral cortices.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78368" y="4929198"/>
            <a:ext cx="11071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Read only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l="27459" t="11925" r="10526" b="14366"/>
          <a:stretch>
            <a:fillRect/>
          </a:stretch>
        </p:blipFill>
        <p:spPr bwMode="auto">
          <a:xfrm>
            <a:off x="285720" y="142876"/>
            <a:ext cx="5715040" cy="6429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429388" y="104167"/>
            <a:ext cx="2143140" cy="1538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Sensory Nerves of the Face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skin of the face is supplied by branches of: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12" y="1716464"/>
            <a:ext cx="242886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the three divisions of </a:t>
            </a:r>
          </a:p>
          <a:p>
            <a:pPr algn="ctr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the trigeminal nerve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215074" y="3500438"/>
            <a:ext cx="271461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except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small area over the angle of the mandible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parotid gland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is supplied by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great auricular nerve </a:t>
            </a: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(C2 and 3). </a:t>
            </a:r>
          </a:p>
        </p:txBody>
      </p:sp>
      <p:cxnSp>
        <p:nvCxnSpPr>
          <p:cNvPr id="10" name="Straight Arrow Connector 9"/>
          <p:cNvCxnSpPr>
            <a:stCxn id="5" idx="1"/>
          </p:cNvCxnSpPr>
          <p:nvPr/>
        </p:nvCxnSpPr>
        <p:spPr>
          <a:xfrm rot="10800000">
            <a:off x="3714744" y="4143381"/>
            <a:ext cx="2500330" cy="234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42225" t="16650" r="9935" b="19090"/>
          <a:stretch>
            <a:fillRect/>
          </a:stretch>
        </p:blipFill>
        <p:spPr bwMode="auto">
          <a:xfrm>
            <a:off x="3357554" y="428604"/>
            <a:ext cx="5500726" cy="6143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85720" y="323364"/>
            <a:ext cx="24274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Ophthalmic Nerve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971436"/>
            <a:ext cx="21551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A-Frontal nerve: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44" y="1643050"/>
            <a:ext cx="278608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1-The supratrochlear nerve </a:t>
            </a:r>
          </a:p>
        </p:txBody>
      </p:sp>
      <p:sp>
        <p:nvSpPr>
          <p:cNvPr id="9" name="Rectangle 8"/>
          <p:cNvSpPr/>
          <p:nvPr/>
        </p:nvSpPr>
        <p:spPr>
          <a:xfrm>
            <a:off x="-32" y="4077072"/>
            <a:ext cx="31967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2-The supraorbital nerve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023" y="2204864"/>
            <a:ext cx="2427151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supplies the skin and conjunctiva on the medial part of the upper eyelid and the skin over the lower part of the forehead, close to the median plane.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4725144"/>
            <a:ext cx="249915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supplies the skin and conjunctiva on the central part of the upper eyelid; it also supplies the skin of the forehead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2225" t="16650" r="9935" b="19090"/>
          <a:stretch>
            <a:fillRect/>
          </a:stretch>
        </p:blipFill>
        <p:spPr bwMode="auto">
          <a:xfrm>
            <a:off x="3923929" y="476672"/>
            <a:ext cx="489654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4470" y="908720"/>
            <a:ext cx="339343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B-The lacrimal nerve supplies the skin and conjunctiva of the lateral part of the upper eyelid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4994" y="2204864"/>
            <a:ext cx="22108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C-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Nasociliary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nerve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924944"/>
            <a:ext cx="3275856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infratrochlear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nerve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supplies the skin and conjunctiva on the medial part of the upper eyelid and the adjoining part of the side of the nose 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2-The external nasal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nerve It supplies the skin on the side of the nose down as far as the tip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8373"/>
            <a:ext cx="39644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Maxillary Nerve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Three branches of the nerve pass to the skin.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 l="39863" t="16650" r="8163" b="13421"/>
          <a:stretch>
            <a:fillRect/>
          </a:stretch>
        </p:blipFill>
        <p:spPr bwMode="auto">
          <a:xfrm>
            <a:off x="3286116" y="642918"/>
            <a:ext cx="5500726" cy="559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4016" y="1105580"/>
            <a:ext cx="328497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1-The infraorbital nerve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024" y="1928802"/>
            <a:ext cx="2712902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direct continuation of the maxillary nerve. It enters the orbit and appears on the face through the infraorbital foramen.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immediately divides into numerous small branches, which radiate out from the foramen and supply the skin of the lower eyelid and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cheek, the side of the nose, and the upper lip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39863" t="16650" r="8163" b="13421"/>
          <a:stretch>
            <a:fillRect/>
          </a:stretch>
        </p:blipFill>
        <p:spPr bwMode="auto">
          <a:xfrm>
            <a:off x="4139952" y="188640"/>
            <a:ext cx="46805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260648"/>
            <a:ext cx="352839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2-The zygomaticofacial nerve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268760"/>
            <a:ext cx="334786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passes onto the face through a small foramen on the lateral side of the zygomatic bone.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supplies the skin over the prominence of the cheek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509120"/>
            <a:ext cx="349188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emerges in the temporal fossa through a small foramen on the posterior surface of the zygomatic bone. It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esupplies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skin over the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3356992"/>
            <a:ext cx="34419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zygomaticotemporal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nerve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582902"/>
            <a:ext cx="331236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1-The mental nerve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emerges from the mental foramen of the mandible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nerve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3-The auriculotemporal nerve 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150" y="159023"/>
            <a:ext cx="263168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Mandibular Nerve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016" y="860519"/>
            <a:ext cx="341987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nerve supplies the skin of the lower lip, the lower part of the face, the temporal region, and part of the auricle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2225" t="16650" r="9935" b="19090"/>
          <a:stretch>
            <a:fillRect/>
          </a:stretch>
        </p:blipFill>
        <p:spPr bwMode="auto">
          <a:xfrm>
            <a:off x="3707904" y="0"/>
            <a:ext cx="56166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016" y="4293096"/>
            <a:ext cx="341987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supplies the skin of the auricle, the external auditory meatus, the outer surface of the tympanic membrane, and the skin of the scalp above the auricle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80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509588"/>
            <a:ext cx="52292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5769" t="22320" r="14069" b="40825"/>
          <a:stretch>
            <a:fillRect/>
          </a:stretch>
        </p:blipFill>
        <p:spPr bwMode="auto">
          <a:xfrm>
            <a:off x="3347864" y="116632"/>
            <a:ext cx="561662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6024" y="692696"/>
            <a:ext cx="284380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Arterial Supply of the Face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8244408" y="5445224"/>
            <a:ext cx="432048" cy="7703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016" y="4365104"/>
            <a:ext cx="30598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1-The facial artery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2-Superficial temporal artery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2420888"/>
            <a:ext cx="28803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face receives a rich blood supply from two main vessels: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40" y="6021288"/>
            <a:ext cx="42839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Three large muscles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Many small muscles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78413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General features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1-They lie within the superficial fascia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634" y="1259468"/>
            <a:ext cx="43973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2-They take their origin from the facial bones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1763524"/>
            <a:ext cx="31790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3-They are inserted into the skin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2433662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They are arranged around the three openings of the face namely, the orbit, nose, and mouth either as sphincters or dilators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3491716"/>
            <a:ext cx="38545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 They are supplied by the facial nerve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4233862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6- Embryologically, they are originating from the mesoderm of the second branchial arch and therefore are supplied by the facial nerve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576" y="5435932"/>
            <a:ext cx="33970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7- Can be divided into two groups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0" y="0"/>
            <a:ext cx="52200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Muscles of the face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muscles of the facial expression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044" t="21375" r="9344" b="13421"/>
          <a:stretch>
            <a:fillRect/>
          </a:stretch>
        </p:blipFill>
        <p:spPr bwMode="auto">
          <a:xfrm>
            <a:off x="4139952" y="504056"/>
            <a:ext cx="4860031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48064" y="22048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476672"/>
            <a:ext cx="312617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facial artery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268760"/>
            <a:ext cx="4184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Arises from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external carotid artery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2278613"/>
            <a:ext cx="31318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Ascends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over the submandibular salivary gland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6064" y="3369766"/>
            <a:ext cx="31318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curves around the inferior margin of the body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mandible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6024" y="4737918"/>
            <a:ext cx="356388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Passes on and in front of the anterior border of the masseter muscle (pulse)|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181032"/>
            <a:ext cx="313184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Branches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(Read Only)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Anterior branches which are large and named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 the posterior are small and unnamed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inferior labial artery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supplies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lower lip.</a:t>
            </a: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superior labial artery supplies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upper lip</a:t>
            </a:r>
          </a:p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lateral nasal artery supplies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skin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on the side and dorsum of the nose.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024" y="980728"/>
            <a:ext cx="334786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then ascends deep to the zygomaticus muscles and runs along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side of the nose to the medial angle of the eye,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where it anastomoses with the terminal branches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ophthalmic artery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3744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runs upward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a tortuous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course toward the angle of the mouth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1044" t="21375" r="9344" b="13421"/>
          <a:stretch>
            <a:fillRect/>
          </a:stretch>
        </p:blipFill>
        <p:spPr bwMode="auto">
          <a:xfrm>
            <a:off x="4139952" y="504056"/>
            <a:ext cx="4860031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1044" t="21375" r="9344" b="13421"/>
          <a:stretch>
            <a:fillRect/>
          </a:stretch>
        </p:blipFill>
        <p:spPr bwMode="auto">
          <a:xfrm>
            <a:off x="-36512" y="0"/>
            <a:ext cx="669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92080" y="764704"/>
            <a:ext cx="374441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2-The superficial temporal artery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ascends over the zygomatic arch, where it may be palpated just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front of the auricle, 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supplies the scalp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139952" y="1052736"/>
            <a:ext cx="158417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7595" r="53050" b="13421"/>
          <a:stretch>
            <a:fillRect/>
          </a:stretch>
        </p:blipFill>
        <p:spPr bwMode="auto">
          <a:xfrm>
            <a:off x="0" y="3398326"/>
            <a:ext cx="4283968" cy="345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192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635896" y="0"/>
            <a:ext cx="5508104" cy="3600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Venous Drainage of the Face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facial vein is formed at the medial angle of the eye by the union of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Supraorbital and Supratrochlear veins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facial vein descends behind the facial artery to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lower margin of the body of the mandible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crosses superficial to the submandibular gland and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joined by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anterior division of</a:t>
            </a:r>
          </a:p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retromandibular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vein.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facial vein ends by draining into</a:t>
            </a:r>
          </a:p>
          <a:p>
            <a:pPr algn="ctr" rt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The internal jugular vein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7984" y="4149080"/>
            <a:ext cx="471601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communications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communicates with the pterygoid venous plexus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by the deep facial vein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communicates with the cavernous sinus by the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superior ophthalmic vein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555776" y="260648"/>
            <a:ext cx="172819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43608" y="-99392"/>
            <a:ext cx="1294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Supratrochlear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411760" y="2492896"/>
            <a:ext cx="273630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483768" y="3429000"/>
            <a:ext cx="237626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800" y="3501008"/>
            <a:ext cx="2249080" cy="25153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 l="52856" t="18540" r="21747" b="26651"/>
          <a:stretch>
            <a:fillRect/>
          </a:stretch>
        </p:blipFill>
        <p:spPr bwMode="auto">
          <a:xfrm>
            <a:off x="4355976" y="0"/>
            <a:ext cx="4716016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0" y="0"/>
            <a:ext cx="4499992" cy="3847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connected to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superior ophthalmic vein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directly through the supraorbital vein.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means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of the superior ophthalmic vein,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facial vein is connected to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cavernous sinus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connection is of a great clinical importance because it provides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pathway for the spread of infection from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DANGEROUS AREA OF THE FACE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LOWER PART OF THE NOSE AND THE UPPER LIP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 the cavernous sinus</a:t>
            </a: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195736" y="4941168"/>
            <a:ext cx="576064" cy="504056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7600027">
            <a:off x="761075" y="3429000"/>
            <a:ext cx="648072" cy="151216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877272"/>
            <a:ext cx="42119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Infection from the triangular area can cause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Thrombosis of the cavernous sinus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699792" y="5517232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3419872" cy="3877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Arterial Supply of the Scalp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arteries lie in the superficial fascia. 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A-Branches of the ophthalmic artery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1-The supratrochlea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2-The supraorbital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B-Branch of the external carotid artery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superficial temporal artery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posterior auricular artery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occipital artery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2225" t="16650" r="9935" b="22870"/>
          <a:stretch>
            <a:fillRect/>
          </a:stretch>
        </p:blipFill>
        <p:spPr bwMode="auto">
          <a:xfrm>
            <a:off x="3563888" y="0"/>
            <a:ext cx="558011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5219" t="12870" r="8163" b="19091"/>
          <a:stretch>
            <a:fillRect/>
          </a:stretch>
        </p:blipFill>
        <p:spPr bwMode="auto">
          <a:xfrm>
            <a:off x="4427984" y="360040"/>
            <a:ext cx="4464496" cy="58052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8032" y="532993"/>
            <a:ext cx="3563888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Anatomically, it is useful to remember in 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emergency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all the superficial arteries supplying the scalp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ascend from the face and the neck.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Thus, in an emergency situation,</a:t>
            </a:r>
          </a:p>
          <a:p>
            <a:pPr algn="ctr"/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encircle the head just above</a:t>
            </a:r>
          </a:p>
          <a:p>
            <a:pPr algn="ctr"/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ears and eyebrows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a tie, shoelaces, or even a piece of string and tie it tight.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Then insert a pen, pencil,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stick into the loop and rotate it so that the tourniquet exerts pressure on the arteries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61" y="476672"/>
            <a:ext cx="28071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1-Buccinator muscle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Orbicularis oris muscle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Orbicularis occuli muscle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47500"/>
            <a:ext cx="32111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2-Many small muscles such as: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95805"/>
            <a:ext cx="5580112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Levator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labii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superioris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alaeque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nasi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Levator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labii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superioris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Zygomaticus minor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Zygomaticus major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Levator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anguli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oris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Risorius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Depressor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anguli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oris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Depressor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labii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inferioris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Mentalis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Platysma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4590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 Three large muscles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2775" t="2476" r="13479" b="5861"/>
          <a:stretch>
            <a:fillRect/>
          </a:stretch>
        </p:blipFill>
        <p:spPr bwMode="auto">
          <a:xfrm>
            <a:off x="4139952" y="-27384"/>
            <a:ext cx="5040560" cy="68853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214290"/>
            <a:ext cx="8143932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Muscle of the Cheek</a:t>
            </a:r>
          </a:p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Buccinator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Origin: </a:t>
            </a:r>
          </a:p>
          <a:p>
            <a:pPr algn="ctr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Upper fibers: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the maxilla opposite the molar teeth</a:t>
            </a:r>
          </a:p>
          <a:p>
            <a:pPr algn="ctr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fibers:from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mandible opposite the molar teeth</a:t>
            </a:r>
          </a:p>
          <a:p>
            <a:pPr algn="ctr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Middle fibers: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the pterygomandibular ligament 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Insertion: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At the angle of the mouth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6480" y="4286256"/>
            <a:ext cx="686029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muscle is pierced by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parotid duct.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Nerve supply: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branch of th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 facial nerve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Action: Compresses the cheeks and lips against the teeth 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prevents accumulation of food in the vestibule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2571744"/>
            <a:ext cx="828680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central (middle)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fibers decussate, those from below entering the upper lip and those from above entering the lower lip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highest (upper)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lowest (lower)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fibers continue into the upper and lower lips, respectively, without intersecting.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buccinator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muscle thus blends and forms part of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orbicularis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oris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muscle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66776" y="3119380"/>
            <a:ext cx="11071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Read only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92806" y="4795034"/>
            <a:ext cx="124104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Important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587434" y="5929330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53447" t="29880" r="23519" b="14366"/>
          <a:stretch>
            <a:fillRect/>
          </a:stretch>
        </p:blipFill>
        <p:spPr bwMode="auto">
          <a:xfrm>
            <a:off x="1500166" y="285728"/>
            <a:ext cx="7000924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1414"/>
            <a:ext cx="37079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Orbicularis Oris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 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fibers encircle the oral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orifice within the substance of the lips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44684" t="20705" r="12500" b="34880"/>
          <a:stretch>
            <a:fillRect/>
          </a:stretch>
        </p:blipFill>
        <p:spPr bwMode="auto">
          <a:xfrm>
            <a:off x="4281118" y="571480"/>
            <a:ext cx="4434286" cy="45005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643570" y="5988626"/>
            <a:ext cx="24929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How you should test it?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2" y="1142984"/>
            <a:ext cx="364330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of the fibers arise near the midline from the maxilla above and the mandible below.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fibers arise from the deep surface of the skin and pass obliquely to the mucous membrane lining the inner surface of the lips.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of the fibers are derived from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buccinator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muscle.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2844" y="4429132"/>
            <a:ext cx="40005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Insertion: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angles of the mouth and lips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929198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Nerve supply: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branches of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facial nerve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15016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Action: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Compresses the lips together (closes the vestibule of the mouth)?!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380387">
            <a:off x="-270642" y="3465630"/>
            <a:ext cx="11112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Read only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54037" t="41220" r="22338" b="12476"/>
          <a:stretch>
            <a:fillRect/>
          </a:stretch>
        </p:blipFill>
        <p:spPr bwMode="auto">
          <a:xfrm>
            <a:off x="5076056" y="0"/>
            <a:ext cx="406794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452312" y="129581"/>
            <a:ext cx="326243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Orbicularis oculi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14" y="871349"/>
            <a:ext cx="442912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orbicularis oculi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large muscle that completely surrounds each orbital orifice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extends into each eyelid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has two major parts: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2348880"/>
            <a:ext cx="421484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1-The outer orbital part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broad ring that encircles the orbital orifice and extends beyond the orbital rim; </a:t>
            </a:r>
          </a:p>
          <a:p>
            <a:pPr algn="l" rtl="0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2-The inner palpebral part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in the eyelids and consists of muscle fibers originating in the medial corner of the eye that arch across each lid to attach laterally.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8977" y="4429132"/>
            <a:ext cx="9156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Action: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86050" y="1916832"/>
            <a:ext cx="3226110" cy="654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00364" y="2348880"/>
            <a:ext cx="2867780" cy="1008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5" name="Rectangle 14"/>
          <p:cNvSpPr/>
          <p:nvPr/>
        </p:nvSpPr>
        <p:spPr>
          <a:xfrm>
            <a:off x="142844" y="4889384"/>
            <a:ext cx="471490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orbital and palpebral parts have specific roles to play during eyelid closure.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palpebral part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closes the eye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gently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whereas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orbital part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closes the eye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more forcefully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produces some wrinkling on the forehead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260648"/>
            <a:ext cx="11910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lgerian" pitchFamily="82" charset="0"/>
              </a:rPr>
              <a:t>How should you test it ?</a:t>
            </a:r>
            <a:endParaRPr lang="en-US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40" y="607055"/>
            <a:ext cx="2771800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Facial Nerve</a:t>
            </a:r>
          </a:p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the facial nerve runs forward within the substance of the parotid salivary gland it divides into its five terminal branches 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1-The temporal  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2-The zygomatic 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3-The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5-The cervical </a:t>
            </a: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59" t="2476" r="13479" b="6806"/>
          <a:stretch>
            <a:fillRect/>
          </a:stretch>
        </p:blipFill>
        <p:spPr bwMode="auto">
          <a:xfrm>
            <a:off x="3714744" y="428604"/>
            <a:ext cx="5105229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786742" cy="6072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571868" y="345024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Facial Nerve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1683</Words>
  <Application>Microsoft Office PowerPoint</Application>
  <PresentationFormat>On-screen Show (4:3)</PresentationFormat>
  <Paragraphs>202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Bauer</cp:lastModifiedBy>
  <cp:revision>52</cp:revision>
  <dcterms:created xsi:type="dcterms:W3CDTF">2013-01-19T23:17:03Z</dcterms:created>
  <dcterms:modified xsi:type="dcterms:W3CDTF">2015-03-01T14:01:28Z</dcterms:modified>
</cp:coreProperties>
</file>