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8" r:id="rId9"/>
    <p:sldId id="264" r:id="rId10"/>
    <p:sldId id="267" r:id="rId11"/>
    <p:sldId id="265" r:id="rId12"/>
    <p:sldId id="263" r:id="rId13"/>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2" d="100"/>
          <a:sy n="72" d="100"/>
        </p:scale>
        <p:origin x="-11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ACA5190-EE5A-48B9-BB8C-BF3A3162B5D4}" type="datetimeFigureOut">
              <a:rPr lang="ar-JO" smtClean="0"/>
              <a:pPr/>
              <a:t>11/03/1430</a:t>
            </a:fld>
            <a:endParaRPr lang="ar-JO"/>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JO"/>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A7A192E-4CAB-4986-997D-26E3EEC128B2}"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CA5190-EE5A-48B9-BB8C-BF3A3162B5D4}" type="datetimeFigureOut">
              <a:rPr lang="ar-JO" smtClean="0"/>
              <a:pPr/>
              <a:t>11/03/1430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4A7A192E-4CAB-4986-997D-26E3EEC128B2}"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ACA5190-EE5A-48B9-BB8C-BF3A3162B5D4}" type="datetimeFigureOut">
              <a:rPr lang="ar-JO" smtClean="0"/>
              <a:pPr/>
              <a:t>11/03/1430</a:t>
            </a:fld>
            <a:endParaRPr lang="ar-JO"/>
          </a:p>
        </p:txBody>
      </p:sp>
      <p:sp>
        <p:nvSpPr>
          <p:cNvPr id="5" name="Footer Placeholder 4"/>
          <p:cNvSpPr>
            <a:spLocks noGrp="1"/>
          </p:cNvSpPr>
          <p:nvPr>
            <p:ph type="ftr" sz="quarter" idx="11"/>
          </p:nvPr>
        </p:nvSpPr>
        <p:spPr>
          <a:xfrm>
            <a:off x="457201" y="6248207"/>
            <a:ext cx="5573483" cy="365125"/>
          </a:xfrm>
        </p:spPr>
        <p:txBody>
          <a:bodyPr/>
          <a:lstStyle/>
          <a:p>
            <a:endParaRPr lang="ar-JO"/>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A7A192E-4CAB-4986-997D-26E3EEC128B2}" type="slidenum">
              <a:rPr lang="ar-JO" smtClean="0"/>
              <a:pPr/>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CA5190-EE5A-48B9-BB8C-BF3A3162B5D4}" type="datetimeFigureOut">
              <a:rPr lang="ar-JO" smtClean="0"/>
              <a:pPr/>
              <a:t>11/03/1430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A7A192E-4CAB-4986-997D-26E3EEC128B2}" type="slidenum">
              <a:rPr lang="ar-JO" smtClean="0"/>
              <a:pPr/>
              <a:t>‹#›</a:t>
            </a:fld>
            <a:endParaRPr lang="ar-JO"/>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ACA5190-EE5A-48B9-BB8C-BF3A3162B5D4}" type="datetimeFigureOut">
              <a:rPr lang="ar-JO" smtClean="0"/>
              <a:pPr/>
              <a:t>11/03/1430</a:t>
            </a:fld>
            <a:endParaRPr lang="ar-JO"/>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A7A192E-4CAB-4986-997D-26E3EEC128B2}" type="slidenum">
              <a:rPr lang="ar-JO" smtClean="0"/>
              <a:pPr/>
              <a:t>‹#›</a:t>
            </a:fld>
            <a:endParaRPr lang="ar-JO"/>
          </a:p>
        </p:txBody>
      </p:sp>
      <p:sp>
        <p:nvSpPr>
          <p:cNvPr id="14" name="Footer Placeholder 13"/>
          <p:cNvSpPr>
            <a:spLocks noGrp="1"/>
          </p:cNvSpPr>
          <p:nvPr>
            <p:ph type="ftr" sz="quarter" idx="12"/>
          </p:nvPr>
        </p:nvSpPr>
        <p:spPr/>
        <p:txBody>
          <a:bodyPr/>
          <a:lstStyle/>
          <a:p>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ACA5190-EE5A-48B9-BB8C-BF3A3162B5D4}" type="datetimeFigureOut">
              <a:rPr lang="ar-JO" smtClean="0"/>
              <a:pPr/>
              <a:t>11/03/1430</a:t>
            </a:fld>
            <a:endParaRPr lang="ar-JO"/>
          </a:p>
        </p:txBody>
      </p:sp>
      <p:sp>
        <p:nvSpPr>
          <p:cNvPr id="10" name="Slide Number Placeholder 9"/>
          <p:cNvSpPr>
            <a:spLocks noGrp="1"/>
          </p:cNvSpPr>
          <p:nvPr>
            <p:ph type="sldNum" sz="quarter" idx="16"/>
          </p:nvPr>
        </p:nvSpPr>
        <p:spPr/>
        <p:txBody>
          <a:bodyPr rtlCol="0"/>
          <a:lstStyle/>
          <a:p>
            <a:fld id="{4A7A192E-4CAB-4986-997D-26E3EEC128B2}" type="slidenum">
              <a:rPr lang="ar-JO" smtClean="0"/>
              <a:pPr/>
              <a:t>‹#›</a:t>
            </a:fld>
            <a:endParaRPr lang="ar-JO"/>
          </a:p>
        </p:txBody>
      </p:sp>
      <p:sp>
        <p:nvSpPr>
          <p:cNvPr id="12" name="Footer Placeholder 11"/>
          <p:cNvSpPr>
            <a:spLocks noGrp="1"/>
          </p:cNvSpPr>
          <p:nvPr>
            <p:ph type="ftr" sz="quarter" idx="17"/>
          </p:nvPr>
        </p:nvSpPr>
        <p:spPr/>
        <p:txBody>
          <a:bodyPr rtlCol="0"/>
          <a:lstStyle/>
          <a:p>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ACA5190-EE5A-48B9-BB8C-BF3A3162B5D4}" type="datetimeFigureOut">
              <a:rPr lang="ar-JO" smtClean="0"/>
              <a:pPr/>
              <a:t>11/03/1430</a:t>
            </a:fld>
            <a:endParaRPr lang="ar-JO"/>
          </a:p>
        </p:txBody>
      </p:sp>
      <p:sp>
        <p:nvSpPr>
          <p:cNvPr id="12" name="Slide Number Placeholder 11"/>
          <p:cNvSpPr>
            <a:spLocks noGrp="1"/>
          </p:cNvSpPr>
          <p:nvPr>
            <p:ph type="sldNum" sz="quarter" idx="16"/>
          </p:nvPr>
        </p:nvSpPr>
        <p:spPr/>
        <p:txBody>
          <a:bodyPr rtlCol="0"/>
          <a:lstStyle/>
          <a:p>
            <a:fld id="{4A7A192E-4CAB-4986-997D-26E3EEC128B2}" type="slidenum">
              <a:rPr lang="ar-JO" smtClean="0"/>
              <a:pPr/>
              <a:t>‹#›</a:t>
            </a:fld>
            <a:endParaRPr lang="ar-JO"/>
          </a:p>
        </p:txBody>
      </p:sp>
      <p:sp>
        <p:nvSpPr>
          <p:cNvPr id="14" name="Footer Placeholder 13"/>
          <p:cNvSpPr>
            <a:spLocks noGrp="1"/>
          </p:cNvSpPr>
          <p:nvPr>
            <p:ph type="ftr" sz="quarter" idx="17"/>
          </p:nvPr>
        </p:nvSpPr>
        <p:spPr/>
        <p:txBody>
          <a:bodyPr rtlCol="0"/>
          <a:lstStyle/>
          <a:p>
            <a:endParaRPr lang="ar-JO"/>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CA5190-EE5A-48B9-BB8C-BF3A3162B5D4}" type="datetimeFigureOut">
              <a:rPr lang="ar-JO" smtClean="0"/>
              <a:pPr/>
              <a:t>11/03/1430</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A7A192E-4CAB-4986-997D-26E3EEC128B2}"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A5190-EE5A-48B9-BB8C-BF3A3162B5D4}" type="datetimeFigureOut">
              <a:rPr lang="ar-JO" smtClean="0"/>
              <a:pPr/>
              <a:t>11/03/1430</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A7A192E-4CAB-4986-997D-26E3EEC128B2}"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ACA5190-EE5A-48B9-BB8C-BF3A3162B5D4}" type="datetimeFigureOut">
              <a:rPr lang="ar-JO" smtClean="0"/>
              <a:pPr/>
              <a:t>11/03/1430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A7A192E-4CAB-4986-997D-26E3EEC128B2}" type="slidenum">
              <a:rPr lang="ar-JO" smtClean="0"/>
              <a:pPr/>
              <a:t>‹#›</a:t>
            </a:fld>
            <a:endParaRPr lang="ar-JO"/>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ACA5190-EE5A-48B9-BB8C-BF3A3162B5D4}" type="datetimeFigureOut">
              <a:rPr lang="ar-JO" smtClean="0"/>
              <a:pPr/>
              <a:t>11/03/1430</a:t>
            </a:fld>
            <a:endParaRPr lang="ar-JO"/>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A7A192E-4CAB-4986-997D-26E3EEC128B2}" type="slidenum">
              <a:rPr lang="ar-JO" smtClean="0"/>
              <a:pPr/>
              <a:t>‹#›</a:t>
            </a:fld>
            <a:endParaRPr lang="ar-JO"/>
          </a:p>
        </p:txBody>
      </p:sp>
      <p:sp>
        <p:nvSpPr>
          <p:cNvPr id="14" name="Footer Placeholder 13"/>
          <p:cNvSpPr>
            <a:spLocks noGrp="1"/>
          </p:cNvSpPr>
          <p:nvPr>
            <p:ph type="ftr" sz="quarter" idx="12"/>
          </p:nvPr>
        </p:nvSpPr>
        <p:spPr>
          <a:xfrm>
            <a:off x="1600200" y="6248206"/>
            <a:ext cx="4572000" cy="365125"/>
          </a:xfrm>
        </p:spPr>
        <p:txBody>
          <a:bodyPr rtlCol="0"/>
          <a:lstStyle/>
          <a:p>
            <a:endParaRPr lang="ar-JO"/>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ACA5190-EE5A-48B9-BB8C-BF3A3162B5D4}" type="datetimeFigureOut">
              <a:rPr lang="ar-JO" smtClean="0"/>
              <a:pPr/>
              <a:t>11/03/1430</a:t>
            </a:fld>
            <a:endParaRPr lang="ar-JO"/>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JO"/>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A7A192E-4CAB-4986-997D-26E3EEC128B2}"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rtl="0"/>
            <a:r>
              <a:rPr lang="en-US" sz="6000" dirty="0" smtClean="0"/>
              <a:t>Memory</a:t>
            </a:r>
            <a:endParaRPr lang="ar-JO" sz="6000" dirty="0"/>
          </a:p>
        </p:txBody>
      </p:sp>
      <p:sp>
        <p:nvSpPr>
          <p:cNvPr id="3" name="Subtitle 2"/>
          <p:cNvSpPr>
            <a:spLocks noGrp="1"/>
          </p:cNvSpPr>
          <p:nvPr>
            <p:ph type="subTitle" idx="1"/>
          </p:nvPr>
        </p:nvSpPr>
        <p:spPr/>
        <p:txBody>
          <a:bodyPr>
            <a:normAutofit fontScale="77500" lnSpcReduction="20000"/>
          </a:bodyPr>
          <a:lstStyle/>
          <a:p>
            <a:r>
              <a:rPr lang="en-US" b="1" dirty="0" smtClean="0"/>
              <a:t>Prof. Riyadh Al_Azzawi</a:t>
            </a:r>
          </a:p>
          <a:p>
            <a:r>
              <a:rPr lang="en-US" b="1" dirty="0" smtClean="0"/>
              <a:t> F.R.C.Psych</a:t>
            </a:r>
            <a:r>
              <a:rPr lang="en-US" dirty="0" smtClean="0"/>
              <a:t>  </a:t>
            </a:r>
            <a:endParaRPr lang="ar-J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bad news:</a:t>
            </a:r>
            <a:endParaRPr lang="ar-JO"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pPr algn="l">
              <a:buNone/>
            </a:pPr>
            <a:r>
              <a:rPr lang="en-US" sz="2800" dirty="0" smtClean="0"/>
              <a:t>5-The verbal communication should be based on participatory and encouraging sentences and be refrained from the use of sentences that try to encourage in a negative approach. </a:t>
            </a:r>
          </a:p>
          <a:p>
            <a:pPr algn="l">
              <a:buNone/>
            </a:pPr>
            <a:r>
              <a:rPr lang="en-US" sz="2800" dirty="0" smtClean="0"/>
              <a:t>6-It should be considered that breaking bad news is more of a process than a single action, for the patient needs time to develop awareness to the situation and internalize the news. </a:t>
            </a:r>
          </a:p>
          <a:p>
            <a:pPr algn="l">
              <a:buNone/>
            </a:pPr>
            <a:r>
              <a:rPr lang="en-US" sz="2800" dirty="0" smtClean="0"/>
              <a:t>7-Doctors and nurses should be prepared to a wide range of possible reactions from the receivers of the news and be patient and understanding even when the patient try to validate the situation with repetitive questions. </a:t>
            </a:r>
          </a:p>
          <a:p>
            <a:pPr algn="l">
              <a:buNone/>
            </a:pPr>
            <a:r>
              <a:rPr lang="en-US" sz="2800" dirty="0" smtClean="0"/>
              <a:t>8-Because breaking bad news is a task that requires skill and planning, caregivers should be trained to perform it properly.</a:t>
            </a:r>
          </a:p>
          <a:p>
            <a:pPr algn="l">
              <a:buNone/>
            </a:pPr>
            <a:endParaRPr lang="ar-J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Trying a different approach:</a:t>
            </a:r>
            <a:endParaRPr lang="ar-JO" dirty="0"/>
          </a:p>
        </p:txBody>
      </p:sp>
      <p:sp>
        <p:nvSpPr>
          <p:cNvPr id="3" name="Content Placeholder 2"/>
          <p:cNvSpPr>
            <a:spLocks noGrp="1"/>
          </p:cNvSpPr>
          <p:nvPr>
            <p:ph sz="quarter" idx="1"/>
          </p:nvPr>
        </p:nvSpPr>
        <p:spPr>
          <a:xfrm>
            <a:off x="304800" y="1524000"/>
            <a:ext cx="8610600" cy="5334000"/>
          </a:xfrm>
        </p:spPr>
        <p:txBody>
          <a:bodyPr>
            <a:normAutofit fontScale="32500" lnSpcReduction="20000"/>
          </a:bodyPr>
          <a:lstStyle/>
          <a:p>
            <a:pPr algn="l" rtl="0">
              <a:buNone/>
            </a:pPr>
            <a:r>
              <a:rPr lang="en-US" sz="7000" dirty="0" smtClean="0"/>
              <a:t>1-Put on a clean white coat (one with no blood, because it most likely will be interpreted as being from their loved one).</a:t>
            </a:r>
          </a:p>
          <a:p>
            <a:pPr algn="l" rtl="0">
              <a:buNone/>
            </a:pPr>
            <a:r>
              <a:rPr lang="en-US" sz="7000" dirty="0" smtClean="0"/>
              <a:t>2-clearly introduce yourself when entering the room.</a:t>
            </a:r>
          </a:p>
          <a:p>
            <a:pPr algn="l" rtl="0">
              <a:buNone/>
            </a:pPr>
            <a:r>
              <a:rPr lang="en-US" sz="7000" dirty="0" smtClean="0"/>
              <a:t>3-find out who is in the room and identify the next of kin.</a:t>
            </a:r>
          </a:p>
          <a:p>
            <a:pPr algn="l" rtl="0">
              <a:buNone/>
            </a:pPr>
            <a:r>
              <a:rPr lang="en-US" sz="7000" dirty="0" smtClean="0"/>
              <a:t>4-get down to eye level with that person.</a:t>
            </a:r>
          </a:p>
          <a:p>
            <a:pPr algn="l" rtl="0">
              <a:buNone/>
            </a:pPr>
            <a:r>
              <a:rPr lang="en-US" sz="7000" dirty="0" smtClean="0"/>
              <a:t>5-reach out and make some contract with that person, such as their hand or knee.</a:t>
            </a:r>
          </a:p>
          <a:p>
            <a:pPr algn="l" rtl="0">
              <a:buNone/>
            </a:pPr>
            <a:r>
              <a:rPr lang="en-US" sz="7000" dirty="0" smtClean="0"/>
              <a:t>6-make eye contact.</a:t>
            </a:r>
          </a:p>
          <a:p>
            <a:pPr algn="l" rtl="0">
              <a:buNone/>
            </a:pPr>
            <a:r>
              <a:rPr lang="en-US" sz="7000" dirty="0" smtClean="0"/>
              <a:t>7-state, "Your (husband, daughter, brother) has died.“</a:t>
            </a:r>
          </a:p>
          <a:p>
            <a:pPr algn="l" rtl="0">
              <a:buNone/>
            </a:pPr>
            <a:r>
              <a:rPr lang="en-US" sz="7000" dirty="0" smtClean="0"/>
              <a:t>8-allow up to 2 minutes of silence.</a:t>
            </a:r>
          </a:p>
          <a:p>
            <a:pPr algn="l" rtl="0">
              <a:buNone/>
            </a:pPr>
            <a:r>
              <a:rPr lang="en-US" sz="7000" dirty="0" smtClean="0"/>
              <a:t>9-ask if they have any questions about what happened.</a:t>
            </a:r>
          </a:p>
          <a:p>
            <a:pPr algn="l" rtl="0">
              <a:buNone/>
            </a:pPr>
            <a:r>
              <a:rPr lang="en-US" sz="7000" dirty="0" smtClean="0"/>
              <a:t>10-never leave the room before asking a personal question about the person who died or the life that person had with their family.</a:t>
            </a:r>
          </a:p>
          <a:p>
            <a:pPr algn="l">
              <a:buNone/>
            </a:pPr>
            <a:endParaRPr lang="ar-JO" sz="5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Thank you</a:t>
            </a:r>
            <a:endParaRPr lang="ar-JO" sz="6000" dirty="0"/>
          </a:p>
        </p:txBody>
      </p:sp>
      <p:sp>
        <p:nvSpPr>
          <p:cNvPr id="3" name="Subtitle 2"/>
          <p:cNvSpPr>
            <a:spLocks noGrp="1"/>
          </p:cNvSpPr>
          <p:nvPr>
            <p:ph type="subTitle" idx="1"/>
          </p:nvPr>
        </p:nvSpPr>
        <p:spPr/>
        <p:txBody>
          <a:bodyPr/>
          <a:lstStyle/>
          <a:p>
            <a:r>
              <a:rPr lang="en-US" dirty="0" smtClean="0"/>
              <a:t>     </a:t>
            </a: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Memory:</a:t>
            </a:r>
            <a:endParaRPr lang="ar-JO" dirty="0"/>
          </a:p>
        </p:txBody>
      </p:sp>
      <p:sp>
        <p:nvSpPr>
          <p:cNvPr id="3" name="Content Placeholder 2"/>
          <p:cNvSpPr>
            <a:spLocks noGrp="1"/>
          </p:cNvSpPr>
          <p:nvPr>
            <p:ph sz="quarter" idx="1"/>
          </p:nvPr>
        </p:nvSpPr>
        <p:spPr>
          <a:xfrm>
            <a:off x="612648" y="1524000"/>
            <a:ext cx="8153400" cy="5334000"/>
          </a:xfrm>
        </p:spPr>
        <p:txBody>
          <a:bodyPr>
            <a:normAutofit lnSpcReduction="10000"/>
          </a:bodyPr>
          <a:lstStyle/>
          <a:p>
            <a:pPr algn="l">
              <a:buNone/>
            </a:pPr>
            <a:r>
              <a:rPr lang="en-US" dirty="0" smtClean="0"/>
              <a:t>Memory collects the countless phenomena of our existence into a single whole ,  considers conceptions , perception, thought  and movement , it is memory that gives us the sense of continuity on which our very notion of a self depends.</a:t>
            </a:r>
          </a:p>
          <a:p>
            <a:pPr algn="l">
              <a:buNone/>
            </a:pPr>
            <a:r>
              <a:rPr lang="en-US" dirty="0" smtClean="0"/>
              <a:t>Three stages of memory:</a:t>
            </a:r>
          </a:p>
          <a:p>
            <a:pPr algn="l">
              <a:buNone/>
            </a:pPr>
            <a:r>
              <a:rPr lang="en-US" dirty="0" smtClean="0"/>
              <a:t>The encoding stage: entered the name.</a:t>
            </a:r>
          </a:p>
          <a:p>
            <a:pPr algn="l">
              <a:buNone/>
            </a:pPr>
            <a:r>
              <a:rPr lang="en-US" dirty="0" smtClean="0"/>
              <a:t>The storage stage: stored the name.</a:t>
            </a:r>
          </a:p>
          <a:p>
            <a:pPr algn="l">
              <a:buNone/>
            </a:pPr>
            <a:r>
              <a:rPr lang="en-US" dirty="0" smtClean="0"/>
              <a:t>The retrieved stage: recovered the name.</a:t>
            </a:r>
          </a:p>
          <a:p>
            <a:pPr algn="l">
              <a:buNone/>
            </a:pPr>
            <a:r>
              <a:rPr lang="en-US" dirty="0" smtClean="0"/>
              <a:t>PET study: encoding involves areas in the left hemisphere, retrieval involve areas in the right hemisphere. </a:t>
            </a:r>
            <a:endParaRPr lang="ar-J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Memory</a:t>
            </a:r>
            <a:r>
              <a:rPr lang="en-US" dirty="0" smtClean="0"/>
              <a:t>:</a:t>
            </a:r>
            <a:endParaRPr lang="ar-JO" dirty="0"/>
          </a:p>
        </p:txBody>
      </p:sp>
      <p:sp>
        <p:nvSpPr>
          <p:cNvPr id="3" name="Content Placeholder 2"/>
          <p:cNvSpPr>
            <a:spLocks noGrp="1"/>
          </p:cNvSpPr>
          <p:nvPr>
            <p:ph sz="quarter" idx="1"/>
          </p:nvPr>
        </p:nvSpPr>
        <p:spPr>
          <a:xfrm>
            <a:off x="612648" y="1600200"/>
            <a:ext cx="8153400" cy="5105400"/>
          </a:xfrm>
        </p:spPr>
        <p:txBody>
          <a:bodyPr>
            <a:normAutofit fontScale="92500" lnSpcReduction="10000"/>
          </a:bodyPr>
          <a:lstStyle/>
          <a:p>
            <a:pPr algn="l">
              <a:buNone/>
            </a:pPr>
            <a:r>
              <a:rPr lang="en-US" dirty="0" smtClean="0"/>
              <a:t>Working memory vs. long term memory:</a:t>
            </a:r>
          </a:p>
          <a:p>
            <a:pPr algn="l">
              <a:buNone/>
            </a:pPr>
            <a:r>
              <a:rPr lang="en-US" dirty="0" smtClean="0"/>
              <a:t>The three stages of memory do not operate the same way in all situations, memory seems to differ between situations that require us to store material for a matter of seconds </a:t>
            </a:r>
          </a:p>
          <a:p>
            <a:pPr algn="l">
              <a:buNone/>
            </a:pPr>
            <a:r>
              <a:rPr lang="en-US" dirty="0" smtClean="0"/>
              <a:t>(working memory) and those require us to store material for longer intervals (minutes-years).when we recall a name immediately after encountering it, retrieval seems effortless    , as if the name was still  active ,still in our consciousness ,but when we try to recall the same name hours later,retreival is often difficult because the name is no longer in our consciousness thus to be brought back. </a:t>
            </a:r>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t>
            </a:r>
            <a:endParaRPr lang="ar-JO" dirty="0"/>
          </a:p>
        </p:txBody>
      </p:sp>
      <p:sp>
        <p:nvSpPr>
          <p:cNvPr id="3" name="Content Placeholder 2"/>
          <p:cNvSpPr>
            <a:spLocks noGrp="1"/>
          </p:cNvSpPr>
          <p:nvPr>
            <p:ph sz="quarter" idx="1"/>
          </p:nvPr>
        </p:nvSpPr>
        <p:spPr/>
        <p:txBody>
          <a:bodyPr/>
          <a:lstStyle/>
          <a:p>
            <a:pPr algn="l">
              <a:buNone/>
            </a:pPr>
            <a:r>
              <a:rPr lang="en-US" dirty="0" smtClean="0"/>
              <a:t>Regions in the frontal cortex are involved in working memory while the hippocampus is critical in long term memory(in human hippocampus damage leads to medial temporal lobe amnesia , these patients have intact short term memory.</a:t>
            </a:r>
          </a:p>
          <a:p>
            <a:pPr algn="l">
              <a:buNone/>
            </a:pPr>
            <a:r>
              <a:rPr lang="en-US" dirty="0" smtClean="0"/>
              <a:t>Recollection of an event in the past called explicit memory while memory of skills is referred to as implicit memory.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Memory:</a:t>
            </a:r>
            <a:endParaRPr lang="ar-JO" dirty="0"/>
          </a:p>
        </p:txBody>
      </p:sp>
      <p:sp>
        <p:nvSpPr>
          <p:cNvPr id="3" name="Content Placeholder 2"/>
          <p:cNvSpPr>
            <a:spLocks noGrp="1"/>
          </p:cNvSpPr>
          <p:nvPr>
            <p:ph sz="quarter" idx="1"/>
          </p:nvPr>
        </p:nvSpPr>
        <p:spPr/>
        <p:txBody>
          <a:bodyPr>
            <a:normAutofit fontScale="92500" lnSpcReduction="20000"/>
          </a:bodyPr>
          <a:lstStyle/>
          <a:p>
            <a:pPr algn="l">
              <a:buNone/>
            </a:pPr>
            <a:r>
              <a:rPr lang="en-US" dirty="0" smtClean="0"/>
              <a:t>Working memory :stored for few seconds encoding, storage and retrieval.</a:t>
            </a:r>
          </a:p>
          <a:p>
            <a:pPr algn="l">
              <a:buNone/>
            </a:pPr>
            <a:r>
              <a:rPr lang="en-US" dirty="0" smtClean="0"/>
              <a:t>Encoding: selective attention color of the clerk eye.</a:t>
            </a:r>
          </a:p>
          <a:p>
            <a:pPr algn="l">
              <a:buNone/>
            </a:pPr>
            <a:r>
              <a:rPr lang="en-US" dirty="0" smtClean="0"/>
              <a:t>Phonological coding:e.g. when you look up a phone no. and retain it until you have dialed it ,in what form do you represent it ,is it visual, a mental picture of the digit , or is it semantic (based on memory) or phonological. Research indicates that we can use any of these possibilities to encode information into working memory although we favor a phonological code when we are trying to keep the information active through rehearsal that is repeating an item over and over.   </a:t>
            </a:r>
            <a:endParaRPr lang="ar-J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a:t>
            </a:r>
            <a:endParaRPr lang="ar-JO" dirty="0"/>
          </a:p>
        </p:txBody>
      </p:sp>
      <p:sp>
        <p:nvSpPr>
          <p:cNvPr id="3" name="Content Placeholder 2"/>
          <p:cNvSpPr>
            <a:spLocks noGrp="1"/>
          </p:cNvSpPr>
          <p:nvPr>
            <p:ph sz="quarter" idx="1"/>
          </p:nvPr>
        </p:nvSpPr>
        <p:spPr/>
        <p:txBody>
          <a:bodyPr>
            <a:normAutofit lnSpcReduction="10000"/>
          </a:bodyPr>
          <a:lstStyle/>
          <a:p>
            <a:pPr algn="l">
              <a:buNone/>
            </a:pPr>
            <a:r>
              <a:rPr lang="en-US" dirty="0" smtClean="0"/>
              <a:t>Showing  participants a list of 6 consonants (RLBKSJ) and to write it in order it took a second or two, participants occasionally made errors , the incorrect letter tended to be similar in sounds to the correct one as (RLTKSJ)  replacing with similar sounding T.</a:t>
            </a:r>
          </a:p>
          <a:p>
            <a:pPr algn="l">
              <a:buNone/>
            </a:pPr>
            <a:r>
              <a:rPr lang="en-US" dirty="0" smtClean="0"/>
              <a:t>Visual coding : we can use a visual code  for verbal material, the code fades quickly ,when storing nonverbal item visual code become very important. the working memory is limited to about 7 items +/- 2 chunking help storage. </a:t>
            </a:r>
            <a:endParaRPr lang="ar-J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a:t>
            </a:r>
            <a:endParaRPr lang="ar-JO" dirty="0"/>
          </a:p>
        </p:txBody>
      </p:sp>
      <p:sp>
        <p:nvSpPr>
          <p:cNvPr id="3" name="Content Placeholder 2"/>
          <p:cNvSpPr>
            <a:spLocks noGrp="1"/>
          </p:cNvSpPr>
          <p:nvPr>
            <p:ph sz="quarter" idx="1"/>
          </p:nvPr>
        </p:nvSpPr>
        <p:spPr>
          <a:xfrm>
            <a:off x="612648" y="1600200"/>
            <a:ext cx="8153400" cy="5105400"/>
          </a:xfrm>
        </p:spPr>
        <p:txBody>
          <a:bodyPr/>
          <a:lstStyle/>
          <a:p>
            <a:pPr algn="l">
              <a:buNone/>
            </a:pPr>
            <a:r>
              <a:rPr lang="en-US" dirty="0" smtClean="0"/>
              <a:t>Forgetting : due either to decay by time or displacement by new items.</a:t>
            </a:r>
          </a:p>
          <a:p>
            <a:pPr algn="l">
              <a:buNone/>
            </a:pPr>
            <a:r>
              <a:rPr lang="en-US" dirty="0" smtClean="0"/>
              <a:t>Retrieval: research shown that the more items there are in working memory the slower retrieval becomes.</a:t>
            </a:r>
          </a:p>
          <a:p>
            <a:pPr algn="l">
              <a:buNone/>
            </a:pPr>
            <a:r>
              <a:rPr lang="en-US" dirty="0" smtClean="0"/>
              <a:t>Importing memory:</a:t>
            </a:r>
          </a:p>
          <a:p>
            <a:pPr algn="l">
              <a:buNone/>
            </a:pPr>
            <a:r>
              <a:rPr lang="en-US" dirty="0" smtClean="0"/>
              <a:t>Chunk, imagery, elaboration, context, organization, practicing retrieval.</a:t>
            </a:r>
          </a:p>
          <a:p>
            <a:pPr algn="l">
              <a:buNone/>
            </a:pPr>
            <a:r>
              <a:rPr lang="en-US" dirty="0" smtClean="0"/>
              <a:t>PQRST method.  P(preview), Q(question), R(read), S(self recitation), T(test).. </a:t>
            </a:r>
            <a:endParaRPr lang="ar-J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bad news:</a:t>
            </a:r>
            <a:endParaRPr lang="ar-JO" dirty="0"/>
          </a:p>
        </p:txBody>
      </p:sp>
      <p:sp>
        <p:nvSpPr>
          <p:cNvPr id="3" name="Content Placeholder 2"/>
          <p:cNvSpPr>
            <a:spLocks noGrp="1"/>
          </p:cNvSpPr>
          <p:nvPr>
            <p:ph sz="quarter" idx="1"/>
          </p:nvPr>
        </p:nvSpPr>
        <p:spPr>
          <a:xfrm>
            <a:off x="612648" y="1600200"/>
            <a:ext cx="8153400" cy="5029200"/>
          </a:xfrm>
        </p:spPr>
        <p:txBody>
          <a:bodyPr>
            <a:normAutofit fontScale="92500" lnSpcReduction="20000"/>
          </a:bodyPr>
          <a:lstStyle/>
          <a:p>
            <a:pPr algn="l">
              <a:buNone/>
            </a:pPr>
            <a:r>
              <a:rPr lang="en-US" sz="3200" dirty="0" smtClean="0"/>
              <a:t>Breaking bad news is one of a physician’s most difficult duties, yet medical education typically offers little formal preparation for this daunting task. Without proper training, the discomfort and uncertainty associated with breaking bad news may lead physicians to emotionally disengage from patients. Numerous study results show that patients generally desire frank and empathetic disclosure of a terminal diagnosis or other bad news. Focused training in communication skills and techniques to facilitate breaking bad news has been demonstrated to improve patient satisfaction and physician comfort.</a:t>
            </a:r>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bad news:</a:t>
            </a:r>
            <a:endParaRPr lang="ar-JO" dirty="0"/>
          </a:p>
        </p:txBody>
      </p:sp>
      <p:sp>
        <p:nvSpPr>
          <p:cNvPr id="3" name="Content Placeholder 2"/>
          <p:cNvSpPr>
            <a:spLocks noGrp="1"/>
          </p:cNvSpPr>
          <p:nvPr>
            <p:ph sz="quarter" idx="1"/>
          </p:nvPr>
        </p:nvSpPr>
        <p:spPr>
          <a:xfrm>
            <a:off x="228600" y="1447800"/>
            <a:ext cx="8915400" cy="5105400"/>
          </a:xfrm>
        </p:spPr>
        <p:txBody>
          <a:bodyPr>
            <a:normAutofit/>
          </a:bodyPr>
          <a:lstStyle/>
          <a:p>
            <a:pPr algn="l">
              <a:buNone/>
            </a:pPr>
            <a:r>
              <a:rPr lang="en-US" sz="2400" dirty="0" smtClean="0"/>
              <a:t>The recommendations  are as follows</a:t>
            </a:r>
            <a:r>
              <a:rPr lang="en-US" sz="2000" dirty="0" smtClean="0"/>
              <a:t>:</a:t>
            </a:r>
            <a:endParaRPr lang="en-US" sz="2400" dirty="0" smtClean="0"/>
          </a:p>
          <a:p>
            <a:pPr algn="l">
              <a:buNone/>
            </a:pPr>
            <a:r>
              <a:rPr lang="en-US" sz="2400" dirty="0" smtClean="0"/>
              <a:t>1-It is appropriate that </a:t>
            </a:r>
            <a:r>
              <a:rPr lang="en-US" sz="2800" dirty="0" smtClean="0"/>
              <a:t>the</a:t>
            </a:r>
            <a:r>
              <a:rPr lang="en-US" sz="2400" dirty="0" smtClean="0"/>
              <a:t> breaking of bad news will be as close as possible to the diagnosis. </a:t>
            </a:r>
          </a:p>
          <a:p>
            <a:pPr algn="l">
              <a:buNone/>
            </a:pPr>
            <a:r>
              <a:rPr lang="en-US" sz="2400" dirty="0" smtClean="0"/>
              <a:t>2-During the process of delivering the bad news, it is recommended to incorporate a family member and a nurse. </a:t>
            </a:r>
          </a:p>
          <a:p>
            <a:pPr algn="l">
              <a:buNone/>
            </a:pPr>
            <a:r>
              <a:rPr lang="en-US" sz="2400" dirty="0" smtClean="0"/>
              <a:t>3-The information delivered in the meeting should also include reference to treatments and side effects, and it is recommended that the patient be given written information. </a:t>
            </a:r>
          </a:p>
          <a:p>
            <a:pPr algn="l" rtl="0">
              <a:buNone/>
            </a:pPr>
            <a:r>
              <a:rPr lang="en-US" sz="2400" dirty="0" smtClean="0"/>
              <a:t>4-The patients should be allowed room to express emotions (such as anger, and crying) and also support them with an empathetic silence and a comforting touch. </a:t>
            </a:r>
          </a:p>
          <a:p>
            <a:pPr algn="l">
              <a:buNone/>
            </a:pPr>
            <a:endParaRPr lang="ar-JO"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264</TotalTime>
  <Words>1022</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Memory</vt:lpstr>
      <vt:lpstr>Memory:</vt:lpstr>
      <vt:lpstr>Memory:</vt:lpstr>
      <vt:lpstr>Memory :</vt:lpstr>
      <vt:lpstr>Memory:</vt:lpstr>
      <vt:lpstr>Memory:</vt:lpstr>
      <vt:lpstr>Memory:</vt:lpstr>
      <vt:lpstr>Breaking bad news:</vt:lpstr>
      <vt:lpstr>Breaking bad news:</vt:lpstr>
      <vt:lpstr>Breaking bad news:</vt:lpstr>
      <vt:lpstr>Trying a different approach:</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dc:title>
  <dc:creator>Dr.Wisam Naji</dc:creator>
  <cp:lastModifiedBy>Dr.Wisam Naji</cp:lastModifiedBy>
  <cp:revision>40</cp:revision>
  <dcterms:created xsi:type="dcterms:W3CDTF">2009-03-06T09:15:45Z</dcterms:created>
  <dcterms:modified xsi:type="dcterms:W3CDTF">2009-03-07T20:00:52Z</dcterms:modified>
</cp:coreProperties>
</file>