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x="9144000" cy="6858000"/>
  <p:notesSz cx="6858000" cy="9144000"/>
  <p:defaultTextStyle>
    <a:lvl1pPr algn="r">
      <a:defRPr>
        <a:latin typeface="Calibri"/>
        <a:ea typeface="Calibri"/>
        <a:cs typeface="Calibri"/>
        <a:sym typeface="Calibri"/>
      </a:defRPr>
    </a:lvl1pPr>
    <a:lvl2pPr indent="457200" algn="r">
      <a:defRPr>
        <a:latin typeface="Calibri"/>
        <a:ea typeface="Calibri"/>
        <a:cs typeface="Calibri"/>
        <a:sym typeface="Calibri"/>
      </a:defRPr>
    </a:lvl2pPr>
    <a:lvl3pPr indent="914400" algn="r">
      <a:defRPr>
        <a:latin typeface="Calibri"/>
        <a:ea typeface="Calibri"/>
        <a:cs typeface="Calibri"/>
        <a:sym typeface="Calibri"/>
      </a:defRPr>
    </a:lvl3pPr>
    <a:lvl4pPr indent="1371600" algn="r">
      <a:defRPr>
        <a:latin typeface="Calibri"/>
        <a:ea typeface="Calibri"/>
        <a:cs typeface="Calibri"/>
        <a:sym typeface="Calibri"/>
      </a:defRPr>
    </a:lvl4pPr>
    <a:lvl5pPr indent="1828800" algn="r">
      <a:defRPr>
        <a:latin typeface="Calibri"/>
        <a:ea typeface="Calibri"/>
        <a:cs typeface="Calibri"/>
        <a:sym typeface="Calibri"/>
      </a:defRPr>
    </a:lvl5pPr>
    <a:lvl6pPr algn="r">
      <a:defRPr>
        <a:latin typeface="Calibri"/>
        <a:ea typeface="Calibri"/>
        <a:cs typeface="Calibri"/>
        <a:sym typeface="Calibri"/>
      </a:defRPr>
    </a:lvl6pPr>
    <a:lvl7pPr algn="r">
      <a:defRPr>
        <a:latin typeface="Calibri"/>
        <a:ea typeface="Calibri"/>
        <a:cs typeface="Calibri"/>
        <a:sym typeface="Calibri"/>
      </a:defRPr>
    </a:lvl7pPr>
    <a:lvl8pPr algn="r">
      <a:defRPr>
        <a:latin typeface="Calibri"/>
        <a:ea typeface="Calibri"/>
        <a:cs typeface="Calibri"/>
        <a:sym typeface="Calibri"/>
      </a:defRPr>
    </a:lvl8pPr>
    <a:lvl9pPr algn="r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E2E2"/>
          </a:solidFill>
        </a:fill>
      </a:tcStyle>
    </a:wholeTbl>
    <a:band2H>
      <a:tcTxStyle b="def" i="def"/>
      <a:tcStyle>
        <a:tcBdr/>
        <a:fill>
          <a:solidFill>
            <a:srgbClr val="F1F1F1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AAAA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AAAA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AAAA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 b="def" i="def"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" name="Shape 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spd="med" advClick="1"/>
  <p:txStyles>
    <p:titleStyle>
      <a:lvl1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indent="457200"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indent="914400"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indent="1371600"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indent="1828800"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»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marL="2235200" indent="-406400">
        <a:spcBef>
          <a:spcPts val="700"/>
        </a:spcBef>
        <a:buSzPct val="100000"/>
        <a:buFont typeface="Arial"/>
        <a:buChar char="»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marL="2692400" indent="-4064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marL="3149600" indent="-4064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marL="3606800" indent="-4064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marL="4064000" indent="-4064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bodyStyle>
    <p:otherStyle>
      <a:lvl1pPr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0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 idx="4294967295"/>
          </p:nvPr>
        </p:nvSpPr>
        <p:spPr>
          <a:xfrm>
            <a:off x="-448734" y="1571625"/>
            <a:ext cx="7772401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Abdominal Wall</a:t>
            </a:r>
          </a:p>
        </p:txBody>
      </p:sp>
      <p:sp>
        <p:nvSpPr>
          <p:cNvPr id="11" name="Shape 11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</a:pPr>
          </a:p>
        </p:txBody>
      </p:sp>
      <p:pic>
        <p:nvPicPr>
          <p:cNvPr id="12" name="exab.jpg" descr="exa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7650" y="730415"/>
            <a:ext cx="3105217" cy="5397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y392.png" descr="http://upload.wikimedia.org/wikipedia/commons/e/e8/Gray39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304800"/>
            <a:ext cx="4124325" cy="6248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 idx="4294967295"/>
          </p:nvPr>
        </p:nvSpPr>
        <p:spPr>
          <a:xfrm>
            <a:off x="254000" y="-14817"/>
            <a:ext cx="3008313" cy="116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lvl="0" marL="342900" indent="-342900" algn="l">
              <a:defRPr sz="1800">
                <a:solidFill>
                  <a:srgbClr val="000000"/>
                </a:solidFill>
              </a:defRPr>
            </a:pPr>
            <a:r>
              <a:rPr sz="2200" u="sng">
                <a:solidFill>
                  <a:srgbClr val="FFFF00"/>
                </a:solidFill>
                <a:latin typeface="Andalus"/>
                <a:ea typeface="Andalus"/>
                <a:cs typeface="Andalus"/>
                <a:sym typeface="Andalus"/>
              </a:rPr>
              <a:t>External oblique muscle</a:t>
            </a:r>
            <a:br>
              <a:rPr sz="2200" u="sng">
                <a:solidFill>
                  <a:srgbClr val="FFFF00"/>
                </a:solidFill>
                <a:latin typeface="Andalus"/>
                <a:ea typeface="Andalus"/>
                <a:cs typeface="Andalus"/>
                <a:sym typeface="Andalus"/>
              </a:rPr>
            </a:br>
          </a:p>
        </p:txBody>
      </p:sp>
      <p:sp>
        <p:nvSpPr>
          <p:cNvPr id="42" name="Shape 42"/>
          <p:cNvSpPr/>
          <p:nvPr>
            <p:ph type="body" idx="4294967295"/>
          </p:nvPr>
        </p:nvSpPr>
        <p:spPr>
          <a:xfrm>
            <a:off x="169333" y="918103"/>
            <a:ext cx="4114801" cy="5961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Broad</a:t>
            </a:r>
            <a:endParaRPr sz="1900">
              <a:solidFill>
                <a:srgbClr val="FFFFFF"/>
              </a:solidFill>
            </a:endParaRPr>
          </a:p>
          <a:p>
            <a:pPr lvl="0" marL="0" indent="0"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Thin</a:t>
            </a:r>
            <a:endParaRPr sz="1900">
              <a:solidFill>
                <a:srgbClr val="FFFFFF"/>
              </a:solidFill>
            </a:endParaRPr>
          </a:p>
          <a:p>
            <a:pPr lvl="0" marL="0" indent="0">
              <a:spcBef>
                <a:spcPts val="4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1900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Direction:</a:t>
            </a:r>
            <a:endParaRPr sz="1900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Downward forward medially</a:t>
            </a:r>
            <a:endParaRPr sz="1900">
              <a:solidFill>
                <a:srgbClr val="FFFFFF"/>
              </a:solidFill>
            </a:endParaRPr>
          </a:p>
          <a:p>
            <a:pPr lvl="0" marL="0" indent="0">
              <a:spcBef>
                <a:spcPts val="4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1900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Origin</a:t>
            </a:r>
            <a:endParaRPr sz="1900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          outer surface of lower 8 ribs.</a:t>
            </a:r>
            <a:endParaRPr sz="19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0" indent="0">
              <a:spcBef>
                <a:spcPts val="4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1900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Insertion</a:t>
            </a:r>
            <a:endParaRPr sz="1900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0" indent="0" algn="ctr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Xiphoid process, Linea alba,</a:t>
            </a:r>
            <a:endParaRPr sz="19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0" indent="0" algn="ctr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pubic crest, pubic tubercle,</a:t>
            </a:r>
            <a:endParaRPr sz="19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            iliac crest(ant. Half).</a:t>
            </a:r>
            <a:r>
              <a:rPr sz="1900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</a:t>
            </a:r>
            <a:endParaRPr sz="1900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0" indent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00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0" indent="0">
              <a:spcBef>
                <a:spcPts val="4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1900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Nerve Supply</a:t>
            </a:r>
            <a:endParaRPr sz="1900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  1-    Lower 6</a:t>
            </a:r>
            <a:r>
              <a:rPr baseline="30105" sz="19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th</a:t>
            </a:r>
            <a:r>
              <a:rPr sz="19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 thoracic nerves</a:t>
            </a:r>
            <a:endParaRPr sz="19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2-  L1( iliohypogastric n.,  ilioinguinal n.)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 idx="4294967295"/>
          </p:nvPr>
        </p:nvSpPr>
        <p:spPr>
          <a:xfrm>
            <a:off x="457200" y="-199496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Muscles of the anterior abdominal wall</a:t>
            </a:r>
          </a:p>
        </p:txBody>
      </p:sp>
      <p:sp>
        <p:nvSpPr>
          <p:cNvPr id="45" name="Shape 45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46" name="pre23615_2104.jpg" descr="pre23615_210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27538"/>
            <a:ext cx="9144000" cy="613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466" y="110066"/>
            <a:ext cx="8153401" cy="572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638175" indent="-638175" algn="l">
              <a:buClr>
                <a:srgbClr val="F2F2F2"/>
              </a:buClr>
              <a:buSzPct val="100000"/>
              <a:buFont typeface="Wingdings"/>
              <a:buChar char="✓"/>
            </a:pPr>
            <a:r>
              <a:rPr sz="36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Aponeurosis of external oblique muscle </a:t>
            </a:r>
            <a:endParaRPr sz="36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algn="l">
              <a:spcBef>
                <a:spcPts val="700"/>
              </a:spcBef>
            </a:pPr>
            <a:endParaRPr sz="3200">
              <a:solidFill>
                <a:srgbClr val="FFFFFF"/>
              </a:solidFill>
            </a:endParaRPr>
          </a:p>
          <a:p>
            <a:pPr lvl="0" marL="342900" indent="-342900" algn="l">
              <a:spcBef>
                <a:spcPts val="400"/>
              </a:spcBef>
              <a:buFont typeface="Arial"/>
            </a:pPr>
            <a:r>
              <a:rPr b="1">
                <a:solidFill>
                  <a:srgbClr val="FFFFFF"/>
                </a:solidFill>
              </a:rPr>
              <a:t> </a:t>
            </a:r>
            <a:r>
              <a:rPr b="1" u="sng">
                <a:solidFill>
                  <a:srgbClr val="FFFFFF"/>
                </a:solidFill>
              </a:rPr>
              <a:t>Boundaries of inguinal </a:t>
            </a:r>
            <a:r>
              <a:rPr b="1">
                <a:solidFill>
                  <a:srgbClr val="FFFFFF"/>
                </a:solidFill>
              </a:rPr>
              <a:t>canal</a:t>
            </a:r>
            <a:endParaRPr b="1">
              <a:solidFill>
                <a:srgbClr val="FFFFFF"/>
              </a:solidFill>
            </a:endParaRPr>
          </a:p>
          <a:p>
            <a:pPr lvl="0" marL="342900" indent="-342900" algn="l">
              <a:spcBef>
                <a:spcPts val="400"/>
              </a:spcBef>
              <a:buFont typeface="Arial"/>
            </a:pPr>
            <a:r>
              <a:rPr b="1">
                <a:solidFill>
                  <a:srgbClr val="FFFFFF"/>
                </a:solidFill>
              </a:rPr>
              <a:t> </a:t>
            </a:r>
            <a:r>
              <a:rPr b="1" u="sng">
                <a:solidFill>
                  <a:srgbClr val="FFFFFF"/>
                </a:solidFill>
              </a:rPr>
              <a:t>Formation of rectus sheath </a:t>
            </a:r>
            <a:endParaRPr b="1" u="sng">
              <a:solidFill>
                <a:srgbClr val="FFFFFF"/>
              </a:solidFill>
            </a:endParaRPr>
          </a:p>
          <a:p>
            <a:pPr lvl="0" marL="342900" indent="-342900" algn="l">
              <a:spcBef>
                <a:spcPts val="400"/>
              </a:spcBef>
              <a:buFont typeface="Arial"/>
            </a:pPr>
            <a:endParaRPr sz="3200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l"/>
            <a:endParaRPr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l"/>
            <a:endParaRPr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l"/>
            <a:r>
              <a:rPr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</a:t>
            </a:r>
            <a:r>
              <a:rPr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Superficial inguinal ring.</a:t>
            </a:r>
            <a:endParaRPr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l">
              <a:buClr>
                <a:srgbClr val="F2F2F2"/>
              </a:buClr>
              <a:buSzPct val="100000"/>
              <a:buFont typeface="Helvetica"/>
              <a:buChar char="-"/>
            </a:pPr>
            <a:endParaRPr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l"/>
            <a:r>
              <a:rPr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</a:t>
            </a:r>
            <a:r>
              <a:rPr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Inguinal ligament</a:t>
            </a:r>
            <a:endParaRPr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l"/>
            <a:endParaRPr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l"/>
            <a:r>
              <a:rPr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</a:t>
            </a:r>
            <a:r>
              <a:rPr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Lacunar ligament</a:t>
            </a:r>
            <a:endParaRPr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l"/>
            <a:endParaRPr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l"/>
            <a:r>
              <a:rPr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</a:t>
            </a:r>
            <a:r>
              <a:rPr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Pectineal ligament</a:t>
            </a:r>
            <a:endParaRPr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</p:txBody>
      </p:sp>
      <p:pic>
        <p:nvPicPr>
          <p:cNvPr id="49" name="inguinalcanal.jpg" descr="inguinalcanal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3466" y="795866"/>
            <a:ext cx="5943601" cy="594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 idx="4294967295"/>
          </p:nvPr>
        </p:nvSpPr>
        <p:spPr>
          <a:xfrm>
            <a:off x="304800" y="2116"/>
            <a:ext cx="3008313" cy="116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900" u="sng">
                <a:solidFill>
                  <a:srgbClr val="FFFF00"/>
                </a:solidFill>
                <a:latin typeface="Andalus"/>
                <a:ea typeface="Andalus"/>
                <a:cs typeface="Andalus"/>
                <a:sym typeface="Andalus"/>
              </a:rPr>
              <a:t>Inguinal ligament</a:t>
            </a:r>
            <a:br>
              <a:rPr sz="2900" u="sng">
                <a:solidFill>
                  <a:srgbClr val="FFFF00"/>
                </a:solidFill>
                <a:latin typeface="Andalus"/>
                <a:ea typeface="Andalus"/>
                <a:cs typeface="Andalus"/>
                <a:sym typeface="Andalus"/>
              </a:rPr>
            </a:br>
          </a:p>
        </p:txBody>
      </p:sp>
      <p:sp>
        <p:nvSpPr>
          <p:cNvPr id="52" name="Shape 52"/>
          <p:cNvSpPr/>
          <p:nvPr>
            <p:ph type="body" idx="4294967295"/>
          </p:nvPr>
        </p:nvSpPr>
        <p:spPr>
          <a:xfrm>
            <a:off x="304800" y="965200"/>
            <a:ext cx="3008313" cy="4449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19087" indent="-319087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1- folded back  ward  the lower border  of aponeurosis  of external muscle on it self </a:t>
            </a:r>
            <a:endParaRPr sz="25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5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2- between ant.sup.iliac spine and the pupic tubercle</a:t>
            </a:r>
          </a:p>
        </p:txBody>
      </p:sp>
      <p:pic>
        <p:nvPicPr>
          <p:cNvPr id="53" name="gilbert_fig34.jpg" descr="http://img.medscape.com/fullsize/migrated/editorial/clinupdates/2000/357/gilbert_fig3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400" y="228600"/>
            <a:ext cx="3505200" cy="30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4504-0550x0475.jpg" descr="http://www.netterimages.com/images/vpv/000/000/004/4504-0550x047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1400" y="3276600"/>
            <a:ext cx="5410200" cy="327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y393.png" descr="File:Gray39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5800" y="0"/>
            <a:ext cx="440055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Gray1227.png" descr="http://upload.wikimedia.org/wikipedia/commons/b/b4/Gray122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4235574"/>
            <a:ext cx="4400550" cy="258856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>
            <p:ph type="title" idx="4294967295"/>
          </p:nvPr>
        </p:nvSpPr>
        <p:spPr>
          <a:xfrm>
            <a:off x="-16934" y="-65617"/>
            <a:ext cx="3008314" cy="116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000" u="sng">
                <a:solidFill>
                  <a:srgbClr val="FFFF00"/>
                </a:solidFill>
                <a:latin typeface="Andalus"/>
                <a:ea typeface="Andalus"/>
                <a:cs typeface="Andalus"/>
                <a:sym typeface="Andalus"/>
              </a:rPr>
              <a:t>Superficial inguinal ring.</a:t>
            </a:r>
            <a:br>
              <a:rPr sz="2000" u="sng">
                <a:solidFill>
                  <a:srgbClr val="FFFF00"/>
                </a:solidFill>
                <a:latin typeface="Andalus"/>
                <a:ea typeface="Andalus"/>
                <a:cs typeface="Andalus"/>
                <a:sym typeface="Andalus"/>
              </a:rPr>
            </a:br>
          </a:p>
        </p:txBody>
      </p:sp>
      <p:sp>
        <p:nvSpPr>
          <p:cNvPr id="59" name="Shape 59"/>
          <p:cNvSpPr/>
          <p:nvPr>
            <p:ph type="body" idx="4294967295"/>
          </p:nvPr>
        </p:nvSpPr>
        <p:spPr>
          <a:xfrm>
            <a:off x="16933" y="956733"/>
            <a:ext cx="3465513" cy="4373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19087" indent="-319087">
              <a:spcBef>
                <a:spcPts val="4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1- triangular shape</a:t>
            </a:r>
            <a:endParaRPr sz="23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>
              <a:spcBef>
                <a:spcPts val="4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2- Defect in external oblique aponeurosis </a:t>
            </a:r>
            <a:endParaRPr sz="23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>
              <a:spcBef>
                <a:spcPts val="4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3- lies immediately above and medial to the pupic tubercle</a:t>
            </a:r>
            <a:endParaRPr sz="23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>
              <a:spcBef>
                <a:spcPts val="4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4- Opening for passing the spermatic cord or ligament of uterus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nguinalcanal.jpg" descr="inguinalcanal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609600"/>
            <a:ext cx="8382000" cy="563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394.png" descr="http://infekcja.net/anatomia/duze_rys/image394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1400" y="0"/>
            <a:ext cx="5562600" cy="35052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>
            <p:ph type="title" idx="4294967295"/>
          </p:nvPr>
        </p:nvSpPr>
        <p:spPr>
          <a:xfrm>
            <a:off x="118533" y="-150284"/>
            <a:ext cx="3008313" cy="116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 u="sng">
                <a:solidFill>
                  <a:srgbClr val="FFFF00"/>
                </a:solidFill>
                <a:latin typeface="Andalus"/>
                <a:ea typeface="Andalus"/>
                <a:cs typeface="Andalus"/>
                <a:sym typeface="Andalus"/>
              </a:rPr>
              <a:t>Lacunar ligament</a:t>
            </a:r>
            <a:br>
              <a:rPr sz="2400" u="sng">
                <a:solidFill>
                  <a:srgbClr val="FFFF00"/>
                </a:solidFill>
                <a:latin typeface="Andalus"/>
                <a:ea typeface="Andalus"/>
                <a:cs typeface="Andalus"/>
                <a:sym typeface="Andalus"/>
              </a:rPr>
            </a:br>
          </a:p>
        </p:txBody>
      </p:sp>
      <p:sp>
        <p:nvSpPr>
          <p:cNvPr id="65" name="Shape 65"/>
          <p:cNvSpPr/>
          <p:nvPr>
            <p:ph type="body" idx="4294967295"/>
          </p:nvPr>
        </p:nvSpPr>
        <p:spPr>
          <a:xfrm>
            <a:off x="118533" y="829733"/>
            <a:ext cx="3380384" cy="5897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19087" indent="-319087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1- extension of aponeurosis of external muscle  backward and upward to the pectineal line</a:t>
            </a:r>
            <a:endParaRPr sz="20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2- on the superior ramus of the pupis</a:t>
            </a:r>
            <a:endParaRPr sz="20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3- its sharp, free crecentric edge forms the medial margin of the femoral ring</a:t>
            </a:r>
            <a:endParaRPr sz="20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Pectineal ligament</a:t>
            </a:r>
            <a:endParaRPr sz="2000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1- Continuation of the lacunar ligment at pectineal line </a:t>
            </a:r>
            <a:endParaRPr sz="20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2- Continuation with a thickeing of the periosteum</a:t>
            </a:r>
          </a:p>
        </p:txBody>
      </p:sp>
      <p:pic>
        <p:nvPicPr>
          <p:cNvPr id="66" name="dl01.jpg" descr="http://lloydrelease.com/images/pages/dl0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3800" y="3619500"/>
            <a:ext cx="4876800" cy="323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body" idx="4294967295"/>
          </p:nvPr>
        </p:nvSpPr>
        <p:spPr>
          <a:xfrm>
            <a:off x="304800" y="152400"/>
            <a:ext cx="4114800" cy="670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19087" indent="-319087">
              <a:lnSpc>
                <a:spcPct val="80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</a:t>
            </a:r>
            <a:r>
              <a:rPr sz="3800" u="sng">
                <a:solidFill>
                  <a:srgbClr val="FFFF00"/>
                </a:solidFill>
                <a:latin typeface="Andalus"/>
                <a:ea typeface="Andalus"/>
                <a:cs typeface="Andalus"/>
                <a:sym typeface="Andalus"/>
              </a:rPr>
              <a:t>Internal Oblique</a:t>
            </a:r>
            <a:endParaRPr sz="3800" u="sng">
              <a:solidFill>
                <a:srgbClr val="FFFF00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>
              <a:lnSpc>
                <a:spcPct val="80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3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50711" indent="-250711" algn="just">
              <a:lnSpc>
                <a:spcPct val="80000"/>
              </a:lnSpc>
              <a:spcBef>
                <a:spcPts val="5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200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Direction:</a:t>
            </a:r>
            <a:endParaRPr sz="2200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upward forward medially</a:t>
            </a:r>
            <a:endParaRPr sz="33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50711" indent="-250711" algn="just">
              <a:lnSpc>
                <a:spcPct val="80000"/>
              </a:lnSpc>
              <a:spcBef>
                <a:spcPts val="5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200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Origin</a:t>
            </a:r>
            <a:endParaRPr sz="2200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ctr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Lumbar Fascia, Ant 2/3 iliac crest, </a:t>
            </a:r>
            <a:endParaRPr sz="22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ctr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lateral two thirds of inguinal ligament.</a:t>
            </a:r>
            <a:endParaRPr sz="22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ctr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7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50711" indent="-250711" algn="just">
              <a:lnSpc>
                <a:spcPct val="80000"/>
              </a:lnSpc>
              <a:spcBef>
                <a:spcPts val="5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200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Insertion</a:t>
            </a:r>
            <a:endParaRPr sz="2200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ctr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-  Lower three ribs&amp; costal cartilage,  Xiphoid process, Linea alba, symphesis pubis. </a:t>
            </a:r>
            <a:endParaRPr sz="22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ctr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7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just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-</a:t>
            </a:r>
            <a:endParaRPr sz="7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50711" indent="-250711" algn="just">
              <a:lnSpc>
                <a:spcPct val="80000"/>
              </a:lnSpc>
              <a:spcBef>
                <a:spcPts val="5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200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Nerve Supply</a:t>
            </a:r>
            <a:endParaRPr sz="2200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ctr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Lower 6</a:t>
            </a:r>
            <a:r>
              <a:rPr baseline="30000" sz="22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th</a:t>
            </a:r>
            <a:r>
              <a:rPr sz="22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 thoracic nerves, iliohypogastric n &amp; ilioinguinal n</a:t>
            </a:r>
            <a:r>
              <a:rPr sz="22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2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L1.</a:t>
            </a:r>
          </a:p>
        </p:txBody>
      </p:sp>
      <p:sp>
        <p:nvSpPr>
          <p:cNvPr id="69" name="Shape 69"/>
          <p:cNvSpPr/>
          <p:nvPr/>
        </p:nvSpPr>
        <p:spPr>
          <a:xfrm flipV="1">
            <a:off x="5929312" y="3898900"/>
            <a:ext cx="936626" cy="768350"/>
          </a:xfrm>
          <a:prstGeom prst="line">
            <a:avLst/>
          </a:prstGeom>
          <a:ln w="5715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70" name="Gray395.png" descr="http://upload.wikimedia.org/wikipedia/commons/2/2a/Gray39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5800" y="152400"/>
            <a:ext cx="4371975" cy="670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 idx="4294967295"/>
          </p:nvPr>
        </p:nvSpPr>
        <p:spPr>
          <a:xfrm>
            <a:off x="457200" y="-13230"/>
            <a:ext cx="8229600" cy="792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96111">
              <a:defRPr sz="431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12">
                <a:solidFill>
                  <a:srgbClr val="FFFFFF"/>
                </a:solidFill>
              </a:rPr>
              <a:t>Internal oblique muscle……..cont</a:t>
            </a:r>
          </a:p>
        </p:txBody>
      </p:sp>
      <p:sp>
        <p:nvSpPr>
          <p:cNvPr id="73" name="Shape 73"/>
          <p:cNvSpPr/>
          <p:nvPr>
            <p:ph type="body" idx="4294967295"/>
          </p:nvPr>
        </p:nvSpPr>
        <p:spPr>
          <a:xfrm>
            <a:off x="457200" y="783761"/>
            <a:ext cx="8229600" cy="598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48888" indent="-248888" algn="just" defTabSz="713231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17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Conjoint tendon</a:t>
            </a:r>
            <a:endParaRPr sz="2417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48888" indent="-248888" defTabSz="713231">
              <a:spcBef>
                <a:spcPts val="3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417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The lowest tendinous fibers of internal oblique  which joint with  transversus abdominis </a:t>
            </a:r>
            <a:endParaRPr sz="2417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48888" indent="-248888" defTabSz="713231">
              <a:spcBef>
                <a:spcPts val="3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417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Attach medially to linea alba</a:t>
            </a:r>
            <a:endParaRPr sz="2417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48888" indent="-248888" defTabSz="713231">
              <a:spcBef>
                <a:spcPts val="3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417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Support the inguinal canal</a:t>
            </a:r>
            <a:endParaRPr sz="2417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48888" indent="-248888" defTabSz="713231">
              <a:spcBef>
                <a:spcPts val="3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417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Has lateral free  border</a:t>
            </a:r>
            <a:endParaRPr sz="2417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48888" indent="-248888" defTabSz="713231">
              <a:spcBef>
                <a:spcPts val="5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endParaRPr sz="2417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48888" indent="-248888" defTabSz="713231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17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Cremastric fascia</a:t>
            </a:r>
            <a:endParaRPr sz="2417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48888" indent="-248888" defTabSz="713231"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17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Internal oblique has free lower border  arches over the spermatic cord or ligament of uterus</a:t>
            </a:r>
            <a:endParaRPr sz="2417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48888" indent="-248888" defTabSz="713231">
              <a:spcBef>
                <a:spcPts val="4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417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Cremastric muscle</a:t>
            </a:r>
            <a:endParaRPr sz="2417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48888" indent="-248888" defTabSz="713231">
              <a:spcBef>
                <a:spcPts val="4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417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Fascia</a:t>
            </a:r>
            <a:endParaRPr sz="2417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48888" indent="-248888" defTabSz="713231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17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- Int. abd.muscle assist in the formation of the Roof of the inguinal canal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canal.png" descr="canal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774" y="-11444"/>
            <a:ext cx="9167548" cy="6880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 idx="4294967295"/>
          </p:nvPr>
        </p:nvSpPr>
        <p:spPr>
          <a:xfrm>
            <a:off x="321733" y="-47096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Borders of the Abdomen</a:t>
            </a:r>
          </a:p>
        </p:txBody>
      </p:sp>
      <p:sp>
        <p:nvSpPr>
          <p:cNvPr id="15" name="Shape 15"/>
          <p:cNvSpPr/>
          <p:nvPr>
            <p:ph type="body" idx="4294967295"/>
          </p:nvPr>
        </p:nvSpPr>
        <p:spPr>
          <a:xfrm>
            <a:off x="186267" y="1018711"/>
            <a:ext cx="8500533" cy="5581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42900" indent="-342900">
              <a:lnSpc>
                <a:spcPct val="80000"/>
              </a:lnSpc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000"/>
              <a:t>Abdomen is the region of the trunk that lies between the diaphragm above and the inlet of the pelvis below</a:t>
            </a:r>
            <a:endParaRPr sz="3000"/>
          </a:p>
          <a:p>
            <a:pPr lvl="0" marL="342900" indent="-342900">
              <a:lnSpc>
                <a:spcPct val="80000"/>
              </a:lnSpc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sz="3000"/>
              <a:t>Borders</a:t>
            </a:r>
            <a:endParaRPr sz="3000"/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000" u="sng"/>
              <a:t>Superior:</a:t>
            </a:r>
            <a:endParaRPr b="1" sz="3000" u="sng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/>
              <a:t>		Costal cartilages 7-12.</a:t>
            </a:r>
            <a:endParaRPr sz="300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/>
              <a:t>		Xiphoid process:</a:t>
            </a:r>
            <a:endParaRPr sz="3000"/>
          </a:p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/>
              <a:t>		</a:t>
            </a:r>
            <a:endParaRPr sz="3000"/>
          </a:p>
          <a:p>
            <a:pPr lvl="0" marL="342900" indent="-342900">
              <a:lnSpc>
                <a:spcPct val="80000"/>
              </a:lnSpc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3000" u="sng"/>
              <a:t>Inferior:</a:t>
            </a:r>
            <a:endParaRPr b="1" sz="3000" u="sng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/>
              <a:t>		Pubic bone and iliac crest:</a:t>
            </a:r>
            <a:endParaRPr sz="3000"/>
          </a:p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/>
              <a:t>			Level of L4.</a:t>
            </a:r>
            <a:endParaRPr sz="3000"/>
          </a:p>
          <a:p>
            <a:pPr lvl="0" marL="342900" indent="-342900">
              <a:lnSpc>
                <a:spcPct val="80000"/>
              </a:lnSpc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3000" u="sng"/>
              <a:t>Umbilicus:</a:t>
            </a:r>
            <a:endParaRPr b="1" sz="3000" u="sng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/>
              <a:t>		Level of IV disc L3-L4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 idx="4294967295"/>
          </p:nvPr>
        </p:nvSpPr>
        <p:spPr>
          <a:xfrm>
            <a:off x="457200" y="-1"/>
            <a:ext cx="8229600" cy="80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36576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Conjoint tendon &amp; Cremastric fascia</a:t>
            </a:r>
            <a:br>
              <a:rPr sz="22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</a:br>
            <a:br>
              <a:rPr sz="22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</a:br>
          </a:p>
        </p:txBody>
      </p:sp>
      <p:sp>
        <p:nvSpPr>
          <p:cNvPr id="78" name="Shape 78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79" name="inguinalcanal.jpg" descr="inguinalcanal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879183"/>
            <a:ext cx="9144001" cy="5453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clip_image001.jpg" descr="http://www.pilates-and-spinaltouch-exeter.co.uk/sitebuildercontent/sitebuilderpictures/clip_image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152400"/>
            <a:ext cx="4114800" cy="31242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>
            <p:ph type="body" idx="4294967295"/>
          </p:nvPr>
        </p:nvSpPr>
        <p:spPr>
          <a:xfrm>
            <a:off x="83806" y="100938"/>
            <a:ext cx="4488194" cy="6656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15896" indent="-315896" defTabSz="905255">
              <a:lnSpc>
                <a:spcPct val="80000"/>
              </a:lnSpc>
              <a:spcBef>
                <a:spcPts val="600"/>
              </a:spcBef>
              <a:buClr>
                <a:srgbClr val="F2F2F2"/>
              </a:buClr>
              <a:buFont typeface="Wingdings"/>
              <a:buChar char="❖"/>
              <a:defRPr sz="1800">
                <a:solidFill>
                  <a:srgbClr val="000000"/>
                </a:solidFill>
              </a:defRPr>
            </a:pPr>
            <a:r>
              <a:rPr sz="1881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</a:t>
            </a:r>
            <a:r>
              <a:rPr sz="1881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Transversus Abdominis</a:t>
            </a:r>
            <a:endParaRPr sz="1881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5896" indent="-315896" defTabSz="905255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881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5896" indent="-315896" defTabSz="905255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881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Direction</a:t>
            </a:r>
            <a:endParaRPr sz="1881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5896" indent="-315896" defTabSz="905255">
              <a:lnSpc>
                <a:spcPct val="80000"/>
              </a:lnSpc>
              <a:spcBef>
                <a:spcPts val="3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1881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Its fibers run horizontally forward under the internal oblique</a:t>
            </a:r>
            <a:endParaRPr sz="1881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5896" indent="-315896" defTabSz="905255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881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5896" indent="-315896" defTabSz="905255">
              <a:lnSpc>
                <a:spcPct val="80000"/>
              </a:lnSpc>
              <a:spcBef>
                <a:spcPts val="3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1881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Origin</a:t>
            </a:r>
            <a:endParaRPr sz="1881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5896" indent="-315896" defTabSz="905255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881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- Inner surface of lower six costal cartilage,</a:t>
            </a:r>
            <a:endParaRPr sz="1881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5896" indent="-315896" defTabSz="905255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881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lumbar fascia, anterior two thirds of iliac crest, lateral third of inguinal ligament. </a:t>
            </a:r>
            <a:endParaRPr sz="1881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5896" indent="-315896" defTabSz="905255">
              <a:lnSpc>
                <a:spcPct val="80000"/>
              </a:lnSpc>
              <a:spcBef>
                <a:spcPts val="6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endParaRPr sz="1881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5896" indent="-315896" defTabSz="905255">
              <a:lnSpc>
                <a:spcPct val="80000"/>
              </a:lnSpc>
              <a:spcBef>
                <a:spcPts val="3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1881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Insertion</a:t>
            </a:r>
            <a:r>
              <a:rPr sz="1881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</a:t>
            </a:r>
            <a:endParaRPr sz="1881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5896" indent="-315896" defTabSz="905255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881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Xiphoid process, Linea alba, symphysis pubis. </a:t>
            </a:r>
            <a:endParaRPr sz="1881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5896" indent="-315896" defTabSz="905255">
              <a:lnSpc>
                <a:spcPct val="80000"/>
              </a:lnSpc>
              <a:spcBef>
                <a:spcPts val="6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endParaRPr sz="1881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5896" indent="-315896" defTabSz="905255">
              <a:lnSpc>
                <a:spcPct val="80000"/>
              </a:lnSpc>
              <a:spcBef>
                <a:spcPts val="3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1881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The lower part fuses with    internal oblique to form conjoint tendon which attach to pupic crest and pectineal line</a:t>
            </a:r>
            <a:endParaRPr sz="1881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5896" indent="-315896" defTabSz="905255">
              <a:lnSpc>
                <a:spcPct val="80000"/>
              </a:lnSpc>
              <a:spcBef>
                <a:spcPts val="6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endParaRPr sz="1881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5896" indent="-315896" defTabSz="905255">
              <a:lnSpc>
                <a:spcPct val="80000"/>
              </a:lnSpc>
              <a:spcBef>
                <a:spcPts val="6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endParaRPr sz="1881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5896" indent="-315896" defTabSz="905255">
              <a:lnSpc>
                <a:spcPct val="80000"/>
              </a:lnSpc>
              <a:spcBef>
                <a:spcPts val="3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1881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Nerve Supply</a:t>
            </a:r>
            <a:endParaRPr sz="1881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5896" indent="-315896" defTabSz="905255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881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Lower six thoracic nerves, L1( iliohypogastric n.&amp; ilioinguinal n.)</a:t>
            </a:r>
          </a:p>
        </p:txBody>
      </p:sp>
      <p:pic>
        <p:nvPicPr>
          <p:cNvPr id="83" name="250px-Transversus_abdominis.png" descr="http://upload.wikimedia.org/wikipedia/commons/thumb/d/d5/Transversus_abdominis.png/250px-Transversus_abdomini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3352800"/>
            <a:ext cx="4114800" cy="350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68680">
              <a:defRPr sz="4180">
                <a:latin typeface="Andalus"/>
                <a:ea typeface="Andalus"/>
                <a:cs typeface="Andalus"/>
                <a:sym typeface="Andal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80">
                <a:solidFill>
                  <a:srgbClr val="FFFFFF"/>
                </a:solidFill>
              </a:rPr>
              <a:t>Transversus Abdominis………cont</a:t>
            </a:r>
          </a:p>
        </p:txBody>
      </p:sp>
      <p:sp>
        <p:nvSpPr>
          <p:cNvPr id="86" name="Shape 86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Assist in the formation of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Conjoint tendon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Rectus sheath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body" idx="4294967295"/>
          </p:nvPr>
        </p:nvSpPr>
        <p:spPr>
          <a:xfrm>
            <a:off x="84666" y="245533"/>
            <a:ext cx="3657601" cy="5897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19087" indent="-319087" algn="just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RECTUS ABDOMINIS</a:t>
            </a:r>
            <a:endParaRPr sz="2800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27919" indent="-227919">
              <a:spcBef>
                <a:spcPts val="4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Long strap muscle</a:t>
            </a:r>
            <a:endParaRPr sz="20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27919" indent="-227919">
              <a:spcBef>
                <a:spcPts val="4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Extends along the whole length of the anterior abdominal wall</a:t>
            </a:r>
            <a:endParaRPr sz="20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27919" indent="-227919">
              <a:spcBef>
                <a:spcPts val="4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In the rectus sheath</a:t>
            </a:r>
            <a:endParaRPr sz="20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27919" indent="-227919">
              <a:spcBef>
                <a:spcPts val="4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000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Origin</a:t>
            </a:r>
            <a:endParaRPr sz="2000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Symphsis pubis, pubic crest</a:t>
            </a:r>
            <a:endParaRPr sz="20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just">
              <a:spcBef>
                <a:spcPts val="6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27919" indent="-227919" algn="just">
              <a:spcBef>
                <a:spcPts val="4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000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Insertion</a:t>
            </a:r>
            <a:endParaRPr sz="2000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ctr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5</a:t>
            </a:r>
            <a:r>
              <a:rPr baseline="30000"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th,</a:t>
            </a: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6</a:t>
            </a:r>
            <a:r>
              <a:rPr baseline="30000"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th</a:t>
            </a: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and 7</a:t>
            </a:r>
            <a:r>
              <a:rPr baseline="30000"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th</a:t>
            </a: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costal cartilage &amp;  xiphoid process.</a:t>
            </a:r>
            <a:endParaRPr sz="20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27919" indent="-227919" algn="just">
              <a:spcBef>
                <a:spcPts val="4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000" u="sng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Nerve Supply</a:t>
            </a:r>
            <a:endParaRPr sz="2000" u="sng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ctr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Lower 6</a:t>
            </a:r>
            <a:r>
              <a:rPr baseline="30000"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th</a:t>
            </a: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 thoracic nerves</a:t>
            </a:r>
          </a:p>
        </p:txBody>
      </p:sp>
      <p:pic>
        <p:nvPicPr>
          <p:cNvPr id="89" name="ANd9GcR38J6drSUDbISA9Ro2nRLtCvqgZ29snc2tppni3u8hPXBCGoSr.jpg" descr="http://t1.gstatic.com/images?q=tbn:ANd9GcR38J6drSUDbISA9Ro2nRLtCvqgZ29snc2tppni3u8hPXBCGoS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3800" y="190698"/>
            <a:ext cx="5257800" cy="6286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905255">
              <a:defRPr sz="435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56">
                <a:solidFill>
                  <a:srgbClr val="FFFFFF"/>
                </a:solidFill>
              </a:rPr>
              <a:t>Rectus abdominis muscle……cont</a:t>
            </a:r>
          </a:p>
        </p:txBody>
      </p:sp>
      <p:sp>
        <p:nvSpPr>
          <p:cNvPr id="92" name="Shape 92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19087" indent="-319087" algn="just"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Linea semilunaris </a:t>
            </a:r>
            <a:endParaRPr sz="32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just"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Tendinous intersection: 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rays Anatomy image392.png" descr="File:Grays Anatomy image39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6858" y="657555"/>
            <a:ext cx="4562476" cy="590682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title" idx="4294967295"/>
          </p:nvPr>
        </p:nvSpPr>
        <p:spPr>
          <a:xfrm>
            <a:off x="457200" y="273050"/>
            <a:ext cx="6934200" cy="41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 defTabSz="786384">
              <a:defRPr b="1" sz="2064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64">
                <a:solidFill>
                  <a:srgbClr val="FFFFFF"/>
                </a:solidFill>
              </a:rPr>
              <a:t>Lines  &amp; Land marks of the Anterior Abdominal Wall</a:t>
            </a:r>
          </a:p>
        </p:txBody>
      </p:sp>
      <p:sp>
        <p:nvSpPr>
          <p:cNvPr id="96" name="Shape 96"/>
          <p:cNvSpPr/>
          <p:nvPr>
            <p:ph type="body" idx="4294967295"/>
          </p:nvPr>
        </p:nvSpPr>
        <p:spPr>
          <a:xfrm>
            <a:off x="304800" y="914400"/>
            <a:ext cx="4114800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713231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262">
                <a:solidFill>
                  <a:srgbClr val="FFFF00"/>
                </a:solidFill>
              </a:rPr>
              <a:t>Linea alba:</a:t>
            </a:r>
            <a:endParaRPr b="1" sz="2262">
              <a:solidFill>
                <a:srgbClr val="FFFF00"/>
              </a:solidFill>
            </a:endParaRPr>
          </a:p>
          <a:p>
            <a:pPr lvl="0" marL="0" indent="0" defTabSz="713231"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FFFFFF"/>
                </a:solidFill>
              </a:rPr>
              <a:t>- Located along the midline.</a:t>
            </a:r>
            <a:endParaRPr sz="2262">
              <a:solidFill>
                <a:srgbClr val="FFFFFF"/>
              </a:solidFill>
            </a:endParaRPr>
          </a:p>
          <a:p>
            <a:pPr lvl="0" marL="0" indent="0" defTabSz="713231">
              <a:spcBef>
                <a:spcPts val="3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FFFFFF"/>
                </a:solidFill>
              </a:rPr>
              <a:t>Between the xiphoid process &amp; symphysis pupis</a:t>
            </a:r>
            <a:endParaRPr sz="2262">
              <a:solidFill>
                <a:srgbClr val="FFFFFF"/>
              </a:solidFill>
            </a:endParaRPr>
          </a:p>
          <a:p>
            <a:pPr lvl="0" marL="0" indent="0" defTabSz="713231">
              <a:spcBef>
                <a:spcPts val="3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FFFFFF"/>
                </a:solidFill>
              </a:rPr>
              <a:t> Formed by the fusion of aponeurosises of three abdominal wall( Ex.In,Tran. Abd.muscle)</a:t>
            </a:r>
            <a:endParaRPr sz="2262">
              <a:solidFill>
                <a:srgbClr val="FFFFFF"/>
              </a:solidFill>
            </a:endParaRPr>
          </a:p>
          <a:p>
            <a:pPr lvl="0" marL="0" indent="0" defTabSz="713231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262">
              <a:solidFill>
                <a:srgbClr val="FFFFFF"/>
              </a:solidFill>
            </a:endParaRPr>
          </a:p>
          <a:p>
            <a:pPr lvl="0" marL="0" indent="0" algn="just" defTabSz="713231">
              <a:spcBef>
                <a:spcPts val="4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Linea semilunaris </a:t>
            </a:r>
            <a:endParaRPr sz="2262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0" indent="0" defTabSz="713231">
              <a:spcBef>
                <a:spcPts val="3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Lateral margins of rectus abd. .muscle</a:t>
            </a:r>
            <a:endParaRPr sz="2262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0" indent="0" defTabSz="713231">
              <a:spcBef>
                <a:spcPts val="3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Can be palpated</a:t>
            </a:r>
            <a:endParaRPr sz="2262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0" indent="0" defTabSz="713231">
              <a:spcBef>
                <a:spcPts val="3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Extend from 9</a:t>
            </a:r>
            <a:r>
              <a:rPr baseline="30408" sz="2262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th</a:t>
            </a:r>
            <a:r>
              <a:rPr sz="2262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c.c to pupic  tubercle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body" idx="4294967295"/>
          </p:nvPr>
        </p:nvSpPr>
        <p:spPr>
          <a:xfrm>
            <a:off x="152400" y="193674"/>
            <a:ext cx="3962400" cy="6470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71224" indent="-271224" defTabSz="77724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80" u="sng">
                <a:solidFill>
                  <a:srgbClr val="FFFF00"/>
                </a:solidFill>
                <a:latin typeface="Andalus"/>
                <a:ea typeface="Andalus"/>
                <a:cs typeface="Andalus"/>
                <a:sym typeface="Andalus"/>
              </a:rPr>
              <a:t>Tendinous  intersection</a:t>
            </a:r>
            <a:r>
              <a:rPr sz="2380">
                <a:solidFill>
                  <a:srgbClr val="FFFF00"/>
                </a:solidFill>
                <a:latin typeface="Andalus"/>
                <a:ea typeface="Andalus"/>
                <a:cs typeface="Andalus"/>
                <a:sym typeface="Andalus"/>
              </a:rPr>
              <a:t>: </a:t>
            </a:r>
            <a:r>
              <a:rPr sz="238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= Linea transverses</a:t>
            </a:r>
            <a:endParaRPr sz="238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71224" indent="-271224" defTabSz="77724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38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71224" indent="-271224" defTabSz="77724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-  3 transverse fibrous bands</a:t>
            </a:r>
            <a:endParaRPr sz="238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71224" indent="-271224" defTabSz="77724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-  divide the rectus abdominis muscle into distinct segments</a:t>
            </a:r>
            <a:endParaRPr sz="238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71224" indent="-271224" defTabSz="77724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     1-  one at level of xiphoid process</a:t>
            </a:r>
            <a:endParaRPr sz="238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71224" indent="-271224" defTabSz="77724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     2-  one at level of umbilicus and</a:t>
            </a:r>
            <a:endParaRPr sz="238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71224" indent="-271224" defTabSz="77724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     3-  one half way between these two</a:t>
            </a:r>
            <a:endParaRPr sz="238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71224" indent="-271224" defTabSz="77724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-   They can be palpated as a transverse depressions</a:t>
            </a:r>
          </a:p>
        </p:txBody>
      </p:sp>
      <p:pic>
        <p:nvPicPr>
          <p:cNvPr id="99" name="ANd9GcR38J6drSUDbISA9Ro2nRLtCvqgZ29snc2tppni3u8hPXBCGoSr.jpg" descr="http://t1.gstatic.com/images?q=tbn:ANd9GcR38J6drSUDbISA9Ro2nRLtCvqgZ29snc2tppni3u8hPXBCGoS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0"/>
            <a:ext cx="44196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 idx="4294967295"/>
          </p:nvPr>
        </p:nvSpPr>
        <p:spPr>
          <a:xfrm>
            <a:off x="457200" y="273050"/>
            <a:ext cx="3008313" cy="565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>
              <a:defRPr b="1" sz="2500" u="sng"/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2500" u="sng">
                <a:solidFill>
                  <a:srgbClr val="FFFFFF"/>
                </a:solidFill>
              </a:rPr>
              <a:t>Pyramidalis muscle</a:t>
            </a:r>
          </a:p>
        </p:txBody>
      </p:sp>
      <p:sp>
        <p:nvSpPr>
          <p:cNvPr id="102" name="Shape 102"/>
          <p:cNvSpPr/>
          <p:nvPr>
            <p:ph type="body" idx="4294967295"/>
          </p:nvPr>
        </p:nvSpPr>
        <p:spPr>
          <a:xfrm>
            <a:off x="270933" y="1007533"/>
            <a:ext cx="3008313" cy="513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200" u="sng">
                <a:solidFill>
                  <a:srgbClr val="FFFFFF"/>
                </a:solidFill>
              </a:rPr>
              <a:t>Origin</a:t>
            </a:r>
            <a:endParaRPr b="1" sz="2200" u="sng">
              <a:solidFill>
                <a:srgbClr val="FFFFFF"/>
              </a:solidFill>
            </a:endParaRPr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Ant. Surface of the pupis</a:t>
            </a:r>
            <a:endParaRPr sz="2200">
              <a:solidFill>
                <a:srgbClr val="FFFFFF"/>
              </a:solidFill>
            </a:endParaRPr>
          </a:p>
          <a:p>
            <a:pPr lvl="0" marL="0" indent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FFFFFF"/>
              </a:solidFill>
            </a:endParaRPr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200" u="sng">
                <a:solidFill>
                  <a:srgbClr val="FFFFFF"/>
                </a:solidFill>
              </a:rPr>
              <a:t>Insertion:</a:t>
            </a:r>
            <a:endParaRPr b="1" sz="2200" u="sng">
              <a:solidFill>
                <a:srgbClr val="FFFFFF"/>
              </a:solidFill>
            </a:endParaRPr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Linea alba</a:t>
            </a:r>
            <a:endParaRPr sz="2200">
              <a:solidFill>
                <a:srgbClr val="FFFFFF"/>
              </a:solidFill>
            </a:endParaRPr>
          </a:p>
          <a:p>
            <a:pPr lvl="0" marL="0" indent="0"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It lies in front of the lower part of the rectus abdominis muscle</a:t>
            </a:r>
            <a:endParaRPr sz="2200">
              <a:solidFill>
                <a:srgbClr val="FFFFFF"/>
              </a:solidFill>
            </a:endParaRPr>
          </a:p>
          <a:p>
            <a:pPr lvl="0" marL="0" indent="0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FFFFFF"/>
              </a:solidFill>
            </a:endParaRPr>
          </a:p>
          <a:p>
            <a:pPr lvl="0" marL="0" indent="0"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b="1" sz="2200" u="sng">
                <a:solidFill>
                  <a:srgbClr val="FFFFFF"/>
                </a:solidFill>
              </a:rPr>
              <a:t>Nerve supply</a:t>
            </a:r>
            <a:endParaRPr b="1" sz="2200" u="sng">
              <a:solidFill>
                <a:srgbClr val="FFFFFF"/>
              </a:solidFill>
            </a:endParaRPr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 12</a:t>
            </a:r>
            <a:r>
              <a:rPr baseline="30363" sz="2200">
                <a:solidFill>
                  <a:srgbClr val="FFFFFF"/>
                </a:solidFill>
              </a:rPr>
              <a:t>th</a:t>
            </a:r>
            <a:r>
              <a:rPr sz="2200">
                <a:solidFill>
                  <a:srgbClr val="FFFFFF"/>
                </a:solidFill>
              </a:rPr>
              <a:t> subcostal nerve</a:t>
            </a:r>
          </a:p>
        </p:txBody>
      </p:sp>
      <p:pic>
        <p:nvPicPr>
          <p:cNvPr id="103" name="ANd9GcR1meXolUGp2kIimM-6k2UiUxrazDvrEk4b1uK36y1NYxokkfEm6w.jpg" descr="http://t3.gstatic.com/images?q=tbn:ANd9GcR1meXolUGp2kIimM-6k2UiUxrazDvrEk4b1uK36y1NYxokkfEm6w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4292" y="47360"/>
            <a:ext cx="5677816" cy="6763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 idx="4294967295"/>
          </p:nvPr>
        </p:nvSpPr>
        <p:spPr>
          <a:xfrm>
            <a:off x="457200" y="1981200"/>
            <a:ext cx="82296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72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200">
                <a:solidFill>
                  <a:srgbClr val="FFFFFF"/>
                </a:solidFill>
              </a:rPr>
              <a:t>Rectus sheath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Rectus sheath…….cont</a:t>
            </a:r>
          </a:p>
        </p:txBody>
      </p:sp>
      <p:sp>
        <p:nvSpPr>
          <p:cNvPr id="108" name="Shape 108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The rectus sheath is a long fibrous sheath</a:t>
            </a:r>
            <a:endParaRPr sz="32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Formed mainly by the aponeuroses of the three lateral abdominal muscles.</a:t>
            </a:r>
            <a:endParaRPr sz="32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 </a:t>
            </a:r>
            <a:r>
              <a:rPr b="1" sz="3200">
                <a:solidFill>
                  <a:srgbClr val="FFFFFF"/>
                </a:solidFill>
              </a:rPr>
              <a:t>Contents</a:t>
            </a:r>
            <a:endParaRPr b="1" sz="32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    - </a:t>
            </a:r>
            <a:r>
              <a:rPr sz="2600">
                <a:solidFill>
                  <a:srgbClr val="FFFFFF"/>
                </a:solidFill>
              </a:rPr>
              <a:t>Rectus abdominis muscle</a:t>
            </a:r>
            <a:endParaRPr sz="26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     - Pyramidalis muscle (if present) </a:t>
            </a:r>
            <a:endParaRPr sz="26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     - The anterior rami of the lower six thoracic nerves</a:t>
            </a:r>
            <a:endParaRPr sz="26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    -  The superior and inferior epigastric vessels</a:t>
            </a:r>
            <a:endParaRPr sz="26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    -  Lymphatic vessels.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UQlabled.png" descr="http://upload.wikimedia.org/wikipedia/commons/1/16/RUQlabl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3808" y="285822"/>
            <a:ext cx="5040726" cy="611497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>
            <p:ph type="title" idx="4294967295"/>
          </p:nvPr>
        </p:nvSpPr>
        <p:spPr>
          <a:xfrm>
            <a:off x="50800" y="-201084"/>
            <a:ext cx="3008313" cy="116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>
              <a:defRPr b="1" sz="2700">
                <a:solidFill>
                  <a:srgbClr val="FFFF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700">
                <a:solidFill>
                  <a:srgbClr val="FFFF00"/>
                </a:solidFill>
              </a:rPr>
              <a:t>Abdominal Quadrants</a:t>
            </a:r>
          </a:p>
        </p:txBody>
      </p:sp>
      <p:sp>
        <p:nvSpPr>
          <p:cNvPr id="19" name="Shape 19"/>
          <p:cNvSpPr/>
          <p:nvPr>
            <p:ph type="body" idx="4294967295"/>
          </p:nvPr>
        </p:nvSpPr>
        <p:spPr>
          <a:xfrm>
            <a:off x="50800" y="1083468"/>
            <a:ext cx="3440378" cy="4691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96">
                <a:solidFill>
                  <a:srgbClr val="FFFFFF"/>
                </a:solidFill>
              </a:rPr>
              <a:t>Formed by two intersecting lines:</a:t>
            </a:r>
            <a:endParaRPr sz="2496">
              <a:solidFill>
                <a:srgbClr val="FFFFFF"/>
              </a:solidFill>
            </a:endParaRPr>
          </a:p>
          <a:p>
            <a:pPr lvl="0"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96">
                <a:solidFill>
                  <a:srgbClr val="FFFFFF"/>
                </a:solidFill>
              </a:rPr>
              <a:t>Vertical &amp; Horizontal</a:t>
            </a:r>
            <a:endParaRPr sz="2496">
              <a:solidFill>
                <a:srgbClr val="FFFFFF"/>
              </a:solidFill>
            </a:endParaRPr>
          </a:p>
          <a:p>
            <a:pPr lvl="0" marL="0" indent="0" defTabSz="877823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496">
                <a:solidFill>
                  <a:srgbClr val="FFFFFF"/>
                </a:solidFill>
              </a:rPr>
              <a:t>Intersect at umbilicus.</a:t>
            </a:r>
            <a:endParaRPr b="1" sz="2496">
              <a:solidFill>
                <a:srgbClr val="FFFFFF"/>
              </a:solidFill>
            </a:endParaRPr>
          </a:p>
          <a:p>
            <a:pPr lvl="0" marL="0" indent="0" defTabSz="877823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496">
              <a:solidFill>
                <a:srgbClr val="FFFFFF"/>
              </a:solidFill>
            </a:endParaRPr>
          </a:p>
          <a:p>
            <a:pPr lvl="0" marL="0" indent="0" defTabSz="877823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496" u="sng">
                <a:solidFill>
                  <a:srgbClr val="FFFFFF"/>
                </a:solidFill>
              </a:rPr>
              <a:t>Quadrants:</a:t>
            </a:r>
            <a:endParaRPr b="1" sz="2496" u="sng">
              <a:solidFill>
                <a:srgbClr val="FFFFFF"/>
              </a:solidFill>
            </a:endParaRPr>
          </a:p>
          <a:p>
            <a:pPr lvl="0" marL="0" indent="0" defTabSz="877823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96">
                <a:solidFill>
                  <a:srgbClr val="FFFFFF"/>
                </a:solidFill>
              </a:rPr>
              <a:t>Upper left.</a:t>
            </a:r>
            <a:endParaRPr sz="2496">
              <a:solidFill>
                <a:srgbClr val="FFFFFF"/>
              </a:solidFill>
            </a:endParaRPr>
          </a:p>
          <a:p>
            <a:pPr lvl="0" marL="0" indent="0" defTabSz="877823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96">
                <a:solidFill>
                  <a:srgbClr val="FFFFFF"/>
                </a:solidFill>
              </a:rPr>
              <a:t>Upper right.</a:t>
            </a:r>
            <a:endParaRPr sz="2496">
              <a:solidFill>
                <a:srgbClr val="FFFFFF"/>
              </a:solidFill>
            </a:endParaRPr>
          </a:p>
          <a:p>
            <a:pPr lvl="0" marL="0" indent="0" defTabSz="877823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96">
                <a:solidFill>
                  <a:srgbClr val="FFFFFF"/>
                </a:solidFill>
              </a:rPr>
              <a:t>Lower left.</a:t>
            </a:r>
            <a:endParaRPr sz="2496">
              <a:solidFill>
                <a:srgbClr val="FFFFFF"/>
              </a:solidFill>
            </a:endParaRPr>
          </a:p>
          <a:p>
            <a:pPr lvl="0" marL="0" indent="0" defTabSz="877823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96">
                <a:solidFill>
                  <a:srgbClr val="FFFFFF"/>
                </a:solidFill>
              </a:rPr>
              <a:t>Lower right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Rectus sheath…….cont</a:t>
            </a:r>
          </a:p>
        </p:txBody>
      </p:sp>
      <p:sp>
        <p:nvSpPr>
          <p:cNvPr id="111" name="Shape 111"/>
          <p:cNvSpPr/>
          <p:nvPr>
            <p:ph type="body" idx="4294967295"/>
          </p:nvPr>
        </p:nvSpPr>
        <p:spPr>
          <a:xfrm>
            <a:off x="457200" y="1600200"/>
            <a:ext cx="84582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Description the rectus sheath is considered at three levels.</a:t>
            </a:r>
            <a:endParaRPr sz="3200">
              <a:solidFill>
                <a:srgbClr val="FFFFFF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FFFFFF"/>
                </a:solidFill>
              </a:rPr>
              <a:t>1-  </a:t>
            </a:r>
            <a:r>
              <a:rPr i="1" sz="2800">
                <a:solidFill>
                  <a:srgbClr val="FFFFFF"/>
                </a:solidFill>
              </a:rPr>
              <a:t>Above the costal margin</a:t>
            </a:r>
            <a:endParaRPr i="1" sz="2800">
              <a:solidFill>
                <a:srgbClr val="FFFFFF"/>
              </a:solid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FFFFFF"/>
                </a:solidFill>
              </a:rPr>
              <a:t>2- Between the costal margin </a:t>
            </a:r>
            <a:r>
              <a:rPr sz="2800">
                <a:solidFill>
                  <a:srgbClr val="FFFFFF"/>
                </a:solidFill>
              </a:rPr>
              <a:t>and </a:t>
            </a:r>
            <a:r>
              <a:rPr i="1" sz="2800">
                <a:solidFill>
                  <a:srgbClr val="FFFFFF"/>
                </a:solidFill>
              </a:rPr>
              <a:t>the level of the anterior superior iliac spine</a:t>
            </a:r>
            <a:endParaRPr i="1" sz="2800">
              <a:solidFill>
                <a:srgbClr val="FFFFFF"/>
              </a:solid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i="1" sz="2800">
                <a:solidFill>
                  <a:srgbClr val="FFFFFF"/>
                </a:solidFill>
              </a:rPr>
              <a:t>3- </a:t>
            </a:r>
            <a:r>
              <a:rPr i="1" sz="2800">
                <a:solidFill>
                  <a:srgbClr val="FFFFFF"/>
                </a:solidFill>
              </a:rPr>
              <a:t>Between the level of the anterosuperior iliac spine and the pubis </a:t>
            </a:r>
            <a:r>
              <a:rPr sz="2800">
                <a:solidFill>
                  <a:srgbClr val="FFFFFF"/>
                </a:solidFill>
              </a:rPr>
              <a:t>the anterior wall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pic>
        <p:nvPicPr>
          <p:cNvPr id="114" name="image.png"/>
          <p:cNvPicPr/>
          <p:nvPr/>
        </p:nvPicPr>
        <p:blipFill>
          <a:blip r:embed="rId2">
            <a:extLst/>
          </a:blip>
          <a:srcRect l="25253" t="21887" r="14135" b="9085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 idx="4294967295"/>
          </p:nvPr>
        </p:nvSpPr>
        <p:spPr>
          <a:xfrm>
            <a:off x="466460" y="4271433"/>
            <a:ext cx="7672653" cy="221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l" defTabSz="420623">
              <a:defRPr sz="1800">
                <a:solidFill>
                  <a:srgbClr val="000000"/>
                </a:solidFill>
              </a:defRPr>
            </a:pPr>
            <a:br>
              <a:rPr sz="2116">
                <a:solidFill>
                  <a:srgbClr val="FFFFFF"/>
                </a:solidFill>
              </a:rPr>
            </a:br>
            <a:r>
              <a:rPr b="1" i="1" sz="2116">
                <a:solidFill>
                  <a:srgbClr val="FFFFFF"/>
                </a:solidFill>
              </a:rPr>
              <a:t>ABOVE THE COSTAL MARGIN</a:t>
            </a:r>
            <a:r>
              <a:rPr b="1" sz="2116">
                <a:solidFill>
                  <a:srgbClr val="FFFFFF"/>
                </a:solidFill>
              </a:rPr>
              <a:t>, </a:t>
            </a:r>
            <a:br>
              <a:rPr b="1" sz="2116">
                <a:solidFill>
                  <a:srgbClr val="FFFFFF"/>
                </a:solidFill>
              </a:rPr>
            </a:br>
            <a:r>
              <a:rPr b="1" sz="2116">
                <a:solidFill>
                  <a:srgbClr val="FFFFFF"/>
                </a:solidFill>
              </a:rPr>
              <a:t>-  </a:t>
            </a:r>
            <a:r>
              <a:rPr sz="2116">
                <a:solidFill>
                  <a:srgbClr val="FFFFFF"/>
                </a:solidFill>
              </a:rPr>
              <a:t>ANTERIOR WALL # APONEUROSIS OF THE EXTERNAL OBLIQUE.</a:t>
            </a:r>
            <a:br>
              <a:rPr sz="2116">
                <a:solidFill>
                  <a:srgbClr val="FFFFFF"/>
                </a:solidFill>
              </a:rPr>
            </a:br>
            <a:r>
              <a:rPr sz="2116">
                <a:solidFill>
                  <a:srgbClr val="FFFFFF"/>
                </a:solidFill>
              </a:rPr>
              <a:t>-  POSTERIOR WALL # THORACIC WALL THAT IS, THE FIFTH, SIXTH, AND SEVENTH COSTAL CARTILAGES AND THE INTERCOSTAL SPACES.</a:t>
            </a:r>
          </a:p>
        </p:txBody>
      </p:sp>
      <p:pic>
        <p:nvPicPr>
          <p:cNvPr id="117" name="image.png"/>
          <p:cNvPicPr/>
          <p:nvPr/>
        </p:nvPicPr>
        <p:blipFill>
          <a:blip r:embed="rId2">
            <a:extLst/>
          </a:blip>
          <a:srcRect l="27270" t="15153" r="14643" b="62959"/>
          <a:stretch>
            <a:fillRect/>
          </a:stretch>
        </p:blipFill>
        <p:spPr>
          <a:xfrm>
            <a:off x="11112" y="228600"/>
            <a:ext cx="9132888" cy="396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 idx="4294967295"/>
          </p:nvPr>
        </p:nvSpPr>
        <p:spPr>
          <a:xfrm>
            <a:off x="134143" y="120650"/>
            <a:ext cx="3236914" cy="116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lvl="0" algn="l" defTabSz="850391">
              <a:defRPr sz="1800">
                <a:solidFill>
                  <a:srgbClr val="000000"/>
                </a:solidFill>
              </a:defRPr>
            </a:pPr>
            <a:r>
              <a:rPr b="1" i="1" sz="1860">
                <a:solidFill>
                  <a:srgbClr val="FFFFFF"/>
                </a:solidFill>
              </a:rPr>
              <a:t>Between the costal margin </a:t>
            </a:r>
            <a:r>
              <a:rPr b="1" sz="1860">
                <a:solidFill>
                  <a:srgbClr val="FFFFFF"/>
                </a:solidFill>
              </a:rPr>
              <a:t>and </a:t>
            </a:r>
            <a:r>
              <a:rPr b="1" i="1" sz="1860">
                <a:solidFill>
                  <a:srgbClr val="FFFFFF"/>
                </a:solidFill>
              </a:rPr>
              <a:t>the level of the anterior superior iliac spine</a:t>
            </a:r>
          </a:p>
        </p:txBody>
      </p:sp>
      <p:sp>
        <p:nvSpPr>
          <p:cNvPr id="120" name="Shape 120"/>
          <p:cNvSpPr/>
          <p:nvPr>
            <p:ph type="body" idx="4294967295"/>
          </p:nvPr>
        </p:nvSpPr>
        <p:spPr>
          <a:xfrm>
            <a:off x="69717" y="1166018"/>
            <a:ext cx="3365766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FFFFFF"/>
              </a:solidFill>
            </a:endParaRPr>
          </a:p>
          <a:p>
            <a:pPr lvl="0" marL="0" indent="0">
              <a:spcBef>
                <a:spcPts val="6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FFFFFF"/>
              </a:solidFill>
            </a:endParaRPr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- The aponeurosis of the internal oblique splits to enclose the rectus muscle</a:t>
            </a:r>
            <a:endParaRPr sz="2200">
              <a:solidFill>
                <a:srgbClr val="FFFFFF"/>
              </a:solidFill>
            </a:endParaRPr>
          </a:p>
          <a:p>
            <a:pPr lvl="0" marL="0" indent="0"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  the external oblique aponeurosis is directed in front of the muscle</a:t>
            </a:r>
            <a:endParaRPr sz="2200">
              <a:solidFill>
                <a:srgbClr val="FFFFFF"/>
              </a:solidFill>
            </a:endParaRPr>
          </a:p>
          <a:p>
            <a:pPr lvl="0" marL="0" indent="0"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  the transversus aponeurosis is directed behind the muscle.</a:t>
            </a:r>
          </a:p>
        </p:txBody>
      </p:sp>
      <p:pic>
        <p:nvPicPr>
          <p:cNvPr id="121" name="image.png"/>
          <p:cNvPicPr/>
          <p:nvPr/>
        </p:nvPicPr>
        <p:blipFill>
          <a:blip r:embed="rId2">
            <a:extLst/>
          </a:blip>
          <a:srcRect l="26008" t="35356" r="15907" b="37705"/>
          <a:stretch>
            <a:fillRect/>
          </a:stretch>
        </p:blipFill>
        <p:spPr>
          <a:xfrm>
            <a:off x="3575049" y="914400"/>
            <a:ext cx="5568951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 idx="4294967295"/>
          </p:nvPr>
        </p:nvSpPr>
        <p:spPr>
          <a:xfrm>
            <a:off x="204985" y="175021"/>
            <a:ext cx="8762604" cy="2644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i="1" sz="2300">
                <a:solidFill>
                  <a:srgbClr val="FFFFFF"/>
                </a:solidFill>
              </a:rPr>
              <a:t>Between the level of the anterosuperior iliac spine and the pubis</a:t>
            </a:r>
            <a:br>
              <a:rPr b="1" i="1" sz="2300">
                <a:solidFill>
                  <a:srgbClr val="FFFFFF"/>
                </a:solidFill>
              </a:rPr>
            </a:br>
            <a:r>
              <a:rPr b="1" sz="2300">
                <a:solidFill>
                  <a:srgbClr val="FFFFFF"/>
                </a:solidFill>
              </a:rPr>
              <a:t> the anterior wall </a:t>
            </a:r>
            <a:r>
              <a:rPr sz="2300">
                <a:solidFill>
                  <a:srgbClr val="FFFFFF"/>
                </a:solidFill>
              </a:rPr>
              <a:t>: the aponeurosis of all three muscles form. </a:t>
            </a:r>
            <a:br>
              <a:rPr sz="2300">
                <a:solidFill>
                  <a:srgbClr val="FFFFFF"/>
                </a:solidFill>
              </a:rPr>
            </a:br>
            <a:r>
              <a:rPr b="1" sz="2300">
                <a:solidFill>
                  <a:srgbClr val="FFFFFF"/>
                </a:solidFill>
              </a:rPr>
              <a:t>The posterior wall </a:t>
            </a:r>
            <a:r>
              <a:rPr sz="2300">
                <a:solidFill>
                  <a:srgbClr val="FFFFFF"/>
                </a:solidFill>
              </a:rPr>
              <a:t>is absent, and the rectus muscle lies in contact with the fascia transversalis.</a:t>
            </a:r>
            <a:br>
              <a:rPr sz="2300">
                <a:solidFill>
                  <a:srgbClr val="FFFFFF"/>
                </a:solidFill>
              </a:rPr>
            </a:br>
          </a:p>
        </p:txBody>
      </p:sp>
      <p:pic>
        <p:nvPicPr>
          <p:cNvPr id="124" name="image.png"/>
          <p:cNvPicPr/>
          <p:nvPr/>
        </p:nvPicPr>
        <p:blipFill>
          <a:blip r:embed="rId2">
            <a:extLst/>
          </a:blip>
          <a:srcRect l="26008" t="58926" r="9593" b="9083"/>
          <a:stretch>
            <a:fillRect/>
          </a:stretch>
        </p:blipFill>
        <p:spPr>
          <a:xfrm>
            <a:off x="28575" y="2667000"/>
            <a:ext cx="9115425" cy="4038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 idx="4294967295"/>
          </p:nvPr>
        </p:nvSpPr>
        <p:spPr>
          <a:xfrm>
            <a:off x="457200" y="308504"/>
            <a:ext cx="8229600" cy="1037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612648">
              <a:defRPr sz="1800">
                <a:solidFill>
                  <a:srgbClr val="000000"/>
                </a:solidFill>
              </a:defRPr>
            </a:pPr>
            <a:br>
              <a:rPr sz="3216">
                <a:solidFill>
                  <a:srgbClr val="FFFFFF"/>
                </a:solidFill>
              </a:rPr>
            </a:br>
            <a:r>
              <a:rPr b="1" sz="3216">
                <a:solidFill>
                  <a:srgbClr val="FFFFFF"/>
                </a:solidFill>
              </a:rPr>
              <a:t>Rectus sheath……cont</a:t>
            </a:r>
          </a:p>
        </p:txBody>
      </p:sp>
      <p:sp>
        <p:nvSpPr>
          <p:cNvPr id="127" name="Shape 127"/>
          <p:cNvSpPr/>
          <p:nvPr>
            <p:ph type="body" idx="4294967295"/>
          </p:nvPr>
        </p:nvSpPr>
        <p:spPr>
          <a:xfrm>
            <a:off x="457200" y="1600199"/>
            <a:ext cx="8458200" cy="495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21468" indent="-321468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The posterior wall of the rectus sheath is not attached to the rectus abdominis muscle. The anterior wall is firmly attached to it by the muscle's tendinous intersections</a:t>
            </a:r>
            <a:endParaRPr sz="30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FFFFFF"/>
              </a:solidFill>
            </a:endParaRPr>
          </a:p>
          <a:p>
            <a:pPr lvl="0" marL="321468" indent="-321468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 Linea semicircularis </a:t>
            </a:r>
            <a:r>
              <a:rPr sz="3000">
                <a:solidFill>
                  <a:srgbClr val="FFFFFF"/>
                </a:solidFill>
              </a:rPr>
              <a:t>(arcuate line)</a:t>
            </a:r>
            <a:endParaRPr sz="3000">
              <a:solidFill>
                <a:srgbClr val="FFFFFF"/>
              </a:solidFill>
            </a:endParaRPr>
          </a:p>
          <a:p>
            <a:pPr lvl="0" marL="321468" indent="-321468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Is a crescent-shaped line marking the inferior limit of the posterior layer of the rectus sheath just below the level of the iliac crest.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.png"/>
          <p:cNvPicPr/>
          <p:nvPr/>
        </p:nvPicPr>
        <p:blipFill>
          <a:blip r:embed="rId2">
            <a:extLst/>
          </a:blip>
          <a:srcRect l="31059" t="8418" r="8329" b="29287"/>
          <a:stretch>
            <a:fillRect/>
          </a:stretch>
        </p:blipFill>
        <p:spPr>
          <a:xfrm>
            <a:off x="0" y="-12700"/>
            <a:ext cx="9144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 idx="4294967295"/>
          </p:nvPr>
        </p:nvSpPr>
        <p:spPr>
          <a:xfrm>
            <a:off x="457200" y="274637"/>
            <a:ext cx="228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2" name="Shape 132"/>
          <p:cNvSpPr/>
          <p:nvPr/>
        </p:nvSpPr>
        <p:spPr>
          <a:xfrm>
            <a:off x="3124200" y="6404292"/>
            <a:ext cx="2895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3" name="Shape 133"/>
          <p:cNvSpPr/>
          <p:nvPr>
            <p:ph type="body" idx="4294967295"/>
          </p:nvPr>
        </p:nvSpPr>
        <p:spPr>
          <a:xfrm>
            <a:off x="190499" y="25400"/>
            <a:ext cx="8763002" cy="6622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19087" indent="-319087" algn="ctr">
              <a:spcBef>
                <a:spcPts val="6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ctr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Others fascia in the ant. abd.ominal wall</a:t>
            </a:r>
            <a:endParaRPr sz="36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just">
              <a:spcBef>
                <a:spcPts val="600"/>
              </a:spcBef>
              <a:buClr>
                <a:srgbClr val="F2F2F2"/>
              </a:buClr>
              <a:buFont typeface="Wingdings"/>
              <a:buChar char="❖"/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73503" indent="-273503" algn="just">
              <a:spcBef>
                <a:spcPts val="500"/>
              </a:spcBef>
              <a:buClr>
                <a:srgbClr val="F2F2F2"/>
              </a:buClr>
              <a:buFont typeface="Wingdings"/>
              <a:buChar char="❖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Transversalis fascia </a:t>
            </a:r>
            <a:endParaRPr sz="24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just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   -  a thin layer of fascia that lines the </a:t>
            </a: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Transversus Abdominis muscle</a:t>
            </a:r>
            <a:endParaRPr sz="20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just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   -   continue to diaphragm , iliac muscle &amp; pelvis fascia</a:t>
            </a:r>
            <a:endParaRPr sz="20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just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    - contribute to femoral sheath</a:t>
            </a:r>
            <a:endParaRPr sz="20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 algn="just">
              <a:spcBef>
                <a:spcPts val="600"/>
              </a:spcBef>
              <a:buClr>
                <a:srgbClr val="F2F2F2"/>
              </a:buClr>
              <a:buFont typeface="Wingdings"/>
              <a:buChar char="❖"/>
              <a:defRPr sz="1800">
                <a:solidFill>
                  <a:srgbClr val="000000"/>
                </a:solidFill>
              </a:defRPr>
            </a:pPr>
            <a:endParaRPr sz="8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73503" indent="-273503" algn="just">
              <a:spcBef>
                <a:spcPts val="500"/>
              </a:spcBef>
              <a:buClr>
                <a:srgbClr val="F2F2F2"/>
              </a:buClr>
              <a:buFont typeface="Wingdings"/>
              <a:buChar char="❖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Extraperitoneal Fascia</a:t>
            </a:r>
            <a:endParaRPr sz="24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27919" indent="-227919">
              <a:spcBef>
                <a:spcPts val="4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The thin layer of C.T and adipose tissue between the peritoneum and fascia transversalis.</a:t>
            </a:r>
            <a:endParaRPr sz="20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9087" indent="-319087">
              <a:spcBef>
                <a:spcPts val="6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endParaRPr sz="8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73503" indent="-273503">
              <a:spcBef>
                <a:spcPts val="500"/>
              </a:spcBef>
              <a:buClr>
                <a:srgbClr val="F2F2F2"/>
              </a:buClr>
              <a:buFont typeface="Wingdings"/>
              <a:buChar char="❖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Parietal peritoneum</a:t>
            </a:r>
            <a:endParaRPr sz="24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27919" indent="-227919">
              <a:spcBef>
                <a:spcPts val="4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It is a thin serous membrane </a:t>
            </a:r>
            <a:endParaRPr sz="2000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227919" indent="-227919">
              <a:spcBef>
                <a:spcPts val="4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Continuous below with the parietal peritoneum lining the pelvis.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.png"/>
          <p:cNvPicPr/>
          <p:nvPr/>
        </p:nvPicPr>
        <p:blipFill>
          <a:blip r:embed="rId2">
            <a:extLst/>
          </a:blip>
          <a:srcRect l="25253" t="21887" r="14135" b="9085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Lumbar triangle</a:t>
            </a:r>
          </a:p>
        </p:txBody>
      </p:sp>
      <p:pic>
        <p:nvPicPr>
          <p:cNvPr id="138" name="LumbarTriangle.jpeg" descr="File:LumbarTriangl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978" y="1410361"/>
            <a:ext cx="8766044" cy="5332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 idx="4294967295"/>
          </p:nvPr>
        </p:nvSpPr>
        <p:spPr>
          <a:xfrm>
            <a:off x="-16934" y="-116417"/>
            <a:ext cx="3008314" cy="717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>
              <a:defRPr b="1" sz="2400">
                <a:solidFill>
                  <a:srgbClr val="FFFF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00"/>
                </a:solidFill>
              </a:rPr>
              <a:t>Abdominal Regions</a:t>
            </a:r>
          </a:p>
        </p:txBody>
      </p:sp>
      <p:pic>
        <p:nvPicPr>
          <p:cNvPr id="22" name="nine regions superficial.jpg" descr="nine regions superficial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7200" y="400380"/>
            <a:ext cx="4706343" cy="622902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/>
          <p:nvPr>
            <p:ph type="body" idx="4294967295"/>
          </p:nvPr>
        </p:nvSpPr>
        <p:spPr>
          <a:xfrm>
            <a:off x="59134" y="617272"/>
            <a:ext cx="4055666" cy="608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905255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Divided into 9 regions by two pairs of planes:</a:t>
            </a:r>
            <a:endParaRPr sz="2376">
              <a:solidFill>
                <a:srgbClr val="FFFFFF"/>
              </a:solidFill>
            </a:endParaRPr>
          </a:p>
          <a:p>
            <a:pPr lvl="0" marL="0" indent="0" defTabSz="905255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76" u="sng">
                <a:solidFill>
                  <a:srgbClr val="FFFFFF"/>
                </a:solidFill>
              </a:rPr>
              <a:t>1- Vertical Planes</a:t>
            </a:r>
            <a:r>
              <a:rPr sz="2376" u="sng">
                <a:solidFill>
                  <a:srgbClr val="FFFFFF"/>
                </a:solidFill>
              </a:rPr>
              <a:t>:</a:t>
            </a:r>
            <a:endParaRPr sz="2376" u="sng">
              <a:solidFill>
                <a:srgbClr val="FFFFFF"/>
              </a:solidFill>
            </a:endParaRPr>
          </a:p>
          <a:p>
            <a:pPr lvl="0" marL="0" indent="0" defTabSz="905255">
              <a:lnSpc>
                <a:spcPct val="80000"/>
              </a:lnSpc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Left and right lateral planes</a:t>
            </a:r>
            <a:endParaRPr sz="2376">
              <a:solidFill>
                <a:srgbClr val="FFFFFF"/>
              </a:solidFill>
            </a:endParaRPr>
          </a:p>
          <a:p>
            <a:pPr lvl="0" marL="0" indent="0" defTabSz="905255">
              <a:lnSpc>
                <a:spcPct val="80000"/>
              </a:lnSpc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 Midclavicular planes </a:t>
            </a:r>
            <a:endParaRPr sz="2376">
              <a:solidFill>
                <a:srgbClr val="FFFFFF"/>
              </a:solidFill>
            </a:endParaRPr>
          </a:p>
          <a:p>
            <a:pPr lvl="0" marL="0" indent="0" defTabSz="905255">
              <a:lnSpc>
                <a:spcPct val="80000"/>
              </a:lnSpc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passes through the midpoint between the ant.sup.iliac spine and symphysis pupis</a:t>
            </a:r>
            <a:endParaRPr sz="2376">
              <a:solidFill>
                <a:srgbClr val="FFFFFF"/>
              </a:solidFill>
            </a:endParaRPr>
          </a:p>
          <a:p>
            <a:pPr lvl="0" marL="0" indent="0" defTabSz="905255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376" u="sng">
              <a:solidFill>
                <a:srgbClr val="FFFFFF"/>
              </a:solidFill>
            </a:endParaRPr>
          </a:p>
          <a:p>
            <a:pPr lvl="0" marL="0" indent="0" defTabSz="905255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76" u="sng">
                <a:solidFill>
                  <a:srgbClr val="FFFFFF"/>
                </a:solidFill>
              </a:rPr>
              <a:t>2- Horizontal Planes:</a:t>
            </a:r>
            <a:endParaRPr sz="2376" u="sng">
              <a:solidFill>
                <a:srgbClr val="FFFFFF"/>
              </a:solidFill>
            </a:endParaRPr>
          </a:p>
          <a:p>
            <a:pPr lvl="0" marL="0" indent="0" defTabSz="905255">
              <a:lnSpc>
                <a:spcPct val="80000"/>
              </a:lnSpc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Subcostal</a:t>
            </a:r>
            <a:r>
              <a:rPr sz="2376">
                <a:solidFill>
                  <a:srgbClr val="FFFFFF"/>
                </a:solidFill>
              </a:rPr>
              <a:t> </a:t>
            </a:r>
            <a:r>
              <a:rPr sz="2376">
                <a:solidFill>
                  <a:srgbClr val="FFFFFF"/>
                </a:solidFill>
              </a:rPr>
              <a:t>plane</a:t>
            </a:r>
            <a:r>
              <a:rPr sz="2376">
                <a:solidFill>
                  <a:srgbClr val="FFFFFF"/>
                </a:solidFill>
              </a:rPr>
              <a:t> </a:t>
            </a:r>
            <a:endParaRPr sz="2376">
              <a:solidFill>
                <a:srgbClr val="FFFFFF"/>
              </a:solidFill>
            </a:endParaRPr>
          </a:p>
          <a:p>
            <a:pPr lvl="0" marL="0" indent="0" defTabSz="905255">
              <a:lnSpc>
                <a:spcPct val="80000"/>
              </a:lnSpc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 at level of L3 vertebra</a:t>
            </a:r>
            <a:endParaRPr sz="2376">
              <a:solidFill>
                <a:srgbClr val="FFFFFF"/>
              </a:solidFill>
            </a:endParaRPr>
          </a:p>
          <a:p>
            <a:pPr lvl="0" marL="0" indent="0" defTabSz="905255">
              <a:lnSpc>
                <a:spcPct val="80000"/>
              </a:lnSpc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Joins the lower end of costal cartilage on each side</a:t>
            </a:r>
            <a:endParaRPr sz="2376">
              <a:solidFill>
                <a:srgbClr val="FFFFFF"/>
              </a:solidFill>
            </a:endParaRPr>
          </a:p>
          <a:p>
            <a:pPr lvl="0" marL="0" indent="0" defTabSz="905255">
              <a:lnSpc>
                <a:spcPct val="80000"/>
              </a:lnSpc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Intertubercular plane:</a:t>
            </a:r>
            <a:endParaRPr sz="2376">
              <a:solidFill>
                <a:srgbClr val="FFFFFF"/>
              </a:solidFill>
            </a:endParaRPr>
          </a:p>
          <a:p>
            <a:pPr lvl="0" marL="0" indent="0" defTabSz="905255">
              <a:lnSpc>
                <a:spcPct val="80000"/>
              </a:lnSpc>
              <a:spcBef>
                <a:spcPts val="4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- At the level of L5 vertebra</a:t>
            </a:r>
            <a:endParaRPr sz="2376">
              <a:solidFill>
                <a:srgbClr val="FFFFFF"/>
              </a:solidFill>
            </a:endParaRPr>
          </a:p>
          <a:p>
            <a:pPr lvl="0" marL="0" indent="0" defTabSz="905255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- Through tubercles of iliac crests.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318029" y="533400"/>
            <a:ext cx="8670264" cy="578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800">
                <a:solidFill>
                  <a:srgbClr val="FFFFFF"/>
                </a:solidFill>
              </a:rPr>
              <a:t> </a:t>
            </a:r>
            <a:r>
              <a:rPr b="1" sz="2800">
                <a:solidFill>
                  <a:srgbClr val="FFFFFF"/>
                </a:solidFill>
              </a:rPr>
              <a:t>lumbar triangle</a:t>
            </a:r>
            <a:endParaRPr b="1" sz="2800">
              <a:solidFill>
                <a:srgbClr val="FFFFFF"/>
              </a:solidFill>
            </a:endParaRPr>
          </a:p>
          <a:p>
            <a:pPr lvl="0" algn="ctr"/>
            <a:endParaRPr b="1" sz="2800">
              <a:solidFill>
                <a:srgbClr val="FFFFFF"/>
              </a:solidFill>
            </a:endParaRPr>
          </a:p>
          <a:p>
            <a:pPr lvl="0" algn="l"/>
            <a:endParaRPr sz="2800">
              <a:solidFill>
                <a:srgbClr val="FFFFFF"/>
              </a:solidFill>
            </a:endParaRPr>
          </a:p>
          <a:p>
            <a:pPr lvl="0" algn="l"/>
            <a:r>
              <a:rPr sz="2800">
                <a:solidFill>
                  <a:srgbClr val="FFFFFF"/>
                </a:solidFill>
              </a:rPr>
              <a:t>1- the inferior lumbar (Petit) triangle, which lies superficially</a:t>
            </a:r>
            <a:endParaRPr sz="2800">
              <a:solidFill>
                <a:srgbClr val="FFFFFF"/>
              </a:solidFill>
            </a:endParaRPr>
          </a:p>
          <a:p>
            <a:pPr lvl="0" algn="l"/>
            <a:r>
              <a:rPr sz="2800">
                <a:solidFill>
                  <a:srgbClr val="FFFFFF"/>
                </a:solidFill>
              </a:rPr>
              <a:t>2- the superior lumbar (Grynfeltt) triangle, which is deep and superior to the inferior triangle.</a:t>
            </a:r>
            <a:endParaRPr sz="2800">
              <a:solidFill>
                <a:srgbClr val="FFFFFF"/>
              </a:solidFill>
            </a:endParaRPr>
          </a:p>
          <a:p>
            <a:pPr lvl="0" algn="l">
              <a:buSzPct val="100000"/>
              <a:buChar char="-"/>
            </a:pPr>
            <a:r>
              <a:rPr sz="2800">
                <a:solidFill>
                  <a:srgbClr val="FFFFFF"/>
                </a:solidFill>
              </a:rPr>
              <a:t>Of the two, the superior triangle is the more consistently found in cadavers,and is more commonly the site of herniation</a:t>
            </a:r>
            <a:endParaRPr sz="2800">
              <a:solidFill>
                <a:srgbClr val="FFFFFF"/>
              </a:solidFill>
            </a:endParaRPr>
          </a:p>
          <a:p>
            <a:pPr lvl="0" algn="l">
              <a:buSzPct val="100000"/>
              <a:buChar char="-"/>
            </a:pPr>
            <a:r>
              <a:rPr sz="2800">
                <a:solidFill>
                  <a:srgbClr val="FFFFFF"/>
                </a:solidFill>
              </a:rPr>
              <a:t> however, the inferior lumbar triangle is often simply called the lumbar triangle, perhaps owing to its more superficial location and ease in demonstration.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Lumber triangle(petitis)</a:t>
            </a:r>
          </a:p>
        </p:txBody>
      </p:sp>
      <p:sp>
        <p:nvSpPr>
          <p:cNvPr id="143" name="Shape 143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22325" indent="-322325" defTabSz="859536">
              <a:buChar char="•"/>
              <a:defRPr sz="1800">
                <a:solidFill>
                  <a:srgbClr val="000000"/>
                </a:solidFill>
              </a:defRPr>
            </a:pPr>
            <a:r>
              <a:rPr sz="3008">
                <a:solidFill>
                  <a:srgbClr val="FFFFFF"/>
                </a:solidFill>
              </a:rPr>
              <a:t>The inferior lumbar (Petit) triangle is formed</a:t>
            </a:r>
            <a:endParaRPr sz="3008">
              <a:solidFill>
                <a:srgbClr val="FFFFFF"/>
              </a:solidFill>
            </a:endParaRPr>
          </a:p>
          <a:p>
            <a:pPr lvl="0" marL="322325" indent="-322325" defTabSz="859536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008">
                <a:solidFill>
                  <a:srgbClr val="FFFFFF"/>
                </a:solidFill>
              </a:rPr>
              <a:t> </a:t>
            </a:r>
            <a:r>
              <a:rPr sz="3008">
                <a:solidFill>
                  <a:srgbClr val="FFFFFF"/>
                </a:solidFill>
              </a:rPr>
              <a:t>- Medially </a:t>
            </a:r>
            <a:r>
              <a:rPr sz="2256">
                <a:solidFill>
                  <a:srgbClr val="FFFFFF"/>
                </a:solidFill>
              </a:rPr>
              <a:t>by the latissimus dorsi muscle</a:t>
            </a:r>
            <a:endParaRPr sz="2256">
              <a:solidFill>
                <a:srgbClr val="FFFFFF"/>
              </a:solidFill>
            </a:endParaRPr>
          </a:p>
          <a:p>
            <a:pPr lvl="0" marL="322325" indent="-322325" defTabSz="859536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56">
                <a:solidFill>
                  <a:srgbClr val="FFFFFF"/>
                </a:solidFill>
              </a:rPr>
              <a:t>  -  </a:t>
            </a:r>
            <a:r>
              <a:rPr sz="3008">
                <a:solidFill>
                  <a:srgbClr val="FFFFFF"/>
                </a:solidFill>
              </a:rPr>
              <a:t>laterally </a:t>
            </a:r>
            <a:r>
              <a:rPr sz="2256">
                <a:solidFill>
                  <a:srgbClr val="FFFFFF"/>
                </a:solidFill>
              </a:rPr>
              <a:t>by the external abdominal oblique </a:t>
            </a:r>
            <a:r>
              <a:rPr sz="3008">
                <a:solidFill>
                  <a:srgbClr val="FFFFFF"/>
                </a:solidFill>
              </a:rPr>
              <a:t>muscle</a:t>
            </a:r>
            <a:endParaRPr sz="3008">
              <a:solidFill>
                <a:srgbClr val="FFFFFF"/>
              </a:solidFill>
            </a:endParaRPr>
          </a:p>
          <a:p>
            <a:pPr lvl="0" marL="322325" indent="-322325" defTabSz="859536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8">
                <a:solidFill>
                  <a:srgbClr val="FFFFFF"/>
                </a:solidFill>
              </a:rPr>
              <a:t> - Inferiorly </a:t>
            </a:r>
            <a:r>
              <a:rPr sz="2256">
                <a:solidFill>
                  <a:srgbClr val="FFFFFF"/>
                </a:solidFill>
              </a:rPr>
              <a:t>by the iliac crest</a:t>
            </a:r>
            <a:endParaRPr sz="2256">
              <a:solidFill>
                <a:srgbClr val="FFFFFF"/>
              </a:solidFill>
            </a:endParaRPr>
          </a:p>
          <a:p>
            <a:pPr lvl="0" marL="322325" indent="-322325" defTabSz="859536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8">
                <a:solidFill>
                  <a:srgbClr val="FFFFFF"/>
                </a:solidFill>
              </a:rPr>
              <a:t> - The floor  </a:t>
            </a:r>
            <a:r>
              <a:rPr sz="2256">
                <a:solidFill>
                  <a:srgbClr val="FFFFFF"/>
                </a:solidFill>
              </a:rPr>
              <a:t>internal abdominal oblique muscle.</a:t>
            </a:r>
            <a:endParaRPr sz="2256">
              <a:solidFill>
                <a:srgbClr val="FFFFFF"/>
              </a:solidFill>
            </a:endParaRPr>
          </a:p>
          <a:p>
            <a:pPr lvl="0" marL="322325" indent="-322325" defTabSz="859536">
              <a:buSzTx/>
              <a:buNone/>
              <a:defRPr sz="1800">
                <a:solidFill>
                  <a:srgbClr val="000000"/>
                </a:solidFill>
              </a:defRPr>
            </a:pPr>
            <a:endParaRPr sz="2256">
              <a:solidFill>
                <a:srgbClr val="FFFFFF"/>
              </a:solidFill>
            </a:endParaRPr>
          </a:p>
          <a:p>
            <a:pPr lvl="0" marL="322325" indent="-322325" defTabSz="859536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8">
                <a:solidFill>
                  <a:srgbClr val="FFFFFF"/>
                </a:solidFill>
              </a:rPr>
              <a:t>- The fact that herniation occasionally occur here is of clinical importance.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 idx="4294967295"/>
          </p:nvPr>
        </p:nvSpPr>
        <p:spPr>
          <a:xfrm>
            <a:off x="533400" y="228600"/>
            <a:ext cx="8229600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768095">
              <a:defRPr sz="1800">
                <a:solidFill>
                  <a:srgbClr val="000000"/>
                </a:solidFill>
              </a:defRPr>
            </a:pPr>
            <a:r>
              <a:rPr b="1" sz="3024">
                <a:solidFill>
                  <a:srgbClr val="FFFFFF"/>
                </a:solidFill>
                <a:latin typeface="Tekton Pro"/>
                <a:ea typeface="Tekton Pro"/>
                <a:cs typeface="Tekton Pro"/>
                <a:sym typeface="Tekton Pro"/>
              </a:rPr>
              <a:t>Superior lumbar (Grynfeltt-Lesshaft) triangle</a:t>
            </a:r>
            <a:br>
              <a:rPr b="1" sz="3024">
                <a:solidFill>
                  <a:srgbClr val="FFFFFF"/>
                </a:solidFill>
                <a:latin typeface="Tekton Pro"/>
                <a:ea typeface="Tekton Pro"/>
                <a:cs typeface="Tekton Pro"/>
                <a:sym typeface="Tekton Pro"/>
              </a:rPr>
            </a:br>
          </a:p>
        </p:txBody>
      </p:sp>
      <p:sp>
        <p:nvSpPr>
          <p:cNvPr id="146" name="Shape 146"/>
          <p:cNvSpPr/>
          <p:nvPr>
            <p:ph type="body" idx="4294967295"/>
          </p:nvPr>
        </p:nvSpPr>
        <p:spPr>
          <a:xfrm>
            <a:off x="304800" y="1803400"/>
            <a:ext cx="8458200" cy="436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Medially: by the </a:t>
            </a:r>
            <a:r>
              <a:rPr sz="2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quadratus lumborum </a:t>
            </a:r>
            <a:r>
              <a: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muscle</a:t>
            </a:r>
            <a:endParaRPr sz="2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laterally :</a:t>
            </a:r>
            <a:r>
              <a: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by the internal abdominal oblique muscle</a:t>
            </a:r>
            <a:endParaRPr sz="2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Superiorly: </a:t>
            </a:r>
            <a:r>
              <a: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by the 12th rib.</a:t>
            </a:r>
            <a:endParaRPr sz="2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The floor : </a:t>
            </a:r>
            <a:r>
              <a: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transversalis fascia</a:t>
            </a:r>
            <a:endParaRPr sz="2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Roof: </a:t>
            </a:r>
            <a:r>
              <a:rPr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is the external abdominal oblique muscle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Lumbar_triangle.png" descr="http://upload.wikimedia.org/wikipedia/commons/3/3c/Lumbar_triangl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86968">
              <a:defRPr sz="38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80">
                <a:solidFill>
                  <a:srgbClr val="FFFFFF"/>
                </a:solidFill>
              </a:rPr>
              <a:t>Action of the Ant. Abdominal muscle</a:t>
            </a:r>
          </a:p>
        </p:txBody>
      </p:sp>
      <p:sp>
        <p:nvSpPr>
          <p:cNvPr id="151" name="Shape 151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Deep expiration</a:t>
            </a:r>
            <a:endParaRPr sz="32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Increase the intra abdominal pressure in</a:t>
            </a:r>
            <a:endParaRPr sz="32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    </a:t>
            </a:r>
            <a:r>
              <a:rPr sz="2400">
                <a:solidFill>
                  <a:srgbClr val="FFFFFF"/>
                </a:solidFill>
              </a:rPr>
              <a:t>-  Vomiting</a:t>
            </a:r>
            <a:endParaRPr sz="24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     -  Cough</a:t>
            </a:r>
            <a:endParaRPr sz="24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     -  Defecation</a:t>
            </a:r>
            <a:endParaRPr sz="24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     -  Labour</a:t>
            </a:r>
            <a:endParaRPr sz="24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Protect viscera</a:t>
            </a:r>
            <a:endParaRPr sz="32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keep viscera in position</a:t>
            </a:r>
            <a:endParaRPr sz="320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Rectus abdominis </a:t>
            </a:r>
            <a:r>
              <a:rPr sz="32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>
                <a:solidFill>
                  <a:srgbClr val="FFFFFF"/>
                </a:solidFill>
              </a:rPr>
              <a:t>bends trunk forward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13816">
              <a:defRPr sz="355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59">
                <a:solidFill>
                  <a:srgbClr val="FFFFFF"/>
                </a:solidFill>
              </a:rPr>
              <a:t>Blood supply of the ant. Abdominal wall</a:t>
            </a:r>
          </a:p>
        </p:txBody>
      </p:sp>
      <p:sp>
        <p:nvSpPr>
          <p:cNvPr id="154" name="Shape 154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200" u="sng">
                <a:solidFill>
                  <a:srgbClr val="FFFFFF"/>
                </a:solidFill>
              </a:rPr>
              <a:t>Arteries</a:t>
            </a:r>
            <a:endParaRPr b="1" sz="3200" u="sng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Sup. Epigastric artery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Inf. Epigastric artery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Intercostal arteries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Lumbar arteries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Deep circumflex artery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abartery.jpg" descr="abarter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 idx="4294967295"/>
          </p:nvPr>
        </p:nvSpPr>
        <p:spPr>
          <a:xfrm>
            <a:off x="457200" y="1222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Blood supply……cont</a:t>
            </a:r>
          </a:p>
        </p:txBody>
      </p:sp>
      <p:sp>
        <p:nvSpPr>
          <p:cNvPr id="159" name="Shape 159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300" u="sng">
                <a:solidFill>
                  <a:srgbClr val="FFFFFF"/>
                </a:solidFill>
              </a:rPr>
              <a:t>Veins</a:t>
            </a:r>
            <a:endParaRPr b="1" sz="3300" u="sng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b="1" sz="3300" u="sng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FFFF"/>
                </a:solidFill>
              </a:rPr>
              <a:t>1- Above the umbilicus</a:t>
            </a:r>
            <a:endParaRPr b="1" sz="30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- Lat. Thoracic. vein.</a:t>
            </a:r>
            <a:r>
              <a:rPr sz="3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000">
                <a:solidFill>
                  <a:srgbClr val="FFFFFF"/>
                </a:solidFill>
              </a:rPr>
              <a:t>Axillary vein</a:t>
            </a:r>
            <a:endParaRPr sz="30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FFFF"/>
                </a:solidFill>
              </a:rPr>
              <a:t>2- Below the umbilicus</a:t>
            </a:r>
            <a:endParaRPr b="1" sz="30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- Inf. Epigastric </a:t>
            </a:r>
            <a:r>
              <a:rPr sz="3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000">
                <a:solidFill>
                  <a:srgbClr val="FFFFFF"/>
                </a:solidFill>
              </a:rPr>
              <a:t>Femoral vein</a:t>
            </a:r>
            <a:endParaRPr sz="30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FFFF"/>
                </a:solidFill>
              </a:rPr>
              <a:t>3- Paraumbilica veins</a:t>
            </a:r>
            <a:endParaRPr b="1" sz="30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- Ligamentum teres </a:t>
            </a:r>
            <a:r>
              <a:rPr sz="3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000">
                <a:solidFill>
                  <a:srgbClr val="FFFFFF"/>
                </a:solidFill>
              </a:rPr>
              <a:t>portal vein( Porto- systemic anastomosis)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abvein.png" descr="abvein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 idx="4294967295"/>
          </p:nvPr>
        </p:nvSpPr>
        <p:spPr>
          <a:xfrm>
            <a:off x="457200" y="274637"/>
            <a:ext cx="8229600" cy="944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59536">
              <a:defRPr b="1" sz="3384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384">
                <a:solidFill>
                  <a:srgbClr val="FFFFFF"/>
                </a:solidFill>
              </a:rPr>
              <a:t>Nerve supply of the ant. Abdominal wall</a:t>
            </a:r>
          </a:p>
        </p:txBody>
      </p:sp>
      <p:sp>
        <p:nvSpPr>
          <p:cNvPr id="164" name="Shape 164"/>
          <p:cNvSpPr/>
          <p:nvPr>
            <p:ph type="body" idx="4294967295"/>
          </p:nvPr>
        </p:nvSpPr>
        <p:spPr>
          <a:xfrm>
            <a:off x="457200" y="1676400"/>
            <a:ext cx="8305800" cy="472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Thoracoabdominal nerve</a:t>
            </a:r>
            <a:r>
              <a:rPr sz="2800">
                <a:solidFill>
                  <a:srgbClr val="FFFFFF"/>
                </a:solidFill>
              </a:rPr>
              <a:t>: Lower 6</a:t>
            </a:r>
            <a:r>
              <a:rPr baseline="30000" sz="2800">
                <a:solidFill>
                  <a:srgbClr val="FFFFFF"/>
                </a:solidFill>
              </a:rPr>
              <a:t>th</a:t>
            </a:r>
            <a:r>
              <a:rPr sz="2800">
                <a:solidFill>
                  <a:srgbClr val="FFFFFF"/>
                </a:solidFill>
              </a:rPr>
              <a:t>   thoracic nerves &amp; 12</a:t>
            </a:r>
            <a:r>
              <a:rPr baseline="30000" sz="2800">
                <a:solidFill>
                  <a:srgbClr val="FFFFFF"/>
                </a:solidFill>
              </a:rPr>
              <a:t>th</a:t>
            </a:r>
            <a:r>
              <a:rPr sz="2800">
                <a:solidFill>
                  <a:srgbClr val="FFFFFF"/>
                </a:solidFill>
              </a:rPr>
              <a:t> subcostal nerve</a:t>
            </a:r>
            <a:endParaRPr sz="28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Char char="•"/>
              <a:defRPr sz="1800">
                <a:solidFill>
                  <a:srgbClr val="000000"/>
                </a:solidFill>
              </a:defRPr>
            </a:pPr>
            <a:endParaRPr b="1" sz="2800">
              <a:solidFill>
                <a:srgbClr val="FFFFFF"/>
              </a:solidFill>
            </a:endParaRPr>
          </a:p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Dermatomes </a:t>
            </a:r>
            <a:r>
              <a:rPr sz="2800">
                <a:solidFill>
                  <a:srgbClr val="FFFFFF"/>
                </a:solidFill>
              </a:rPr>
              <a:t>(</a:t>
            </a:r>
            <a:r>
              <a:rPr>
                <a:solidFill>
                  <a:srgbClr val="FFFFFF"/>
                </a:solidFill>
              </a:rPr>
              <a:t>Anterior, lateral cutaneous nerve terminal branches of Thoracoabdominal nerve</a:t>
            </a:r>
            <a:endParaRPr>
              <a:solidFill>
                <a:srgbClr val="FFFFFF"/>
              </a:solidFill>
            </a:endParaRPr>
          </a:p>
          <a:p>
            <a:pPr lvl="1" marL="702128" indent="-244928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T7 to skin superior to umbilicus below xiphoid process</a:t>
            </a:r>
            <a:endParaRPr sz="2400">
              <a:solidFill>
                <a:srgbClr val="FFFFFF"/>
              </a:solidFill>
            </a:endParaRPr>
          </a:p>
          <a:p>
            <a:pPr lvl="1" marL="702128" indent="-244928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T10 to skin surrounding umbilicus</a:t>
            </a:r>
            <a:endParaRPr sz="2400">
              <a:solidFill>
                <a:srgbClr val="FFFFFF"/>
              </a:solidFill>
            </a:endParaRPr>
          </a:p>
          <a:p>
            <a:pPr lvl="1" marL="702128" indent="-244928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L1 to skin inferior to umbilicus above sym.pubis</a:t>
            </a:r>
            <a:endParaRPr sz="24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</a:rPr>
              <a:t>LI nerve</a:t>
            </a:r>
            <a:endParaRPr b="1" sz="28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- Iliohypogastric nerve</a:t>
            </a:r>
            <a:endParaRPr sz="28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- Ilioinguinal nerve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X2604-R-10.png" descr="http://img2.tfd.com/mk/R/X2604-R-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768" y="0"/>
            <a:ext cx="885137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AbNerve.jpg" descr="AbNerv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40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13816">
              <a:defRPr sz="355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59">
                <a:solidFill>
                  <a:srgbClr val="FFFFFF"/>
                </a:solidFill>
              </a:rPr>
              <a:t>Lymphatic drainage of ant. Abdominal wall</a:t>
            </a:r>
          </a:p>
        </p:txBody>
      </p:sp>
      <p:sp>
        <p:nvSpPr>
          <p:cNvPr id="169" name="Shape 169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Above the umbilicus</a:t>
            </a:r>
            <a:r>
              <a:rPr sz="32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>
                <a:solidFill>
                  <a:srgbClr val="FFFFFF"/>
                </a:solidFill>
              </a:rPr>
              <a:t>Ant.axillary L.N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Below the umbilicus </a:t>
            </a:r>
            <a:r>
              <a:rPr sz="32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>
                <a:solidFill>
                  <a:srgbClr val="FFFFFF"/>
                </a:solidFill>
              </a:rPr>
              <a:t>Sup. Inguinal L.N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Above the iliac crest</a:t>
            </a:r>
            <a:r>
              <a:rPr sz="32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>
                <a:solidFill>
                  <a:srgbClr val="FFFFFF"/>
                </a:solidFill>
              </a:rPr>
              <a:t>Post.axillary.L.N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Below the iliac crest</a:t>
            </a:r>
            <a:r>
              <a:rPr sz="32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>
                <a:solidFill>
                  <a:srgbClr val="FFFFFF"/>
                </a:solidFill>
              </a:rPr>
              <a:t>Sup.inguinal L.N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ctr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8800">
                <a:solidFill>
                  <a:srgbClr val="FFFFFF"/>
                </a:solidFill>
              </a:rPr>
              <a:t>Clinical notes</a:t>
            </a:r>
            <a:endParaRPr sz="8800">
              <a:solidFill>
                <a:srgbClr val="FFFFFF"/>
              </a:solidFill>
            </a:endParaRPr>
          </a:p>
          <a:p>
            <a:pPr lvl="0" algn="ctr"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Abdominal stab wounds</a:t>
            </a:r>
            <a:endParaRPr sz="4000">
              <a:solidFill>
                <a:srgbClr val="FFFFFF"/>
              </a:solidFill>
            </a:endParaRPr>
          </a:p>
          <a:p>
            <a:pPr lvl="0" algn="ctr"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Surgical incision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Abdominal stab wounds</a:t>
            </a:r>
          </a:p>
        </p:txBody>
      </p:sp>
      <p:sp>
        <p:nvSpPr>
          <p:cNvPr id="174" name="Shape 174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Lateral to rectus sheath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Ant. To rectus sheath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In the midline= Linea alba</a:t>
            </a:r>
            <a:endParaRPr sz="3200">
              <a:solidFill>
                <a:srgbClr val="FFFFFF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- Structures in the various layers through which an abdominal stab wound depend on the anatomical location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Surgical incision</a:t>
            </a:r>
          </a:p>
        </p:txBody>
      </p:sp>
      <p:sp>
        <p:nvSpPr>
          <p:cNvPr id="177" name="Shape 177"/>
          <p:cNvSpPr/>
          <p:nvPr>
            <p:ph type="body" idx="4294967295"/>
          </p:nvPr>
        </p:nvSpPr>
        <p:spPr>
          <a:xfrm>
            <a:off x="228600" y="1600200"/>
            <a:ext cx="8686800" cy="502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- </a:t>
            </a:r>
            <a:r>
              <a:rPr sz="2800">
                <a:solidFill>
                  <a:srgbClr val="FFFFFF"/>
                </a:solidFill>
              </a:rPr>
              <a:t>The length and direction of surgical incision through the ant. Abdominal wall to expose the underlying viscera are largely controlled by</a:t>
            </a:r>
            <a:endParaRPr sz="2800">
              <a:solidFill>
                <a:srgbClr val="FFFFFF"/>
              </a:solid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     1- position &amp; direction of nerves</a:t>
            </a:r>
            <a:endParaRPr sz="2800">
              <a:solidFill>
                <a:srgbClr val="FFFFFF"/>
              </a:solid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     2- direction of muscle fibers</a:t>
            </a:r>
            <a:endParaRPr sz="2800">
              <a:solidFill>
                <a:srgbClr val="FFFFFF"/>
              </a:solid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     3- arrangement of the apponeurosis forming the rectus sheath</a:t>
            </a:r>
            <a:endParaRPr sz="2800">
              <a:solidFill>
                <a:srgbClr val="FFFFFF"/>
              </a:solid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- The incision should be mad In the direction of the line of cleavage in the skin so that the hairline scare is produced</a:t>
            </a: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813816">
              <a:defRPr sz="1800">
                <a:solidFill>
                  <a:srgbClr val="000000"/>
                </a:solidFill>
              </a:defRPr>
            </a:pPr>
            <a:r>
              <a:rPr sz="3559">
                <a:solidFill>
                  <a:srgbClr val="FFFFFF"/>
                </a:solidFill>
              </a:rPr>
              <a:t>Incision through the rectus sheath</a:t>
            </a:r>
            <a:br>
              <a:rPr sz="3559">
                <a:solidFill>
                  <a:srgbClr val="FFFFFF"/>
                </a:solidFill>
              </a:rPr>
            </a:br>
          </a:p>
        </p:txBody>
      </p:sp>
      <p:sp>
        <p:nvSpPr>
          <p:cNvPr id="180" name="Shape 180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Widely used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The rectus abdominis muscle and its nerve supply are kept intact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On closure the ant &amp; post wall of the sheath are sutured separately and the rectus muscle back into position between the suture lines</a:t>
            </a:r>
          </a:p>
        </p:txBody>
      </p:sp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Common types of incisions</a:t>
            </a:r>
          </a:p>
        </p:txBody>
      </p:sp>
      <p:sp>
        <p:nvSpPr>
          <p:cNvPr id="183" name="Shape 183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Paramedian incision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Pararectus incsion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Midline incision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Transrectus incision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Transverse incision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Muscle splitting</a:t>
            </a:r>
            <a:endParaRPr sz="3200">
              <a:solidFill>
                <a:srgbClr val="FFFFFF"/>
              </a:solidFill>
            </a:endParaRPr>
          </a:p>
          <a:p>
            <a:pPr lvl="0"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Abdominothoracic incision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body" idx="4294967295"/>
          </p:nvPr>
        </p:nvSpPr>
        <p:spPr>
          <a:xfrm>
            <a:off x="457200" y="533400"/>
            <a:ext cx="8305800" cy="5943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2700" dir="5400000">
              <a:srgbClr val="FF0066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endParaRPr b="1" sz="1000">
              <a:solidFill>
                <a:srgbClr val="EEECE1"/>
              </a:solidFill>
              <a:latin typeface="Sherwood"/>
              <a:ea typeface="Sherwood"/>
              <a:cs typeface="Sherwood"/>
              <a:sym typeface="Sherwood"/>
            </a:endParaRPr>
          </a:p>
          <a:p>
            <a:pPr lvl="0"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FFF"/>
                </a:solidFill>
                <a:latin typeface="Sherwood"/>
                <a:ea typeface="Sherwood"/>
                <a:cs typeface="Sherwood"/>
                <a:sym typeface="Sherwood"/>
              </a:rPr>
              <a:t>Abdominal wall divided into:-</a:t>
            </a:r>
            <a:endParaRPr b="1" sz="4000">
              <a:solidFill>
                <a:srgbClr val="FFFFFF"/>
              </a:solidFill>
              <a:latin typeface="Sherwood"/>
              <a:ea typeface="Sherwood"/>
              <a:cs typeface="Sherwood"/>
              <a:sym typeface="Sherwood"/>
            </a:endParaRPr>
          </a:p>
          <a:p>
            <a:pPr lvl="0"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FFF"/>
                </a:solidFill>
                <a:latin typeface="Sherwood"/>
                <a:ea typeface="Sherwood"/>
                <a:cs typeface="Sherwood"/>
                <a:sym typeface="Sherwood"/>
              </a:rPr>
              <a:t>	</a:t>
            </a:r>
            <a:r>
              <a:rPr b="1" sz="4000">
                <a:solidFill>
                  <a:srgbClr val="FFFFFF"/>
                </a:solidFill>
                <a:latin typeface="Paramount"/>
                <a:ea typeface="Paramount"/>
                <a:cs typeface="Paramount"/>
                <a:sym typeface="Paramount"/>
              </a:rPr>
              <a:t>	 - </a:t>
            </a:r>
            <a:r>
              <a:rPr sz="36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Anterior abdominal wall</a:t>
            </a:r>
            <a:endParaRPr sz="3600">
              <a:solidFill>
                <a:srgbClr val="FFFFFF"/>
              </a:solidFill>
              <a:latin typeface="Arial Rounded MT Bold"/>
              <a:ea typeface="Arial Rounded MT Bold"/>
              <a:cs typeface="Arial Rounded MT Bold"/>
              <a:sym typeface="Arial Rounded MT Bold"/>
            </a:endParaRPr>
          </a:p>
          <a:p>
            <a:pPr lvl="0"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         </a:t>
            </a:r>
            <a:r>
              <a:rPr b="1" sz="4000">
                <a:solidFill>
                  <a:srgbClr val="FFFFFF"/>
                </a:solidFill>
                <a:latin typeface="Paramount"/>
                <a:ea typeface="Paramount"/>
                <a:cs typeface="Paramount"/>
                <a:sym typeface="Paramount"/>
              </a:rPr>
              <a:t>- </a:t>
            </a:r>
            <a:r>
              <a:rPr sz="36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Posterior abdominal wall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 idx="4294967295"/>
          </p:nvPr>
        </p:nvSpPr>
        <p:spPr>
          <a:xfrm>
            <a:off x="273950" y="-61699"/>
            <a:ext cx="82296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The Layers of Anterior </a:t>
            </a:r>
            <a:r>
              <a:rPr sz="29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</a:t>
            </a:r>
            <a:r>
              <a:rPr sz="2900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Abdominal Wall</a:t>
            </a:r>
          </a:p>
        </p:txBody>
      </p:sp>
      <p:sp>
        <p:nvSpPr>
          <p:cNvPr id="30" name="Shape 30"/>
          <p:cNvSpPr/>
          <p:nvPr>
            <p:ph type="body" idx="4294967295"/>
          </p:nvPr>
        </p:nvSpPr>
        <p:spPr>
          <a:xfrm>
            <a:off x="-27949" y="533400"/>
            <a:ext cx="4602277" cy="6239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43661" indent="-313721" defTabSz="749808">
              <a:lnSpc>
                <a:spcPct val="80000"/>
              </a:lnSpc>
              <a:spcBef>
                <a:spcPts val="3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Skin</a:t>
            </a: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43661" indent="-313721" defTabSz="749808">
              <a:lnSpc>
                <a:spcPct val="80000"/>
              </a:lnSpc>
              <a:spcBef>
                <a:spcPts val="3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Superficial Fascia</a:t>
            </a: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43661" indent="-313721" defTabSz="749808">
              <a:lnSpc>
                <a:spcPct val="80000"/>
              </a:lnSpc>
              <a:spcBef>
                <a:spcPts val="3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Above the umbilicus one layer</a:t>
            </a: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43661" indent="-313721" defTabSz="749808">
              <a:lnSpc>
                <a:spcPct val="80000"/>
              </a:lnSpc>
              <a:spcBef>
                <a:spcPts val="300"/>
              </a:spcBef>
              <a:buClr>
                <a:srgbClr val="F2F2F2"/>
              </a:buClr>
              <a:buFont typeface="Helvetica"/>
              <a:buChar char="-"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Below the umbilicus two layers</a:t>
            </a: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592296" indent="-223900" defTabSz="749808">
              <a:lnSpc>
                <a:spcPct val="80000"/>
              </a:lnSpc>
              <a:spcBef>
                <a:spcPts val="200"/>
              </a:spcBef>
              <a:buClr>
                <a:srgbClr val="F2F2F2"/>
              </a:buClr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Camper's fascia - fatty superficial layer.</a:t>
            </a: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592296" indent="-223900" defTabSz="749808">
              <a:lnSpc>
                <a:spcPct val="80000"/>
              </a:lnSpc>
              <a:spcBef>
                <a:spcPts val="200"/>
              </a:spcBef>
              <a:buClr>
                <a:srgbClr val="F2F2F2"/>
              </a:buClr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Scarp's fascia - deep membranous layer.</a:t>
            </a: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3721" indent="-283781" defTabSz="749808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43661" indent="-313721" defTabSz="749808">
              <a:lnSpc>
                <a:spcPct val="80000"/>
              </a:lnSpc>
              <a:spcBef>
                <a:spcPts val="4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endParaRPr sz="1721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43661" indent="-313721" defTabSz="749808">
              <a:lnSpc>
                <a:spcPct val="80000"/>
              </a:lnSpc>
              <a:spcBef>
                <a:spcPts val="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Deep fascia :</a:t>
            </a:r>
            <a:endParaRPr sz="1721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592296" indent="-223900" defTabSz="749808">
              <a:lnSpc>
                <a:spcPct val="80000"/>
              </a:lnSpc>
              <a:spcBef>
                <a:spcPts val="0"/>
              </a:spcBef>
              <a:buClr>
                <a:srgbClr val="F2F2F2"/>
              </a:buClr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Thin layer of C.T covering</a:t>
            </a:r>
            <a:endParaRPr sz="1721">
              <a:solidFill>
                <a:srgbClr val="FFFFFF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223900" indent="144494" defTabSz="749808">
              <a:lnSpc>
                <a:spcPct val="8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FFFFF"/>
                </a:solidFill>
                <a:latin typeface="Andalus"/>
                <a:ea typeface="Andalus"/>
                <a:cs typeface="Andalus"/>
                <a:sym typeface="Andalus"/>
              </a:rPr>
              <a:t>     the muscle may absent</a:t>
            </a: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13721" indent="-283781" defTabSz="749808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43661" indent="-313721" defTabSz="749808">
              <a:lnSpc>
                <a:spcPct val="80000"/>
              </a:lnSpc>
              <a:spcBef>
                <a:spcPts val="3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Muscular layer</a:t>
            </a: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592296" indent="-223900" defTabSz="749808">
              <a:lnSpc>
                <a:spcPct val="80000"/>
              </a:lnSpc>
              <a:spcBef>
                <a:spcPts val="200"/>
              </a:spcBef>
              <a:buClr>
                <a:srgbClr val="F2F2F2"/>
              </a:buClr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External oblique muscle</a:t>
            </a: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592296" indent="-223900" defTabSz="749808">
              <a:lnSpc>
                <a:spcPct val="80000"/>
              </a:lnSpc>
              <a:spcBef>
                <a:spcPts val="200"/>
              </a:spcBef>
              <a:buClr>
                <a:srgbClr val="F2F2F2"/>
              </a:buClr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Internal oblique muscle</a:t>
            </a: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592296" indent="-223900" defTabSz="749808">
              <a:lnSpc>
                <a:spcPct val="80000"/>
              </a:lnSpc>
              <a:spcBef>
                <a:spcPts val="200"/>
              </a:spcBef>
              <a:buClr>
                <a:srgbClr val="F2F2F2"/>
              </a:buClr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Transverse abdominal muscle</a:t>
            </a: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592296" indent="-223900" defTabSz="749808">
              <a:lnSpc>
                <a:spcPct val="80000"/>
              </a:lnSpc>
              <a:spcBef>
                <a:spcPts val="200"/>
              </a:spcBef>
              <a:buClr>
                <a:srgbClr val="F2F2F2"/>
              </a:buClr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Rectus abdominis</a:t>
            </a: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223900" indent="144494" defTabSz="74980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592296" indent="-223900" defTabSz="749808">
              <a:lnSpc>
                <a:spcPct val="80000"/>
              </a:lnSpc>
              <a:spcBef>
                <a:spcPts val="300"/>
              </a:spcBef>
              <a:buClr>
                <a:srgbClr val="F2F2F2"/>
              </a:buClr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43661" indent="-313721" defTabSz="749808">
              <a:lnSpc>
                <a:spcPct val="80000"/>
              </a:lnSpc>
              <a:spcBef>
                <a:spcPts val="3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Transversalis fascia</a:t>
            </a: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43661" indent="-313721" defTabSz="749808">
              <a:lnSpc>
                <a:spcPct val="80000"/>
              </a:lnSpc>
              <a:spcBef>
                <a:spcPts val="4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43661" indent="-313721" defTabSz="749808">
              <a:lnSpc>
                <a:spcPct val="80000"/>
              </a:lnSpc>
              <a:spcBef>
                <a:spcPts val="3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Extraperitoneal fascia</a:t>
            </a: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43661" indent="-313721" defTabSz="749808">
              <a:lnSpc>
                <a:spcPct val="80000"/>
              </a:lnSpc>
              <a:spcBef>
                <a:spcPts val="4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endParaRPr sz="1721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0" marL="343661" indent="-313721" defTabSz="749808">
              <a:lnSpc>
                <a:spcPct val="80000"/>
              </a:lnSpc>
              <a:spcBef>
                <a:spcPts val="3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1721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Parietal Peritoneum</a:t>
            </a:r>
          </a:p>
        </p:txBody>
      </p:sp>
      <p:pic>
        <p:nvPicPr>
          <p:cNvPr id="31" name="a4229158.jpg" descr="a422915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4790" y="940110"/>
            <a:ext cx="4912510" cy="5917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y393.png" descr="File:Gray39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4108" y="129963"/>
            <a:ext cx="5599892" cy="6728037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>
            <p:ph type="title" idx="4294967295"/>
          </p:nvPr>
        </p:nvSpPr>
        <p:spPr>
          <a:xfrm>
            <a:off x="-923" y="48251"/>
            <a:ext cx="33528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lvl="0" algn="l" defTabSz="649223">
              <a:defRPr sz="1800">
                <a:solidFill>
                  <a:srgbClr val="000000"/>
                </a:solidFill>
              </a:defRPr>
            </a:pPr>
            <a:r>
              <a:rPr sz="2272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Superficial Fascia</a:t>
            </a:r>
            <a:br>
              <a:rPr sz="2272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</a:br>
          </a:p>
        </p:txBody>
      </p:sp>
      <p:sp>
        <p:nvSpPr>
          <p:cNvPr id="35" name="Shape 35"/>
          <p:cNvSpPr/>
          <p:nvPr>
            <p:ph type="body" idx="4294967295"/>
          </p:nvPr>
        </p:nvSpPr>
        <p:spPr>
          <a:xfrm>
            <a:off x="-191423" y="584244"/>
            <a:ext cx="3733801" cy="6228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1" marL="671750" indent="-253936" defTabSz="850391">
              <a:lnSpc>
                <a:spcPct val="80000"/>
              </a:lnSpc>
              <a:spcBef>
                <a:spcPts val="400"/>
              </a:spcBef>
              <a:buClr>
                <a:srgbClr val="F2F2F2"/>
              </a:buClr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1953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Camper's fascia - fatty layer= dartos muscle in male</a:t>
            </a:r>
            <a:endParaRPr sz="1953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671750" indent="-253936" defTabSz="850391">
              <a:lnSpc>
                <a:spcPct val="80000"/>
              </a:lnSpc>
              <a:spcBef>
                <a:spcPts val="400"/>
              </a:spcBef>
              <a:buClr>
                <a:srgbClr val="F2F2F2"/>
              </a:buClr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1953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Scarpa's fascia - membranous layer.</a:t>
            </a:r>
            <a:endParaRPr sz="1953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253936" indent="163877" defTabSz="850391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53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671750" indent="-253936" defTabSz="850391">
              <a:lnSpc>
                <a:spcPct val="80000"/>
              </a:lnSpc>
              <a:spcBef>
                <a:spcPts val="400"/>
              </a:spcBef>
              <a:buClr>
                <a:srgbClr val="F2F2F2"/>
              </a:buClr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1953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Attachment of scarpa’s fascia= membranous fascia</a:t>
            </a:r>
            <a:endParaRPr sz="1953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253936" indent="163877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53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               INF: Fascia lata </a:t>
            </a:r>
            <a:endParaRPr sz="1953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253936" indent="163877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53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             Sides: Pubic arch</a:t>
            </a:r>
            <a:endParaRPr sz="1953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253936" indent="163877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53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             Post: Perineal body</a:t>
            </a:r>
            <a:endParaRPr sz="1953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253936" indent="163877" defTabSz="850391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53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253936" indent="163877" defTabSz="850391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53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253936" indent="163877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53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- Membranous layer in scrotum referred to as colle’s fascia</a:t>
            </a:r>
            <a:endParaRPr sz="1953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253936" indent="163877" defTabSz="850391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53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253936" indent="163877" defTabSz="850391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53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- Rupture of penile urethra lead to extravasations of urine into(scrotum, perineum, penis &amp;abdomen)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body" idx="4294967295"/>
          </p:nvPr>
        </p:nvSpPr>
        <p:spPr>
          <a:xfrm>
            <a:off x="118533" y="131233"/>
            <a:ext cx="3008313" cy="4691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64617" indent="-332851" defTabSz="795527">
              <a:spcBef>
                <a:spcPts val="500"/>
              </a:spcBef>
              <a:buClr>
                <a:srgbClr val="F2F2F2"/>
              </a:buClr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610">
                <a:solidFill>
                  <a:srgbClr val="FFFF00"/>
                </a:solidFill>
                <a:latin typeface="Andalus"/>
                <a:ea typeface="Andalus"/>
                <a:cs typeface="Andalus"/>
                <a:sym typeface="Andalus"/>
              </a:rPr>
              <a:t>Muscles</a:t>
            </a:r>
            <a:endParaRPr sz="2610">
              <a:solidFill>
                <a:srgbClr val="FFFF00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628411" indent="-237553" defTabSz="795527">
              <a:spcBef>
                <a:spcPts val="400"/>
              </a:spcBef>
              <a:buClr>
                <a:srgbClr val="F2F2F2"/>
              </a:buClr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2610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Rectus abdominis</a:t>
            </a:r>
            <a:endParaRPr sz="2610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628411" indent="-237553" defTabSz="795527">
              <a:spcBef>
                <a:spcPts val="400"/>
              </a:spcBef>
              <a:buClr>
                <a:srgbClr val="F2F2F2"/>
              </a:buClr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2610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External oblique muscle</a:t>
            </a:r>
            <a:endParaRPr sz="2610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628411" indent="-237553" defTabSz="795527">
              <a:spcBef>
                <a:spcPts val="400"/>
              </a:spcBef>
              <a:buClr>
                <a:srgbClr val="F2F2F2"/>
              </a:buClr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2610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Internal oblique muscle</a:t>
            </a:r>
            <a:endParaRPr sz="2610">
              <a:solidFill>
                <a:srgbClr val="F2F2F2"/>
              </a:solidFill>
              <a:latin typeface="Andalus"/>
              <a:ea typeface="Andalus"/>
              <a:cs typeface="Andalus"/>
              <a:sym typeface="Andalus"/>
            </a:endParaRPr>
          </a:p>
          <a:p>
            <a:pPr lvl="1" marL="628411" indent="-237553" defTabSz="795527">
              <a:spcBef>
                <a:spcPts val="400"/>
              </a:spcBef>
              <a:buClr>
                <a:srgbClr val="F2F2F2"/>
              </a:buClr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2610">
                <a:solidFill>
                  <a:srgbClr val="F2F2F2"/>
                </a:solidFill>
                <a:latin typeface="Andalus"/>
                <a:ea typeface="Andalus"/>
                <a:cs typeface="Andalus"/>
                <a:sym typeface="Andalus"/>
              </a:rPr>
              <a:t>Transverse abdominal muscle</a:t>
            </a:r>
          </a:p>
        </p:txBody>
      </p:sp>
      <p:pic>
        <p:nvPicPr>
          <p:cNvPr id="38" name="125813-004-2ACB1107.jpg" descr="http://media.web.britannica.com/eb-media/13/125813-004-2ACB11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4092" y="30956"/>
            <a:ext cx="5816667" cy="6796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