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17"/>
  </p:notesMasterIdLst>
  <p:sldIdLst>
    <p:sldId id="441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38" r:id="rId13"/>
    <p:sldId id="420" r:id="rId14"/>
    <p:sldId id="421" r:id="rId15"/>
    <p:sldId id="422" r:id="rId16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4180" autoAdjust="0"/>
    <p:restoredTop sz="90678" autoAdjust="0"/>
  </p:normalViewPr>
  <p:slideViewPr>
    <p:cSldViewPr>
      <p:cViewPr>
        <p:scale>
          <a:sx n="70" d="100"/>
          <a:sy n="70" d="100"/>
        </p:scale>
        <p:origin x="-154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45282-03C7-4985-B6D9-2ADCE4BFA98F}" type="datetimeFigureOut">
              <a:rPr lang="ar-JO" smtClean="0"/>
              <a:pPr/>
              <a:t>13/04/1436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2BD9B-B0E4-4CBE-A905-6BCDC0C20B9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70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A75-0A32-4CF1-A9A0-E5382F5B79C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A75-0A32-4CF1-A9A0-E5382F5B79C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2BD9B-B0E4-4CBE-A905-6BCDC0C20B91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2/2/2015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ownloads\mss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44" y="2340169"/>
            <a:ext cx="776366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rtl="0"/>
            <a:r>
              <a:rPr lang="en-US" sz="3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Fascial compartments of the thigh</a:t>
            </a:r>
          </a:p>
        </p:txBody>
      </p:sp>
    </p:spTree>
    <p:extLst>
      <p:ext uri="{BB962C8B-B14F-4D97-AF65-F5344CB8AC3E}">
        <p14:creationId xmlns="" xmlns:p14="http://schemas.microsoft.com/office/powerpoint/2010/main" val="1794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966798"/>
            <a:ext cx="4419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428736"/>
            <a:ext cx="3349546" cy="27699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Fascia lata is connected to the linea aspera by</a:t>
            </a:r>
          </a:p>
          <a:p>
            <a:pPr algn="ctr" rt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three intermuscular septa;</a:t>
            </a:r>
          </a:p>
          <a:p>
            <a:pPr algn="ctr" rtl="0"/>
            <a:r>
              <a:rPr lang="en-US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Medial intermuscular septum</a:t>
            </a:r>
          </a:p>
          <a:p>
            <a:pPr algn="ctr" rtl="0"/>
            <a:r>
              <a:rPr lang="en-US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 Lateral intermuscular septum</a:t>
            </a:r>
          </a:p>
          <a:p>
            <a:pPr algn="ctr" rtl="0"/>
            <a:r>
              <a:rPr lang="en-US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 Posterior intermuscular 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septum</a:t>
            </a:r>
            <a:endParaRPr lang="en-US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521497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Fascial Compartments of the Thigh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4603632"/>
            <a:ext cx="328611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Thus the deep fascia and septa divide the thigh into three compartment; </a:t>
            </a:r>
          </a:p>
          <a:p>
            <a:pPr algn="ctr" rtl="0"/>
            <a:r>
              <a:rPr lang="en-US" b="1" u="sng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endParaRPr lang="en-US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u="sng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</a:p>
          <a:p>
            <a:pPr algn="ctr" rtl="0"/>
            <a:r>
              <a:rPr lang="en-US" b="1" u="sng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Medial.</a:t>
            </a:r>
          </a:p>
        </p:txBody>
      </p:sp>
    </p:spTree>
    <p:extLst>
      <p:ext uri="{BB962C8B-B14F-4D97-AF65-F5344CB8AC3E}">
        <p14:creationId xmlns="" xmlns:p14="http://schemas.microsoft.com/office/powerpoint/2010/main" val="3615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280974"/>
            <a:ext cx="6681806" cy="32008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Contents of the Anterior Fascial Compartment of the Thigh</a:t>
            </a:r>
          </a:p>
          <a:p>
            <a:pPr algn="ctr" rt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1-Muscles: </a:t>
            </a:r>
            <a:r>
              <a:rPr lang="en-US" sz="2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Sartorius, iliacus, psoas, pectineus, and quadriceps femoris</a:t>
            </a:r>
          </a:p>
          <a:p>
            <a:pPr algn="ctr" rtl="0"/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2-Blood supply: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Femoral artery</a:t>
            </a:r>
          </a:p>
          <a:p>
            <a:pPr algn="ctr" rtl="0"/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3-Nerve supply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Femoral nerve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32" y="3786190"/>
            <a:ext cx="51054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i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</a:rPr>
              <a:t>Note: that not all the contents of the anterior compartment have the Same function. For example psoas is the </a:t>
            </a:r>
            <a:r>
              <a:rPr lang="en-US" b="1" i="1" spc="30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main flexor </a:t>
            </a:r>
            <a:r>
              <a:rPr lang="en-US" b="1" i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</a:rPr>
              <a:t>of the thigh at the hip joint while quadriceps femoris is the </a:t>
            </a:r>
            <a:r>
              <a:rPr lang="en-US" b="1" i="1" spc="30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main extensor </a:t>
            </a:r>
            <a:r>
              <a:rPr lang="en-US" b="1" i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</a:rPr>
              <a:t>of the leg at the knee joint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28"/>
            <a:ext cx="28480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0"/>
            <a:ext cx="231345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800" b="1" i="1" spc="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Sartorius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717" y="609600"/>
            <a:ext cx="336560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Origin: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Anterior superior iliac spine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717" y="1052736"/>
            <a:ext cx="437921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Insertion: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Upper medial surface of shaft of tibia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53717" y="1524000"/>
            <a:ext cx="274626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Femoral nerve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717" y="2057400"/>
            <a:ext cx="4648200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Actions: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Flexes, abducts, laterally rotates thigh </a:t>
            </a:r>
            <a:r>
              <a:rPr lang="en-US" sz="1600" b="1" i="1" u="sng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hip joint</a:t>
            </a:r>
            <a:endParaRPr lang="en-US" sz="16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Flexes and medially rotates leg </a:t>
            </a:r>
          </a:p>
          <a:p>
            <a:pPr algn="ctr" rtl="0"/>
            <a:r>
              <a:rPr lang="en-US" sz="1600" b="1" i="1" u="sng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knee joint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3562" y="3352800"/>
            <a:ext cx="21242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i="1" spc="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Pectineus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3717" y="3886200"/>
            <a:ext cx="302467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Origin: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Superior ramus of pubis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717" y="4343400"/>
            <a:ext cx="4879349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Insertion: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Upper end of linea aspera of shaft of femur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3717" y="4800600"/>
            <a:ext cx="287450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Femoral nerve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3717" y="5435932"/>
            <a:ext cx="4163319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Actions: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Flexes and adducts thigh at hip joint</a:t>
            </a:r>
          </a:p>
        </p:txBody>
      </p:sp>
      <p:cxnSp>
        <p:nvCxnSpPr>
          <p:cNvPr id="23" name="Straight Arrow Connector 22"/>
          <p:cNvCxnSpPr>
            <a:stCxn id="17" idx="3"/>
          </p:cNvCxnSpPr>
          <p:nvPr/>
        </p:nvCxnSpPr>
        <p:spPr>
          <a:xfrm flipV="1">
            <a:off x="4787861" y="1785926"/>
            <a:ext cx="2784535" cy="17977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74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823" r="14706" b="9375"/>
          <a:stretch>
            <a:fillRect/>
          </a:stretch>
        </p:blipFill>
        <p:spPr bwMode="auto">
          <a:xfrm>
            <a:off x="4429124" y="428604"/>
            <a:ext cx="39290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85918" y="0"/>
            <a:ext cx="1305165" cy="46166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i="1" spc="600" dirty="0">
                <a:latin typeface="Times New Roman" pitchFamily="18" charset="0"/>
                <a:cs typeface="Times New Roman" pitchFamily="18" charset="0"/>
              </a:rPr>
              <a:t>Psoas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500042"/>
            <a:ext cx="4500594" cy="92333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Origin: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Transverse processes, bodies, and intervertebral discs of the 12th thoracic and five lumbar vertebrae</a:t>
            </a:r>
          </a:p>
        </p:txBody>
      </p:sp>
      <p:sp>
        <p:nvSpPr>
          <p:cNvPr id="5" name="Rectangle 4"/>
          <p:cNvSpPr/>
          <p:nvPr/>
        </p:nvSpPr>
        <p:spPr>
          <a:xfrm rot="21028482">
            <a:off x="857224" y="1571612"/>
            <a:ext cx="29718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Insertion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 With iliacus into lesser trochanter of femur</a:t>
            </a:r>
          </a:p>
        </p:txBody>
      </p:sp>
      <p:sp>
        <p:nvSpPr>
          <p:cNvPr id="6" name="Rectangle 5"/>
          <p:cNvSpPr/>
          <p:nvPr/>
        </p:nvSpPr>
        <p:spPr>
          <a:xfrm rot="20982662">
            <a:off x="591132" y="2419105"/>
            <a:ext cx="3123612" cy="36933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Lumbar plexus</a:t>
            </a:r>
          </a:p>
        </p:txBody>
      </p:sp>
      <p:sp>
        <p:nvSpPr>
          <p:cNvPr id="7" name="Rectangle 6"/>
          <p:cNvSpPr/>
          <p:nvPr/>
        </p:nvSpPr>
        <p:spPr>
          <a:xfrm rot="20914121">
            <a:off x="500034" y="2971800"/>
            <a:ext cx="3276600" cy="120032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 Flexes thigh on trunk; if thigh is fixed, it flexes the trunk on thigh as in sitting up from lying down.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5102" y="4000504"/>
            <a:ext cx="1447832" cy="40011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000" b="1" i="1" spc="600" dirty="0">
                <a:latin typeface="Times New Roman" pitchFamily="18" charset="0"/>
                <a:cs typeface="Times New Roman" pitchFamily="18" charset="0"/>
              </a:rPr>
              <a:t>Iliacus</a:t>
            </a:r>
          </a:p>
        </p:txBody>
      </p:sp>
      <p:sp>
        <p:nvSpPr>
          <p:cNvPr id="9" name="Rectangle 8"/>
          <p:cNvSpPr/>
          <p:nvPr/>
        </p:nvSpPr>
        <p:spPr>
          <a:xfrm rot="20954603">
            <a:off x="475236" y="4714178"/>
            <a:ext cx="3089307" cy="36933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Origin: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Iliac fossa of hip bone</a:t>
            </a:r>
          </a:p>
        </p:txBody>
      </p:sp>
      <p:sp>
        <p:nvSpPr>
          <p:cNvPr id="10" name="Rectangle 9"/>
          <p:cNvSpPr/>
          <p:nvPr/>
        </p:nvSpPr>
        <p:spPr>
          <a:xfrm rot="21009134">
            <a:off x="0" y="5104016"/>
            <a:ext cx="5363969" cy="36933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Insertion: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With psoas into lesser trochanter of femur</a:t>
            </a:r>
          </a:p>
        </p:txBody>
      </p:sp>
      <p:sp>
        <p:nvSpPr>
          <p:cNvPr id="11" name="Rectangle 10"/>
          <p:cNvSpPr/>
          <p:nvPr/>
        </p:nvSpPr>
        <p:spPr>
          <a:xfrm rot="20929040">
            <a:off x="1077745" y="5624081"/>
            <a:ext cx="3058851" cy="36933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Nerve supply:</a:t>
            </a:r>
            <a:r>
              <a:rPr lang="en-US" dirty="0"/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Femoral nerve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211693"/>
            <a:ext cx="8072462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Actions:</a:t>
            </a:r>
            <a:r>
              <a:rPr lang="en-US" dirty="0"/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Flexes thigh on trunk; if thigh is fixed, it flexes the trunk on the thigh as in sitting up from lying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down(the same as psoas).</a:t>
            </a:r>
          </a:p>
        </p:txBody>
      </p:sp>
      <p:sp>
        <p:nvSpPr>
          <p:cNvPr id="20" name="Freeform 19"/>
          <p:cNvSpPr/>
          <p:nvPr/>
        </p:nvSpPr>
        <p:spPr>
          <a:xfrm>
            <a:off x="5575496" y="1083212"/>
            <a:ext cx="586153" cy="3924886"/>
          </a:xfrm>
          <a:custGeom>
            <a:avLst/>
            <a:gdLst>
              <a:gd name="connsiteX0" fmla="*/ 586153 w 586153"/>
              <a:gd name="connsiteY0" fmla="*/ 0 h 3924886"/>
              <a:gd name="connsiteX1" fmla="*/ 403273 w 586153"/>
              <a:gd name="connsiteY1" fmla="*/ 422031 h 3924886"/>
              <a:gd name="connsiteX2" fmla="*/ 290732 w 586153"/>
              <a:gd name="connsiteY2" fmla="*/ 1055077 h 3924886"/>
              <a:gd name="connsiteX3" fmla="*/ 135987 w 586153"/>
              <a:gd name="connsiteY3" fmla="*/ 1589650 h 3924886"/>
              <a:gd name="connsiteX4" fmla="*/ 93784 w 586153"/>
              <a:gd name="connsiteY4" fmla="*/ 2039816 h 3924886"/>
              <a:gd name="connsiteX5" fmla="*/ 65649 w 586153"/>
              <a:gd name="connsiteY5" fmla="*/ 2532185 h 3924886"/>
              <a:gd name="connsiteX6" fmla="*/ 9378 w 586153"/>
              <a:gd name="connsiteY6" fmla="*/ 2813539 h 3924886"/>
              <a:gd name="connsiteX7" fmla="*/ 9378 w 586153"/>
              <a:gd name="connsiteY7" fmla="*/ 3193366 h 3924886"/>
              <a:gd name="connsiteX8" fmla="*/ 37513 w 586153"/>
              <a:gd name="connsiteY8" fmla="*/ 3559126 h 3924886"/>
              <a:gd name="connsiteX9" fmla="*/ 23446 w 586153"/>
              <a:gd name="connsiteY9" fmla="*/ 3924886 h 39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153" h="3924886">
                <a:moveTo>
                  <a:pt x="586153" y="0"/>
                </a:moveTo>
                <a:cubicBezTo>
                  <a:pt x="519331" y="123092"/>
                  <a:pt x="452510" y="246185"/>
                  <a:pt x="403273" y="422031"/>
                </a:cubicBezTo>
                <a:cubicBezTo>
                  <a:pt x="354036" y="597877"/>
                  <a:pt x="335280" y="860474"/>
                  <a:pt x="290732" y="1055077"/>
                </a:cubicBezTo>
                <a:cubicBezTo>
                  <a:pt x="246184" y="1249680"/>
                  <a:pt x="168812" y="1425527"/>
                  <a:pt x="135987" y="1589650"/>
                </a:cubicBezTo>
                <a:cubicBezTo>
                  <a:pt x="103162" y="1753773"/>
                  <a:pt x="105507" y="1882727"/>
                  <a:pt x="93784" y="2039816"/>
                </a:cubicBezTo>
                <a:cubicBezTo>
                  <a:pt x="82061" y="2196905"/>
                  <a:pt x="79717" y="2403231"/>
                  <a:pt x="65649" y="2532185"/>
                </a:cubicBezTo>
                <a:cubicBezTo>
                  <a:pt x="51581" y="2661139"/>
                  <a:pt x="18757" y="2703342"/>
                  <a:pt x="9378" y="2813539"/>
                </a:cubicBezTo>
                <a:cubicBezTo>
                  <a:pt x="0" y="2923736"/>
                  <a:pt x="4689" y="3069102"/>
                  <a:pt x="9378" y="3193366"/>
                </a:cubicBezTo>
                <a:cubicBezTo>
                  <a:pt x="14067" y="3317630"/>
                  <a:pt x="35168" y="3437206"/>
                  <a:pt x="37513" y="3559126"/>
                </a:cubicBezTo>
                <a:cubicBezTo>
                  <a:pt x="39858" y="3681046"/>
                  <a:pt x="31652" y="3802966"/>
                  <a:pt x="23446" y="3924886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964702" y="3643532"/>
            <a:ext cx="225083" cy="961293"/>
          </a:xfrm>
          <a:custGeom>
            <a:avLst/>
            <a:gdLst>
              <a:gd name="connsiteX0" fmla="*/ 225083 w 225083"/>
              <a:gd name="connsiteY0" fmla="*/ 0 h 961293"/>
              <a:gd name="connsiteX1" fmla="*/ 98473 w 225083"/>
              <a:gd name="connsiteY1" fmla="*/ 492370 h 961293"/>
              <a:gd name="connsiteX2" fmla="*/ 42203 w 225083"/>
              <a:gd name="connsiteY2" fmla="*/ 886265 h 961293"/>
              <a:gd name="connsiteX3" fmla="*/ 0 w 225083"/>
              <a:gd name="connsiteY3" fmla="*/ 942536 h 96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83" h="961293">
                <a:moveTo>
                  <a:pt x="225083" y="0"/>
                </a:moveTo>
                <a:cubicBezTo>
                  <a:pt x="177018" y="172329"/>
                  <a:pt x="128953" y="344659"/>
                  <a:pt x="98473" y="492370"/>
                </a:cubicBezTo>
                <a:cubicBezTo>
                  <a:pt x="67993" y="640081"/>
                  <a:pt x="58615" y="811237"/>
                  <a:pt x="42203" y="886265"/>
                </a:cubicBezTo>
                <a:cubicBezTo>
                  <a:pt x="25791" y="961293"/>
                  <a:pt x="12895" y="951914"/>
                  <a:pt x="0" y="942536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4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42852"/>
            <a:ext cx="3357554" cy="183127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Consisting of:</a:t>
            </a:r>
          </a:p>
          <a:p>
            <a:pPr algn="l" rtl="0">
              <a:lnSpc>
                <a:spcPct val="150000"/>
              </a:lnSpc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rectus femoris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2- The vastus intermedius 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3- The vastus lateralis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4- The vastus medialis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1585" y="2714620"/>
            <a:ext cx="2034531" cy="30777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Originates by two heads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44117" t="-3125" r="21765" b="6250"/>
          <a:stretch>
            <a:fillRect/>
          </a:stretch>
        </p:blipFill>
        <p:spPr bwMode="auto">
          <a:xfrm>
            <a:off x="4572000" y="500042"/>
            <a:ext cx="4071966" cy="5715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4932194" y="273586"/>
            <a:ext cx="34260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quadriceps femoris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2071678"/>
            <a:ext cx="3219151" cy="57996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i="1" spc="600" dirty="0">
                <a:latin typeface="Times New Roman" pitchFamily="18" charset="0"/>
                <a:cs typeface="Times New Roman" pitchFamily="18" charset="0"/>
              </a:rPr>
              <a:t>Rectus femoris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2990671"/>
            <a:ext cx="3714776" cy="120032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Straigh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 head from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anterior inferior iliac spine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Reflected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head from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ilium above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acetabulum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23" idx="3"/>
          </p:cNvCxnSpPr>
          <p:nvPr/>
        </p:nvCxnSpPr>
        <p:spPr>
          <a:xfrm>
            <a:off x="3600151" y="2361662"/>
            <a:ext cx="1686229" cy="71577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9501" y="4335487"/>
            <a:ext cx="3413691" cy="46166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2400" b="1" i="1" spc="600" dirty="0">
                <a:latin typeface="Times New Roman" pitchFamily="18" charset="0"/>
                <a:cs typeface="Times New Roman" pitchFamily="18" charset="0"/>
              </a:rPr>
              <a:t>Vastus lateralis</a:t>
            </a:r>
            <a:endParaRPr lang="en-US" sz="2400" b="1" i="1" spc="600" dirty="0"/>
          </a:p>
        </p:txBody>
      </p:sp>
      <p:sp>
        <p:nvSpPr>
          <p:cNvPr id="30" name="Rectangle 29"/>
          <p:cNvSpPr/>
          <p:nvPr/>
        </p:nvSpPr>
        <p:spPr>
          <a:xfrm>
            <a:off x="510423" y="4929198"/>
            <a:ext cx="3595343" cy="615553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Upper end and shaft of femur</a:t>
            </a:r>
          </a:p>
          <a:p>
            <a:pPr algn="l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     (linear origin)</a:t>
            </a:r>
          </a:p>
        </p:txBody>
      </p:sp>
      <p:cxnSp>
        <p:nvCxnSpPr>
          <p:cNvPr id="32" name="Straight Arrow Connector 31"/>
          <p:cNvCxnSpPr>
            <a:stCxn id="29" idx="3"/>
          </p:cNvCxnSpPr>
          <p:nvPr/>
        </p:nvCxnSpPr>
        <p:spPr>
          <a:xfrm flipV="1">
            <a:off x="4103192" y="3886201"/>
            <a:ext cx="926008" cy="680119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62823" y="5681979"/>
            <a:ext cx="3448957" cy="46166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pc="600" dirty="0">
                <a:latin typeface="Times New Roman" pitchFamily="18" charset="0"/>
                <a:cs typeface="Times New Roman" pitchFamily="18" charset="0"/>
              </a:rPr>
              <a:t>Vastus medialis</a:t>
            </a:r>
            <a:endParaRPr lang="en-US" sz="2400" i="1" spc="600" dirty="0"/>
          </a:p>
        </p:txBody>
      </p:sp>
      <p:cxnSp>
        <p:nvCxnSpPr>
          <p:cNvPr id="36" name="Straight Arrow Connector 35"/>
          <p:cNvCxnSpPr>
            <a:stCxn id="30" idx="3"/>
          </p:cNvCxnSpPr>
          <p:nvPr/>
        </p:nvCxnSpPr>
        <p:spPr>
          <a:xfrm flipV="1">
            <a:off x="4105766" y="4742973"/>
            <a:ext cx="1894994" cy="49400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2844" y="6345816"/>
            <a:ext cx="5418899" cy="369332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Upper end and shaft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femur (linear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origin)</a:t>
            </a:r>
          </a:p>
        </p:txBody>
      </p:sp>
    </p:spTree>
    <p:extLst>
      <p:ext uri="{BB962C8B-B14F-4D97-AF65-F5344CB8AC3E}">
        <p14:creationId xmlns="" xmlns:p14="http://schemas.microsoft.com/office/powerpoint/2010/main" val="2455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000240"/>
            <a:ext cx="735811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5400" b="1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ANATYOMY OF The  </a:t>
            </a:r>
            <a:r>
              <a:rPr lang="en-US" sz="5400" b="1" dirty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thigh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82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03848" y="0"/>
            <a:ext cx="2304256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l-GR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Skin of the thigh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71" y="-27384"/>
            <a:ext cx="2357265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 Lateral cutaneous nerve of the thigh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653136"/>
            <a:ext cx="291581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7- Posterior cutaneous nerve of the thigh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567" y="4509120"/>
            <a:ext cx="2135961" cy="10156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Medial cutaneous nerve of the thigh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0892" y="2643182"/>
            <a:ext cx="1643074" cy="132343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6- Branches from the obturator nerve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174" y="2636912"/>
            <a:ext cx="2232248" cy="10156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5- Intermediate cutaneous nerve of the thigh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429264"/>
            <a:ext cx="2520883" cy="36933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from the Sacral plexus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02549"/>
            <a:ext cx="385192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 2 and 3 are</a:t>
            </a:r>
          </a:p>
          <a:p>
            <a:pPr algn="ctr" rtl="0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From the 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lumber plexus</a:t>
            </a:r>
            <a:endParaRPr lang="en-US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4128" y="6239053"/>
            <a:ext cx="3062714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and 5 are branches from</a:t>
            </a:r>
          </a:p>
          <a:p>
            <a:pPr algn="ctr" rtl="0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femoral nerve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2264" y="1700808"/>
            <a:ext cx="192882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 Ilioinguinal nerve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32240" y="142852"/>
            <a:ext cx="1983164" cy="132343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 Femoral branch of the genitofemoral nerve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rot="10800000" flipV="1">
            <a:off x="6156176" y="804572"/>
            <a:ext cx="576064" cy="2481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71736" y="1071546"/>
            <a:ext cx="1857388" cy="500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0" name="Rectangle 19"/>
          <p:cNvSpPr/>
          <p:nvPr/>
        </p:nvSpPr>
        <p:spPr>
          <a:xfrm>
            <a:off x="3500430" y="500042"/>
            <a:ext cx="1656184" cy="28803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Anterior view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3" idx="1"/>
          </p:cNvCxnSpPr>
          <p:nvPr/>
        </p:nvCxnSpPr>
        <p:spPr>
          <a:xfrm rot="10800000">
            <a:off x="5286380" y="1571613"/>
            <a:ext cx="1285884" cy="48313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214942" y="2357430"/>
            <a:ext cx="1785950" cy="2857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5143504" y="3000372"/>
            <a:ext cx="2020784" cy="15807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57422" y="2500306"/>
            <a:ext cx="2224838" cy="21431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="" xmlns:p14="http://schemas.microsoft.com/office/powerpoint/2010/main" val="26829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863" t="2476" r="21747" b="6806"/>
          <a:stretch>
            <a:fillRect/>
          </a:stretch>
        </p:blipFill>
        <p:spPr bwMode="auto">
          <a:xfrm>
            <a:off x="3131840" y="71414"/>
            <a:ext cx="3096344" cy="56436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5138" t="2476" r="18794" b="4916"/>
          <a:stretch>
            <a:fillRect/>
          </a:stretch>
        </p:blipFill>
        <p:spPr bwMode="auto">
          <a:xfrm>
            <a:off x="6228184" y="-24"/>
            <a:ext cx="2487220" cy="5715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2185" t="2476" r="18794" b="4916"/>
          <a:stretch>
            <a:fillRect/>
          </a:stretch>
        </p:blipFill>
        <p:spPr bwMode="auto">
          <a:xfrm>
            <a:off x="214282" y="-24"/>
            <a:ext cx="3071834" cy="5715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67544" y="390091"/>
            <a:ext cx="989113" cy="116955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Lateral 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cutaneous nerve of the thigh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824" y="2303529"/>
            <a:ext cx="1475656" cy="120032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Intermediate cutaneous nerve of the thigh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6096" y="2735577"/>
            <a:ext cx="1332399" cy="120032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Branches from the obturator nerve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5214942" y="2928934"/>
            <a:ext cx="221154" cy="4068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2" name="TextBox 11"/>
          <p:cNvSpPr txBox="1"/>
          <p:nvPr/>
        </p:nvSpPr>
        <p:spPr>
          <a:xfrm>
            <a:off x="5786446" y="571480"/>
            <a:ext cx="1331640" cy="120032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Posterior cutaneous nerve of the thigh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7384"/>
            <a:ext cx="2123728" cy="64633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 rtl="0"/>
            <a:r>
              <a:rPr lang="el-GR" sz="36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ΙΙ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Fascia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516216" y="980728"/>
            <a:ext cx="165618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4288" y="1916832"/>
            <a:ext cx="12961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12360" y="4797152"/>
            <a:ext cx="10801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84168" y="4149080"/>
            <a:ext cx="360040" cy="50405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84168" y="4293096"/>
            <a:ext cx="720080" cy="36004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12160" y="4653136"/>
            <a:ext cx="1008112" cy="36004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4" name="5-Point Star 13"/>
          <p:cNvSpPr/>
          <p:nvPr/>
        </p:nvSpPr>
        <p:spPr>
          <a:xfrm>
            <a:off x="7956376" y="354360"/>
            <a:ext cx="360040" cy="338336"/>
          </a:xfrm>
          <a:prstGeom prst="star5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100392" y="1268760"/>
            <a:ext cx="360040" cy="338336"/>
          </a:xfrm>
          <a:prstGeom prst="star5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8460432" y="3933056"/>
            <a:ext cx="360040" cy="338336"/>
          </a:xfrm>
          <a:prstGeom prst="star5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034" y="3000372"/>
            <a:ext cx="4572000" cy="677108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 Cutaneous nerves </a:t>
            </a:r>
          </a:p>
          <a:p>
            <a:pPr algn="l" rtl="0"/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all nerves that have been mentioned above.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066" y="3987061"/>
            <a:ext cx="4572000" cy="95410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 Superficial arteries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(branches from the femoral artery)</a:t>
            </a:r>
          </a:p>
          <a:p>
            <a:pPr algn="l" rtl="0"/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that emerge through the Saphenous opining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23728" y="4293096"/>
            <a:ext cx="3960440" cy="3600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5" name="Rectangle 24"/>
          <p:cNvSpPr/>
          <p:nvPr/>
        </p:nvSpPr>
        <p:spPr>
          <a:xfrm>
            <a:off x="214282" y="2143116"/>
            <a:ext cx="4142231" cy="40011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A-The superficial fascia of the thigh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472" y="862596"/>
            <a:ext cx="3357586" cy="92333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/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A- Superficial fascia of the thigh</a:t>
            </a:r>
          </a:p>
          <a:p>
            <a:pPr marL="342900" indent="-342900" algn="ctr" rtl="0"/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B- Deep fascia of the thigh (fascia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604" y="385778"/>
            <a:ext cx="2971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66"/>
            <a:ext cx="24574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-24"/>
            <a:ext cx="395492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Superficial inguinal lymph nods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0170" y="642918"/>
            <a:ext cx="3560590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Lies below the inguinal ligament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050" y="1214422"/>
            <a:ext cx="2786082" cy="3785652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Divided into two groups;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horizontal and vertical.</a:t>
            </a:r>
          </a:p>
          <a:p>
            <a:pPr algn="l" rtl="0">
              <a:lnSpc>
                <a:spcPct val="150000"/>
              </a:lnSpc>
            </a:pPr>
            <a:r>
              <a:rPr lang="en-US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A-The </a:t>
            </a:r>
            <a:r>
              <a:rPr lang="en-US" sz="1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horizontal group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lies below and parallel to the 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inguinal ligament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divides into medial and lateral groups</a:t>
            </a:r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B-The </a:t>
            </a:r>
            <a:r>
              <a:rPr lang="en-US" sz="1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vertical group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lies along the terminal part of </a:t>
            </a:r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Saphenous vein.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327633" y="4791759"/>
            <a:ext cx="3393866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Anterior view of the thigh </a:t>
            </a:r>
          </a:p>
          <a:p>
            <a:pPr algn="ctr" rtl="0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Showing the lymphatic drainage of the</a:t>
            </a:r>
          </a:p>
          <a:p>
            <a:pPr algn="ctr" rtl="0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Right Lower limb</a:t>
            </a:r>
          </a:p>
        </p:txBody>
      </p:sp>
      <p:sp>
        <p:nvSpPr>
          <p:cNvPr id="18" name="TextBox 17"/>
          <p:cNvSpPr txBox="1"/>
          <p:nvPr/>
        </p:nvSpPr>
        <p:spPr>
          <a:xfrm rot="19786230">
            <a:off x="3605283" y="5168232"/>
            <a:ext cx="36358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 algn="l" rtl="0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Lymph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nodes cannot bee palpated or seen unless they are enlarged</a:t>
            </a:r>
          </a:p>
        </p:txBody>
      </p:sp>
    </p:spTree>
    <p:extLst>
      <p:ext uri="{BB962C8B-B14F-4D97-AF65-F5344CB8AC3E}">
        <p14:creationId xmlns="" xmlns:p14="http://schemas.microsoft.com/office/powerpoint/2010/main" val="3592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3930230" cy="4873744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 rot="20315320">
            <a:off x="192802" y="785346"/>
            <a:ext cx="4669126" cy="1938992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medial members of the </a:t>
            </a:r>
            <a:r>
              <a:rPr lang="en-US" sz="1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horizontal group </a:t>
            </a:r>
            <a:r>
              <a:rPr lang="en-US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receive superficial lymph vessels </a:t>
            </a:r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from:</a:t>
            </a:r>
          </a:p>
          <a:p>
            <a:pPr algn="ctr" rtl="0"/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anterior abdominal wall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below the level </a:t>
            </a:r>
            <a:r>
              <a:rPr lang="en-US" sz="1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umbilicus</a:t>
            </a:r>
          </a:p>
          <a:p>
            <a:pPr algn="ctr" rtl="0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2-The perineum</a:t>
            </a:r>
          </a:p>
          <a:p>
            <a:pPr algn="ctr" rtl="0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3-The urethra</a:t>
            </a:r>
          </a:p>
          <a:p>
            <a:pPr algn="ctr" rtl="0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4-The 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external genitalia of both sexes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(EXCEPT the 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testes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)?!!!!!</a:t>
            </a:r>
          </a:p>
          <a:p>
            <a:pPr algn="ctr" rtl="0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5-The 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lower half of the anal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canal</a:t>
            </a:r>
          </a:p>
          <a:p>
            <a:pPr algn="ctr" rtl="0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6- The lower third of the vagina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2" y="5373216"/>
            <a:ext cx="4286248" cy="132343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Remember that if the patient</a:t>
            </a:r>
          </a:p>
          <a:p>
            <a:pPr algn="ctr" rtl="0"/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presented to you with an</a:t>
            </a:r>
          </a:p>
          <a:p>
            <a:pPr algn="ctr" rtl="0"/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enlarged superficial inguinal </a:t>
            </a:r>
          </a:p>
          <a:p>
            <a:pPr algn="ctr" rtl="0"/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lymph nods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you should 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ask about and check the above mentioned areas</a:t>
            </a:r>
          </a:p>
        </p:txBody>
      </p:sp>
      <p:sp>
        <p:nvSpPr>
          <p:cNvPr id="5" name="Rectangle 4"/>
          <p:cNvSpPr/>
          <p:nvPr/>
        </p:nvSpPr>
        <p:spPr>
          <a:xfrm rot="20522628">
            <a:off x="1227203" y="3963683"/>
            <a:ext cx="4497712" cy="64633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vertical group receives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most of the superficial lymph vessels of the lower limbs</a:t>
            </a:r>
          </a:p>
        </p:txBody>
      </p:sp>
      <p:sp>
        <p:nvSpPr>
          <p:cNvPr id="6" name="Rectangle 5"/>
          <p:cNvSpPr/>
          <p:nvPr/>
        </p:nvSpPr>
        <p:spPr>
          <a:xfrm rot="20860453">
            <a:off x="373891" y="2935454"/>
            <a:ext cx="5000628" cy="83099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lateral members of the horizontal group receive 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superficial lymph vessels 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from the back below the level of the iliac crests </a:t>
            </a:r>
          </a:p>
        </p:txBody>
      </p:sp>
      <p:sp>
        <p:nvSpPr>
          <p:cNvPr id="7" name="Rectangle 6"/>
          <p:cNvSpPr/>
          <p:nvPr/>
        </p:nvSpPr>
        <p:spPr>
          <a:xfrm rot="21267392">
            <a:off x="480329" y="5179888"/>
            <a:ext cx="5098216" cy="1077218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efferent lymph vessels from the superficial inguinal nodes pass through the 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saphenous opening in the deep fascia and </a:t>
            </a:r>
          </a:p>
          <a:p>
            <a:pPr algn="ctr" rtl="0"/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join the deep inguinal nodes</a:t>
            </a:r>
            <a:r>
              <a:rPr lang="en-US" sz="1600" b="1" i="1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695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5345" y="214290"/>
            <a:ext cx="2690059" cy="5086918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357290" y="142852"/>
            <a:ext cx="3116559" cy="52322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 Superficial veins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4714908" cy="295465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600" i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US" sz="1600" i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Saphenous vein.</a:t>
            </a:r>
          </a:p>
          <a:p>
            <a:pPr algn="ctr" rtl="0"/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great Saphenous vein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drains 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medial end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dorsal venous arch.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passes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directly in front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medial malleolus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tibia.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ascends in a company with </a:t>
            </a:r>
            <a:r>
              <a:rPr lang="en-US" sz="1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Saphenous nerve. </a:t>
            </a:r>
          </a:p>
          <a:p>
            <a:pPr algn="ctr" rtl="0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superficial fascia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the medial side of the leg.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passes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behind the knee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then curves around the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</a:p>
          <a:p>
            <a:pPr algn="ctr" rtl="0"/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side of the thigh.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pierces the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Saphenous opining and then joins</a:t>
            </a:r>
          </a:p>
          <a:p>
            <a:pPr algn="ctr" rtl="0"/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femoral vein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4cm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</a:p>
          <a:p>
            <a:pPr algn="ctr" rtl="0"/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pubic tubercle.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5796136" cy="2276871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 rot="20450137">
            <a:off x="5786446" y="5495054"/>
            <a:ext cx="2214578" cy="1077218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Great Saphenous vein cutdown at the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ankle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When we need this procedure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714356"/>
            <a:ext cx="4968552" cy="458074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 important superficial vein is the </a:t>
            </a:r>
          </a:p>
        </p:txBody>
      </p:sp>
      <p:sp>
        <p:nvSpPr>
          <p:cNvPr id="8" name="Down Arrow 7"/>
          <p:cNvSpPr/>
          <p:nvPr/>
        </p:nvSpPr>
        <p:spPr>
          <a:xfrm rot="5630456">
            <a:off x="4118013" y="4921102"/>
            <a:ext cx="484632" cy="688750"/>
          </a:xfrm>
          <a:prstGeom prst="downArrow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393147">
            <a:off x="5007726" y="620688"/>
            <a:ext cx="1184940" cy="369332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714356"/>
            <a:ext cx="4295804" cy="300082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Forms on the anterio-medial side of the thigh the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Saphenous opening (fossa ovalis).</a:t>
            </a:r>
          </a:p>
          <a:p>
            <a:pPr algn="ctr" rtl="0">
              <a:lnSpc>
                <a:spcPct val="150000"/>
              </a:lnSpc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Saphenous opening (fossa ovalis)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a gap in the fascia lata which is  covered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by loose connective tissue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called  </a:t>
            </a:r>
            <a:r>
              <a:rPr lang="en-US" sz="1400" b="1" u="sng" dirty="0">
                <a:latin typeface="Times New Roman" pitchFamily="18" charset="0"/>
                <a:cs typeface="Times New Roman" pitchFamily="18" charset="0"/>
              </a:rPr>
              <a:t>cribriform fascia. </a:t>
            </a:r>
          </a:p>
          <a:p>
            <a:pPr algn="ctr" rtl="0">
              <a:lnSpc>
                <a:spcPct val="15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cribriform fascia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pierced by:</a:t>
            </a:r>
          </a:p>
          <a:p>
            <a:pPr algn="ctr" rtl="0">
              <a:lnSpc>
                <a:spcPct val="150000"/>
              </a:lnSpc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1- Great Saphenous vein</a:t>
            </a:r>
          </a:p>
          <a:p>
            <a:pPr algn="ctr" rtl="0">
              <a:lnSpc>
                <a:spcPct val="150000"/>
              </a:lnSpc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2-  superficial branches of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the femoral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artery </a:t>
            </a:r>
          </a:p>
          <a:p>
            <a:pPr algn="ctr" rtl="0">
              <a:lnSpc>
                <a:spcPct val="150000"/>
              </a:lnSpc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3- Lymphatics.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2852"/>
            <a:ext cx="3771928" cy="3357586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550024" y="3857628"/>
            <a:ext cx="3664786" cy="175432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Fascia lata is connected to the linea aspera by</a:t>
            </a:r>
          </a:p>
          <a:p>
            <a:pPr algn="ctr" rtl="0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three intermuscular septa;</a:t>
            </a:r>
          </a:p>
          <a:p>
            <a:pPr algn="ctr" rtl="0"/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1- Medial intermuscular septum</a:t>
            </a:r>
          </a:p>
          <a:p>
            <a:pPr algn="ctr" rtl="0"/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2- Lateral intermuscular septum</a:t>
            </a:r>
          </a:p>
          <a:p>
            <a:pPr algn="ctr" rtl="0"/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3- Posterior intermuscular septum</a:t>
            </a:r>
          </a:p>
          <a:p>
            <a:pPr algn="ctr" rtl="0">
              <a:lnSpc>
                <a:spcPct val="150000"/>
              </a:lnSpc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5715016"/>
            <a:ext cx="4143404" cy="83099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Thus the deep fascia and septa divide the thigh into three compartment;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Posterior and Medial.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3557614" cy="3048000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170389" y="142852"/>
            <a:ext cx="5330305" cy="46166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B- Deep fascia of the thigh (fascia lata)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88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10430</TotalTime>
  <Words>998</Words>
  <Application>Microsoft Office PowerPoint</Application>
  <PresentationFormat>On-screen Show (4:3)</PresentationFormat>
  <Paragraphs>139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Hasan</cp:lastModifiedBy>
  <cp:revision>548</cp:revision>
  <dcterms:created xsi:type="dcterms:W3CDTF">2012-01-14T22:25:28Z</dcterms:created>
  <dcterms:modified xsi:type="dcterms:W3CDTF">2015-02-02T21:23:57Z</dcterms:modified>
</cp:coreProperties>
</file>