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0" r:id="rId1"/>
  </p:sldMasterIdLst>
  <p:notesMasterIdLst>
    <p:notesMasterId r:id="rId37"/>
  </p:notesMasterIdLst>
  <p:sldIdLst>
    <p:sldId id="348" r:id="rId2"/>
    <p:sldId id="349" r:id="rId3"/>
    <p:sldId id="350" r:id="rId4"/>
    <p:sldId id="351" r:id="rId5"/>
    <p:sldId id="352" r:id="rId6"/>
    <p:sldId id="408" r:id="rId7"/>
    <p:sldId id="382" r:id="rId8"/>
    <p:sldId id="383" r:id="rId9"/>
    <p:sldId id="387" r:id="rId10"/>
    <p:sldId id="385" r:id="rId11"/>
    <p:sldId id="386" r:id="rId12"/>
    <p:sldId id="378" r:id="rId13"/>
    <p:sldId id="410" r:id="rId14"/>
    <p:sldId id="411" r:id="rId15"/>
    <p:sldId id="388" r:id="rId16"/>
    <p:sldId id="468" r:id="rId17"/>
    <p:sldId id="469" r:id="rId18"/>
    <p:sldId id="459" r:id="rId19"/>
    <p:sldId id="389" r:id="rId20"/>
    <p:sldId id="412" r:id="rId21"/>
    <p:sldId id="413" r:id="rId22"/>
    <p:sldId id="414" r:id="rId23"/>
    <p:sldId id="455" r:id="rId24"/>
    <p:sldId id="456" r:id="rId25"/>
    <p:sldId id="457" r:id="rId26"/>
    <p:sldId id="460" r:id="rId27"/>
    <p:sldId id="461" r:id="rId28"/>
    <p:sldId id="462" r:id="rId29"/>
    <p:sldId id="463" r:id="rId30"/>
    <p:sldId id="464" r:id="rId31"/>
    <p:sldId id="465" r:id="rId32"/>
    <p:sldId id="466" r:id="rId33"/>
    <p:sldId id="467" r:id="rId34"/>
    <p:sldId id="470" r:id="rId35"/>
    <p:sldId id="472" r:id="rId36"/>
  </p:sldIdLst>
  <p:sldSz cx="9144000" cy="6858000" type="screen4x3"/>
  <p:notesSz cx="6858000" cy="9144000"/>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0678" autoAdjust="0"/>
  </p:normalViewPr>
  <p:slideViewPr>
    <p:cSldViewPr>
      <p:cViewPr>
        <p:scale>
          <a:sx n="110" d="100"/>
          <a:sy n="110" d="100"/>
        </p:scale>
        <p:origin x="-40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JO"/>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F8A45282-03C7-4985-B6D9-2ADCE4BFA98F}" type="datetimeFigureOut">
              <a:rPr lang="ar-JO" smtClean="0"/>
              <a:pPr/>
              <a:t>06/05/1436</a:t>
            </a:fld>
            <a:endParaRPr lang="ar-J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JO"/>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JO"/>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1682BD9B-B0E4-4CBE-A905-6BCDC0C20B91}" type="slidenum">
              <a:rPr lang="ar-JO" smtClean="0"/>
              <a:pPr/>
              <a:t>‹#›</a:t>
            </a:fld>
            <a:endParaRPr lang="ar-JO"/>
          </a:p>
        </p:txBody>
      </p:sp>
    </p:spTree>
    <p:extLst>
      <p:ext uri="{BB962C8B-B14F-4D97-AF65-F5344CB8AC3E}">
        <p14:creationId xmlns:p14="http://schemas.microsoft.com/office/powerpoint/2010/main" val="427082749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82BD9B-B0E4-4CBE-A905-6BCDC0C20B91}" type="slidenum">
              <a:rPr lang="ar-JO" smtClean="0"/>
              <a:pPr/>
              <a:t>18</a:t>
            </a:fld>
            <a:endParaRPr lang="ar-J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612C8032-2282-407A-9E76-673D15428245}" type="datetime1">
              <a:rPr lang="en-US" smtClean="0">
                <a:solidFill>
                  <a:prstClr val="black">
                    <a:tint val="75000"/>
                  </a:prstClr>
                </a:solidFill>
              </a:rPr>
              <a:pPr/>
              <a:t>2/24/2015</a:t>
            </a:fld>
            <a:endParaRPr lang="en-US" dirty="0">
              <a:solidFill>
                <a:prstClr val="black">
                  <a:tint val="75000"/>
                </a:prstClr>
              </a:solidFill>
            </a:endParaRPr>
          </a:p>
        </p:txBody>
      </p:sp>
      <p:sp>
        <p:nvSpPr>
          <p:cNvPr id="16" name="Slide Number Placeholder 15"/>
          <p:cNvSpPr>
            <a:spLocks noGrp="1"/>
          </p:cNvSpPr>
          <p:nvPr>
            <p:ph type="sldNum" sz="quarter" idx="11"/>
          </p:nvPr>
        </p:nvSpPr>
        <p:spPr/>
        <p:txBody>
          <a:bodyPr/>
          <a:lstStyle/>
          <a:p>
            <a:fld id="{BF88000A-46EC-4B7E-8BEE-BADD9C8F6686}" type="slidenum">
              <a:rPr lang="en-US" smtClean="0">
                <a:solidFill>
                  <a:prstClr val="black">
                    <a:tint val="75000"/>
                  </a:prstClr>
                </a:solidFill>
              </a:rPr>
              <a:pPr/>
              <a:t>‹#›</a:t>
            </a:fld>
            <a:endParaRPr lang="en-US" dirty="0">
              <a:solidFill>
                <a:prstClr val="black">
                  <a:tint val="75000"/>
                </a:prstClr>
              </a:solidFill>
            </a:endParaRPr>
          </a:p>
        </p:txBody>
      </p:sp>
      <p:sp>
        <p:nvSpPr>
          <p:cNvPr id="17" name="Footer Placeholder 16"/>
          <p:cNvSpPr>
            <a:spLocks noGrp="1"/>
          </p:cNvSpPr>
          <p:nvPr>
            <p:ph type="ftr" sz="quarter" idx="12"/>
          </p:nvPr>
        </p:nvSpPr>
        <p:spPr/>
        <p:txBody>
          <a:bodyPr/>
          <a:lstStyle/>
          <a:p>
            <a:r>
              <a:rPr lang="en-US" smtClean="0">
                <a:solidFill>
                  <a:prstClr val="black">
                    <a:tint val="75000"/>
                  </a:prstClr>
                </a:solidFill>
              </a:rPr>
              <a:t>Dr.Shatarat </a:t>
            </a:r>
            <a:r>
              <a:rPr lang="ar-JO" smtClean="0">
                <a:solidFill>
                  <a:prstClr val="black">
                    <a:tint val="75000"/>
                  </a:prstClr>
                </a:solidFill>
              </a:rPr>
              <a:t>د.امجد الشطرات الجامعة الاردنية كلية الطب </a:t>
            </a:r>
            <a:endParaRPr lang="en-US" dirty="0">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3F8E0B2-256A-44FA-AE4C-9A7A469DE4A7}" type="datetime1">
              <a:rPr lang="en-US" smtClean="0">
                <a:solidFill>
                  <a:prstClr val="black">
                    <a:tint val="75000"/>
                  </a:prstClr>
                </a:solidFill>
              </a:rPr>
              <a:pPr/>
              <a:t>2/24/2015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Dr.Shatarat </a:t>
            </a:r>
            <a:r>
              <a:rPr lang="ar-JO" smtClean="0">
                <a:solidFill>
                  <a:prstClr val="black">
                    <a:tint val="75000"/>
                  </a:prstClr>
                </a:solidFill>
              </a:rPr>
              <a:t>د.امجد الشطرات الجامعة الاردنية كلية الطب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88000A-46EC-4B7E-8BEE-BADD9C8F6686}"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A698688-114E-4C1A-A2E2-8E37F4CD7183}" type="datetime1">
              <a:rPr lang="en-US" smtClean="0">
                <a:solidFill>
                  <a:prstClr val="black">
                    <a:tint val="75000"/>
                  </a:prstClr>
                </a:solidFill>
              </a:rPr>
              <a:pPr/>
              <a:t>2/24/2015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Dr.Shatarat </a:t>
            </a:r>
            <a:r>
              <a:rPr lang="ar-JO" smtClean="0">
                <a:solidFill>
                  <a:prstClr val="black">
                    <a:tint val="75000"/>
                  </a:prstClr>
                </a:solidFill>
              </a:rPr>
              <a:t>د.امجد الشطرات الجامعة الاردنية كلية الطب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88000A-46EC-4B7E-8BEE-BADD9C8F6686}"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3807D127-9316-4DBB-9142-8590F366D6CC}" type="datetime1">
              <a:rPr lang="en-US" smtClean="0">
                <a:solidFill>
                  <a:prstClr val="black">
                    <a:tint val="75000"/>
                  </a:prstClr>
                </a:solidFill>
              </a:rPr>
              <a:pPr/>
              <a:t>2/24/2015</a:t>
            </a:fld>
            <a:endParaRPr lang="en-US" dirty="0">
              <a:solidFill>
                <a:prstClr val="black">
                  <a:tint val="75000"/>
                </a:prstClr>
              </a:solidFill>
            </a:endParaRPr>
          </a:p>
        </p:txBody>
      </p:sp>
      <p:sp>
        <p:nvSpPr>
          <p:cNvPr id="15" name="Slide Number Placeholder 14"/>
          <p:cNvSpPr>
            <a:spLocks noGrp="1"/>
          </p:cNvSpPr>
          <p:nvPr>
            <p:ph type="sldNum" sz="quarter" idx="15"/>
          </p:nvPr>
        </p:nvSpPr>
        <p:spPr/>
        <p:txBody>
          <a:bodyPr/>
          <a:lstStyle>
            <a:lvl1pPr algn="ctr">
              <a:defRPr/>
            </a:lvl1pPr>
          </a:lstStyle>
          <a:p>
            <a:fld id="{BF88000A-46EC-4B7E-8BEE-BADD9C8F6686}" type="slidenum">
              <a:rPr lang="en-US" smtClean="0">
                <a:solidFill>
                  <a:prstClr val="black">
                    <a:tint val="75000"/>
                  </a:prstClr>
                </a:solidFill>
              </a:rPr>
              <a:pPr/>
              <a:t>‹#›</a:t>
            </a:fld>
            <a:endParaRPr lang="en-US" dirty="0">
              <a:solidFill>
                <a:prstClr val="black">
                  <a:tint val="75000"/>
                </a:prstClr>
              </a:solidFill>
            </a:endParaRPr>
          </a:p>
        </p:txBody>
      </p:sp>
      <p:sp>
        <p:nvSpPr>
          <p:cNvPr id="16" name="Footer Placeholder 15"/>
          <p:cNvSpPr>
            <a:spLocks noGrp="1"/>
          </p:cNvSpPr>
          <p:nvPr>
            <p:ph type="ftr" sz="quarter" idx="16"/>
          </p:nvPr>
        </p:nvSpPr>
        <p:spPr/>
        <p:txBody>
          <a:bodyPr/>
          <a:lstStyle/>
          <a:p>
            <a:r>
              <a:rPr lang="en-US" smtClean="0">
                <a:solidFill>
                  <a:prstClr val="black">
                    <a:tint val="75000"/>
                  </a:prstClr>
                </a:solidFill>
              </a:rPr>
              <a:t>Dr.Shatarat </a:t>
            </a:r>
            <a:r>
              <a:rPr lang="ar-JO" smtClean="0">
                <a:solidFill>
                  <a:prstClr val="black">
                    <a:tint val="75000"/>
                  </a:prstClr>
                </a:solidFill>
              </a:rPr>
              <a:t>د.امجد الشطرات الجامعة الاردنية كلية الطب </a:t>
            </a:r>
            <a:endParaRPr lang="en-US" dirty="0">
              <a:solidFill>
                <a:prstClr val="black">
                  <a:tint val="75000"/>
                </a:prstClr>
              </a:solidFill>
            </a:endParaRPr>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A579F8E-1175-46E6-8F91-A142879F0235}" type="datetime1">
              <a:rPr lang="en-US" smtClean="0">
                <a:solidFill>
                  <a:prstClr val="black">
                    <a:tint val="75000"/>
                  </a:prstClr>
                </a:solidFill>
              </a:rPr>
              <a:pPr/>
              <a:t>2/24/2015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Dr.Shatarat </a:t>
            </a:r>
            <a:r>
              <a:rPr lang="ar-JO" smtClean="0">
                <a:solidFill>
                  <a:prstClr val="black">
                    <a:tint val="75000"/>
                  </a:prstClr>
                </a:solidFill>
              </a:rPr>
              <a:t>د.امجد الشطرات الجامعة الاردنية كلية الطب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88000A-46EC-4B7E-8BEE-BADD9C8F6686}"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1738BCD-AB49-4659-9232-DB7287537206}" type="datetime1">
              <a:rPr lang="en-US" smtClean="0">
                <a:solidFill>
                  <a:prstClr val="black">
                    <a:tint val="75000"/>
                  </a:prstClr>
                </a:solidFill>
              </a:rPr>
              <a:pPr/>
              <a:t>2/24/2015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Dr.Shatarat </a:t>
            </a:r>
            <a:r>
              <a:rPr lang="ar-JO" smtClean="0">
                <a:solidFill>
                  <a:prstClr val="black">
                    <a:tint val="75000"/>
                  </a:prstClr>
                </a:solidFill>
              </a:rPr>
              <a:t>د.امجد الشطرات الجامعة الاردنية كلية الطب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88000A-46EC-4B7E-8BEE-BADD9C8F6686}"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F88000A-46EC-4B7E-8BEE-BADD9C8F6686}" type="slidenum">
              <a:rPr lang="en-US" smtClean="0">
                <a:solidFill>
                  <a:prstClr val="black">
                    <a:tint val="75000"/>
                  </a:prstClr>
                </a:solidFill>
              </a:rPr>
              <a:pPr/>
              <a:t>‹#›</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Dr.Shatarat </a:t>
            </a:r>
            <a:r>
              <a:rPr lang="ar-JO" smtClean="0">
                <a:solidFill>
                  <a:prstClr val="black">
                    <a:tint val="75000"/>
                  </a:prstClr>
                </a:solidFill>
              </a:rPr>
              <a:t>د.امجد الشطرات الجامعة الاردنية كلية الطب </a:t>
            </a:r>
            <a:endParaRPr lang="en-US" dirty="0">
              <a:solidFill>
                <a:prstClr val="black">
                  <a:tint val="75000"/>
                </a:prstClr>
              </a:solidFill>
            </a:endParaRPr>
          </a:p>
        </p:txBody>
      </p:sp>
      <p:sp>
        <p:nvSpPr>
          <p:cNvPr id="7" name="Date Placeholder 6"/>
          <p:cNvSpPr>
            <a:spLocks noGrp="1"/>
          </p:cNvSpPr>
          <p:nvPr>
            <p:ph type="dt" sz="half" idx="10"/>
          </p:nvPr>
        </p:nvSpPr>
        <p:spPr/>
        <p:txBody>
          <a:bodyPr/>
          <a:lstStyle/>
          <a:p>
            <a:fld id="{E3E35D84-2669-4862-9986-A87D73086F18}" type="datetime1">
              <a:rPr lang="en-US" smtClean="0">
                <a:solidFill>
                  <a:prstClr val="black">
                    <a:tint val="75000"/>
                  </a:prstClr>
                </a:solidFill>
              </a:rPr>
              <a:pPr/>
              <a:t>2/24/2015</a:t>
            </a:fld>
            <a:endParaRPr lang="en-US" dirty="0">
              <a:solidFill>
                <a:prstClr val="black">
                  <a:tint val="75000"/>
                </a:prstClr>
              </a:solidFill>
            </a:endParaRPr>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2560265-7D2C-4F1B-B0CC-601FFFD8F6B6}" type="datetime1">
              <a:rPr lang="en-US" smtClean="0">
                <a:solidFill>
                  <a:prstClr val="black">
                    <a:tint val="75000"/>
                  </a:prstClr>
                </a:solidFill>
              </a:rPr>
              <a:pPr/>
              <a:t>2/24/2015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Dr.Shatarat </a:t>
            </a:r>
            <a:r>
              <a:rPr lang="ar-JO" smtClean="0">
                <a:solidFill>
                  <a:prstClr val="black">
                    <a:tint val="75000"/>
                  </a:prstClr>
                </a:solidFill>
              </a:rPr>
              <a:t>د.امجد الشطرات الجامعة الاردنية كلية الطب </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F88000A-46EC-4B7E-8BEE-BADD9C8F6686}"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F8E371-9018-4E8C-B5D6-1EE9243E2414}" type="datetime1">
              <a:rPr lang="en-US" smtClean="0">
                <a:solidFill>
                  <a:prstClr val="black">
                    <a:tint val="75000"/>
                  </a:prstClr>
                </a:solidFill>
              </a:rPr>
              <a:pPr/>
              <a:t>2/24/2015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Dr.Shatarat </a:t>
            </a:r>
            <a:r>
              <a:rPr lang="ar-JO" smtClean="0">
                <a:solidFill>
                  <a:prstClr val="black">
                    <a:tint val="75000"/>
                  </a:prstClr>
                </a:solidFill>
              </a:rPr>
              <a:t>د.امجد الشطرات الجامعة الاردنية كلية الطب </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F88000A-46EC-4B7E-8BEE-BADD9C8F6686}"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0C1B812C-E5C3-45AB-AAAA-C7067B99625D}" type="datetime1">
              <a:rPr lang="en-US" smtClean="0">
                <a:solidFill>
                  <a:prstClr val="black">
                    <a:tint val="75000"/>
                  </a:prstClr>
                </a:solidFill>
              </a:rPr>
              <a:pPr/>
              <a:t>2/24/2015</a:t>
            </a:fld>
            <a:endParaRPr lang="en-US" dirty="0">
              <a:solidFill>
                <a:prstClr val="black">
                  <a:tint val="75000"/>
                </a:prstClr>
              </a:solidFill>
            </a:endParaRPr>
          </a:p>
        </p:txBody>
      </p:sp>
      <p:sp>
        <p:nvSpPr>
          <p:cNvPr id="9" name="Slide Number Placeholder 8"/>
          <p:cNvSpPr>
            <a:spLocks noGrp="1"/>
          </p:cNvSpPr>
          <p:nvPr>
            <p:ph type="sldNum" sz="quarter" idx="15"/>
          </p:nvPr>
        </p:nvSpPr>
        <p:spPr/>
        <p:txBody>
          <a:bodyPr/>
          <a:lstStyle/>
          <a:p>
            <a:fld id="{BF88000A-46EC-4B7E-8BEE-BADD9C8F6686}" type="slidenum">
              <a:rPr lang="en-US" smtClean="0">
                <a:solidFill>
                  <a:prstClr val="black">
                    <a:tint val="75000"/>
                  </a:prstClr>
                </a:solidFill>
              </a:rPr>
              <a:pPr/>
              <a:t>‹#›</a:t>
            </a:fld>
            <a:endParaRPr lang="en-US" dirty="0">
              <a:solidFill>
                <a:prstClr val="black">
                  <a:tint val="75000"/>
                </a:prstClr>
              </a:solidFill>
            </a:endParaRPr>
          </a:p>
        </p:txBody>
      </p:sp>
      <p:sp>
        <p:nvSpPr>
          <p:cNvPr id="10" name="Footer Placeholder 9"/>
          <p:cNvSpPr>
            <a:spLocks noGrp="1"/>
          </p:cNvSpPr>
          <p:nvPr>
            <p:ph type="ftr" sz="quarter" idx="16"/>
          </p:nvPr>
        </p:nvSpPr>
        <p:spPr/>
        <p:txBody>
          <a:bodyPr/>
          <a:lstStyle/>
          <a:p>
            <a:r>
              <a:rPr lang="en-US" smtClean="0">
                <a:solidFill>
                  <a:prstClr val="black">
                    <a:tint val="75000"/>
                  </a:prstClr>
                </a:solidFill>
              </a:rPr>
              <a:t>Dr.Shatarat </a:t>
            </a:r>
            <a:r>
              <a:rPr lang="ar-JO" smtClean="0">
                <a:solidFill>
                  <a:prstClr val="black">
                    <a:tint val="75000"/>
                  </a:prstClr>
                </a:solidFill>
              </a:rPr>
              <a:t>د.امجد الشطرات الجامعة الاردنية كلية الطب </a:t>
            </a:r>
            <a:endParaRPr lang="en-US" dirty="0">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C33AE408-9FB6-4654-B074-471E599130A7}" type="datetime1">
              <a:rPr lang="en-US" smtClean="0">
                <a:solidFill>
                  <a:prstClr val="black">
                    <a:tint val="75000"/>
                  </a:prstClr>
                </a:solidFill>
              </a:rPr>
              <a:pPr/>
              <a:t>2/24/2015</a:t>
            </a:fld>
            <a:endParaRPr lang="en-US" dirty="0">
              <a:solidFill>
                <a:prstClr val="black">
                  <a:tint val="75000"/>
                </a:prstClr>
              </a:solidFill>
            </a:endParaRPr>
          </a:p>
        </p:txBody>
      </p:sp>
      <p:sp>
        <p:nvSpPr>
          <p:cNvPr id="9" name="Slide Number Placeholder 8"/>
          <p:cNvSpPr>
            <a:spLocks noGrp="1"/>
          </p:cNvSpPr>
          <p:nvPr>
            <p:ph type="sldNum" sz="quarter" idx="11"/>
          </p:nvPr>
        </p:nvSpPr>
        <p:spPr/>
        <p:txBody>
          <a:bodyPr/>
          <a:lstStyle/>
          <a:p>
            <a:fld id="{BF88000A-46EC-4B7E-8BEE-BADD9C8F6686}" type="slidenum">
              <a:rPr lang="en-US" smtClean="0">
                <a:solidFill>
                  <a:prstClr val="black">
                    <a:tint val="75000"/>
                  </a:prstClr>
                </a:solidFill>
              </a:rPr>
              <a:pPr/>
              <a:t>‹#›</a:t>
            </a:fld>
            <a:endParaRPr lang="en-US" dirty="0">
              <a:solidFill>
                <a:prstClr val="black">
                  <a:tint val="75000"/>
                </a:prstClr>
              </a:solidFill>
            </a:endParaRPr>
          </a:p>
        </p:txBody>
      </p:sp>
      <p:sp>
        <p:nvSpPr>
          <p:cNvPr id="10" name="Footer Placeholder 9"/>
          <p:cNvSpPr>
            <a:spLocks noGrp="1"/>
          </p:cNvSpPr>
          <p:nvPr>
            <p:ph type="ftr" sz="quarter" idx="12"/>
          </p:nvPr>
        </p:nvSpPr>
        <p:spPr/>
        <p:txBody>
          <a:bodyPr/>
          <a:lstStyle/>
          <a:p>
            <a:r>
              <a:rPr lang="en-US" smtClean="0">
                <a:solidFill>
                  <a:prstClr val="black">
                    <a:tint val="75000"/>
                  </a:prstClr>
                </a:solidFill>
              </a:rPr>
              <a:t>Dr.Shatarat </a:t>
            </a:r>
            <a:r>
              <a:rPr lang="ar-JO" smtClean="0">
                <a:solidFill>
                  <a:prstClr val="black">
                    <a:tint val="75000"/>
                  </a:prstClr>
                </a:solidFill>
              </a:rPr>
              <a:t>د.امجد الشطرات الجامعة الاردنية كلية الطب </a:t>
            </a:r>
            <a:endParaRPr lang="en-US" dirty="0">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pPr rtl="0"/>
            <a:fld id="{7202E0A1-FFC5-4C35-B317-4A84561ED4DF}" type="datetime1">
              <a:rPr lang="en-US" smtClean="0">
                <a:solidFill>
                  <a:prstClr val="black">
                    <a:tint val="75000"/>
                  </a:prstClr>
                </a:solidFill>
              </a:rPr>
              <a:pPr rtl="0"/>
              <a:t>2/24/2015</a:t>
            </a:fld>
            <a:endParaRPr lang="en-US" dirty="0">
              <a:solidFill>
                <a:prstClr val="black">
                  <a:tint val="75000"/>
                </a:prstClr>
              </a:solidFill>
            </a:endParaRPr>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pPr rtl="0"/>
            <a:r>
              <a:rPr lang="en-US" smtClean="0">
                <a:solidFill>
                  <a:prstClr val="black">
                    <a:tint val="75000"/>
                  </a:prstClr>
                </a:solidFill>
              </a:rPr>
              <a:t>Dr.Shatarat </a:t>
            </a:r>
            <a:r>
              <a:rPr lang="ar-JO" smtClean="0">
                <a:solidFill>
                  <a:prstClr val="black">
                    <a:tint val="75000"/>
                  </a:prstClr>
                </a:solidFill>
              </a:rPr>
              <a:t>د.امجد الشطرات الجامعة الاردنية كلية الطب </a:t>
            </a:r>
            <a:endParaRPr lang="en-US" dirty="0">
              <a:solidFill>
                <a:prstClr val="black">
                  <a:tint val="75000"/>
                </a:prstClr>
              </a:solidFill>
            </a:endParaRPr>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rtl="0"/>
            <a:fld id="{BF88000A-46EC-4B7E-8BEE-BADD9C8F6686}" type="slidenum">
              <a:rPr lang="en-US" smtClean="0">
                <a:solidFill>
                  <a:prstClr val="black">
                    <a:tint val="75000"/>
                  </a:prstClr>
                </a:solidFill>
              </a:rPr>
              <a:pPr rtl="0"/>
              <a:t>‹#›</a:t>
            </a:fld>
            <a:endParaRPr lang="en-US" dirty="0">
              <a:solidFill>
                <a:prstClr val="black">
                  <a:tint val="75000"/>
                </a:prstClr>
              </a:solidFill>
            </a:endParaRP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cdn.lifeinthefastlane.com/wp-content/uploads/2010/07/Compartment-syndrome-1.jpg"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en.wikipedia.org/wiki/File:Hallux_Valgus-Aspect_pr%C3%A9_op_d%C3%A9charge.JPG"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477933" y="1850048"/>
            <a:ext cx="8270531" cy="1938992"/>
          </a:xfrm>
          <a:prstGeom prst="rect">
            <a:avLst/>
          </a:prstGeom>
          <a:solidFill>
            <a:srgbClr val="FFFF00"/>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rtl="0"/>
            <a:r>
              <a:rPr lang="en-US" sz="4000" b="1" dirty="0">
                <a:solidFill>
                  <a:prstClr val="black"/>
                </a:solidFill>
                <a:latin typeface="Times New Roman" pitchFamily="18" charset="0"/>
                <a:cs typeface="Times New Roman" pitchFamily="18" charset="0"/>
              </a:rPr>
              <a:t>Where should you palpate the pulse of</a:t>
            </a:r>
          </a:p>
          <a:p>
            <a:pPr algn="ctr" rtl="0"/>
            <a:r>
              <a:rPr lang="en-US" sz="4000" b="1" dirty="0">
                <a:solidFill>
                  <a:prstClr val="black"/>
                </a:solidFill>
                <a:latin typeface="Times New Roman" pitchFamily="18" charset="0"/>
                <a:cs typeface="Times New Roman" pitchFamily="18" charset="0"/>
              </a:rPr>
              <a:t>different arteries  in the lower limb?</a:t>
            </a:r>
          </a:p>
        </p:txBody>
      </p:sp>
      <p:sp>
        <p:nvSpPr>
          <p:cNvPr id="3" name="Date Placeholder 2"/>
          <p:cNvSpPr>
            <a:spLocks noGrp="1"/>
          </p:cNvSpPr>
          <p:nvPr>
            <p:ph type="dt" sz="half" idx="10"/>
          </p:nvPr>
        </p:nvSpPr>
        <p:spPr/>
        <p:txBody>
          <a:bodyPr/>
          <a:lstStyle/>
          <a:p>
            <a:fld id="{5A04EF57-AD8A-4E7C-BF6E-20460CF9C07C}" type="datetime1">
              <a:rPr lang="en-US" smtClean="0">
                <a:solidFill>
                  <a:prstClr val="black">
                    <a:tint val="75000"/>
                  </a:prstClr>
                </a:solidFill>
              </a:rPr>
              <a:pPr/>
              <a:t>2/24/2015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Dr.Shatarat </a:t>
            </a:r>
            <a:r>
              <a:rPr lang="ar-JO" smtClean="0">
                <a:solidFill>
                  <a:prstClr val="black">
                    <a:tint val="75000"/>
                  </a:prstClr>
                </a:solidFill>
              </a:rPr>
              <a:t>د.امجد الشطرات الجامعة الاردنية كلية الطب </a:t>
            </a:r>
            <a:endParaRPr lang="en-US" dirty="0">
              <a:solidFill>
                <a:prstClr val="black">
                  <a:tint val="75000"/>
                </a:prstClr>
              </a:solidFill>
            </a:endParaRPr>
          </a:p>
        </p:txBody>
      </p:sp>
    </p:spTree>
    <p:extLst>
      <p:ext uri="{BB962C8B-B14F-4D97-AF65-F5344CB8AC3E}">
        <p14:creationId xmlns:p14="http://schemas.microsoft.com/office/powerpoint/2010/main" val="24987613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979712" y="980728"/>
            <a:ext cx="4572000" cy="4555093"/>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algn="ctr"/>
            <a:r>
              <a:rPr lang="en-US" sz="3600" dirty="0" smtClean="0">
                <a:latin typeface="Times New Roman" pitchFamily="18" charset="0"/>
                <a:cs typeface="Times New Roman" pitchFamily="18" charset="0"/>
              </a:rPr>
              <a:t>Tibial Nerve Injury</a:t>
            </a:r>
          </a:p>
          <a:p>
            <a:pPr algn="ctr"/>
            <a:r>
              <a:rPr lang="en-US" dirty="0" smtClean="0">
                <a:latin typeface="Times New Roman" pitchFamily="18" charset="0"/>
                <a:cs typeface="Times New Roman" pitchFamily="18" charset="0"/>
              </a:rPr>
              <a:t>Because of its deep and protected position, it is rarely injured. </a:t>
            </a:r>
          </a:p>
          <a:p>
            <a:pPr algn="ctr"/>
            <a:r>
              <a:rPr lang="en-US" dirty="0" smtClean="0">
                <a:latin typeface="Times New Roman" pitchFamily="18" charset="0"/>
                <a:cs typeface="Times New Roman" pitchFamily="18" charset="0"/>
              </a:rPr>
              <a:t>Complete damage results in the following clinical features:</a:t>
            </a:r>
          </a:p>
          <a:p>
            <a:pPr algn="ctr" rtl="0"/>
            <a:r>
              <a:rPr lang="en-US" sz="2000" b="1" i="1" dirty="0" smtClean="0">
                <a:latin typeface="Times New Roman" pitchFamily="18" charset="0"/>
                <a:cs typeface="Times New Roman" pitchFamily="18" charset="0"/>
              </a:rPr>
              <a:t>Motor: </a:t>
            </a:r>
            <a:r>
              <a:rPr lang="en-US" dirty="0" smtClean="0">
                <a:latin typeface="Times New Roman" pitchFamily="18" charset="0"/>
                <a:cs typeface="Times New Roman" pitchFamily="18" charset="0"/>
              </a:rPr>
              <a:t>All the muscles in the back of the leg and the sole of the foot are paralyzed. The opposing muscles </a:t>
            </a:r>
            <a:r>
              <a:rPr lang="en-US" dirty="0" err="1" smtClean="0">
                <a:latin typeface="Times New Roman" pitchFamily="18" charset="0"/>
                <a:cs typeface="Times New Roman" pitchFamily="18" charset="0"/>
              </a:rPr>
              <a:t>dorsiflex</a:t>
            </a:r>
            <a:r>
              <a:rPr lang="en-US" dirty="0" smtClean="0">
                <a:latin typeface="Times New Roman" pitchFamily="18" charset="0"/>
                <a:cs typeface="Times New Roman" pitchFamily="18" charset="0"/>
              </a:rPr>
              <a:t> the foot at the ankle joint and </a:t>
            </a:r>
            <a:r>
              <a:rPr lang="en-US" dirty="0" err="1" smtClean="0">
                <a:latin typeface="Times New Roman" pitchFamily="18" charset="0"/>
                <a:cs typeface="Times New Roman" pitchFamily="18" charset="0"/>
              </a:rPr>
              <a:t>evert</a:t>
            </a:r>
            <a:r>
              <a:rPr lang="en-US" dirty="0" smtClean="0">
                <a:latin typeface="Times New Roman" pitchFamily="18" charset="0"/>
                <a:cs typeface="Times New Roman" pitchFamily="18" charset="0"/>
              </a:rPr>
              <a:t> the foot at the </a:t>
            </a:r>
            <a:r>
              <a:rPr lang="en-US" dirty="0" err="1" smtClean="0">
                <a:latin typeface="Times New Roman" pitchFamily="18" charset="0"/>
                <a:cs typeface="Times New Roman" pitchFamily="18" charset="0"/>
              </a:rPr>
              <a:t>subtalar</a:t>
            </a:r>
            <a:r>
              <a:rPr lang="en-US" dirty="0" smtClean="0">
                <a:latin typeface="Times New Roman" pitchFamily="18" charset="0"/>
                <a:cs typeface="Times New Roman" pitchFamily="18" charset="0"/>
              </a:rPr>
              <a:t> and transverse tarsal joints, an attitude referred to as </a:t>
            </a:r>
            <a:r>
              <a:rPr lang="en-US" sz="4400" b="1" dirty="0" err="1" smtClean="0">
                <a:latin typeface="Times New Roman" pitchFamily="18" charset="0"/>
                <a:cs typeface="Times New Roman" pitchFamily="18" charset="0"/>
              </a:rPr>
              <a:t>Calcaneovalgus</a:t>
            </a:r>
            <a:endParaRPr lang="en-US" sz="4400" b="1" dirty="0" smtClean="0">
              <a:latin typeface="Times New Roman" pitchFamily="18" charset="0"/>
              <a:cs typeface="Times New Roman" pitchFamily="18" charset="0"/>
            </a:endParaRPr>
          </a:p>
          <a:p>
            <a:pPr algn="ctr"/>
            <a:r>
              <a:rPr lang="en-US" sz="2800" b="1" i="1" dirty="0" smtClean="0">
                <a:latin typeface="Times New Roman" pitchFamily="18" charset="0"/>
                <a:cs typeface="Times New Roman" pitchFamily="18" charset="0"/>
              </a:rPr>
              <a:t>Sensory:</a:t>
            </a:r>
            <a:r>
              <a:rPr lang="en-US" dirty="0" smtClean="0">
                <a:latin typeface="Times New Roman" pitchFamily="18" charset="0"/>
                <a:cs typeface="Times New Roman" pitchFamily="18" charset="0"/>
              </a:rPr>
              <a:t> Sensation is lost on the sole of the foot; later, trophic ulcers develop.</a:t>
            </a:r>
            <a:endParaRPr lang="en-US" dirty="0">
              <a:latin typeface="Times New Roman" pitchFamily="18" charset="0"/>
              <a:cs typeface="Times New Roman" pitchFamily="18" charset="0"/>
            </a:endParaRPr>
          </a:p>
        </p:txBody>
      </p:sp>
      <p:sp>
        <p:nvSpPr>
          <p:cNvPr id="3" name="Date Placeholder 2"/>
          <p:cNvSpPr>
            <a:spLocks noGrp="1"/>
          </p:cNvSpPr>
          <p:nvPr>
            <p:ph type="dt" sz="half" idx="10"/>
          </p:nvPr>
        </p:nvSpPr>
        <p:spPr/>
        <p:style>
          <a:lnRef idx="2">
            <a:schemeClr val="accent6"/>
          </a:lnRef>
          <a:fillRef idx="1">
            <a:schemeClr val="lt1"/>
          </a:fillRef>
          <a:effectRef idx="0">
            <a:schemeClr val="accent6"/>
          </a:effectRef>
          <a:fontRef idx="minor">
            <a:schemeClr val="dk1"/>
          </a:fontRef>
        </p:style>
        <p:txBody>
          <a:bodyPr/>
          <a:lstStyle/>
          <a:p>
            <a:fld id="{40A8AAC7-A7A0-4DC9-A6F1-28C4E9C437C1}" type="datetime1">
              <a:rPr lang="en-US" smtClean="0">
                <a:solidFill>
                  <a:prstClr val="black">
                    <a:tint val="75000"/>
                  </a:prstClr>
                </a:solidFill>
              </a:rPr>
              <a:pPr/>
              <a:t>2/24/2015</a:t>
            </a:fld>
            <a:endParaRPr lang="en-US" dirty="0">
              <a:solidFill>
                <a:prstClr val="black">
                  <a:tint val="75000"/>
                </a:prstClr>
              </a:solidFill>
            </a:endParaRPr>
          </a:p>
        </p:txBody>
      </p:sp>
      <p:sp>
        <p:nvSpPr>
          <p:cNvPr id="4" name="Footer Placeholder 3"/>
          <p:cNvSpPr>
            <a:spLocks noGrp="1"/>
          </p:cNvSpPr>
          <p:nvPr>
            <p:ph type="ftr" sz="quarter" idx="11"/>
          </p:nvPr>
        </p:nvSpPr>
        <p:spPr/>
        <p:style>
          <a:lnRef idx="2">
            <a:schemeClr val="accent6"/>
          </a:lnRef>
          <a:fillRef idx="1">
            <a:schemeClr val="lt1"/>
          </a:fillRef>
          <a:effectRef idx="0">
            <a:schemeClr val="accent6"/>
          </a:effectRef>
          <a:fontRef idx="minor">
            <a:schemeClr val="dk1"/>
          </a:fontRef>
        </p:style>
        <p:txBody>
          <a:bodyPr/>
          <a:lstStyle/>
          <a:p>
            <a:r>
              <a:rPr lang="en-US" smtClean="0">
                <a:solidFill>
                  <a:prstClr val="black">
                    <a:tint val="75000"/>
                  </a:prstClr>
                </a:solidFill>
              </a:rPr>
              <a:t>Dr.Shatarat </a:t>
            </a:r>
            <a:r>
              <a:rPr lang="ar-JO" smtClean="0">
                <a:solidFill>
                  <a:prstClr val="black">
                    <a:tint val="75000"/>
                  </a:prstClr>
                </a:solidFill>
              </a:rPr>
              <a:t>د.امجد الشطرات الجامعة الاردنية كلية الطب </a:t>
            </a:r>
            <a:endParaRPr lang="en-US" dirty="0">
              <a:solidFill>
                <a:prstClr val="black">
                  <a:tint val="75000"/>
                </a:prstClr>
              </a:solidFill>
            </a:endParaRPr>
          </a:p>
        </p:txBody>
      </p:sp>
      <p:sp>
        <p:nvSpPr>
          <p:cNvPr id="5" name="TextBox 4"/>
          <p:cNvSpPr txBox="1"/>
          <p:nvPr/>
        </p:nvSpPr>
        <p:spPr>
          <a:xfrm>
            <a:off x="6732240" y="1844824"/>
            <a:ext cx="1216102"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Read only </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23528" y="4593902"/>
            <a:ext cx="4248472" cy="646331"/>
          </a:xfrm>
          <a:prstGeom prst="rect">
            <a:avLst/>
          </a:prstGeom>
          <a:solidFill>
            <a:srgbClr val="FFFF00"/>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l"/>
            <a:r>
              <a:rPr lang="en-US" b="1" u="sng" dirty="0" smtClean="0">
                <a:latin typeface="Times New Roman" pitchFamily="18" charset="0"/>
                <a:cs typeface="Times New Roman" pitchFamily="18" charset="0"/>
              </a:rPr>
              <a:t>Sensory: </a:t>
            </a:r>
            <a:r>
              <a:rPr lang="en-US" dirty="0" smtClean="0">
                <a:latin typeface="Times New Roman" pitchFamily="18" charset="0"/>
                <a:cs typeface="Times New Roman" pitchFamily="18" charset="0"/>
              </a:rPr>
              <a:t>The cutaneous </a:t>
            </a:r>
            <a:r>
              <a:rPr lang="en-US" b="1" dirty="0" smtClean="0">
                <a:latin typeface="Times New Roman" pitchFamily="18" charset="0"/>
                <a:cs typeface="Times New Roman" pitchFamily="18" charset="0"/>
              </a:rPr>
              <a:t>sensory loss is minimal</a:t>
            </a:r>
            <a:r>
              <a:rPr lang="en-US" dirty="0" smtClean="0">
                <a:latin typeface="Times New Roman" pitchFamily="18" charset="0"/>
                <a:cs typeface="Times New Roman" pitchFamily="18" charset="0"/>
              </a:rPr>
              <a:t> on the medial aspect of the thigh.</a:t>
            </a:r>
            <a:endParaRPr lang="en-US"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cstate="print"/>
          <a:srcRect l="30412" t="18540" r="22929" b="20036"/>
          <a:stretch>
            <a:fillRect/>
          </a:stretch>
        </p:blipFill>
        <p:spPr bwMode="auto">
          <a:xfrm>
            <a:off x="5111793" y="188640"/>
            <a:ext cx="3852695" cy="6165304"/>
          </a:xfrm>
          <a:prstGeom prst="rect">
            <a:avLst/>
          </a:prstGeom>
          <a:noFill/>
          <a:ln w="9525">
            <a:noFill/>
            <a:miter lim="800000"/>
            <a:headEnd/>
            <a:tailEnd/>
          </a:ln>
        </p:spPr>
      </p:pic>
      <p:sp>
        <p:nvSpPr>
          <p:cNvPr id="4" name="Date Placeholder 3"/>
          <p:cNvSpPr>
            <a:spLocks noGrp="1"/>
          </p:cNvSpPr>
          <p:nvPr>
            <p:ph type="dt" sz="half" idx="10"/>
          </p:nvPr>
        </p:nvSpPr>
        <p:spPr/>
        <p:txBody>
          <a:bodyPr/>
          <a:lstStyle/>
          <a:p>
            <a:fld id="{74D62316-D4FC-4200-A68F-A6A1C0C80DEB}" type="datetime1">
              <a:rPr lang="en-US" smtClean="0">
                <a:solidFill>
                  <a:prstClr val="black">
                    <a:tint val="75000"/>
                  </a:prstClr>
                </a:solidFill>
              </a:rPr>
              <a:pPr/>
              <a:t>2/24/2015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Dr.Shatarat </a:t>
            </a:r>
            <a:r>
              <a:rPr lang="ar-JO" smtClean="0">
                <a:solidFill>
                  <a:prstClr val="black">
                    <a:tint val="75000"/>
                  </a:prstClr>
                </a:solidFill>
              </a:rPr>
              <a:t>د.امجد الشطرات الجامعة الاردنية كلية الطب </a:t>
            </a:r>
            <a:endParaRPr lang="en-US" dirty="0">
              <a:solidFill>
                <a:prstClr val="black">
                  <a:tint val="75000"/>
                </a:prstClr>
              </a:solidFill>
            </a:endParaRPr>
          </a:p>
        </p:txBody>
      </p:sp>
      <p:sp>
        <p:nvSpPr>
          <p:cNvPr id="6" name="Rectangle 5"/>
          <p:cNvSpPr/>
          <p:nvPr/>
        </p:nvSpPr>
        <p:spPr>
          <a:xfrm>
            <a:off x="179512" y="362848"/>
            <a:ext cx="4572000" cy="3570208"/>
          </a:xfrm>
          <a:prstGeom prst="rect">
            <a:avLst/>
          </a:prstGeom>
          <a:solidFill>
            <a:srgbClr val="00B050"/>
          </a:solidFill>
        </p:spPr>
        <p:txBody>
          <a:bodyPr>
            <a:spAutoFit/>
          </a:bodyPr>
          <a:lstStyle/>
          <a:p>
            <a:pPr algn="l"/>
            <a:r>
              <a:rPr lang="en-US" sz="2800" b="1" i="1" dirty="0" smtClean="0">
                <a:latin typeface="Times New Roman" pitchFamily="18" charset="0"/>
                <a:cs typeface="Times New Roman" pitchFamily="18" charset="0"/>
              </a:rPr>
              <a:t>Obturator Nerve Injury</a:t>
            </a:r>
          </a:p>
          <a:p>
            <a:pPr algn="l"/>
            <a:r>
              <a:rPr lang="en-US" i="1" dirty="0" smtClean="0">
                <a:latin typeface="Times New Roman" pitchFamily="18" charset="0"/>
                <a:cs typeface="Times New Roman" pitchFamily="18" charset="0"/>
              </a:rPr>
              <a:t>It is rarely injured in :</a:t>
            </a:r>
          </a:p>
          <a:p>
            <a:pPr algn="l"/>
            <a:r>
              <a:rPr lang="en-US" i="1" dirty="0" smtClean="0">
                <a:latin typeface="Times New Roman" pitchFamily="18" charset="0"/>
                <a:cs typeface="Times New Roman" pitchFamily="18" charset="0"/>
              </a:rPr>
              <a:t>penetrating wounds, </a:t>
            </a:r>
          </a:p>
          <a:p>
            <a:pPr algn="l"/>
            <a:r>
              <a:rPr lang="en-US" i="1" dirty="0" smtClean="0">
                <a:latin typeface="Times New Roman" pitchFamily="18" charset="0"/>
                <a:cs typeface="Times New Roman" pitchFamily="18" charset="0"/>
              </a:rPr>
              <a:t>in anterior dislocations of the hip joint, </a:t>
            </a:r>
          </a:p>
          <a:p>
            <a:pPr algn="l"/>
            <a:r>
              <a:rPr lang="en-US" i="1" dirty="0" smtClean="0">
                <a:latin typeface="Times New Roman" pitchFamily="18" charset="0"/>
                <a:cs typeface="Times New Roman" pitchFamily="18" charset="0"/>
              </a:rPr>
              <a:t>or in abdominal </a:t>
            </a:r>
            <a:r>
              <a:rPr lang="en-US" i="1" dirty="0" err="1" smtClean="0">
                <a:latin typeface="Times New Roman" pitchFamily="18" charset="0"/>
                <a:cs typeface="Times New Roman" pitchFamily="18" charset="0"/>
              </a:rPr>
              <a:t>herniae</a:t>
            </a:r>
            <a:r>
              <a:rPr lang="en-US" i="1" dirty="0" smtClean="0">
                <a:latin typeface="Times New Roman" pitchFamily="18" charset="0"/>
                <a:cs typeface="Times New Roman" pitchFamily="18" charset="0"/>
              </a:rPr>
              <a:t> through the obturator foramen. </a:t>
            </a:r>
          </a:p>
          <a:p>
            <a:pPr algn="l"/>
            <a:r>
              <a:rPr lang="en-US" i="1" dirty="0" smtClean="0">
                <a:latin typeface="Times New Roman" pitchFamily="18" charset="0"/>
                <a:cs typeface="Times New Roman" pitchFamily="18" charset="0"/>
              </a:rPr>
              <a:t>It may be pressed on by the fetal head during </a:t>
            </a:r>
          </a:p>
          <a:p>
            <a:pPr algn="l" rtl="0"/>
            <a:r>
              <a:rPr lang="en-US" i="1" dirty="0" smtClean="0">
                <a:latin typeface="Times New Roman" pitchFamily="18" charset="0"/>
                <a:cs typeface="Times New Roman" pitchFamily="18" charset="0"/>
              </a:rPr>
              <a:t>parturition.</a:t>
            </a:r>
          </a:p>
          <a:p>
            <a:pPr algn="l"/>
            <a:r>
              <a:rPr lang="en-US" i="1" dirty="0" smtClean="0">
                <a:latin typeface="Times New Roman" pitchFamily="18" charset="0"/>
                <a:cs typeface="Times New Roman" pitchFamily="18" charset="0"/>
              </a:rPr>
              <a:t>The following clinical features occur:</a:t>
            </a:r>
          </a:p>
          <a:p>
            <a:pPr algn="l" rtl="0"/>
            <a:r>
              <a:rPr lang="en-US" b="1" i="1" u="sng" dirty="0" smtClean="0">
                <a:latin typeface="Times New Roman" pitchFamily="18" charset="0"/>
                <a:cs typeface="Times New Roman" pitchFamily="18" charset="0"/>
              </a:rPr>
              <a:t>Motor: </a:t>
            </a:r>
            <a:r>
              <a:rPr lang="en-US" i="1" dirty="0" smtClean="0">
                <a:latin typeface="Times New Roman" pitchFamily="18" charset="0"/>
                <a:cs typeface="Times New Roman" pitchFamily="18" charset="0"/>
              </a:rPr>
              <a:t>All the adductor muscles are paralyzed except the hamstring part of the adductor magnus, which is supplied by the sciatic nerve.</a:t>
            </a:r>
          </a:p>
        </p:txBody>
      </p:sp>
      <p:sp>
        <p:nvSpPr>
          <p:cNvPr id="8" name="TextBox 7"/>
          <p:cNvSpPr txBox="1"/>
          <p:nvPr/>
        </p:nvSpPr>
        <p:spPr>
          <a:xfrm rot="19218647">
            <a:off x="4326183" y="4706538"/>
            <a:ext cx="1202573" cy="369332"/>
          </a:xfrm>
          <a:prstGeom prst="rect">
            <a:avLst/>
          </a:prstGeom>
          <a:solidFill>
            <a:srgbClr val="00B050"/>
          </a:solidFill>
        </p:spPr>
        <p:txBody>
          <a:bodyPr wrap="none" rtlCol="0">
            <a:spAutoFit/>
          </a:bodyPr>
          <a:lstStyle/>
          <a:p>
            <a:r>
              <a:rPr lang="en-US" dirty="0" smtClean="0"/>
              <a:t>important</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691680" y="332656"/>
            <a:ext cx="5832648" cy="150810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sz="3200" b="1" dirty="0" smtClean="0">
                <a:latin typeface="Times New Roman" pitchFamily="18" charset="0"/>
                <a:cs typeface="Times New Roman" pitchFamily="18" charset="0"/>
              </a:rPr>
              <a:t>Veins of the Lower Limb</a:t>
            </a:r>
          </a:p>
          <a:p>
            <a:pPr algn="l"/>
            <a:r>
              <a:rPr lang="en-US" sz="2000" b="1" i="1" u="sng" dirty="0" smtClean="0">
                <a:latin typeface="Times New Roman" pitchFamily="18" charset="0"/>
                <a:cs typeface="Times New Roman" pitchFamily="18" charset="0"/>
              </a:rPr>
              <a:t>The veins of the lower limb can be divided into three groups: </a:t>
            </a:r>
          </a:p>
          <a:p>
            <a:pPr algn="l"/>
            <a:r>
              <a:rPr lang="en-US" sz="2000" b="1" i="1" dirty="0" smtClean="0">
                <a:latin typeface="Times New Roman" pitchFamily="18" charset="0"/>
                <a:cs typeface="Times New Roman" pitchFamily="18" charset="0"/>
              </a:rPr>
              <a:t>1-superficial, 2- deep , 3-perforating</a:t>
            </a:r>
            <a:r>
              <a:rPr lang="en-US" sz="2000" dirty="0" smtClean="0">
                <a:latin typeface="Times New Roman" pitchFamily="18" charset="0"/>
                <a:cs typeface="Times New Roman" pitchFamily="18" charset="0"/>
              </a:rPr>
              <a:t>.</a:t>
            </a:r>
          </a:p>
        </p:txBody>
      </p:sp>
      <p:sp>
        <p:nvSpPr>
          <p:cNvPr id="7" name="Rectangle 6"/>
          <p:cNvSpPr/>
          <p:nvPr/>
        </p:nvSpPr>
        <p:spPr>
          <a:xfrm>
            <a:off x="2267744" y="3928988"/>
            <a:ext cx="4572000" cy="2308324"/>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algn="ctr" rtl="0">
              <a:buFont typeface="Wingdings" pitchFamily="2" charset="2"/>
              <a:buChar char="Ø"/>
            </a:pPr>
            <a:r>
              <a:rPr lang="en-US" dirty="0" smtClean="0">
                <a:solidFill>
                  <a:srgbClr val="002060"/>
                </a:solidFill>
                <a:latin typeface="Times New Roman" pitchFamily="18" charset="0"/>
                <a:cs typeface="Times New Roman" pitchFamily="18" charset="0"/>
              </a:rPr>
              <a:t>The perforating veins are communicating vessels that run </a:t>
            </a:r>
            <a:r>
              <a:rPr lang="en-US" b="1" u="sng" dirty="0" smtClean="0">
                <a:solidFill>
                  <a:srgbClr val="002060"/>
                </a:solidFill>
                <a:latin typeface="Times New Roman" pitchFamily="18" charset="0"/>
                <a:cs typeface="Times New Roman" pitchFamily="18" charset="0"/>
              </a:rPr>
              <a:t>between the superficial and deep veins. </a:t>
            </a:r>
            <a:r>
              <a:rPr lang="en-US" dirty="0" smtClean="0">
                <a:solidFill>
                  <a:srgbClr val="002060"/>
                </a:solidFill>
                <a:latin typeface="Times New Roman" pitchFamily="18" charset="0"/>
                <a:cs typeface="Times New Roman" pitchFamily="18" charset="0"/>
              </a:rPr>
              <a:t>Many of these veins are found particularly in the region of the ankle and the medial side of the lower part of the leg. They </a:t>
            </a:r>
            <a:r>
              <a:rPr lang="en-US" b="1" i="1" u="sng" dirty="0" smtClean="0">
                <a:solidFill>
                  <a:srgbClr val="002060"/>
                </a:solidFill>
                <a:latin typeface="Times New Roman" pitchFamily="18" charset="0"/>
                <a:cs typeface="Times New Roman" pitchFamily="18" charset="0"/>
              </a:rPr>
              <a:t>possess valves that are arranged to prevent the flow of blood from the deep to the superficial veins.</a:t>
            </a:r>
          </a:p>
        </p:txBody>
      </p:sp>
      <p:sp>
        <p:nvSpPr>
          <p:cNvPr id="8" name="Rectangle 7"/>
          <p:cNvSpPr/>
          <p:nvPr/>
        </p:nvSpPr>
        <p:spPr>
          <a:xfrm>
            <a:off x="500034" y="2026013"/>
            <a:ext cx="8176654" cy="9233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6" algn="ctr" rtl="0">
              <a:buFont typeface="Wingdings" pitchFamily="2" charset="2"/>
              <a:buChar char="Ø"/>
            </a:pPr>
            <a:r>
              <a:rPr lang="en-US" b="1" dirty="0" smtClean="0">
                <a:solidFill>
                  <a:schemeClr val="tx2">
                    <a:lumMod val="90000"/>
                  </a:schemeClr>
                </a:solidFill>
                <a:latin typeface="Times New Roman" pitchFamily="18" charset="0"/>
                <a:cs typeface="Times New Roman" pitchFamily="18" charset="0"/>
              </a:rPr>
              <a:t>The superficial veins consist of the great and small saphenous veins, which are situated beneath the skin in the superficial fascia. </a:t>
            </a:r>
          </a:p>
        </p:txBody>
      </p:sp>
      <p:sp>
        <p:nvSpPr>
          <p:cNvPr id="9" name="Rectangle 8"/>
          <p:cNvSpPr/>
          <p:nvPr/>
        </p:nvSpPr>
        <p:spPr>
          <a:xfrm>
            <a:off x="571134" y="3211297"/>
            <a:ext cx="8105553"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rtl="0">
              <a:buFont typeface="Wingdings" pitchFamily="2" charset="2"/>
              <a:buChar char="Ø"/>
            </a:pPr>
            <a:r>
              <a:rPr lang="en-US" dirty="0" smtClean="0">
                <a:solidFill>
                  <a:srgbClr val="002060"/>
                </a:solidFill>
                <a:latin typeface="Times New Roman" pitchFamily="18" charset="0"/>
                <a:cs typeface="Times New Roman" pitchFamily="18" charset="0"/>
              </a:rPr>
              <a:t>The deep veins are the </a:t>
            </a:r>
            <a:r>
              <a:rPr lang="en-US" b="1" dirty="0" err="1" smtClean="0">
                <a:solidFill>
                  <a:srgbClr val="002060"/>
                </a:solidFill>
                <a:latin typeface="Times New Roman" pitchFamily="18" charset="0"/>
                <a:cs typeface="Times New Roman" pitchFamily="18" charset="0"/>
              </a:rPr>
              <a:t>venae</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comitantes</a:t>
            </a:r>
            <a:r>
              <a:rPr lang="en-US" b="1" dirty="0" smtClean="0">
                <a:solidFill>
                  <a:srgbClr val="002060"/>
                </a:solidFill>
                <a:latin typeface="Times New Roman" pitchFamily="18" charset="0"/>
                <a:cs typeface="Times New Roman" pitchFamily="18" charset="0"/>
              </a:rPr>
              <a:t> to the anterior and posterior tibial arteries, the popliteal vein, and the femoral veins and their tributaries</a:t>
            </a:r>
            <a:r>
              <a:rPr lang="en-US" dirty="0" smtClean="0">
                <a:solidFill>
                  <a:srgbClr val="002060"/>
                </a:solidFill>
                <a:latin typeface="Times New Roman" pitchFamily="18" charset="0"/>
                <a:cs typeface="Times New Roman" pitchFamily="18" charset="0"/>
              </a:rPr>
              <a:t>. </a:t>
            </a:r>
          </a:p>
        </p:txBody>
      </p:sp>
      <p:sp>
        <p:nvSpPr>
          <p:cNvPr id="6" name="Date Placeholder 5"/>
          <p:cNvSpPr>
            <a:spLocks noGrp="1"/>
          </p:cNvSpPr>
          <p:nvPr>
            <p:ph type="dt" sz="half" idx="10"/>
          </p:nvPr>
        </p:nvSpPr>
        <p:spPr/>
        <p:style>
          <a:lnRef idx="2">
            <a:schemeClr val="accent6"/>
          </a:lnRef>
          <a:fillRef idx="1">
            <a:schemeClr val="lt1"/>
          </a:fillRef>
          <a:effectRef idx="0">
            <a:schemeClr val="accent6"/>
          </a:effectRef>
          <a:fontRef idx="minor">
            <a:schemeClr val="dk1"/>
          </a:fontRef>
        </p:style>
        <p:txBody>
          <a:bodyPr/>
          <a:lstStyle/>
          <a:p>
            <a:fld id="{E7E3A34B-4956-447A-8089-D9D8063DB082}" type="datetime1">
              <a:rPr lang="en-US" smtClean="0">
                <a:solidFill>
                  <a:prstClr val="black">
                    <a:tint val="75000"/>
                  </a:prstClr>
                </a:solidFill>
              </a:rPr>
              <a:pPr/>
              <a:t>2/24/2015</a:t>
            </a:fld>
            <a:endParaRPr lang="en-US" dirty="0">
              <a:solidFill>
                <a:prstClr val="black">
                  <a:tint val="75000"/>
                </a:prstClr>
              </a:solidFill>
            </a:endParaRPr>
          </a:p>
        </p:txBody>
      </p:sp>
      <p:sp>
        <p:nvSpPr>
          <p:cNvPr id="10" name="Footer Placeholder 9"/>
          <p:cNvSpPr>
            <a:spLocks noGrp="1"/>
          </p:cNvSpPr>
          <p:nvPr>
            <p:ph type="ftr" sz="quarter" idx="11"/>
          </p:nvPr>
        </p:nvSpPr>
        <p:spPr/>
        <p:style>
          <a:lnRef idx="2">
            <a:schemeClr val="accent6"/>
          </a:lnRef>
          <a:fillRef idx="1">
            <a:schemeClr val="lt1"/>
          </a:fillRef>
          <a:effectRef idx="0">
            <a:schemeClr val="accent6"/>
          </a:effectRef>
          <a:fontRef idx="minor">
            <a:schemeClr val="dk1"/>
          </a:fontRef>
        </p:style>
        <p:txBody>
          <a:bodyPr/>
          <a:lstStyle/>
          <a:p>
            <a:r>
              <a:rPr lang="en-US" smtClean="0">
                <a:solidFill>
                  <a:prstClr val="black">
                    <a:tint val="75000"/>
                  </a:prstClr>
                </a:solidFill>
              </a:rPr>
              <a:t>Dr.Shatarat </a:t>
            </a:r>
            <a:r>
              <a:rPr lang="ar-JO" smtClean="0">
                <a:solidFill>
                  <a:prstClr val="black">
                    <a:tint val="75000"/>
                  </a:prstClr>
                </a:solidFill>
              </a:rPr>
              <a:t>د.امجد الشطرات الجامعة الاردنية كلية الطب </a:t>
            </a:r>
            <a:endParaRPr lang="en-US" dirty="0">
              <a:solidFill>
                <a:prstClr val="black">
                  <a:tint val="75000"/>
                </a:prst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1763688" y="908720"/>
            <a:ext cx="6048672" cy="4752528"/>
          </a:xfrm>
          <a:prstGeom prst="rect">
            <a:avLst/>
          </a:prstGeom>
          <a:ln>
            <a:headEnd/>
            <a:tailEnd/>
          </a:ln>
        </p:spPr>
        <p:style>
          <a:lnRef idx="1">
            <a:schemeClr val="accent6"/>
          </a:lnRef>
          <a:fillRef idx="2">
            <a:schemeClr val="accent6"/>
          </a:fillRef>
          <a:effectRef idx="1">
            <a:schemeClr val="accent6"/>
          </a:effectRef>
          <a:fontRef idx="minor">
            <a:schemeClr val="dk1"/>
          </a:fontRef>
        </p:style>
      </p:pic>
      <p:sp>
        <p:nvSpPr>
          <p:cNvPr id="2" name="Rectangle 1"/>
          <p:cNvSpPr/>
          <p:nvPr/>
        </p:nvSpPr>
        <p:spPr>
          <a:xfrm>
            <a:off x="467544" y="2848287"/>
            <a:ext cx="1728192" cy="2092881"/>
          </a:xfrm>
          <a:prstGeom prst="rect">
            <a:avLst/>
          </a:prstGeom>
          <a:solidFill>
            <a:srgbClr val="FFC000"/>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2000" b="1" dirty="0" err="1" smtClean="0"/>
              <a:t>venae</a:t>
            </a:r>
            <a:r>
              <a:rPr lang="en-US" sz="2000" b="1" dirty="0" smtClean="0"/>
              <a:t> </a:t>
            </a:r>
            <a:r>
              <a:rPr lang="en-US" sz="2000" b="1" dirty="0" err="1" smtClean="0"/>
              <a:t>comitantes</a:t>
            </a:r>
            <a:r>
              <a:rPr lang="en-US" sz="2000" b="1" dirty="0" smtClean="0"/>
              <a:t> </a:t>
            </a:r>
          </a:p>
          <a:p>
            <a:pPr algn="ctr"/>
            <a:r>
              <a:rPr lang="en-US" dirty="0" smtClean="0"/>
              <a:t>are subjected to intermittent pressure at rest and during exercise</a:t>
            </a:r>
            <a:endParaRPr lang="en-US" dirty="0"/>
          </a:p>
        </p:txBody>
      </p:sp>
      <p:sp>
        <p:nvSpPr>
          <p:cNvPr id="4" name="Rectangle 3"/>
          <p:cNvSpPr/>
          <p:nvPr/>
        </p:nvSpPr>
        <p:spPr>
          <a:xfrm>
            <a:off x="7236296" y="2582902"/>
            <a:ext cx="1547664" cy="2862322"/>
          </a:xfrm>
          <a:prstGeom prst="rect">
            <a:avLst/>
          </a:prstGeom>
          <a:solidFill>
            <a:srgbClr val="FFC000"/>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dirty="0" smtClean="0"/>
              <a:t>The superficial saphenous veins</a:t>
            </a:r>
          </a:p>
          <a:p>
            <a:pPr algn="ctr"/>
            <a:r>
              <a:rPr lang="en-US" dirty="0" smtClean="0"/>
              <a:t> lie within the superficial fascia and are not subject to compression forces</a:t>
            </a:r>
            <a:endParaRPr lang="en-US" dirty="0"/>
          </a:p>
        </p:txBody>
      </p:sp>
      <p:sp>
        <p:nvSpPr>
          <p:cNvPr id="5" name="Rectangle 4"/>
          <p:cNvSpPr/>
          <p:nvPr/>
        </p:nvSpPr>
        <p:spPr>
          <a:xfrm>
            <a:off x="1043608" y="334397"/>
            <a:ext cx="7560840" cy="646331"/>
          </a:xfrm>
          <a:prstGeom prst="rect">
            <a:avLst/>
          </a:prstGeom>
          <a:solidFill>
            <a:srgbClr val="92D050"/>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dirty="0" smtClean="0"/>
              <a:t>The valves in the perforating veins prevent the high-pressure venous blood from being forced outward into the low-pressure superficial veins. </a:t>
            </a:r>
            <a:endParaRPr lang="en-US" dirty="0"/>
          </a:p>
        </p:txBody>
      </p:sp>
      <p:sp>
        <p:nvSpPr>
          <p:cNvPr id="11" name="Rectangle 10"/>
          <p:cNvSpPr/>
          <p:nvPr/>
        </p:nvSpPr>
        <p:spPr>
          <a:xfrm>
            <a:off x="7546032" y="1434480"/>
            <a:ext cx="1202432" cy="914400"/>
          </a:xfrm>
          <a:prstGeom prst="rect">
            <a:avLst/>
          </a:prstGeom>
          <a:solidFill>
            <a:srgbClr val="FFFF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b="1" dirty="0" smtClean="0">
                <a:solidFill>
                  <a:schemeClr val="bg1"/>
                </a:solidFill>
              </a:rPr>
              <a:t>Low pressure</a:t>
            </a:r>
            <a:endParaRPr lang="en-US" b="1" dirty="0">
              <a:solidFill>
                <a:schemeClr val="bg1"/>
              </a:solidFill>
            </a:endParaRPr>
          </a:p>
        </p:txBody>
      </p:sp>
      <p:sp>
        <p:nvSpPr>
          <p:cNvPr id="12" name="Rectangle 11"/>
          <p:cNvSpPr/>
          <p:nvPr/>
        </p:nvSpPr>
        <p:spPr>
          <a:xfrm>
            <a:off x="755576" y="1578496"/>
            <a:ext cx="1080120" cy="914400"/>
          </a:xfrm>
          <a:prstGeom prst="rect">
            <a:avLst/>
          </a:prstGeom>
          <a:solidFill>
            <a:srgbClr val="FFFF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b="1" dirty="0" smtClean="0">
                <a:solidFill>
                  <a:schemeClr val="bg1"/>
                </a:solidFill>
              </a:rPr>
              <a:t>High pressure</a:t>
            </a:r>
            <a:endParaRPr lang="en-US" b="1" dirty="0">
              <a:solidFill>
                <a:schemeClr val="bg1"/>
              </a:solidFill>
            </a:endParaRPr>
          </a:p>
        </p:txBody>
      </p:sp>
      <p:cxnSp>
        <p:nvCxnSpPr>
          <p:cNvPr id="18" name="Straight Arrow Connector 17"/>
          <p:cNvCxnSpPr/>
          <p:nvPr/>
        </p:nvCxnSpPr>
        <p:spPr>
          <a:xfrm flipV="1">
            <a:off x="2051720" y="2636912"/>
            <a:ext cx="1728192" cy="64807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0" name="Straight Arrow Connector 19"/>
          <p:cNvCxnSpPr/>
          <p:nvPr/>
        </p:nvCxnSpPr>
        <p:spPr>
          <a:xfrm>
            <a:off x="10980712" y="836712"/>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475656" y="620688"/>
            <a:ext cx="0" cy="86409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9" name="Straight Connector 28"/>
          <p:cNvCxnSpPr/>
          <p:nvPr/>
        </p:nvCxnSpPr>
        <p:spPr>
          <a:xfrm flipH="1">
            <a:off x="1475656" y="620688"/>
            <a:ext cx="4464496"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31" name="Straight Arrow Connector 30"/>
          <p:cNvCxnSpPr/>
          <p:nvPr/>
        </p:nvCxnSpPr>
        <p:spPr>
          <a:xfrm>
            <a:off x="6228184" y="908720"/>
            <a:ext cx="1224136" cy="57606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3" name="Date Placeholder 12"/>
          <p:cNvSpPr>
            <a:spLocks noGrp="1"/>
          </p:cNvSpPr>
          <p:nvPr>
            <p:ph type="dt" sz="half" idx="10"/>
          </p:nvPr>
        </p:nvSpPr>
        <p:spPr/>
        <p:txBody>
          <a:bodyPr/>
          <a:lstStyle/>
          <a:p>
            <a:fld id="{239B8A8C-1592-4C4B-9C0D-F6A1AE63634A}" type="datetime1">
              <a:rPr lang="en-US" smtClean="0">
                <a:solidFill>
                  <a:prstClr val="black">
                    <a:tint val="75000"/>
                  </a:prstClr>
                </a:solidFill>
              </a:rPr>
              <a:pPr/>
              <a:t>2/24/2015</a:t>
            </a:fld>
            <a:endParaRPr lang="en-US" dirty="0">
              <a:solidFill>
                <a:prstClr val="black">
                  <a:tint val="75000"/>
                </a:prstClr>
              </a:solidFill>
            </a:endParaRPr>
          </a:p>
        </p:txBody>
      </p:sp>
      <p:sp>
        <p:nvSpPr>
          <p:cNvPr id="14" name="Footer Placeholder 13"/>
          <p:cNvSpPr>
            <a:spLocks noGrp="1"/>
          </p:cNvSpPr>
          <p:nvPr>
            <p:ph type="ftr" sz="quarter" idx="11"/>
          </p:nvPr>
        </p:nvSpPr>
        <p:spPr/>
        <p:txBody>
          <a:bodyPr/>
          <a:lstStyle/>
          <a:p>
            <a:r>
              <a:rPr lang="en-US" smtClean="0">
                <a:solidFill>
                  <a:prstClr val="black">
                    <a:tint val="75000"/>
                  </a:prstClr>
                </a:solidFill>
              </a:rPr>
              <a:t>Dr.Shatarat </a:t>
            </a:r>
            <a:r>
              <a:rPr lang="ar-JO" smtClean="0">
                <a:solidFill>
                  <a:prstClr val="black">
                    <a:tint val="75000"/>
                  </a:prstClr>
                </a:solidFill>
              </a:rPr>
              <a:t>د.امجد الشطرات الجامعة الاردنية كلية الطب </a:t>
            </a:r>
            <a:endParaRPr lang="en-US" dirty="0">
              <a:solidFill>
                <a:prstClr val="black">
                  <a:tint val="75000"/>
                </a:prst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6" name="AutoShape 2" descr="http://www.vascularweb.org/vascularhealth/PublishingImages/NorthPoint%20Images/Varicose_02_Base_300.jpg"/>
          <p:cNvSpPr>
            <a:spLocks noChangeAspect="1" noChangeArrowheads="1"/>
          </p:cNvSpPr>
          <p:nvPr/>
        </p:nvSpPr>
        <p:spPr bwMode="auto">
          <a:xfrm>
            <a:off x="155575" y="-1698625"/>
            <a:ext cx="2857500" cy="35433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2" cstate="print"/>
          <a:srcRect/>
          <a:stretch>
            <a:fillRect/>
          </a:stretch>
        </p:blipFill>
        <p:spPr bwMode="auto">
          <a:xfrm>
            <a:off x="4644008" y="2348880"/>
            <a:ext cx="2827118" cy="3384376"/>
          </a:xfrm>
          <a:prstGeom prst="rect">
            <a:avLst/>
          </a:prstGeom>
          <a:ln>
            <a:headEnd/>
            <a:tailEnd/>
          </a:ln>
        </p:spPr>
        <p:style>
          <a:lnRef idx="2">
            <a:schemeClr val="accent6"/>
          </a:lnRef>
          <a:fillRef idx="1">
            <a:schemeClr val="lt1"/>
          </a:fillRef>
          <a:effectRef idx="0">
            <a:schemeClr val="accent6"/>
          </a:effectRef>
          <a:fontRef idx="minor">
            <a:schemeClr val="dk1"/>
          </a:fontRef>
        </p:style>
      </p:pic>
      <p:pic>
        <p:nvPicPr>
          <p:cNvPr id="1028" name="Picture 4"/>
          <p:cNvPicPr>
            <a:picLocks noChangeAspect="1" noChangeArrowheads="1"/>
          </p:cNvPicPr>
          <p:nvPr/>
        </p:nvPicPr>
        <p:blipFill>
          <a:blip r:embed="rId3" cstate="print"/>
          <a:srcRect/>
          <a:stretch>
            <a:fillRect/>
          </a:stretch>
        </p:blipFill>
        <p:spPr bwMode="auto">
          <a:xfrm>
            <a:off x="971600" y="2274912"/>
            <a:ext cx="3267075" cy="3962400"/>
          </a:xfrm>
          <a:prstGeom prst="rect">
            <a:avLst/>
          </a:prstGeom>
          <a:ln>
            <a:headEnd/>
            <a:tailEnd/>
          </a:ln>
        </p:spPr>
        <p:style>
          <a:lnRef idx="2">
            <a:schemeClr val="accent6"/>
          </a:lnRef>
          <a:fillRef idx="1">
            <a:schemeClr val="lt1"/>
          </a:fillRef>
          <a:effectRef idx="0">
            <a:schemeClr val="accent6"/>
          </a:effectRef>
          <a:fontRef idx="minor">
            <a:schemeClr val="dk1"/>
          </a:fontRef>
        </p:style>
      </p:pic>
      <p:sp>
        <p:nvSpPr>
          <p:cNvPr id="5" name="Rectangle 4"/>
          <p:cNvSpPr/>
          <p:nvPr/>
        </p:nvSpPr>
        <p:spPr>
          <a:xfrm>
            <a:off x="395536" y="332656"/>
            <a:ext cx="4176464" cy="1754326"/>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rtl="0"/>
            <a:r>
              <a:rPr lang="en-US" sz="2800" b="1" dirty="0" smtClean="0">
                <a:latin typeface="Times New Roman" pitchFamily="18" charset="0"/>
                <a:cs typeface="Times New Roman" pitchFamily="18" charset="0"/>
              </a:rPr>
              <a:t>Varicose Veins</a:t>
            </a:r>
          </a:p>
          <a:p>
            <a:pPr algn="ctr" rtl="0"/>
            <a:r>
              <a:rPr lang="en-US" sz="1600" b="1" i="1" u="sng" dirty="0" smtClean="0">
                <a:latin typeface="Times New Roman" pitchFamily="18" charset="0"/>
                <a:cs typeface="Times New Roman" pitchFamily="18" charset="0"/>
              </a:rPr>
              <a:t>A </a:t>
            </a:r>
            <a:r>
              <a:rPr lang="en-US" sz="1600" b="1" i="1" u="sng" dirty="0" err="1" smtClean="0">
                <a:latin typeface="Times New Roman" pitchFamily="18" charset="0"/>
                <a:cs typeface="Times New Roman" pitchFamily="18" charset="0"/>
              </a:rPr>
              <a:t>varicosed</a:t>
            </a:r>
            <a:r>
              <a:rPr lang="en-US" sz="1600" b="1" i="1" u="sng" dirty="0" smtClean="0">
                <a:latin typeface="Times New Roman" pitchFamily="18" charset="0"/>
                <a:cs typeface="Times New Roman" pitchFamily="18" charset="0"/>
              </a:rPr>
              <a:t> vein is one that has a larger diameter than normal and is elongated and tortuous. </a:t>
            </a:r>
          </a:p>
          <a:p>
            <a:pPr algn="ctr" rtl="0"/>
            <a:r>
              <a:rPr lang="en-US" sz="1600" dirty="0" smtClean="0">
                <a:latin typeface="Times New Roman" pitchFamily="18" charset="0"/>
                <a:cs typeface="Times New Roman" pitchFamily="18" charset="0"/>
              </a:rPr>
              <a:t>This condition commonly occurs in the superficial veins of the lower limb</a:t>
            </a:r>
          </a:p>
        </p:txBody>
      </p:sp>
      <p:sp>
        <p:nvSpPr>
          <p:cNvPr id="6" name="Rectangle 5"/>
          <p:cNvSpPr/>
          <p:nvPr/>
        </p:nvSpPr>
        <p:spPr>
          <a:xfrm>
            <a:off x="4932040" y="450538"/>
            <a:ext cx="3672408" cy="1754326"/>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rtl="0"/>
            <a:r>
              <a:rPr lang="en-US" b="1" dirty="0" smtClean="0">
                <a:solidFill>
                  <a:schemeClr val="bg1"/>
                </a:solidFill>
                <a:latin typeface="Times New Roman" pitchFamily="18" charset="0"/>
                <a:cs typeface="Times New Roman" pitchFamily="18" charset="0"/>
              </a:rPr>
              <a:t>CAUSES</a:t>
            </a:r>
            <a:endParaRPr lang="en-US" dirty="0" smtClean="0">
              <a:solidFill>
                <a:schemeClr val="bg1"/>
              </a:solidFill>
              <a:latin typeface="Times New Roman" pitchFamily="18" charset="0"/>
              <a:cs typeface="Times New Roman" pitchFamily="18" charset="0"/>
            </a:endParaRPr>
          </a:p>
          <a:p>
            <a:pPr algn="ctr" rtl="0"/>
            <a:r>
              <a:rPr lang="en-US" dirty="0" smtClean="0">
                <a:solidFill>
                  <a:schemeClr val="bg1"/>
                </a:solidFill>
                <a:latin typeface="Times New Roman" pitchFamily="18" charset="0"/>
                <a:cs typeface="Times New Roman" pitchFamily="18" charset="0"/>
              </a:rPr>
              <a:t> hereditary weakness of the vein walls and incompetent valves; </a:t>
            </a:r>
          </a:p>
          <a:p>
            <a:pPr algn="ctr" rtl="0"/>
            <a:r>
              <a:rPr lang="en-US" dirty="0" smtClean="0">
                <a:solidFill>
                  <a:schemeClr val="bg1"/>
                </a:solidFill>
                <a:latin typeface="Times New Roman" pitchFamily="18" charset="0"/>
                <a:cs typeface="Times New Roman" pitchFamily="18" charset="0"/>
              </a:rPr>
              <a:t>elevated intra-abdominal pressure as a result of multiple pregnancies or abdominal tumors; </a:t>
            </a:r>
          </a:p>
        </p:txBody>
      </p:sp>
      <p:sp>
        <p:nvSpPr>
          <p:cNvPr id="7" name="Rectangle 6"/>
          <p:cNvSpPr/>
          <p:nvPr/>
        </p:nvSpPr>
        <p:spPr>
          <a:xfrm>
            <a:off x="7380312" y="4532927"/>
            <a:ext cx="1619672" cy="120032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dirty="0" smtClean="0">
                <a:latin typeface="Times New Roman" pitchFamily="18" charset="0"/>
                <a:cs typeface="Times New Roman" pitchFamily="18" charset="0"/>
              </a:rPr>
              <a:t>incompetence of a valve in a perforating vein.`</a:t>
            </a:r>
            <a:endParaRPr lang="en-US" dirty="0"/>
          </a:p>
        </p:txBody>
      </p:sp>
      <p:sp>
        <p:nvSpPr>
          <p:cNvPr id="8" name="Date Placeholder 7"/>
          <p:cNvSpPr>
            <a:spLocks noGrp="1"/>
          </p:cNvSpPr>
          <p:nvPr>
            <p:ph type="dt" sz="half" idx="10"/>
          </p:nvPr>
        </p:nvSpPr>
        <p:spPr/>
        <p:style>
          <a:lnRef idx="2">
            <a:schemeClr val="accent6"/>
          </a:lnRef>
          <a:fillRef idx="1">
            <a:schemeClr val="lt1"/>
          </a:fillRef>
          <a:effectRef idx="0">
            <a:schemeClr val="accent6"/>
          </a:effectRef>
          <a:fontRef idx="minor">
            <a:schemeClr val="dk1"/>
          </a:fontRef>
        </p:style>
        <p:txBody>
          <a:bodyPr/>
          <a:lstStyle/>
          <a:p>
            <a:fld id="{84D47091-2FAF-4F44-B5B3-65178FF98A3A}" type="datetime1">
              <a:rPr lang="en-US" smtClean="0">
                <a:solidFill>
                  <a:prstClr val="black">
                    <a:tint val="75000"/>
                  </a:prstClr>
                </a:solidFill>
              </a:rPr>
              <a:pPr/>
              <a:t>2/24/2015</a:t>
            </a:fld>
            <a:endParaRPr lang="en-US" dirty="0">
              <a:solidFill>
                <a:prstClr val="black">
                  <a:tint val="75000"/>
                </a:prstClr>
              </a:solidFill>
            </a:endParaRPr>
          </a:p>
        </p:txBody>
      </p:sp>
      <p:sp>
        <p:nvSpPr>
          <p:cNvPr id="9" name="Footer Placeholder 8"/>
          <p:cNvSpPr>
            <a:spLocks noGrp="1"/>
          </p:cNvSpPr>
          <p:nvPr>
            <p:ph type="ftr" sz="quarter" idx="11"/>
          </p:nvPr>
        </p:nvSpPr>
        <p:spPr/>
        <p:style>
          <a:lnRef idx="2">
            <a:schemeClr val="accent6"/>
          </a:lnRef>
          <a:fillRef idx="1">
            <a:schemeClr val="lt1"/>
          </a:fillRef>
          <a:effectRef idx="0">
            <a:schemeClr val="accent6"/>
          </a:effectRef>
          <a:fontRef idx="minor">
            <a:schemeClr val="dk1"/>
          </a:fontRef>
        </p:style>
        <p:txBody>
          <a:bodyPr/>
          <a:lstStyle/>
          <a:p>
            <a:r>
              <a:rPr lang="en-US" smtClean="0">
                <a:solidFill>
                  <a:prstClr val="black">
                    <a:tint val="75000"/>
                  </a:prstClr>
                </a:solidFill>
              </a:rPr>
              <a:t>Dr.Shatarat </a:t>
            </a:r>
            <a:r>
              <a:rPr lang="ar-JO" smtClean="0">
                <a:solidFill>
                  <a:prstClr val="black">
                    <a:tint val="75000"/>
                  </a:prstClr>
                </a:solidFill>
              </a:rPr>
              <a:t>د.امجد الشطرات الجامعة الاردنية كلية الطب </a:t>
            </a:r>
            <a:endParaRPr lang="en-US" dirty="0">
              <a:solidFill>
                <a:prstClr val="black">
                  <a:tint val="75000"/>
                </a:prst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l="52362" t="16925" r="21060" b="11256"/>
          <a:stretch>
            <a:fillRect/>
          </a:stretch>
        </p:blipFill>
        <p:spPr bwMode="auto">
          <a:xfrm>
            <a:off x="4283968" y="476672"/>
            <a:ext cx="4421297" cy="5834220"/>
          </a:xfrm>
          <a:prstGeom prst="rect">
            <a:avLst/>
          </a:prstGeom>
          <a:ln>
            <a:headEnd/>
            <a:tailEnd/>
          </a:ln>
        </p:spPr>
        <p:style>
          <a:lnRef idx="2">
            <a:schemeClr val="accent6"/>
          </a:lnRef>
          <a:fillRef idx="1">
            <a:schemeClr val="lt1"/>
          </a:fillRef>
          <a:effectRef idx="0">
            <a:schemeClr val="accent6"/>
          </a:effectRef>
          <a:fontRef idx="minor">
            <a:schemeClr val="dk1"/>
          </a:fontRef>
        </p:style>
      </p:pic>
      <p:sp>
        <p:nvSpPr>
          <p:cNvPr id="2" name="Rectangle 1"/>
          <p:cNvSpPr/>
          <p:nvPr/>
        </p:nvSpPr>
        <p:spPr>
          <a:xfrm>
            <a:off x="611560" y="386661"/>
            <a:ext cx="3312368" cy="95410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sz="2800" b="1" dirty="0" smtClean="0">
                <a:solidFill>
                  <a:schemeClr val="bg1"/>
                </a:solidFill>
                <a:latin typeface="Times New Roman" pitchFamily="18" charset="0"/>
                <a:cs typeface="Times New Roman" pitchFamily="18" charset="0"/>
              </a:rPr>
              <a:t>Dermatomes in the lower limb</a:t>
            </a:r>
            <a:r>
              <a:rPr lang="en-US" dirty="0" smtClean="0">
                <a:solidFill>
                  <a:schemeClr val="bg1"/>
                </a:solidFill>
                <a:latin typeface="Times New Roman" pitchFamily="18" charset="0"/>
                <a:cs typeface="Times New Roman" pitchFamily="18" charset="0"/>
              </a:rPr>
              <a:t> </a:t>
            </a:r>
          </a:p>
        </p:txBody>
      </p:sp>
      <p:sp>
        <p:nvSpPr>
          <p:cNvPr id="7" name="Rectangle 6"/>
          <p:cNvSpPr/>
          <p:nvPr/>
        </p:nvSpPr>
        <p:spPr>
          <a:xfrm>
            <a:off x="360040" y="1609050"/>
            <a:ext cx="3779912" cy="4124206"/>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l" rtl="0"/>
            <a:r>
              <a:rPr lang="en-US" b="1" dirty="0" smtClean="0">
                <a:latin typeface="Times New Roman" pitchFamily="18" charset="0"/>
                <a:cs typeface="Times New Roman" pitchFamily="18" charset="0"/>
              </a:rPr>
              <a:t> Regions that can be tested for sensation and are reasonably autonomous (have minimal overlap) are: </a:t>
            </a:r>
          </a:p>
          <a:p>
            <a:pPr algn="ctr" rtl="0"/>
            <a:r>
              <a:rPr lang="en-US" sz="2800" b="1" dirty="0" smtClean="0">
                <a:latin typeface="Times New Roman" pitchFamily="18" charset="0"/>
                <a:cs typeface="Times New Roman" pitchFamily="18" charset="0"/>
              </a:rPr>
              <a:t>over </a:t>
            </a:r>
          </a:p>
          <a:p>
            <a:pPr algn="l" rtl="0"/>
            <a:r>
              <a:rPr lang="en-US" b="1" dirty="0" smtClean="0">
                <a:latin typeface="Times New Roman" pitchFamily="18" charset="0"/>
                <a:cs typeface="Times New Roman" pitchFamily="18" charset="0"/>
              </a:rPr>
              <a:t>1-The inguinal ligament-L1</a:t>
            </a:r>
          </a:p>
          <a:p>
            <a:pPr algn="l" rtl="0"/>
            <a:r>
              <a:rPr lang="en-US" b="1" dirty="0" smtClean="0">
                <a:latin typeface="Times New Roman" pitchFamily="18" charset="0"/>
                <a:cs typeface="Times New Roman" pitchFamily="18" charset="0"/>
              </a:rPr>
              <a:t>2-Lateral side of the thigh-L2; </a:t>
            </a:r>
          </a:p>
          <a:p>
            <a:pPr algn="l" rtl="0"/>
            <a:r>
              <a:rPr lang="en-US" b="1" dirty="0" smtClean="0">
                <a:latin typeface="Times New Roman" pitchFamily="18" charset="0"/>
                <a:cs typeface="Times New Roman" pitchFamily="18" charset="0"/>
              </a:rPr>
              <a:t>3-Lower medial side of the thigh-L3</a:t>
            </a:r>
          </a:p>
          <a:p>
            <a:pPr algn="l" rtl="0"/>
            <a:r>
              <a:rPr lang="en-US" b="1" dirty="0" smtClean="0">
                <a:latin typeface="Times New Roman" pitchFamily="18" charset="0"/>
                <a:cs typeface="Times New Roman" pitchFamily="18" charset="0"/>
              </a:rPr>
              <a:t>4-Meidal side of the great toe (digit 1)-L4 </a:t>
            </a:r>
          </a:p>
          <a:p>
            <a:pPr algn="l" rtl="0"/>
            <a:r>
              <a:rPr lang="en-US" b="1" dirty="0" smtClean="0">
                <a:latin typeface="Times New Roman" pitchFamily="18" charset="0"/>
                <a:cs typeface="Times New Roman" pitchFamily="18" charset="0"/>
              </a:rPr>
              <a:t>5-Meidal side of digit 2-L5</a:t>
            </a:r>
          </a:p>
          <a:p>
            <a:pPr algn="l" rtl="0"/>
            <a:r>
              <a:rPr lang="en-US" b="1" dirty="0" smtClean="0">
                <a:latin typeface="Times New Roman" pitchFamily="18" charset="0"/>
                <a:cs typeface="Times New Roman" pitchFamily="18" charset="0"/>
              </a:rPr>
              <a:t>6-Little toe (digit 5)-S1</a:t>
            </a:r>
          </a:p>
          <a:p>
            <a:pPr algn="l" rtl="0"/>
            <a:r>
              <a:rPr lang="en-US" b="1" dirty="0" smtClean="0">
                <a:latin typeface="Times New Roman" pitchFamily="18" charset="0"/>
                <a:cs typeface="Times New Roman" pitchFamily="18" charset="0"/>
              </a:rPr>
              <a:t>7-Back of the thigh-S2</a:t>
            </a:r>
          </a:p>
          <a:p>
            <a:pPr algn="l" rtl="0"/>
            <a:r>
              <a:rPr lang="en-US" b="1" dirty="0" smtClean="0">
                <a:latin typeface="Times New Roman" pitchFamily="18" charset="0"/>
                <a:cs typeface="Times New Roman" pitchFamily="18" charset="0"/>
              </a:rPr>
              <a:t>8-Skin over the gluteal fold-S3</a:t>
            </a:r>
            <a:endParaRPr lang="en-US" b="1" dirty="0"/>
          </a:p>
        </p:txBody>
      </p:sp>
      <p:sp>
        <p:nvSpPr>
          <p:cNvPr id="5" name="Date Placeholder 4"/>
          <p:cNvSpPr>
            <a:spLocks noGrp="1"/>
          </p:cNvSpPr>
          <p:nvPr>
            <p:ph type="dt" sz="half" idx="10"/>
          </p:nvPr>
        </p:nvSpPr>
        <p:spPr/>
        <p:style>
          <a:lnRef idx="2">
            <a:schemeClr val="accent6"/>
          </a:lnRef>
          <a:fillRef idx="1">
            <a:schemeClr val="lt1"/>
          </a:fillRef>
          <a:effectRef idx="0">
            <a:schemeClr val="accent6"/>
          </a:effectRef>
          <a:fontRef idx="minor">
            <a:schemeClr val="dk1"/>
          </a:fontRef>
        </p:style>
        <p:txBody>
          <a:bodyPr/>
          <a:lstStyle/>
          <a:p>
            <a:fld id="{2AA6770B-FCD1-4D54-9DA8-F24F6505C431}" type="datetime1">
              <a:rPr lang="en-US" smtClean="0">
                <a:solidFill>
                  <a:prstClr val="black">
                    <a:tint val="75000"/>
                  </a:prstClr>
                </a:solidFill>
              </a:rPr>
              <a:pPr/>
              <a:t>2/24/2015</a:t>
            </a:fld>
            <a:endParaRPr lang="en-US" dirty="0">
              <a:solidFill>
                <a:prstClr val="black">
                  <a:tint val="75000"/>
                </a:prstClr>
              </a:solidFill>
            </a:endParaRPr>
          </a:p>
        </p:txBody>
      </p:sp>
      <p:sp>
        <p:nvSpPr>
          <p:cNvPr id="6" name="Footer Placeholder 5"/>
          <p:cNvSpPr>
            <a:spLocks noGrp="1"/>
          </p:cNvSpPr>
          <p:nvPr>
            <p:ph type="ftr" sz="quarter" idx="11"/>
          </p:nvPr>
        </p:nvSpPr>
        <p:spPr/>
        <p:style>
          <a:lnRef idx="2">
            <a:schemeClr val="accent6"/>
          </a:lnRef>
          <a:fillRef idx="1">
            <a:schemeClr val="lt1"/>
          </a:fillRef>
          <a:effectRef idx="0">
            <a:schemeClr val="accent6"/>
          </a:effectRef>
          <a:fontRef idx="minor">
            <a:schemeClr val="dk1"/>
          </a:fontRef>
        </p:style>
        <p:txBody>
          <a:bodyPr/>
          <a:lstStyle/>
          <a:p>
            <a:r>
              <a:rPr lang="en-US" smtClean="0">
                <a:solidFill>
                  <a:prstClr val="black">
                    <a:tint val="75000"/>
                  </a:prstClr>
                </a:solidFill>
              </a:rPr>
              <a:t>Dr.Shatarat </a:t>
            </a:r>
            <a:r>
              <a:rPr lang="ar-JO" smtClean="0">
                <a:solidFill>
                  <a:prstClr val="black">
                    <a:tint val="75000"/>
                  </a:prstClr>
                </a:solidFill>
              </a:rPr>
              <a:t>د.امجد الشطرات الجامعة الاردنية كلية الطب </a:t>
            </a:r>
            <a:endParaRPr lang="en-US" dirty="0">
              <a:solidFill>
                <a:prstClr val="black">
                  <a:tint val="75000"/>
                </a:prst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F8E371-9018-4E8C-B5D6-1EE9243E2414}" type="datetime1">
              <a:rPr lang="en-US" smtClean="0">
                <a:solidFill>
                  <a:prstClr val="black">
                    <a:tint val="75000"/>
                  </a:prstClr>
                </a:solidFill>
              </a:rPr>
              <a:pPr/>
              <a:t>2/24/2015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Dr.Shatarat </a:t>
            </a:r>
            <a:r>
              <a:rPr lang="ar-JO" smtClean="0">
                <a:solidFill>
                  <a:prstClr val="black">
                    <a:tint val="75000"/>
                  </a:prstClr>
                </a:solidFill>
              </a:rPr>
              <a:t>د.امجد الشطرات الجامعة الاردنية كلية الطب </a:t>
            </a:r>
            <a:endParaRPr lang="en-US" dirty="0">
              <a:solidFill>
                <a:prstClr val="black">
                  <a:tint val="75000"/>
                </a:prstClr>
              </a:solidFill>
            </a:endParaRP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7225" y="214290"/>
            <a:ext cx="7572428" cy="60007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F8E371-9018-4E8C-B5D6-1EE9243E2414}" type="datetime1">
              <a:rPr lang="en-US" smtClean="0">
                <a:solidFill>
                  <a:prstClr val="black">
                    <a:tint val="75000"/>
                  </a:prstClr>
                </a:solidFill>
              </a:rPr>
              <a:pPr/>
              <a:t>2/24/2015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Dr.Shatarat </a:t>
            </a:r>
            <a:r>
              <a:rPr lang="ar-JO" smtClean="0">
                <a:solidFill>
                  <a:prstClr val="black">
                    <a:tint val="75000"/>
                  </a:prstClr>
                </a:solidFill>
              </a:rPr>
              <a:t>د.امجد الشطرات الجامعة الاردنية كلية الطب </a:t>
            </a:r>
            <a:endParaRPr lang="en-US" dirty="0">
              <a:solidFill>
                <a:prstClr val="black">
                  <a:tint val="75000"/>
                </a:prstClr>
              </a:solidFill>
            </a:endParaRPr>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1472" y="0"/>
            <a:ext cx="7929586"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Dr.Shatarat </a:t>
            </a:r>
            <a:r>
              <a:rPr lang="ar-JO" smtClean="0"/>
              <a:t>د.امجد الشطرات الجامعة الاردنية كلية الطب </a:t>
            </a:r>
            <a:endParaRPr lang="en-US"/>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5536" y="404664"/>
            <a:ext cx="8496944" cy="5589240"/>
          </a:xfrm>
          <a:prstGeom prst="rect">
            <a:avLst/>
          </a:prstGeom>
          <a:noFill/>
          <a:ln w="9525">
            <a:noFill/>
            <a:miter lim="800000"/>
            <a:headEnd/>
            <a:tailEnd/>
          </a:ln>
        </p:spPr>
      </p:pic>
      <p:sp>
        <p:nvSpPr>
          <p:cNvPr id="4" name="Date Placeholder 3"/>
          <p:cNvSpPr>
            <a:spLocks noGrp="1"/>
          </p:cNvSpPr>
          <p:nvPr>
            <p:ph type="dt" sz="half" idx="10"/>
          </p:nvPr>
        </p:nvSpPr>
        <p:spPr/>
        <p:txBody>
          <a:bodyPr/>
          <a:lstStyle/>
          <a:p>
            <a:fld id="{8B71E281-8BFE-403D-86B5-15B6D205305A}" type="datetime1">
              <a:rPr lang="en-US" smtClean="0">
                <a:solidFill>
                  <a:prstClr val="black">
                    <a:tint val="75000"/>
                  </a:prstClr>
                </a:solidFill>
              </a:rPr>
              <a:pPr/>
              <a:t>2/24/2015</a:t>
            </a:fld>
            <a:endParaRPr lang="en-US" dirty="0">
              <a:solidFill>
                <a:prstClr val="black">
                  <a:tint val="75000"/>
                </a:prst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2" cstate="print"/>
          <a:srcRect l="46359" t="26100" r="16432" b="35155"/>
          <a:stretch>
            <a:fillRect/>
          </a:stretch>
        </p:blipFill>
        <p:spPr bwMode="auto">
          <a:xfrm>
            <a:off x="5447358" y="548680"/>
            <a:ext cx="3195123" cy="5688632"/>
          </a:xfrm>
          <a:prstGeom prst="rect">
            <a:avLst/>
          </a:prstGeom>
          <a:noFill/>
          <a:ln w="9525">
            <a:noFill/>
            <a:miter lim="800000"/>
            <a:headEnd/>
            <a:tailEnd/>
          </a:ln>
        </p:spPr>
      </p:pic>
      <p:sp>
        <p:nvSpPr>
          <p:cNvPr id="4" name="Rectangle 3"/>
          <p:cNvSpPr/>
          <p:nvPr/>
        </p:nvSpPr>
        <p:spPr>
          <a:xfrm>
            <a:off x="467544" y="1844824"/>
            <a:ext cx="4824536" cy="286232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rtl="0"/>
            <a:r>
              <a:rPr lang="en-US" dirty="0" smtClean="0">
                <a:latin typeface="Times New Roman" pitchFamily="18" charset="0"/>
                <a:cs typeface="Times New Roman" pitchFamily="18" charset="0"/>
              </a:rPr>
              <a:t>In an unconscious patient, both somatic sensory and somatic motor functions of spinal cord levels can be tested using tendon reflexes: </a:t>
            </a:r>
          </a:p>
          <a:p>
            <a:pPr algn="ctr" rtl="0"/>
            <a:r>
              <a:rPr lang="en-US" b="1" dirty="0" smtClean="0">
                <a:latin typeface="Times New Roman" pitchFamily="18" charset="0"/>
                <a:cs typeface="Times New Roman" pitchFamily="18" charset="0"/>
              </a:rPr>
              <a:t>1- </a:t>
            </a:r>
            <a:r>
              <a:rPr lang="en-US" dirty="0" smtClean="0">
                <a:latin typeface="Times New Roman" pitchFamily="18" charset="0"/>
                <a:cs typeface="Times New Roman" pitchFamily="18" charset="0"/>
              </a:rPr>
              <a:t>a 'tap' on the patellar ligament at the knee </a:t>
            </a:r>
            <a:r>
              <a:rPr lang="en-US" b="1" i="1" dirty="0" smtClean="0">
                <a:latin typeface="Times New Roman" pitchFamily="18" charset="0"/>
                <a:cs typeface="Times New Roman" pitchFamily="18" charset="0"/>
              </a:rPr>
              <a:t>tests Patellar tendon reflex (knee jerk)</a:t>
            </a:r>
            <a:r>
              <a:rPr lang="en-US" dirty="0" smtClean="0">
                <a:latin typeface="Times New Roman" pitchFamily="18" charset="0"/>
                <a:cs typeface="Times New Roman" pitchFamily="18" charset="0"/>
              </a:rPr>
              <a:t> </a:t>
            </a:r>
            <a:r>
              <a:rPr lang="en-US" b="1" u="sng" dirty="0" smtClean="0">
                <a:latin typeface="Times New Roman" pitchFamily="18" charset="0"/>
                <a:cs typeface="Times New Roman" pitchFamily="18" charset="0"/>
              </a:rPr>
              <a:t>L3, and 4 </a:t>
            </a:r>
            <a:r>
              <a:rPr lang="en-US" dirty="0" smtClean="0">
                <a:latin typeface="Times New Roman" pitchFamily="18" charset="0"/>
                <a:cs typeface="Times New Roman" pitchFamily="18" charset="0"/>
              </a:rPr>
              <a:t>(extension of the knee joint on tapping the patellar tendon)</a:t>
            </a:r>
          </a:p>
          <a:p>
            <a:pPr algn="ctr" rtl="0"/>
            <a:r>
              <a:rPr lang="en-US" b="1" i="1" dirty="0" smtClean="0">
                <a:latin typeface="Times New Roman" pitchFamily="18" charset="0"/>
                <a:cs typeface="Times New Roman" pitchFamily="18" charset="0"/>
              </a:rPr>
              <a:t>2-Achilles tendon reflex (ankle jerk)</a:t>
            </a:r>
            <a:r>
              <a:rPr lang="en-US" dirty="0" smtClean="0">
                <a:latin typeface="Times New Roman" pitchFamily="18" charset="0"/>
                <a:cs typeface="Times New Roman" pitchFamily="18" charset="0"/>
              </a:rPr>
              <a:t> </a:t>
            </a:r>
            <a:r>
              <a:rPr lang="en-US" b="1" u="sng" dirty="0" smtClean="0">
                <a:latin typeface="Times New Roman" pitchFamily="18" charset="0"/>
                <a:cs typeface="Times New Roman" pitchFamily="18" charset="0"/>
              </a:rPr>
              <a:t>S1 and S2 </a:t>
            </a:r>
            <a:r>
              <a:rPr lang="en-US" dirty="0" smtClean="0">
                <a:latin typeface="Times New Roman" pitchFamily="18" charset="0"/>
                <a:cs typeface="Times New Roman" pitchFamily="18" charset="0"/>
              </a:rPr>
              <a:t>(plantar flexion of the ankle joint on tapping the Achilles tendon)</a:t>
            </a:r>
          </a:p>
        </p:txBody>
      </p:sp>
      <p:sp>
        <p:nvSpPr>
          <p:cNvPr id="5" name="Date Placeholder 4"/>
          <p:cNvSpPr>
            <a:spLocks noGrp="1"/>
          </p:cNvSpPr>
          <p:nvPr>
            <p:ph type="dt" sz="half" idx="10"/>
          </p:nvPr>
        </p:nvSpPr>
        <p:spPr/>
        <p:txBody>
          <a:bodyPr/>
          <a:lstStyle/>
          <a:p>
            <a:fld id="{AFB94A5C-2E35-4C88-ADBA-35DD7B6E9AB9}" type="datetime1">
              <a:rPr lang="en-US" smtClean="0">
                <a:solidFill>
                  <a:prstClr val="black">
                    <a:tint val="75000"/>
                  </a:prstClr>
                </a:solidFill>
              </a:rPr>
              <a:pPr/>
              <a:t>2/24/2015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Dr.Shatarat </a:t>
            </a:r>
            <a:r>
              <a:rPr lang="ar-JO" smtClean="0">
                <a:solidFill>
                  <a:prstClr val="black">
                    <a:tint val="75000"/>
                  </a:prstClr>
                </a:solidFill>
              </a:rPr>
              <a:t>د.امجد الشطرات الجامعة الاردنية كلية الطب </a:t>
            </a:r>
            <a:endParaRPr lang="en-US" dirty="0">
              <a:solidFill>
                <a:prstClr val="black">
                  <a:tint val="75000"/>
                </a:prst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511696" y="188640"/>
            <a:ext cx="3556248" cy="3170099"/>
          </a:xfrm>
          <a:prstGeom prst="rect">
            <a:avLst/>
          </a:prstGeom>
          <a:solidFill>
            <a:srgbClr val="FFFF00"/>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rtl="0"/>
            <a:r>
              <a:rPr lang="en-US" sz="2000" b="1" dirty="0">
                <a:solidFill>
                  <a:srgbClr val="0000FF"/>
                </a:solidFill>
                <a:latin typeface="Times New Roman" pitchFamily="18" charset="0"/>
                <a:cs typeface="Times New Roman" pitchFamily="18" charset="0"/>
              </a:rPr>
              <a:t>The femoral artery </a:t>
            </a:r>
          </a:p>
          <a:p>
            <a:pPr algn="ctr" rtl="0">
              <a:lnSpc>
                <a:spcPct val="150000"/>
              </a:lnSpc>
            </a:pPr>
            <a:r>
              <a:rPr lang="en-US" sz="2000" b="1" dirty="0">
                <a:solidFill>
                  <a:prstClr val="black"/>
                </a:solidFill>
                <a:latin typeface="Times New Roman" pitchFamily="18" charset="0"/>
                <a:cs typeface="Times New Roman" pitchFamily="18" charset="0"/>
              </a:rPr>
              <a:t>In the femoral triangle, its pulse is easily felt just inferior to the inguinal ligament </a:t>
            </a:r>
            <a:r>
              <a:rPr lang="en-US" sz="2000" b="1" dirty="0">
                <a:solidFill>
                  <a:srgbClr val="0000FF"/>
                </a:solidFill>
                <a:latin typeface="Times New Roman" pitchFamily="18" charset="0"/>
                <a:cs typeface="Times New Roman" pitchFamily="18" charset="0"/>
              </a:rPr>
              <a:t>midway </a:t>
            </a:r>
            <a:r>
              <a:rPr lang="en-US" sz="2000" b="1" dirty="0">
                <a:solidFill>
                  <a:prstClr val="black"/>
                </a:solidFill>
                <a:latin typeface="Times New Roman" pitchFamily="18" charset="0"/>
                <a:cs typeface="Times New Roman" pitchFamily="18" charset="0"/>
              </a:rPr>
              <a:t>between the </a:t>
            </a:r>
            <a:r>
              <a:rPr lang="en-US" sz="2000" b="1" dirty="0">
                <a:solidFill>
                  <a:srgbClr val="0000FF"/>
                </a:solidFill>
                <a:latin typeface="Times New Roman" pitchFamily="18" charset="0"/>
                <a:cs typeface="Times New Roman" pitchFamily="18" charset="0"/>
              </a:rPr>
              <a:t>pubic symphysis </a:t>
            </a:r>
            <a:r>
              <a:rPr lang="en-US" sz="2000" b="1" dirty="0">
                <a:solidFill>
                  <a:prstClr val="black"/>
                </a:solidFill>
                <a:latin typeface="Times New Roman" pitchFamily="18" charset="0"/>
                <a:cs typeface="Times New Roman" pitchFamily="18" charset="0"/>
              </a:rPr>
              <a:t>and the </a:t>
            </a:r>
            <a:r>
              <a:rPr lang="en-US" sz="2000" b="1" dirty="0">
                <a:solidFill>
                  <a:srgbClr val="0000FF"/>
                </a:solidFill>
                <a:latin typeface="Times New Roman" pitchFamily="18" charset="0"/>
                <a:cs typeface="Times New Roman" pitchFamily="18" charset="0"/>
              </a:rPr>
              <a:t>anterior superior iliac spine.</a:t>
            </a:r>
          </a:p>
        </p:txBody>
      </p:sp>
      <p:pic>
        <p:nvPicPr>
          <p:cNvPr id="3277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15925" y="620688"/>
            <a:ext cx="4028076" cy="5256584"/>
          </a:xfrm>
          <a:prstGeom prst="rect">
            <a:avLst/>
          </a:prstGeom>
          <a:noFill/>
          <a:ln w="9525">
            <a:noFill/>
            <a:miter lim="800000"/>
            <a:headEnd/>
            <a:tailEnd/>
          </a:ln>
        </p:spPr>
      </p:pic>
      <p:pic>
        <p:nvPicPr>
          <p:cNvPr id="3074" name="Picture 2"/>
          <p:cNvPicPr>
            <a:picLocks noChangeAspect="1" noChangeArrowheads="1"/>
          </p:cNvPicPr>
          <p:nvPr/>
        </p:nvPicPr>
        <p:blipFill>
          <a:blip r:embed="rId3" cstate="print"/>
          <a:srcRect/>
          <a:stretch>
            <a:fillRect/>
          </a:stretch>
        </p:blipFill>
        <p:spPr bwMode="auto">
          <a:xfrm>
            <a:off x="395536" y="3567875"/>
            <a:ext cx="3823416" cy="3101485"/>
          </a:xfrm>
          <a:prstGeom prst="rect">
            <a:avLst/>
          </a:prstGeom>
          <a:noFill/>
          <a:ln w="9525">
            <a:noFill/>
            <a:miter lim="800000"/>
            <a:headEnd/>
            <a:tailEnd/>
          </a:ln>
        </p:spPr>
      </p:pic>
      <p:sp>
        <p:nvSpPr>
          <p:cNvPr id="5" name="Date Placeholder 4"/>
          <p:cNvSpPr>
            <a:spLocks noGrp="1"/>
          </p:cNvSpPr>
          <p:nvPr>
            <p:ph type="dt" sz="half" idx="10"/>
          </p:nvPr>
        </p:nvSpPr>
        <p:spPr/>
        <p:txBody>
          <a:bodyPr/>
          <a:lstStyle/>
          <a:p>
            <a:fld id="{AB15D0C9-11DD-4642-8982-6346C8E346E1}" type="datetime1">
              <a:rPr lang="en-US" smtClean="0">
                <a:solidFill>
                  <a:prstClr val="black">
                    <a:tint val="75000"/>
                  </a:prstClr>
                </a:solidFill>
              </a:rPr>
              <a:pPr/>
              <a:t>2/24/2015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Dr.Shatarat </a:t>
            </a:r>
            <a:r>
              <a:rPr lang="ar-JO" smtClean="0">
                <a:solidFill>
                  <a:prstClr val="black">
                    <a:tint val="75000"/>
                  </a:prstClr>
                </a:solidFill>
              </a:rPr>
              <a:t>د.امجد الشطرات الجامعة الاردنية كلية الطب </a:t>
            </a:r>
            <a:endParaRPr lang="en-US" dirty="0">
              <a:solidFill>
                <a:prstClr val="black">
                  <a:tint val="75000"/>
                </a:prstClr>
              </a:solidFill>
            </a:endParaRPr>
          </a:p>
        </p:txBody>
      </p:sp>
    </p:spTree>
    <p:extLst>
      <p:ext uri="{BB962C8B-B14F-4D97-AF65-F5344CB8AC3E}">
        <p14:creationId xmlns:p14="http://schemas.microsoft.com/office/powerpoint/2010/main" val="845027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851822" y="341425"/>
            <a:ext cx="3824634" cy="6039903"/>
          </a:xfrm>
          <a:prstGeom prst="rect">
            <a:avLst/>
          </a:prstGeom>
          <a:noFill/>
          <a:ln w="9525">
            <a:noFill/>
            <a:miter lim="800000"/>
            <a:headEnd/>
            <a:tailEnd/>
          </a:ln>
        </p:spPr>
      </p:pic>
      <p:sp>
        <p:nvSpPr>
          <p:cNvPr id="3" name="Rectangle 2"/>
          <p:cNvSpPr/>
          <p:nvPr/>
        </p:nvSpPr>
        <p:spPr>
          <a:xfrm>
            <a:off x="827584" y="1599847"/>
            <a:ext cx="3672408" cy="240065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rtl="0"/>
            <a:r>
              <a:rPr lang="en-US" sz="2400" b="1" u="sng" dirty="0" smtClean="0">
                <a:solidFill>
                  <a:srgbClr val="002060"/>
                </a:solidFill>
                <a:latin typeface="Times New Roman" pitchFamily="18" charset="0"/>
                <a:cs typeface="Times New Roman" pitchFamily="18" charset="0"/>
              </a:rPr>
              <a:t>The proximal fragment is </a:t>
            </a:r>
          </a:p>
          <a:p>
            <a:pPr algn="ctr" rtl="0"/>
            <a:r>
              <a:rPr lang="en-US" dirty="0" smtClean="0">
                <a:solidFill>
                  <a:srgbClr val="002060"/>
                </a:solidFill>
                <a:latin typeface="Times New Roman" pitchFamily="18" charset="0"/>
                <a:cs typeface="Times New Roman" pitchFamily="18" charset="0"/>
              </a:rPr>
              <a:t>flexed by the </a:t>
            </a:r>
            <a:r>
              <a:rPr lang="en-US" b="1" i="1" dirty="0" err="1" smtClean="0">
                <a:solidFill>
                  <a:srgbClr val="002060"/>
                </a:solidFill>
                <a:latin typeface="Times New Roman" pitchFamily="18" charset="0"/>
                <a:cs typeface="Times New Roman" pitchFamily="18" charset="0"/>
              </a:rPr>
              <a:t>iliopsoas</a:t>
            </a:r>
            <a:endParaRPr lang="en-US" b="1" i="1" dirty="0" smtClean="0">
              <a:solidFill>
                <a:srgbClr val="002060"/>
              </a:solidFill>
              <a:latin typeface="Times New Roman" pitchFamily="18" charset="0"/>
              <a:cs typeface="Times New Roman" pitchFamily="18" charset="0"/>
            </a:endParaRPr>
          </a:p>
          <a:p>
            <a:pPr algn="ctr" rtl="0"/>
            <a:r>
              <a:rPr lang="en-US" dirty="0" smtClean="0">
                <a:solidFill>
                  <a:srgbClr val="002060"/>
                </a:solidFill>
                <a:latin typeface="Times New Roman" pitchFamily="18" charset="0"/>
                <a:cs typeface="Times New Roman" pitchFamily="18" charset="0"/>
              </a:rPr>
              <a:t> abducted by the </a:t>
            </a:r>
            <a:r>
              <a:rPr lang="en-US" b="1" i="1" dirty="0" smtClean="0">
                <a:solidFill>
                  <a:srgbClr val="002060"/>
                </a:solidFill>
                <a:latin typeface="Times New Roman" pitchFamily="18" charset="0"/>
                <a:cs typeface="Times New Roman" pitchFamily="18" charset="0"/>
              </a:rPr>
              <a:t>gluteus medius and minimus </a:t>
            </a:r>
          </a:p>
          <a:p>
            <a:pPr algn="ctr" rtl="0"/>
            <a:r>
              <a:rPr lang="en-US" dirty="0" smtClean="0">
                <a:solidFill>
                  <a:srgbClr val="002060"/>
                </a:solidFill>
                <a:latin typeface="Times New Roman" pitchFamily="18" charset="0"/>
                <a:cs typeface="Times New Roman" pitchFamily="18" charset="0"/>
              </a:rPr>
              <a:t> laterally rotated by </a:t>
            </a:r>
            <a:r>
              <a:rPr lang="en-US" b="1" i="1" dirty="0" smtClean="0">
                <a:solidFill>
                  <a:srgbClr val="002060"/>
                </a:solidFill>
                <a:latin typeface="Times New Roman" pitchFamily="18" charset="0"/>
                <a:cs typeface="Times New Roman" pitchFamily="18" charset="0"/>
              </a:rPr>
              <a:t>the gluteus maximus,</a:t>
            </a:r>
            <a:r>
              <a:rPr lang="en-US" dirty="0" smtClean="0">
                <a:solidFill>
                  <a:srgbClr val="002060"/>
                </a:solidFill>
                <a:latin typeface="Times New Roman" pitchFamily="18" charset="0"/>
                <a:cs typeface="Times New Roman" pitchFamily="18" charset="0"/>
              </a:rPr>
              <a:t> the </a:t>
            </a:r>
            <a:r>
              <a:rPr lang="en-US" b="1" i="1" dirty="0" smtClean="0">
                <a:solidFill>
                  <a:srgbClr val="002060"/>
                </a:solidFill>
                <a:latin typeface="Times New Roman" pitchFamily="18" charset="0"/>
                <a:cs typeface="Times New Roman" pitchFamily="18" charset="0"/>
              </a:rPr>
              <a:t>piriformis, the obturator internus, the </a:t>
            </a:r>
            <a:r>
              <a:rPr lang="en-US" b="1" i="1" dirty="0" err="1" smtClean="0">
                <a:solidFill>
                  <a:srgbClr val="002060"/>
                </a:solidFill>
                <a:latin typeface="Times New Roman" pitchFamily="18" charset="0"/>
                <a:cs typeface="Times New Roman" pitchFamily="18" charset="0"/>
              </a:rPr>
              <a:t>gemelli</a:t>
            </a:r>
            <a:r>
              <a:rPr lang="en-US" b="1" i="1" dirty="0" smtClean="0">
                <a:solidFill>
                  <a:srgbClr val="002060"/>
                </a:solidFill>
                <a:latin typeface="Times New Roman" pitchFamily="18" charset="0"/>
                <a:cs typeface="Times New Roman" pitchFamily="18" charset="0"/>
              </a:rPr>
              <a:t>, and the quadratus femoris </a:t>
            </a:r>
          </a:p>
        </p:txBody>
      </p:sp>
      <p:sp>
        <p:nvSpPr>
          <p:cNvPr id="4" name="Rectangle 3"/>
          <p:cNvSpPr/>
          <p:nvPr/>
        </p:nvSpPr>
        <p:spPr>
          <a:xfrm>
            <a:off x="539552" y="622429"/>
            <a:ext cx="3960440" cy="646331"/>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b="1" dirty="0" smtClean="0">
                <a:solidFill>
                  <a:srgbClr val="002060"/>
                </a:solidFill>
                <a:latin typeface="Times New Roman" pitchFamily="18" charset="0"/>
                <a:cs typeface="Times New Roman" pitchFamily="18" charset="0"/>
              </a:rPr>
              <a:t>In fractures of the upper third of the shaft of the femur</a:t>
            </a:r>
            <a:endParaRPr lang="en-US" b="1" dirty="0">
              <a:solidFill>
                <a:srgbClr val="002060"/>
              </a:solidFill>
            </a:endParaRPr>
          </a:p>
        </p:txBody>
      </p:sp>
      <p:sp>
        <p:nvSpPr>
          <p:cNvPr id="5" name="Rectangle 4"/>
          <p:cNvSpPr/>
          <p:nvPr/>
        </p:nvSpPr>
        <p:spPr>
          <a:xfrm>
            <a:off x="539552" y="4437112"/>
            <a:ext cx="4032448" cy="156966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rtl="0"/>
            <a:r>
              <a:rPr lang="en-US" sz="2400" b="1" u="sng" dirty="0" smtClean="0">
                <a:solidFill>
                  <a:srgbClr val="002060"/>
                </a:solidFill>
                <a:latin typeface="Times New Roman" pitchFamily="18" charset="0"/>
                <a:cs typeface="Times New Roman" pitchFamily="18" charset="0"/>
              </a:rPr>
              <a:t>The lower fragment </a:t>
            </a:r>
            <a:r>
              <a:rPr lang="en-US" i="1" u="sng" dirty="0" smtClean="0">
                <a:solidFill>
                  <a:schemeClr val="tx1"/>
                </a:solidFill>
                <a:latin typeface="Times New Roman" pitchFamily="18" charset="0"/>
                <a:cs typeface="Times New Roman" pitchFamily="18" charset="0"/>
              </a:rPr>
              <a:t>is adducted by the adductor muscles, </a:t>
            </a:r>
          </a:p>
          <a:p>
            <a:pPr algn="ctr" rtl="0"/>
            <a:r>
              <a:rPr lang="en-US" dirty="0" smtClean="0">
                <a:solidFill>
                  <a:srgbClr val="002060"/>
                </a:solidFill>
                <a:latin typeface="Times New Roman" pitchFamily="18" charset="0"/>
                <a:cs typeface="Times New Roman" pitchFamily="18" charset="0"/>
              </a:rPr>
              <a:t>pulled upward by the hamstrings and quadriceps, and laterally rotated by the adductors and the weight of the foot</a:t>
            </a:r>
            <a:endParaRPr lang="en-US" dirty="0">
              <a:solidFill>
                <a:srgbClr val="002060"/>
              </a:solidFill>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fld id="{4D6FCD53-FD4E-466C-B377-5F62FDD5F0BE}" type="datetime1">
              <a:rPr lang="en-US" smtClean="0">
                <a:solidFill>
                  <a:prstClr val="black">
                    <a:tint val="75000"/>
                  </a:prstClr>
                </a:solidFill>
              </a:rPr>
              <a:pPr/>
              <a:t>2/24/2015</a:t>
            </a:fld>
            <a:endParaRPr lang="en-US" dirty="0">
              <a:solidFill>
                <a:prstClr val="black">
                  <a:tint val="75000"/>
                </a:prstClr>
              </a:solidFill>
            </a:endParaRPr>
          </a:p>
        </p:txBody>
      </p:sp>
      <p:sp>
        <p:nvSpPr>
          <p:cNvPr id="7" name="Footer Placeholder 6"/>
          <p:cNvSpPr>
            <a:spLocks noGrp="1"/>
          </p:cNvSpPr>
          <p:nvPr>
            <p:ph type="ftr" sz="quarter" idx="11"/>
          </p:nvPr>
        </p:nvSpPr>
        <p:spPr/>
        <p:txBody>
          <a:bodyPr/>
          <a:lstStyle/>
          <a:p>
            <a:r>
              <a:rPr lang="en-US" smtClean="0">
                <a:solidFill>
                  <a:prstClr val="black">
                    <a:tint val="75000"/>
                  </a:prstClr>
                </a:solidFill>
              </a:rPr>
              <a:t>Dr.Shatarat </a:t>
            </a:r>
            <a:r>
              <a:rPr lang="ar-JO" smtClean="0">
                <a:solidFill>
                  <a:prstClr val="black">
                    <a:tint val="75000"/>
                  </a:prstClr>
                </a:solidFill>
              </a:rPr>
              <a:t>د.امجد الشطرات الجامعة الاردنية كلية الطب </a:t>
            </a:r>
            <a:endParaRPr lang="en-US" dirty="0">
              <a:solidFill>
                <a:prstClr val="black">
                  <a:tint val="75000"/>
                </a:prstClr>
              </a:solidFill>
            </a:endParaRPr>
          </a:p>
        </p:txBody>
      </p:sp>
      <p:sp>
        <p:nvSpPr>
          <p:cNvPr id="8" name="Right Arrow 7"/>
          <p:cNvSpPr/>
          <p:nvPr/>
        </p:nvSpPr>
        <p:spPr>
          <a:xfrm rot="19817276">
            <a:off x="6998129" y="2825010"/>
            <a:ext cx="530056" cy="3189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9" name="TextBox 8"/>
          <p:cNvSpPr txBox="1"/>
          <p:nvPr/>
        </p:nvSpPr>
        <p:spPr>
          <a:xfrm rot="20535736">
            <a:off x="571472" y="357166"/>
            <a:ext cx="1164038" cy="369332"/>
          </a:xfrm>
          <a:prstGeom prst="rect">
            <a:avLst/>
          </a:prstGeom>
          <a:noFill/>
        </p:spPr>
        <p:txBody>
          <a:bodyPr wrap="none" rtlCol="1">
            <a:spAutoFit/>
          </a:bodyPr>
          <a:lstStyle/>
          <a:p>
            <a:r>
              <a:rPr lang="en-US" dirty="0" smtClean="0"/>
              <a:t>Read only</a:t>
            </a:r>
            <a:endParaRPr lang="ar-JO"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68145" y="254478"/>
            <a:ext cx="2664296" cy="6308247"/>
          </a:xfrm>
          <a:prstGeom prst="rect">
            <a:avLst/>
          </a:prstGeom>
          <a:ln w="88900" cap="sq" cmpd="thickThin">
            <a:solidFill>
              <a:srgbClr val="000000"/>
            </a:solidFill>
            <a:prstDash val="solid"/>
            <a:miter lim="800000"/>
          </a:ln>
          <a:effectLst>
            <a:innerShdw blurRad="76200">
              <a:srgbClr val="000000"/>
            </a:innerShdw>
          </a:effectLst>
        </p:spPr>
      </p:pic>
      <p:sp>
        <p:nvSpPr>
          <p:cNvPr id="3" name="Rectangle 2"/>
          <p:cNvSpPr/>
          <p:nvPr/>
        </p:nvSpPr>
        <p:spPr>
          <a:xfrm>
            <a:off x="971600" y="620688"/>
            <a:ext cx="4572000" cy="646331"/>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algn="ctr"/>
            <a:r>
              <a:rPr lang="en-US" dirty="0" smtClean="0"/>
              <a:t>In fractures of the middle third of the shaft of the femur </a:t>
            </a:r>
            <a:r>
              <a:rPr lang="en-US" dirty="0" err="1" smtClean="0"/>
              <a:t>gastrocnemius</a:t>
            </a:r>
            <a:r>
              <a:rPr lang="en-US" dirty="0" smtClean="0"/>
              <a:t> </a:t>
            </a:r>
            <a:endParaRPr lang="en-US" dirty="0"/>
          </a:p>
        </p:txBody>
      </p:sp>
      <p:sp>
        <p:nvSpPr>
          <p:cNvPr id="4" name="Date Placeholder 3"/>
          <p:cNvSpPr>
            <a:spLocks noGrp="1"/>
          </p:cNvSpPr>
          <p:nvPr>
            <p:ph type="dt" sz="half" idx="10"/>
          </p:nvPr>
        </p:nvSpPr>
        <p:spPr/>
        <p:txBody>
          <a:bodyPr/>
          <a:lstStyle/>
          <a:p>
            <a:fld id="{60D07BBC-971B-4D4B-8FDC-D7CF89A86A79}" type="datetime1">
              <a:rPr lang="en-US" smtClean="0">
                <a:solidFill>
                  <a:prstClr val="black">
                    <a:tint val="75000"/>
                  </a:prstClr>
                </a:solidFill>
              </a:rPr>
              <a:pPr/>
              <a:t>2/24/2015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Dr.Shatarat </a:t>
            </a:r>
            <a:r>
              <a:rPr lang="ar-JO" smtClean="0">
                <a:solidFill>
                  <a:prstClr val="black">
                    <a:tint val="75000"/>
                  </a:prstClr>
                </a:solidFill>
              </a:rPr>
              <a:t>د.امجد الشطرات الجامعة الاردنية كلية الطب </a:t>
            </a:r>
            <a:endParaRPr lang="en-US" dirty="0">
              <a:solidFill>
                <a:prstClr val="black">
                  <a:tint val="75000"/>
                </a:prstClr>
              </a:solidFill>
            </a:endParaRPr>
          </a:p>
        </p:txBody>
      </p:sp>
      <p:sp>
        <p:nvSpPr>
          <p:cNvPr id="6" name="Rectangle 5"/>
          <p:cNvSpPr/>
          <p:nvPr/>
        </p:nvSpPr>
        <p:spPr>
          <a:xfrm>
            <a:off x="971600" y="2636912"/>
            <a:ext cx="4572000" cy="1477328"/>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algn="ctr"/>
            <a:r>
              <a:rPr lang="en-US" dirty="0" smtClean="0"/>
              <a:t> The distal fragment is pulled upward by the hamstrings and the quadriceps resulting in considerable shortening. </a:t>
            </a:r>
          </a:p>
          <a:p>
            <a:pPr algn="ctr"/>
            <a:r>
              <a:rPr lang="en-US" dirty="0" smtClean="0"/>
              <a:t>The distal fragment is also rotated backward </a:t>
            </a:r>
          </a:p>
          <a:p>
            <a:pPr algn="ctr"/>
            <a:r>
              <a:rPr lang="en-US" dirty="0" smtClean="0"/>
              <a:t>by the pull of the two heads of the </a:t>
            </a:r>
            <a:endParaRPr lang="en-US" dirty="0"/>
          </a:p>
        </p:txBody>
      </p:sp>
      <p:sp>
        <p:nvSpPr>
          <p:cNvPr id="7" name="Rectangle 6"/>
          <p:cNvSpPr/>
          <p:nvPr/>
        </p:nvSpPr>
        <p:spPr>
          <a:xfrm>
            <a:off x="2267744" y="4581128"/>
            <a:ext cx="2174633" cy="369332"/>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r>
              <a:rPr lang="en-US" dirty="0" smtClean="0"/>
              <a:t>GASTROCNEMIUS </a:t>
            </a:r>
            <a:endParaRPr lang="en-US" dirty="0"/>
          </a:p>
        </p:txBody>
      </p:sp>
      <p:sp>
        <p:nvSpPr>
          <p:cNvPr id="8" name="TextBox 7"/>
          <p:cNvSpPr txBox="1"/>
          <p:nvPr/>
        </p:nvSpPr>
        <p:spPr>
          <a:xfrm rot="20535736">
            <a:off x="571472" y="357166"/>
            <a:ext cx="1164038" cy="369332"/>
          </a:xfrm>
          <a:prstGeom prst="rect">
            <a:avLst/>
          </a:prstGeom>
          <a:noFill/>
        </p:spPr>
        <p:txBody>
          <a:bodyPr wrap="none" rtlCol="1">
            <a:spAutoFit/>
          </a:bodyPr>
          <a:lstStyle/>
          <a:p>
            <a:r>
              <a:rPr lang="en-US" dirty="0" smtClean="0"/>
              <a:t>Read only</a:t>
            </a:r>
            <a:endParaRPr lang="ar-JO"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683568" y="836712"/>
            <a:ext cx="2934072" cy="2031325"/>
          </a:xfrm>
          <a:prstGeom prst="rect">
            <a:avLst/>
          </a:prstGeom>
          <a:solidFill>
            <a:srgbClr val="00B050"/>
          </a:solidFill>
        </p:spPr>
        <p:style>
          <a:lnRef idx="1">
            <a:schemeClr val="accent3"/>
          </a:lnRef>
          <a:fillRef idx="3">
            <a:schemeClr val="accent3"/>
          </a:fillRef>
          <a:effectRef idx="2">
            <a:schemeClr val="accent3"/>
          </a:effectRef>
          <a:fontRef idx="minor">
            <a:schemeClr val="lt1"/>
          </a:fontRef>
        </p:style>
        <p:txBody>
          <a:bodyPr wrap="square">
            <a:spAutoFit/>
          </a:bodyPr>
          <a:lstStyle/>
          <a:p>
            <a:pPr algn="ctr"/>
            <a:r>
              <a:rPr lang="en-US" dirty="0" smtClean="0"/>
              <a:t>In fractures of the distal third of the shaft of the femur, the same displacement of the distal fragment occurs as seen in fractures of the middle third of the shaft..</a:t>
            </a:r>
            <a:endParaRPr lang="en-US" dirty="0"/>
          </a:p>
        </p:txBody>
      </p:sp>
      <p:pic>
        <p:nvPicPr>
          <p:cNvPr id="3" name="Picture 2"/>
          <p:cNvPicPr>
            <a:picLocks noChangeAspect="1" noChangeArrowheads="1"/>
          </p:cNvPicPr>
          <p:nvPr/>
        </p:nvPicPr>
        <p:blipFill>
          <a:blip r:embed="rId2" cstate="print"/>
          <a:srcRect l="34547" t="39330" r="25000" b="30430"/>
          <a:stretch>
            <a:fillRect/>
          </a:stretch>
        </p:blipFill>
        <p:spPr bwMode="auto">
          <a:xfrm>
            <a:off x="3991707" y="404664"/>
            <a:ext cx="4900773" cy="5688632"/>
          </a:xfrm>
          <a:prstGeom prst="rect">
            <a:avLst/>
          </a:prstGeom>
          <a:noFill/>
          <a:ln w="9525">
            <a:noFill/>
            <a:miter lim="800000"/>
            <a:headEnd/>
            <a:tailEnd/>
          </a:ln>
        </p:spPr>
      </p:pic>
      <p:sp>
        <p:nvSpPr>
          <p:cNvPr id="4" name="Date Placeholder 3"/>
          <p:cNvSpPr>
            <a:spLocks noGrp="1"/>
          </p:cNvSpPr>
          <p:nvPr>
            <p:ph type="dt" sz="half" idx="10"/>
          </p:nvPr>
        </p:nvSpPr>
        <p:spPr/>
        <p:txBody>
          <a:bodyPr/>
          <a:lstStyle/>
          <a:p>
            <a:fld id="{EC0D011F-C3CE-4CF4-BF62-5C422B5CDD02}" type="datetime1">
              <a:rPr lang="en-US" smtClean="0">
                <a:solidFill>
                  <a:prstClr val="black">
                    <a:tint val="75000"/>
                  </a:prstClr>
                </a:solidFill>
              </a:rPr>
              <a:pPr/>
              <a:t>2/24/2015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Dr.Shatarat </a:t>
            </a:r>
            <a:r>
              <a:rPr lang="ar-JO" smtClean="0">
                <a:solidFill>
                  <a:prstClr val="black">
                    <a:tint val="75000"/>
                  </a:prstClr>
                </a:solidFill>
              </a:rPr>
              <a:t>د.امجد الشطرات الجامعة الاردنية كلية الطب </a:t>
            </a:r>
            <a:endParaRPr lang="en-US" dirty="0">
              <a:solidFill>
                <a:prstClr val="black">
                  <a:tint val="75000"/>
                </a:prstClr>
              </a:solidFill>
            </a:endParaRPr>
          </a:p>
        </p:txBody>
      </p:sp>
      <p:sp>
        <p:nvSpPr>
          <p:cNvPr id="6" name="Rectangle 5"/>
          <p:cNvSpPr/>
          <p:nvPr/>
        </p:nvSpPr>
        <p:spPr>
          <a:xfrm>
            <a:off x="179512" y="3140968"/>
            <a:ext cx="4572000" cy="1908215"/>
          </a:xfrm>
          <a:prstGeom prst="rect">
            <a:avLst/>
          </a:prstGeom>
          <a:solidFill>
            <a:srgbClr val="FFFF00"/>
          </a:solidFill>
        </p:spPr>
        <p:txBody>
          <a:bodyPr>
            <a:spAutoFit/>
          </a:bodyPr>
          <a:lstStyle/>
          <a:p>
            <a:pPr algn="ctr"/>
            <a:r>
              <a:rPr lang="en-US" dirty="0" smtClean="0">
                <a:solidFill>
                  <a:schemeClr val="bg2"/>
                </a:solidFill>
              </a:rPr>
              <a:t>However, the distal fragment is smaller and is rotated backward by the gastrocnemius muscle to a greater degree and may exert pressure on the </a:t>
            </a:r>
            <a:r>
              <a:rPr lang="en-US" sz="2800" b="1" dirty="0" smtClean="0">
                <a:solidFill>
                  <a:schemeClr val="bg2"/>
                </a:solidFill>
              </a:rPr>
              <a:t>popliteal artery </a:t>
            </a:r>
            <a:endParaRPr lang="en-US" b="1" dirty="0" smtClean="0">
              <a:solidFill>
                <a:schemeClr val="bg2"/>
              </a:solidFill>
            </a:endParaRPr>
          </a:p>
          <a:p>
            <a:pPr algn="ctr"/>
            <a:r>
              <a:rPr lang="en-US" b="1" dirty="0" smtClean="0">
                <a:solidFill>
                  <a:schemeClr val="bg2"/>
                </a:solidFill>
              </a:rPr>
              <a:t>and </a:t>
            </a:r>
            <a:r>
              <a:rPr lang="en-US" dirty="0" smtClean="0">
                <a:solidFill>
                  <a:schemeClr val="bg2"/>
                </a:solidFill>
              </a:rPr>
              <a:t>interfere with the blood flow through the leg and foot</a:t>
            </a:r>
            <a:endParaRPr lang="en-US" dirty="0">
              <a:solidFill>
                <a:schemeClr val="bg2"/>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Dr.Shatarat </a:t>
            </a:r>
            <a:r>
              <a:rPr lang="ar-JO" smtClean="0"/>
              <a:t>د.امجد الشطرات الجامعة الاردنية كلية الطب </a:t>
            </a:r>
            <a:endParaRPr lang="en-US"/>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28" y="476672"/>
            <a:ext cx="8568952" cy="2533650"/>
          </a:xfrm>
          <a:prstGeom prst="rect">
            <a:avLst/>
          </a:prstGeom>
          <a:noFill/>
          <a:ln w="9525">
            <a:noFill/>
            <a:miter lim="800000"/>
            <a:headEnd/>
            <a:tailEnd/>
          </a:ln>
        </p:spPr>
      </p:pic>
      <p:pic>
        <p:nvPicPr>
          <p:cNvPr id="307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7584" y="3429000"/>
            <a:ext cx="7560840" cy="3060204"/>
          </a:xfrm>
          <a:prstGeom prst="rect">
            <a:avLst/>
          </a:prstGeom>
          <a:noFill/>
          <a:ln w="9525">
            <a:noFill/>
            <a:miter lim="800000"/>
            <a:headEnd/>
            <a:tailEnd/>
          </a:ln>
        </p:spPr>
      </p:pic>
      <p:sp>
        <p:nvSpPr>
          <p:cNvPr id="5" name="Date Placeholder 4"/>
          <p:cNvSpPr>
            <a:spLocks noGrp="1"/>
          </p:cNvSpPr>
          <p:nvPr>
            <p:ph type="dt" sz="half" idx="10"/>
          </p:nvPr>
        </p:nvSpPr>
        <p:spPr/>
        <p:txBody>
          <a:bodyPr/>
          <a:lstStyle/>
          <a:p>
            <a:fld id="{EE60B6EB-1220-4E71-957B-984C06CA49D1}" type="datetime1">
              <a:rPr lang="en-US" smtClean="0">
                <a:solidFill>
                  <a:prstClr val="black">
                    <a:tint val="75000"/>
                  </a:prstClr>
                </a:solidFill>
              </a:rPr>
              <a:pPr/>
              <a:t>2/24/2015</a:t>
            </a:fld>
            <a:endParaRPr lang="en-US" dirty="0">
              <a:solidFill>
                <a:prstClr val="black">
                  <a:tint val="75000"/>
                </a:prst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Dr.Shatarat </a:t>
            </a:r>
            <a:r>
              <a:rPr lang="ar-JO" smtClean="0"/>
              <a:t>د.امجد الشطرات الجامعة الاردنية كلية الطب </a:t>
            </a:r>
            <a:endParaRPr lang="en-US"/>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07704" y="836712"/>
            <a:ext cx="6084168" cy="4104456"/>
          </a:xfrm>
          <a:prstGeom prst="rect">
            <a:avLst/>
          </a:prstGeom>
          <a:noFill/>
          <a:ln w="9525">
            <a:noFill/>
            <a:miter lim="800000"/>
            <a:headEnd/>
            <a:tailEnd/>
          </a:ln>
        </p:spPr>
      </p:pic>
      <p:sp>
        <p:nvSpPr>
          <p:cNvPr id="4" name="Date Placeholder 3"/>
          <p:cNvSpPr>
            <a:spLocks noGrp="1"/>
          </p:cNvSpPr>
          <p:nvPr>
            <p:ph type="dt" sz="half" idx="10"/>
          </p:nvPr>
        </p:nvSpPr>
        <p:spPr/>
        <p:txBody>
          <a:bodyPr/>
          <a:lstStyle/>
          <a:p>
            <a:fld id="{59A114EB-4667-48ED-B9F7-AAC2318AC52B}" type="datetime1">
              <a:rPr lang="en-US" smtClean="0">
                <a:solidFill>
                  <a:prstClr val="black">
                    <a:tint val="75000"/>
                  </a:prstClr>
                </a:solidFill>
              </a:rPr>
              <a:pPr/>
              <a:t>2/24/2015</a:t>
            </a:fld>
            <a:endParaRPr lang="en-US" dirty="0">
              <a:solidFill>
                <a:prstClr val="black">
                  <a:tint val="75000"/>
                </a:prst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Dr.Shatarat </a:t>
            </a:r>
            <a:r>
              <a:rPr lang="ar-JO" smtClean="0"/>
              <a:t>د.امجد الشطرات الجامعة الاردنية كلية الطب </a:t>
            </a:r>
            <a:endParaRPr lang="en-US"/>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3568" y="908720"/>
            <a:ext cx="7632848" cy="4248150"/>
          </a:xfrm>
          <a:prstGeom prst="rect">
            <a:avLst/>
          </a:prstGeom>
          <a:noFill/>
          <a:ln w="9525">
            <a:noFill/>
            <a:miter lim="800000"/>
            <a:headEnd/>
            <a:tailEnd/>
          </a:ln>
        </p:spPr>
      </p:pic>
      <p:sp>
        <p:nvSpPr>
          <p:cNvPr id="4" name="Date Placeholder 3"/>
          <p:cNvSpPr>
            <a:spLocks noGrp="1"/>
          </p:cNvSpPr>
          <p:nvPr>
            <p:ph type="dt" sz="half" idx="10"/>
          </p:nvPr>
        </p:nvSpPr>
        <p:spPr/>
        <p:txBody>
          <a:bodyPr/>
          <a:lstStyle/>
          <a:p>
            <a:fld id="{FBD6B7AB-1FEE-4FF3-8E70-636597D51F66}" type="datetime1">
              <a:rPr lang="en-US" smtClean="0">
                <a:solidFill>
                  <a:prstClr val="black">
                    <a:tint val="75000"/>
                  </a:prstClr>
                </a:solidFill>
              </a:rPr>
              <a:pPr/>
              <a:t>2/24/2015</a:t>
            </a:fld>
            <a:endParaRPr lang="en-US" dirty="0">
              <a:solidFill>
                <a:prstClr val="black">
                  <a:tint val="75000"/>
                </a:prst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F8E371-9018-4E8C-B5D6-1EE9243E2414}" type="datetime1">
              <a:rPr lang="en-US" smtClean="0">
                <a:solidFill>
                  <a:prstClr val="black">
                    <a:tint val="75000"/>
                  </a:prstClr>
                </a:solidFill>
              </a:rPr>
              <a:pPr/>
              <a:t>2/24/2015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Dr.Shatarat </a:t>
            </a:r>
            <a:r>
              <a:rPr lang="ar-JO" smtClean="0">
                <a:solidFill>
                  <a:prstClr val="black">
                    <a:tint val="75000"/>
                  </a:prstClr>
                </a:solidFill>
              </a:rPr>
              <a:t>د.امجد الشطرات الجامعة الاردنية كلية الطب </a:t>
            </a:r>
            <a:endParaRPr lang="en-US" dirty="0">
              <a:solidFill>
                <a:prstClr val="black">
                  <a:tint val="75000"/>
                </a:prstClr>
              </a:solidFill>
            </a:endParaRPr>
          </a:p>
        </p:txBody>
      </p:sp>
      <p:sp>
        <p:nvSpPr>
          <p:cNvPr id="4" name="Rectangle 3"/>
          <p:cNvSpPr/>
          <p:nvPr/>
        </p:nvSpPr>
        <p:spPr>
          <a:xfrm>
            <a:off x="2286000" y="1720840"/>
            <a:ext cx="4572000" cy="341632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r>
              <a:rPr lang="en-US" b="1" dirty="0" smtClean="0"/>
              <a:t>Ankle Sprains</a:t>
            </a:r>
          </a:p>
          <a:p>
            <a:pPr algn="ctr"/>
            <a:r>
              <a:rPr lang="en-US" dirty="0" smtClean="0"/>
              <a:t>The ankle is the most frequently injured major joint in the body. </a:t>
            </a:r>
            <a:r>
              <a:rPr lang="en-US" i="1" dirty="0" smtClean="0"/>
              <a:t>Ankle sprains (torn fibers of ligaments) are most common. A</a:t>
            </a:r>
          </a:p>
          <a:p>
            <a:pPr algn="ctr"/>
            <a:r>
              <a:rPr lang="en-US" dirty="0" smtClean="0"/>
              <a:t>sprained ankle is nearly always an </a:t>
            </a:r>
            <a:r>
              <a:rPr lang="en-US" i="1" dirty="0" smtClean="0"/>
              <a:t>inversion injury, involving twisting of the weight-bearing </a:t>
            </a:r>
            <a:r>
              <a:rPr lang="en-US" i="1" dirty="0" err="1" smtClean="0"/>
              <a:t>plantarflexed</a:t>
            </a:r>
            <a:r>
              <a:rPr lang="en-US" i="1" dirty="0" smtClean="0"/>
              <a:t> foot. The anterior</a:t>
            </a:r>
          </a:p>
          <a:p>
            <a:pPr algn="ctr"/>
            <a:r>
              <a:rPr lang="en-US" i="1" dirty="0" err="1" smtClean="0"/>
              <a:t>talofibular</a:t>
            </a:r>
            <a:r>
              <a:rPr lang="en-US" i="1" dirty="0" smtClean="0"/>
              <a:t> ligament (part of the lateral ligament) is most commonly torn during ankle sprains, either partially or completely,</a:t>
            </a:r>
          </a:p>
          <a:p>
            <a:pPr algn="ctr"/>
            <a:r>
              <a:rPr lang="en-US" dirty="0" smtClean="0"/>
              <a:t>resulting in instability of the ankle joint. The </a:t>
            </a:r>
            <a:r>
              <a:rPr lang="en-US" i="1" dirty="0" err="1" smtClean="0"/>
              <a:t>calcaneofibular</a:t>
            </a:r>
            <a:r>
              <a:rPr lang="en-US" i="1" dirty="0" smtClean="0"/>
              <a:t> ligament may also be torn.</a:t>
            </a:r>
            <a:endParaRPr lang="ar-JO"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F8E371-9018-4E8C-B5D6-1EE9243E2414}" type="datetime1">
              <a:rPr lang="en-US" smtClean="0">
                <a:solidFill>
                  <a:prstClr val="black">
                    <a:tint val="75000"/>
                  </a:prstClr>
                </a:solidFill>
              </a:rPr>
              <a:pPr/>
              <a:t>2/24/2015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Dr.Shatarat </a:t>
            </a:r>
            <a:r>
              <a:rPr lang="ar-JO" smtClean="0">
                <a:solidFill>
                  <a:prstClr val="black">
                    <a:tint val="75000"/>
                  </a:prstClr>
                </a:solidFill>
              </a:rPr>
              <a:t>د.امجد الشطرات الجامعة الاردنية كلية الطب </a:t>
            </a:r>
            <a:endParaRPr lang="en-US" dirty="0">
              <a:solidFill>
                <a:prstClr val="black">
                  <a:tint val="75000"/>
                </a:prstClr>
              </a:solidFill>
            </a:endParaRPr>
          </a:p>
        </p:txBody>
      </p:sp>
      <p:sp>
        <p:nvSpPr>
          <p:cNvPr id="4" name="Rectangle 3"/>
          <p:cNvSpPr/>
          <p:nvPr/>
        </p:nvSpPr>
        <p:spPr>
          <a:xfrm>
            <a:off x="1285852" y="985140"/>
            <a:ext cx="7000908" cy="452431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b="1" dirty="0" err="1" smtClean="0"/>
              <a:t>Genu</a:t>
            </a:r>
            <a:r>
              <a:rPr lang="en-US" b="1" dirty="0" smtClean="0"/>
              <a:t> </a:t>
            </a:r>
            <a:r>
              <a:rPr lang="en-US" b="1" dirty="0" err="1" smtClean="0"/>
              <a:t>Varum</a:t>
            </a:r>
            <a:r>
              <a:rPr lang="en-US" b="1" dirty="0" smtClean="0"/>
              <a:t> and </a:t>
            </a:r>
            <a:r>
              <a:rPr lang="en-US" b="1" dirty="0" err="1" smtClean="0"/>
              <a:t>Genu</a:t>
            </a:r>
            <a:r>
              <a:rPr lang="en-US" b="1" dirty="0" smtClean="0"/>
              <a:t> </a:t>
            </a:r>
            <a:r>
              <a:rPr lang="en-US" b="1" dirty="0" err="1" smtClean="0"/>
              <a:t>Valgum</a:t>
            </a:r>
            <a:endParaRPr lang="en-US" b="1" dirty="0" smtClean="0"/>
          </a:p>
          <a:p>
            <a:pPr algn="ctr"/>
            <a:r>
              <a:rPr lang="en-US" dirty="0" smtClean="0"/>
              <a:t>The femur is placed diagonally within the thigh, whereas the tibia is almost vertical within the leg, creating an angle, </a:t>
            </a:r>
          </a:p>
          <a:p>
            <a:pPr algn="ctr"/>
            <a:r>
              <a:rPr lang="en-US" dirty="0" smtClean="0"/>
              <a:t>the </a:t>
            </a:r>
            <a:r>
              <a:rPr lang="en-US" b="1" dirty="0" err="1" smtClean="0"/>
              <a:t>Qangle</a:t>
            </a:r>
            <a:r>
              <a:rPr lang="en-US" b="1" dirty="0" smtClean="0"/>
              <a:t>,</a:t>
            </a:r>
          </a:p>
          <a:p>
            <a:pPr algn="ctr"/>
            <a:r>
              <a:rPr lang="en-US" dirty="0" smtClean="0"/>
              <a:t>at the knee between the long axes of the bones. The Q-angle is assessed by drawing a line from the ASIS to the</a:t>
            </a:r>
          </a:p>
          <a:p>
            <a:pPr algn="ctr"/>
            <a:r>
              <a:rPr lang="en-US" dirty="0" smtClean="0"/>
              <a:t>middle of the patella and extrapolating a second (vertical) line through the middle of the patella and tibial tuberosity .</a:t>
            </a:r>
          </a:p>
          <a:p>
            <a:pPr algn="ctr"/>
            <a:r>
              <a:rPr lang="en-US" dirty="0" smtClean="0"/>
              <a:t>The Q-angle is typically greater in adult females, owing to their wider </a:t>
            </a:r>
            <a:r>
              <a:rPr lang="en-US" dirty="0" err="1" smtClean="0"/>
              <a:t>pelves</a:t>
            </a:r>
            <a:r>
              <a:rPr lang="en-US" dirty="0" smtClean="0"/>
              <a:t>. </a:t>
            </a:r>
          </a:p>
          <a:p>
            <a:pPr algn="ctr"/>
            <a:r>
              <a:rPr lang="en-US" dirty="0" smtClean="0"/>
              <a:t>A medial </a:t>
            </a:r>
            <a:r>
              <a:rPr lang="en-US" dirty="0" err="1" smtClean="0"/>
              <a:t>angulation</a:t>
            </a:r>
            <a:r>
              <a:rPr lang="en-US" dirty="0" smtClean="0"/>
              <a:t> of the leg in relation</a:t>
            </a:r>
          </a:p>
          <a:p>
            <a:pPr algn="ctr"/>
            <a:r>
              <a:rPr lang="en-US" dirty="0" smtClean="0"/>
              <a:t>to the thigh, in which the femur is abnormally vertical and the Q-angle is small, is a deformity called </a:t>
            </a:r>
            <a:r>
              <a:rPr lang="en-US" i="1" dirty="0" err="1" smtClean="0"/>
              <a:t>genu</a:t>
            </a:r>
            <a:r>
              <a:rPr lang="en-US" i="1" dirty="0" smtClean="0"/>
              <a:t> </a:t>
            </a:r>
            <a:r>
              <a:rPr lang="en-US" i="1" dirty="0" err="1" smtClean="0"/>
              <a:t>varum</a:t>
            </a:r>
            <a:r>
              <a:rPr lang="en-US" i="1" dirty="0" smtClean="0"/>
              <a:t> (bowleg) that</a:t>
            </a:r>
          </a:p>
          <a:p>
            <a:pPr algn="ctr"/>
            <a:r>
              <a:rPr lang="en-US" dirty="0" smtClean="0"/>
              <a:t>causes unequal weight distribution. Excess pressure is placed on the medial aspect of the knee joint, which</a:t>
            </a:r>
          </a:p>
          <a:p>
            <a:pPr algn="ctr"/>
            <a:r>
              <a:rPr lang="en-US" dirty="0" smtClean="0"/>
              <a:t>results in </a:t>
            </a:r>
            <a:r>
              <a:rPr lang="en-US" i="1" dirty="0" err="1" smtClean="0"/>
              <a:t>arthrosis</a:t>
            </a:r>
            <a:r>
              <a:rPr lang="en-US" i="1" dirty="0" smtClean="0"/>
              <a:t> (destruction of knee cartilage). </a:t>
            </a:r>
            <a:endParaRPr lang="ar-JO"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F8E371-9018-4E8C-B5D6-1EE9243E2414}" type="datetime1">
              <a:rPr lang="en-US" smtClean="0">
                <a:solidFill>
                  <a:prstClr val="black">
                    <a:tint val="75000"/>
                  </a:prstClr>
                </a:solidFill>
              </a:rPr>
              <a:pPr/>
              <a:t>2/24/2015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Dr.Shatarat </a:t>
            </a:r>
            <a:r>
              <a:rPr lang="ar-JO" smtClean="0">
                <a:solidFill>
                  <a:prstClr val="black">
                    <a:tint val="75000"/>
                  </a:prstClr>
                </a:solidFill>
              </a:rPr>
              <a:t>د.امجد الشطرات الجامعة الاردنية كلية الطب </a:t>
            </a:r>
            <a:endParaRPr lang="en-US" dirty="0">
              <a:solidFill>
                <a:prstClr val="black">
                  <a:tint val="75000"/>
                </a:prstClr>
              </a:solidFill>
            </a:endParaRPr>
          </a:p>
        </p:txBody>
      </p:sp>
      <p:sp>
        <p:nvSpPr>
          <p:cNvPr id="4" name="Rectangle 3"/>
          <p:cNvSpPr/>
          <p:nvPr/>
        </p:nvSpPr>
        <p:spPr>
          <a:xfrm>
            <a:off x="2286000" y="2551837"/>
            <a:ext cx="4572000" cy="1754326"/>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a:r>
              <a:rPr lang="en-US" dirty="0" smtClean="0"/>
              <a:t>structures of the knee. The patella, normally pulled laterally by the tendon of the vastus lateralis, is pulled even farther laterally</a:t>
            </a:r>
          </a:p>
          <a:p>
            <a:pPr algn="ctr"/>
            <a:r>
              <a:rPr lang="en-US" dirty="0" smtClean="0"/>
              <a:t>when the leg is extended in the presence of </a:t>
            </a:r>
            <a:r>
              <a:rPr lang="en-US" dirty="0" err="1" smtClean="0"/>
              <a:t>genu</a:t>
            </a:r>
            <a:r>
              <a:rPr lang="en-US" dirty="0" smtClean="0"/>
              <a:t> </a:t>
            </a:r>
            <a:r>
              <a:rPr lang="en-US" dirty="0" err="1" smtClean="0"/>
              <a:t>varum</a:t>
            </a:r>
            <a:r>
              <a:rPr lang="en-US" dirty="0" smtClean="0"/>
              <a:t> so that its articulation with the femur is abnormal.</a:t>
            </a:r>
            <a:endParaRPr lang="ar-JO" dirty="0"/>
          </a:p>
        </p:txBody>
      </p:sp>
      <p:sp>
        <p:nvSpPr>
          <p:cNvPr id="5" name="Rectangle 4"/>
          <p:cNvSpPr/>
          <p:nvPr/>
        </p:nvSpPr>
        <p:spPr>
          <a:xfrm>
            <a:off x="2285984" y="642918"/>
            <a:ext cx="4572000" cy="1477328"/>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a:r>
              <a:rPr lang="en-US" i="1" dirty="0" smtClean="0"/>
              <a:t>A lateral </a:t>
            </a:r>
            <a:r>
              <a:rPr lang="en-US" i="1" dirty="0" err="1" smtClean="0"/>
              <a:t>angulation</a:t>
            </a:r>
            <a:r>
              <a:rPr lang="en-US" i="1" dirty="0" smtClean="0"/>
              <a:t> of the leg in relation to the thigh</a:t>
            </a:r>
          </a:p>
          <a:p>
            <a:pPr algn="ctr"/>
            <a:r>
              <a:rPr lang="en-US" dirty="0" smtClean="0"/>
              <a:t>(exaggeration of knee angle) is </a:t>
            </a:r>
            <a:r>
              <a:rPr lang="en-US" i="1" dirty="0" err="1" smtClean="0"/>
              <a:t>genu</a:t>
            </a:r>
            <a:r>
              <a:rPr lang="en-US" i="1" dirty="0" smtClean="0"/>
              <a:t> </a:t>
            </a:r>
            <a:r>
              <a:rPr lang="en-US" i="1" dirty="0" err="1" smtClean="0"/>
              <a:t>valgum</a:t>
            </a:r>
            <a:r>
              <a:rPr lang="en-US" i="1" dirty="0" smtClean="0"/>
              <a:t> (knock-knee). Consequently, in </a:t>
            </a:r>
            <a:r>
              <a:rPr lang="en-US" i="1" dirty="0" err="1" smtClean="0"/>
              <a:t>genu</a:t>
            </a:r>
            <a:r>
              <a:rPr lang="en-US" i="1" dirty="0" smtClean="0"/>
              <a:t> </a:t>
            </a:r>
            <a:r>
              <a:rPr lang="en-US" i="1" dirty="0" err="1" smtClean="0"/>
              <a:t>valgum</a:t>
            </a:r>
            <a:r>
              <a:rPr lang="en-US" i="1" dirty="0" smtClean="0"/>
              <a:t>, excess stress is placed on the lateral</a:t>
            </a:r>
            <a:endParaRPr lang="ar-JO"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style>
          <a:lnRef idx="2">
            <a:schemeClr val="accent6"/>
          </a:lnRef>
          <a:fillRef idx="1">
            <a:schemeClr val="lt1"/>
          </a:fillRef>
          <a:effectRef idx="0">
            <a:schemeClr val="accent6"/>
          </a:effectRef>
          <a:fontRef idx="minor">
            <a:schemeClr val="dk1"/>
          </a:fontRef>
        </p:style>
        <p:txBody>
          <a:bodyPr/>
          <a:lstStyle/>
          <a:p>
            <a:fld id="{0DF8E371-9018-4E8C-B5D6-1EE9243E2414}" type="datetime1">
              <a:rPr lang="en-US" smtClean="0">
                <a:solidFill>
                  <a:prstClr val="black">
                    <a:tint val="75000"/>
                  </a:prstClr>
                </a:solidFill>
              </a:rPr>
              <a:pPr/>
              <a:t>2/24/2015</a:t>
            </a:fld>
            <a:endParaRPr lang="en-US" dirty="0">
              <a:solidFill>
                <a:prstClr val="black">
                  <a:tint val="75000"/>
                </a:prstClr>
              </a:solidFill>
            </a:endParaRPr>
          </a:p>
        </p:txBody>
      </p:sp>
      <p:sp>
        <p:nvSpPr>
          <p:cNvPr id="3" name="Footer Placeholder 2"/>
          <p:cNvSpPr>
            <a:spLocks noGrp="1"/>
          </p:cNvSpPr>
          <p:nvPr>
            <p:ph type="ftr" sz="quarter" idx="11"/>
          </p:nvPr>
        </p:nvSpPr>
        <p:spPr/>
        <p:style>
          <a:lnRef idx="2">
            <a:schemeClr val="accent6"/>
          </a:lnRef>
          <a:fillRef idx="1">
            <a:schemeClr val="lt1"/>
          </a:fillRef>
          <a:effectRef idx="0">
            <a:schemeClr val="accent6"/>
          </a:effectRef>
          <a:fontRef idx="minor">
            <a:schemeClr val="dk1"/>
          </a:fontRef>
        </p:style>
        <p:txBody>
          <a:bodyPr/>
          <a:lstStyle/>
          <a:p>
            <a:r>
              <a:rPr lang="en-US" smtClean="0">
                <a:solidFill>
                  <a:prstClr val="black">
                    <a:tint val="75000"/>
                  </a:prstClr>
                </a:solidFill>
              </a:rPr>
              <a:t>Dr.Shatarat </a:t>
            </a:r>
            <a:r>
              <a:rPr lang="ar-JO" smtClean="0">
                <a:solidFill>
                  <a:prstClr val="black">
                    <a:tint val="75000"/>
                  </a:prstClr>
                </a:solidFill>
              </a:rPr>
              <a:t>د.امجد الشطرات الجامعة الاردنية كلية الطب </a:t>
            </a:r>
            <a:endParaRPr lang="en-US" dirty="0">
              <a:solidFill>
                <a:prstClr val="black">
                  <a:tint val="75000"/>
                </a:prstClr>
              </a:solidFill>
            </a:endParaRPr>
          </a:p>
        </p:txBody>
      </p:sp>
      <p:sp>
        <p:nvSpPr>
          <p:cNvPr id="5" name="Rectangle 4"/>
          <p:cNvSpPr/>
          <p:nvPr/>
        </p:nvSpPr>
        <p:spPr>
          <a:xfrm>
            <a:off x="1357290" y="428604"/>
            <a:ext cx="7286676" cy="572464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b="1" dirty="0" err="1" smtClean="0"/>
              <a:t>Patellofemoral</a:t>
            </a:r>
            <a:r>
              <a:rPr lang="en-US" b="1" dirty="0" smtClean="0"/>
              <a:t> Syndrome</a:t>
            </a:r>
          </a:p>
          <a:p>
            <a:pPr algn="ctr"/>
            <a:r>
              <a:rPr lang="en-US" dirty="0" smtClean="0"/>
              <a:t>Pain deep to the patella often results from excessive running, especially downhill; hence, this type of pain is often called</a:t>
            </a:r>
          </a:p>
          <a:p>
            <a:pPr algn="ctr"/>
            <a:r>
              <a:rPr lang="en-US" dirty="0" smtClean="0"/>
              <a:t>“</a:t>
            </a:r>
            <a:r>
              <a:rPr lang="en-US" sz="2400" b="1" dirty="0" smtClean="0"/>
              <a:t>runner's knee</a:t>
            </a:r>
            <a:r>
              <a:rPr lang="en-US" dirty="0" smtClean="0"/>
              <a:t>.</a:t>
            </a:r>
            <a:r>
              <a:rPr lang="en-US" b="1" dirty="0" smtClean="0"/>
              <a:t>” </a:t>
            </a:r>
          </a:p>
          <a:p>
            <a:pPr algn="ctr"/>
            <a:r>
              <a:rPr lang="en-US" dirty="0" smtClean="0"/>
              <a:t>The pain results from repetitive </a:t>
            </a:r>
            <a:r>
              <a:rPr lang="en-US" dirty="0" err="1" smtClean="0"/>
              <a:t>microtrauma</a:t>
            </a:r>
            <a:r>
              <a:rPr lang="en-US" dirty="0" smtClean="0"/>
              <a:t> caused </a:t>
            </a:r>
            <a:r>
              <a:rPr lang="en-US" b="1" i="1" u="sng" dirty="0" smtClean="0"/>
              <a:t>by abnormal tracking of the patella relative to the patellar</a:t>
            </a:r>
          </a:p>
          <a:p>
            <a:pPr algn="ctr"/>
            <a:r>
              <a:rPr lang="en-US" b="1" i="1" u="sng" dirty="0" smtClean="0"/>
              <a:t>surface of the femur</a:t>
            </a:r>
            <a:r>
              <a:rPr lang="en-US" dirty="0" smtClean="0"/>
              <a:t>, a condition known as the </a:t>
            </a:r>
            <a:r>
              <a:rPr lang="en-US" b="1" dirty="0" err="1" smtClean="0"/>
              <a:t>patellofemoral</a:t>
            </a:r>
            <a:r>
              <a:rPr lang="en-US" b="1" dirty="0" smtClean="0"/>
              <a:t> syndrome. </a:t>
            </a:r>
          </a:p>
          <a:p>
            <a:pPr algn="ctr"/>
            <a:r>
              <a:rPr lang="en-US" b="1" dirty="0" smtClean="0"/>
              <a:t>This syndrome may also result from a direct blow</a:t>
            </a:r>
          </a:p>
          <a:p>
            <a:pPr algn="ctr"/>
            <a:r>
              <a:rPr lang="en-US" dirty="0" smtClean="0"/>
              <a:t>to the patella and from </a:t>
            </a:r>
            <a:r>
              <a:rPr lang="en-US" b="1" dirty="0" err="1" smtClean="0"/>
              <a:t>osteoarthrit</a:t>
            </a:r>
            <a:r>
              <a:rPr lang="en-US" b="1" dirty="0" smtClean="0"/>
              <a:t> is of the </a:t>
            </a:r>
            <a:r>
              <a:rPr lang="en-US" b="1" dirty="0" err="1" smtClean="0"/>
              <a:t>patellofemoral</a:t>
            </a:r>
            <a:r>
              <a:rPr lang="en-US" b="1" dirty="0" smtClean="0"/>
              <a:t> compartment (degenerative wear and tear of articular</a:t>
            </a:r>
          </a:p>
          <a:p>
            <a:pPr algn="ctr"/>
            <a:r>
              <a:rPr lang="en-US" dirty="0" smtClean="0"/>
              <a:t>cartilages). </a:t>
            </a:r>
          </a:p>
          <a:p>
            <a:pPr algn="ctr"/>
            <a:r>
              <a:rPr lang="en-US" b="1" i="1" dirty="0" smtClean="0"/>
              <a:t>In some cases, strengthening of the vastus medialis corrects </a:t>
            </a:r>
            <a:r>
              <a:rPr lang="en-US" b="1" i="1" dirty="0" err="1" smtClean="0"/>
              <a:t>patellofemoral</a:t>
            </a:r>
            <a:r>
              <a:rPr lang="en-US" b="1" i="1" dirty="0" smtClean="0"/>
              <a:t> dysfunction. </a:t>
            </a:r>
          </a:p>
          <a:p>
            <a:pPr algn="ctr"/>
            <a:r>
              <a:rPr lang="en-US" i="1" dirty="0" smtClean="0"/>
              <a:t>This muscle tends to</a:t>
            </a:r>
          </a:p>
          <a:p>
            <a:pPr algn="ctr"/>
            <a:r>
              <a:rPr lang="en-US" dirty="0" smtClean="0"/>
              <a:t>prevent lateral dislocation of the patella resulting from the Q-angle because the vastus medialis attaches to and pulls on the</a:t>
            </a:r>
          </a:p>
          <a:p>
            <a:pPr algn="ctr"/>
            <a:r>
              <a:rPr lang="en-US" dirty="0" smtClean="0"/>
              <a:t>medial border of the patella. Hence, weakness of the vastus medialis predisposes the individual to </a:t>
            </a:r>
            <a:r>
              <a:rPr lang="en-US" dirty="0" err="1" smtClean="0"/>
              <a:t>patellofemoral</a:t>
            </a:r>
            <a:r>
              <a:rPr lang="en-US" dirty="0" smtClean="0"/>
              <a:t> dysfunction</a:t>
            </a:r>
          </a:p>
          <a:p>
            <a:pPr algn="ctr"/>
            <a:r>
              <a:rPr lang="en-US" dirty="0" smtClean="0"/>
              <a:t>and patellar dislocation.</a:t>
            </a:r>
            <a:endParaRPr lang="ar-JO"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504056" y="543446"/>
            <a:ext cx="3275856" cy="5693866"/>
          </a:xfrm>
          <a:prstGeom prst="rect">
            <a:avLst/>
          </a:prstGeom>
          <a:solidFill>
            <a:srgbClr val="FFFF00"/>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l" rtl="0"/>
            <a:r>
              <a:rPr lang="en-US" sz="2800" b="1" dirty="0">
                <a:solidFill>
                  <a:srgbClr val="C00000"/>
                </a:solidFill>
                <a:latin typeface="Times New Roman" pitchFamily="18" charset="0"/>
                <a:cs typeface="Times New Roman" pitchFamily="18" charset="0"/>
              </a:rPr>
              <a:t>The popliteal artery</a:t>
            </a:r>
            <a:endParaRPr lang="en-US" b="1" dirty="0">
              <a:solidFill>
                <a:srgbClr val="C00000"/>
              </a:solidFill>
              <a:latin typeface="Times New Roman" pitchFamily="18" charset="0"/>
              <a:cs typeface="Times New Roman" pitchFamily="18" charset="0"/>
            </a:endParaRPr>
          </a:p>
          <a:p>
            <a:pPr algn="ctr" rtl="0">
              <a:lnSpc>
                <a:spcPct val="200000"/>
              </a:lnSpc>
            </a:pPr>
            <a:r>
              <a:rPr lang="en-US" dirty="0">
                <a:solidFill>
                  <a:prstClr val="black"/>
                </a:solidFill>
              </a:rPr>
              <a:t> </a:t>
            </a:r>
            <a:r>
              <a:rPr lang="en-US" sz="2400" b="1" dirty="0">
                <a:solidFill>
                  <a:prstClr val="black"/>
                </a:solidFill>
                <a:latin typeface="Times New Roman" pitchFamily="18" charset="0"/>
                <a:cs typeface="Times New Roman" pitchFamily="18" charset="0"/>
              </a:rPr>
              <a:t>The popliteal artery pulse is difficult to find, but  usually can be </a:t>
            </a:r>
            <a:r>
              <a:rPr lang="en-US" sz="2400" b="1" dirty="0">
                <a:solidFill>
                  <a:srgbClr val="0000FF"/>
                </a:solidFill>
                <a:latin typeface="Times New Roman" pitchFamily="18" charset="0"/>
                <a:cs typeface="Times New Roman" pitchFamily="18" charset="0"/>
              </a:rPr>
              <a:t>detected on deep palpation just medial to the midline of the popliteal fossa. </a:t>
            </a:r>
          </a:p>
        </p:txBody>
      </p:sp>
      <p:pic>
        <p:nvPicPr>
          <p:cNvPr id="30724"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99992" y="383727"/>
            <a:ext cx="4283968" cy="3261297"/>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4716016" y="3735034"/>
            <a:ext cx="3816424" cy="2862318"/>
          </a:xfrm>
          <a:prstGeom prst="rect">
            <a:avLst/>
          </a:prstGeom>
          <a:noFill/>
          <a:ln w="9525">
            <a:noFill/>
            <a:miter lim="800000"/>
            <a:headEnd/>
            <a:tailEnd/>
          </a:ln>
        </p:spPr>
      </p:pic>
      <p:cxnSp>
        <p:nvCxnSpPr>
          <p:cNvPr id="6" name="Straight Arrow Connector 5"/>
          <p:cNvCxnSpPr/>
          <p:nvPr/>
        </p:nvCxnSpPr>
        <p:spPr>
          <a:xfrm>
            <a:off x="3419872" y="908720"/>
            <a:ext cx="2880320" cy="86409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7" name="Date Placeholder 6"/>
          <p:cNvSpPr>
            <a:spLocks noGrp="1"/>
          </p:cNvSpPr>
          <p:nvPr>
            <p:ph type="dt" sz="half" idx="10"/>
          </p:nvPr>
        </p:nvSpPr>
        <p:spPr/>
        <p:txBody>
          <a:bodyPr/>
          <a:lstStyle/>
          <a:p>
            <a:fld id="{A9B3A52F-052D-4B2E-9051-2BB05849EE9F}" type="datetime1">
              <a:rPr lang="en-US" smtClean="0">
                <a:solidFill>
                  <a:prstClr val="black">
                    <a:tint val="75000"/>
                  </a:prstClr>
                </a:solidFill>
              </a:rPr>
              <a:pPr/>
              <a:t>2/24/2015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Dr.Shatarat </a:t>
            </a:r>
            <a:r>
              <a:rPr lang="ar-JO" smtClean="0">
                <a:solidFill>
                  <a:prstClr val="black">
                    <a:tint val="75000"/>
                  </a:prstClr>
                </a:solidFill>
              </a:rPr>
              <a:t>د.امجد الشطرات الجامعة الاردنية كلية الطب </a:t>
            </a:r>
            <a:endParaRPr lang="en-US" dirty="0">
              <a:solidFill>
                <a:prstClr val="black">
                  <a:tint val="75000"/>
                </a:prstClr>
              </a:solidFill>
            </a:endParaRPr>
          </a:p>
        </p:txBody>
      </p:sp>
    </p:spTree>
    <p:extLst>
      <p:ext uri="{BB962C8B-B14F-4D97-AF65-F5344CB8AC3E}">
        <p14:creationId xmlns:p14="http://schemas.microsoft.com/office/powerpoint/2010/main" val="33909816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F8E371-9018-4E8C-B5D6-1EE9243E2414}" type="datetime1">
              <a:rPr lang="en-US" smtClean="0">
                <a:solidFill>
                  <a:prstClr val="black">
                    <a:tint val="75000"/>
                  </a:prstClr>
                </a:solidFill>
              </a:rPr>
              <a:pPr/>
              <a:t>2/24/2015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Dr.Shatarat </a:t>
            </a:r>
            <a:r>
              <a:rPr lang="ar-JO" smtClean="0">
                <a:solidFill>
                  <a:prstClr val="black">
                    <a:tint val="75000"/>
                  </a:prstClr>
                </a:solidFill>
              </a:rPr>
              <a:t>د.امجد الشطرات الجامعة الاردنية كلية الطب </a:t>
            </a:r>
            <a:endParaRPr lang="en-US" dirty="0">
              <a:solidFill>
                <a:prstClr val="black">
                  <a:tint val="75000"/>
                </a:prstClr>
              </a:solidFill>
            </a:endParaRPr>
          </a:p>
        </p:txBody>
      </p:sp>
      <p:sp>
        <p:nvSpPr>
          <p:cNvPr id="4" name="Rectangle 3"/>
          <p:cNvSpPr/>
          <p:nvPr/>
        </p:nvSpPr>
        <p:spPr>
          <a:xfrm>
            <a:off x="214282" y="428604"/>
            <a:ext cx="4572000" cy="2585323"/>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algn="ctr"/>
            <a:r>
              <a:rPr lang="en-US" b="1" dirty="0" smtClean="0"/>
              <a:t>Popliteal Cysts</a:t>
            </a:r>
          </a:p>
          <a:p>
            <a:pPr algn="ctr"/>
            <a:r>
              <a:rPr lang="en-US" i="1" dirty="0" smtClean="0"/>
              <a:t>Popliteal cysts (Baker cysts) are abnormal fluid-filled sacs of synovial membrane in the region of the popliteal </a:t>
            </a:r>
            <a:r>
              <a:rPr lang="en-US" i="1" dirty="0" err="1" smtClean="0"/>
              <a:t>fossa</a:t>
            </a:r>
            <a:r>
              <a:rPr lang="en-US" i="1" dirty="0" smtClean="0"/>
              <a:t>.</a:t>
            </a:r>
            <a:r>
              <a:rPr lang="en-US" dirty="0" smtClean="0"/>
              <a:t>. Popliteal cysts are</a:t>
            </a:r>
          </a:p>
          <a:p>
            <a:pPr algn="ctr"/>
            <a:r>
              <a:rPr lang="en-US" dirty="0" smtClean="0"/>
              <a:t>common in children but seldom cause symptoms. In adults, popliteal cysts can be large, extending as far as the </a:t>
            </a:r>
            <a:r>
              <a:rPr lang="en-US" dirty="0" err="1" smtClean="0"/>
              <a:t>midcalf</a:t>
            </a:r>
            <a:r>
              <a:rPr lang="en-US" dirty="0" smtClean="0"/>
              <a:t>, and</a:t>
            </a:r>
          </a:p>
          <a:p>
            <a:pPr algn="ctr"/>
            <a:r>
              <a:rPr lang="en-US" dirty="0" smtClean="0"/>
              <a:t>may interfere with knee movements.</a:t>
            </a:r>
            <a:endParaRPr lang="ar-JO" dirty="0"/>
          </a:p>
        </p:txBody>
      </p:sp>
      <p:pic>
        <p:nvPicPr>
          <p:cNvPr id="6145" name="Picture 1"/>
          <p:cNvPicPr>
            <a:picLocks noChangeAspect="1" noChangeArrowheads="1"/>
          </p:cNvPicPr>
          <p:nvPr/>
        </p:nvPicPr>
        <p:blipFill>
          <a:blip r:embed="rId2"/>
          <a:srcRect/>
          <a:stretch>
            <a:fillRect/>
          </a:stretch>
        </p:blipFill>
        <p:spPr bwMode="auto">
          <a:xfrm>
            <a:off x="5000628" y="285728"/>
            <a:ext cx="3857652" cy="3286148"/>
          </a:xfrm>
          <a:prstGeom prst="rect">
            <a:avLst/>
          </a:prstGeom>
          <a:noFill/>
          <a:ln w="9525">
            <a:noFill/>
            <a:miter lim="800000"/>
            <a:headEnd/>
            <a:tailEnd/>
          </a:ln>
          <a:effectLst/>
        </p:spPr>
      </p:pic>
      <p:sp>
        <p:nvSpPr>
          <p:cNvPr id="6" name="Rectangle 5"/>
          <p:cNvSpPr/>
          <p:nvPr/>
        </p:nvSpPr>
        <p:spPr>
          <a:xfrm>
            <a:off x="357158" y="4000504"/>
            <a:ext cx="8358246" cy="2308324"/>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US" sz="1600" i="1" dirty="0" smtClean="0"/>
              <a:t>A </a:t>
            </a:r>
            <a:r>
              <a:rPr lang="en-US" sz="1600" i="1" dirty="0" err="1" smtClean="0"/>
              <a:t>popliteal</a:t>
            </a:r>
            <a:endParaRPr lang="en-US" sz="1600" i="1" dirty="0" smtClean="0"/>
          </a:p>
          <a:p>
            <a:pPr algn="ctr"/>
            <a:r>
              <a:rPr lang="en-US" sz="1600" dirty="0" smtClean="0"/>
              <a:t>cyst is almost always a complication of chronic knee joint effusion. The cyst may be a </a:t>
            </a:r>
            <a:r>
              <a:rPr lang="en-US" sz="1600" dirty="0" err="1" smtClean="0"/>
              <a:t>herniation</a:t>
            </a:r>
            <a:r>
              <a:rPr lang="en-US" sz="1600" dirty="0" smtClean="0"/>
              <a:t> of the </a:t>
            </a:r>
            <a:r>
              <a:rPr lang="en-US" sz="1600" dirty="0" err="1" smtClean="0"/>
              <a:t>gastrocnemius</a:t>
            </a:r>
            <a:r>
              <a:rPr lang="en-US" sz="1600" dirty="0" smtClean="0"/>
              <a:t> or</a:t>
            </a:r>
          </a:p>
          <a:p>
            <a:pPr algn="ctr"/>
            <a:r>
              <a:rPr lang="en-US" sz="1600" dirty="0" err="1" smtClean="0"/>
              <a:t>semimembranosus</a:t>
            </a:r>
            <a:r>
              <a:rPr lang="en-US" sz="1600" dirty="0" smtClean="0"/>
              <a:t> bursa through the fibrous layer of the joint capsule into the </a:t>
            </a:r>
            <a:r>
              <a:rPr lang="en-US" sz="1600" dirty="0" err="1" smtClean="0"/>
              <a:t>popliteal</a:t>
            </a:r>
            <a:r>
              <a:rPr lang="en-US" sz="1600" dirty="0" smtClean="0"/>
              <a:t> </a:t>
            </a:r>
            <a:r>
              <a:rPr lang="en-US" sz="1600" dirty="0" err="1" smtClean="0"/>
              <a:t>fossa</a:t>
            </a:r>
            <a:r>
              <a:rPr lang="en-US" sz="1600" dirty="0" smtClean="0"/>
              <a:t>, communicating with the synovial</a:t>
            </a:r>
          </a:p>
          <a:p>
            <a:pPr algn="ctr"/>
            <a:r>
              <a:rPr lang="en-US" sz="1600" dirty="0" smtClean="0"/>
              <a:t>cavity of the knee joint by a narrow stalk. Synovial fluid may also escape from the knee joint (</a:t>
            </a:r>
            <a:r>
              <a:rPr lang="en-US" sz="1600" i="1" dirty="0" smtClean="0"/>
              <a:t>synovial effusion) or a bursa</a:t>
            </a:r>
          </a:p>
          <a:p>
            <a:pPr algn="ctr"/>
            <a:r>
              <a:rPr lang="en-US" sz="1600" dirty="0" smtClean="0"/>
              <a:t>around the knee and collect in the </a:t>
            </a:r>
            <a:r>
              <a:rPr lang="en-US" sz="1600" dirty="0" err="1" smtClean="0"/>
              <a:t>popliteal</a:t>
            </a:r>
            <a:r>
              <a:rPr lang="en-US" sz="1600" dirty="0" smtClean="0"/>
              <a:t> </a:t>
            </a:r>
            <a:r>
              <a:rPr lang="en-US" sz="1600" dirty="0" err="1" smtClean="0"/>
              <a:t>fossa</a:t>
            </a:r>
            <a:r>
              <a:rPr lang="en-US" sz="1600" dirty="0" smtClean="0"/>
              <a:t>. Here it forms a new synovial-lined sac, or </a:t>
            </a:r>
            <a:r>
              <a:rPr lang="en-US" sz="1600" dirty="0" err="1" smtClean="0"/>
              <a:t>popliteal</a:t>
            </a:r>
            <a:r>
              <a:rPr lang="en-US" sz="1600" dirty="0" smtClean="0"/>
              <a:t> cyst</a:t>
            </a:r>
            <a:endParaRPr lang="ar-JO" sz="1600" dirty="0"/>
          </a:p>
        </p:txBody>
      </p:sp>
      <p:cxnSp>
        <p:nvCxnSpPr>
          <p:cNvPr id="8" name="Straight Arrow Connector 7"/>
          <p:cNvCxnSpPr/>
          <p:nvPr/>
        </p:nvCxnSpPr>
        <p:spPr>
          <a:xfrm>
            <a:off x="3286116" y="642918"/>
            <a:ext cx="3357586" cy="135732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9" name="TextBox 8"/>
          <p:cNvSpPr txBox="1"/>
          <p:nvPr/>
        </p:nvSpPr>
        <p:spPr>
          <a:xfrm rot="19355308">
            <a:off x="-7534" y="4030362"/>
            <a:ext cx="1164038" cy="369332"/>
          </a:xfrm>
          <a:prstGeom prst="rect">
            <a:avLst/>
          </a:prstGeom>
        </p:spPr>
        <p:style>
          <a:lnRef idx="2">
            <a:schemeClr val="accent6"/>
          </a:lnRef>
          <a:fillRef idx="1">
            <a:schemeClr val="lt1"/>
          </a:fillRef>
          <a:effectRef idx="0">
            <a:schemeClr val="accent6"/>
          </a:effectRef>
          <a:fontRef idx="minor">
            <a:schemeClr val="dk1"/>
          </a:fontRef>
        </p:style>
        <p:txBody>
          <a:bodyPr wrap="none" rtlCol="1">
            <a:spAutoFit/>
          </a:bodyPr>
          <a:lstStyle/>
          <a:p>
            <a:r>
              <a:rPr lang="en-US" dirty="0" smtClean="0"/>
              <a:t>Read only</a:t>
            </a:r>
            <a:endParaRPr lang="ar-JO"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F8E371-9018-4E8C-B5D6-1EE9243E2414}" type="datetime1">
              <a:rPr lang="en-US" smtClean="0">
                <a:solidFill>
                  <a:prstClr val="black">
                    <a:tint val="75000"/>
                  </a:prstClr>
                </a:solidFill>
              </a:rPr>
              <a:pPr/>
              <a:t>2/24/2015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Dr.Shatarat </a:t>
            </a:r>
            <a:r>
              <a:rPr lang="ar-JO" smtClean="0">
                <a:solidFill>
                  <a:prstClr val="black">
                    <a:tint val="75000"/>
                  </a:prstClr>
                </a:solidFill>
              </a:rPr>
              <a:t>د.امجد الشطرات الجامعة الاردنية كلية الطب </a:t>
            </a:r>
            <a:endParaRPr lang="en-US" dirty="0">
              <a:solidFill>
                <a:prstClr val="black">
                  <a:tint val="75000"/>
                </a:prstClr>
              </a:solidFill>
            </a:endParaRPr>
          </a:p>
        </p:txBody>
      </p:sp>
      <p:sp>
        <p:nvSpPr>
          <p:cNvPr id="4" name="Rectangle 3"/>
          <p:cNvSpPr/>
          <p:nvPr/>
        </p:nvSpPr>
        <p:spPr>
          <a:xfrm>
            <a:off x="285720" y="285728"/>
            <a:ext cx="4071966" cy="541686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sz="1600" b="1" dirty="0" err="1" smtClean="0"/>
              <a:t>Bursit</a:t>
            </a:r>
            <a:r>
              <a:rPr lang="en-US" sz="1600" b="1" dirty="0" smtClean="0"/>
              <a:t> is in Knee Region</a:t>
            </a:r>
          </a:p>
          <a:p>
            <a:pPr algn="ctr" rtl="0">
              <a:buFont typeface="Wingdings" pitchFamily="2" charset="2"/>
              <a:buChar char="Ø"/>
            </a:pPr>
            <a:r>
              <a:rPr lang="en-US" sz="1600" i="1" dirty="0" smtClean="0"/>
              <a:t>Prepatellar bursitis (“</a:t>
            </a:r>
            <a:r>
              <a:rPr lang="en-US" b="1" i="1" u="sng" dirty="0" smtClean="0"/>
              <a:t>housemaid's knee”) </a:t>
            </a:r>
            <a:r>
              <a:rPr lang="en-US" sz="1600" i="1" dirty="0" smtClean="0"/>
              <a:t>is usually a friction bursitis caused by friction between the skin and the patella. </a:t>
            </a:r>
          </a:p>
          <a:p>
            <a:pPr algn="ctr" rtl="0">
              <a:buFont typeface="Wingdings" pitchFamily="2" charset="2"/>
              <a:buChar char="Ø"/>
            </a:pPr>
            <a:r>
              <a:rPr lang="en-US" sz="1600" i="1" dirty="0" smtClean="0"/>
              <a:t>Subcutaneous </a:t>
            </a:r>
            <a:r>
              <a:rPr lang="en-US" sz="1600" i="1" dirty="0" err="1" smtClean="0"/>
              <a:t>infrapatellar</a:t>
            </a:r>
            <a:r>
              <a:rPr lang="en-US" sz="1600" i="1" dirty="0" smtClean="0"/>
              <a:t> bursitis results from excessive friction between the skin and the </a:t>
            </a:r>
            <a:r>
              <a:rPr lang="en-US" sz="1600" i="1" dirty="0" err="1" smtClean="0"/>
              <a:t>tibial</a:t>
            </a:r>
            <a:r>
              <a:rPr lang="en-US" sz="1600" i="1" dirty="0" smtClean="0"/>
              <a:t> </a:t>
            </a:r>
            <a:r>
              <a:rPr lang="en-US" sz="1600" i="1" dirty="0" err="1" smtClean="0"/>
              <a:t>tuberosity</a:t>
            </a:r>
            <a:endParaRPr lang="en-US" sz="1600" i="1" dirty="0" smtClean="0"/>
          </a:p>
          <a:p>
            <a:pPr algn="ctr" rtl="0">
              <a:buFont typeface="Wingdings" pitchFamily="2" charset="2"/>
              <a:buChar char="Ø"/>
            </a:pPr>
            <a:r>
              <a:rPr lang="en-US" sz="1600" i="1" dirty="0" smtClean="0"/>
              <a:t>Deep </a:t>
            </a:r>
            <a:r>
              <a:rPr lang="en-US" sz="1600" i="1" dirty="0" err="1" smtClean="0"/>
              <a:t>infrapatellar</a:t>
            </a:r>
            <a:r>
              <a:rPr lang="en-US" sz="1600" i="1" dirty="0" smtClean="0"/>
              <a:t> bursitis results in edema between the patellar ligament and the tibia,</a:t>
            </a:r>
          </a:p>
          <a:p>
            <a:pPr algn="ctr"/>
            <a:r>
              <a:rPr lang="en-US" sz="1600" dirty="0" smtClean="0"/>
              <a:t>superior to the tibial tuberosity.</a:t>
            </a:r>
          </a:p>
          <a:p>
            <a:pPr algn="ctr" rtl="0">
              <a:buFont typeface="Wingdings" pitchFamily="2" charset="2"/>
              <a:buChar char="v"/>
            </a:pPr>
            <a:r>
              <a:rPr lang="en-US" sz="1600" b="1" i="1" u="sng" dirty="0" smtClean="0"/>
              <a:t>The </a:t>
            </a:r>
            <a:r>
              <a:rPr lang="en-US" sz="1600" b="1" i="1" u="sng" dirty="0" err="1" smtClean="0"/>
              <a:t>suprapatellar</a:t>
            </a:r>
            <a:r>
              <a:rPr lang="en-US" sz="1600" b="1" i="1" u="sng" dirty="0" smtClean="0"/>
              <a:t> bursa communicates with the articular cavity of the knee joint; </a:t>
            </a:r>
          </a:p>
          <a:p>
            <a:pPr algn="ctr"/>
            <a:r>
              <a:rPr lang="en-US" sz="1600" dirty="0" smtClean="0"/>
              <a:t>consequently, abrasions or penetrating wounds</a:t>
            </a:r>
          </a:p>
          <a:p>
            <a:pPr algn="ctr"/>
            <a:r>
              <a:rPr lang="en-US" sz="1600" dirty="0" smtClean="0"/>
              <a:t>(e.g., a stab wound) superior to the patella may result in </a:t>
            </a:r>
            <a:r>
              <a:rPr lang="en-US" sz="1600" i="1" dirty="0" err="1" smtClean="0"/>
              <a:t>suprapatellar</a:t>
            </a:r>
            <a:r>
              <a:rPr lang="en-US" sz="1600" i="1" dirty="0" smtClean="0"/>
              <a:t> bursitis caused by bacteria entering the bursa from the</a:t>
            </a:r>
          </a:p>
          <a:p>
            <a:pPr algn="ctr"/>
            <a:r>
              <a:rPr lang="en-US" sz="1600" dirty="0" smtClean="0"/>
              <a:t>torn skin. </a:t>
            </a:r>
          </a:p>
          <a:p>
            <a:pPr algn="ctr"/>
            <a:r>
              <a:rPr lang="en-US" sz="1600" b="1" u="sng" dirty="0" smtClean="0"/>
              <a:t>The infection may spread to the knee joint</a:t>
            </a:r>
            <a:r>
              <a:rPr lang="en-US" sz="1600" dirty="0" smtClean="0"/>
              <a:t>.</a:t>
            </a:r>
            <a:endParaRPr lang="ar-JO" sz="1600" dirty="0"/>
          </a:p>
        </p:txBody>
      </p:sp>
      <p:sp>
        <p:nvSpPr>
          <p:cNvPr id="51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42849" tIns="-46023" rIns="-42849" bIns="45720" numCol="1" anchor="ctr" anchorCtr="0" compatLnSpc="1">
            <a:prstTxWarp prst="textNoShape">
              <a:avLst/>
            </a:prstTxWarp>
            <a:spAutoFit/>
          </a:bodyPr>
          <a:lstStyle/>
          <a:p>
            <a:endParaRPr lang="ar-JO"/>
          </a:p>
        </p:txBody>
      </p:sp>
      <p:pic>
        <p:nvPicPr>
          <p:cNvPr id="5123"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00562" y="857232"/>
            <a:ext cx="4572032" cy="4514862"/>
          </a:xfrm>
          <a:prstGeom prst="rect">
            <a:avLst/>
          </a:prstGeom>
          <a:noFill/>
          <a:ln w="9525">
            <a:noFill/>
            <a:miter lim="800000"/>
            <a:headEnd/>
            <a:tailEnd/>
          </a:ln>
          <a:effectLst/>
        </p:spPr>
      </p:pic>
      <p:cxnSp>
        <p:nvCxnSpPr>
          <p:cNvPr id="9" name="Straight Arrow Connector 8"/>
          <p:cNvCxnSpPr/>
          <p:nvPr/>
        </p:nvCxnSpPr>
        <p:spPr>
          <a:xfrm>
            <a:off x="3929058" y="714356"/>
            <a:ext cx="3857652" cy="264320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F8E371-9018-4E8C-B5D6-1EE9243E2414}" type="datetime1">
              <a:rPr lang="en-US" smtClean="0">
                <a:solidFill>
                  <a:prstClr val="black">
                    <a:tint val="75000"/>
                  </a:prstClr>
                </a:solidFill>
              </a:rPr>
              <a:pPr/>
              <a:t>2/24/2015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Dr.Shatarat </a:t>
            </a:r>
            <a:r>
              <a:rPr lang="ar-JO" smtClean="0">
                <a:solidFill>
                  <a:prstClr val="black">
                    <a:tint val="75000"/>
                  </a:prstClr>
                </a:solidFill>
              </a:rPr>
              <a:t>د.امجد الشطرات الجامعة الاردنية كلية الطب </a:t>
            </a:r>
            <a:endParaRPr lang="en-US" dirty="0">
              <a:solidFill>
                <a:prstClr val="black">
                  <a:tint val="75000"/>
                </a:prstClr>
              </a:solidFill>
            </a:endParaRPr>
          </a:p>
        </p:txBody>
      </p:sp>
      <p:sp>
        <p:nvSpPr>
          <p:cNvPr id="4" name="Rectangle 3"/>
          <p:cNvSpPr/>
          <p:nvPr/>
        </p:nvSpPr>
        <p:spPr>
          <a:xfrm>
            <a:off x="1428744" y="500042"/>
            <a:ext cx="6357966" cy="507831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dirty="0" err="1" smtClean="0"/>
              <a:t>Intraosseous</a:t>
            </a:r>
            <a:r>
              <a:rPr lang="en-US" dirty="0" smtClean="0"/>
              <a:t> Infusion of the Tibia in the Infant</a:t>
            </a:r>
          </a:p>
          <a:p>
            <a:pPr algn="ctr"/>
            <a:r>
              <a:rPr lang="en-US" dirty="0" smtClean="0"/>
              <a:t>The technique may be used for the infusion of fluids and blood when it has been found impossible to obtain an intravenous line. The procedure is easy and rapid to perform, as follows:</a:t>
            </a:r>
          </a:p>
          <a:p>
            <a:pPr algn="ctr"/>
            <a:r>
              <a:rPr lang="en-US" dirty="0" smtClean="0"/>
              <a:t>With the distal leg adequately supported, the anterior subcutaneous surface of the tibia is palpated.</a:t>
            </a:r>
          </a:p>
          <a:p>
            <a:pPr algn="ctr"/>
            <a:r>
              <a:rPr lang="en-US" dirty="0" smtClean="0"/>
              <a:t>The skin is anesthetized about 1 in. (2.5 cm) distal to the tibial tuberosity, thus blocking the </a:t>
            </a:r>
            <a:r>
              <a:rPr lang="en-US" dirty="0" err="1" smtClean="0"/>
              <a:t>infrapatellar</a:t>
            </a:r>
            <a:r>
              <a:rPr lang="en-US" dirty="0" smtClean="0"/>
              <a:t> branch of the saphenous nerve.</a:t>
            </a:r>
          </a:p>
          <a:p>
            <a:pPr algn="ctr"/>
            <a:r>
              <a:rPr lang="en-US" dirty="0" smtClean="0"/>
              <a:t>The bone marrow needle is directed at right angles through the skin, superficial fascia, deep fascia, and tibial </a:t>
            </a:r>
            <a:r>
              <a:rPr lang="en-US" dirty="0" err="1" smtClean="0"/>
              <a:t>periosteum</a:t>
            </a:r>
            <a:r>
              <a:rPr lang="en-US" dirty="0" smtClean="0"/>
              <a:t> and the cortex of the tibia. Once the needle tip reaches the medulla and bone marrow, the operator senses a feeling of </a:t>
            </a:r>
            <a:r>
              <a:rPr lang="en-US" dirty="0" err="1" smtClean="0"/>
              <a:t>â€œgive.â</a:t>
            </a:r>
            <a:r>
              <a:rPr lang="en-US" dirty="0" smtClean="0"/>
              <a:t>€‌ The position of the needle in the marrow can be confirmed by aspiration. The needle should be directed slightly </a:t>
            </a:r>
            <a:r>
              <a:rPr lang="en-US" dirty="0" err="1" smtClean="0"/>
              <a:t>caudad</a:t>
            </a:r>
            <a:r>
              <a:rPr lang="en-US" dirty="0" smtClean="0"/>
              <a:t> to avoid injury to the </a:t>
            </a:r>
            <a:r>
              <a:rPr lang="en-US" dirty="0" err="1" smtClean="0"/>
              <a:t>epiphyseal</a:t>
            </a:r>
            <a:r>
              <a:rPr lang="en-US" dirty="0" smtClean="0"/>
              <a:t> plate of the proximal end of the tibia. The transfusion may then commence</a:t>
            </a:r>
            <a:endParaRPr lang="en-US" dirty="0"/>
          </a:p>
        </p:txBody>
      </p:sp>
      <p:sp>
        <p:nvSpPr>
          <p:cNvPr id="5" name="TextBox 4"/>
          <p:cNvSpPr txBox="1"/>
          <p:nvPr/>
        </p:nvSpPr>
        <p:spPr>
          <a:xfrm rot="20130452">
            <a:off x="7455742" y="500042"/>
            <a:ext cx="1164038" cy="369332"/>
          </a:xfrm>
          <a:prstGeom prst="rect">
            <a:avLst/>
          </a:prstGeom>
        </p:spPr>
        <p:style>
          <a:lnRef idx="2">
            <a:schemeClr val="accent6"/>
          </a:lnRef>
          <a:fillRef idx="1">
            <a:schemeClr val="lt1"/>
          </a:fillRef>
          <a:effectRef idx="0">
            <a:schemeClr val="accent6"/>
          </a:effectRef>
          <a:fontRef idx="minor">
            <a:schemeClr val="dk1"/>
          </a:fontRef>
        </p:style>
        <p:txBody>
          <a:bodyPr wrap="none" rtlCol="1">
            <a:spAutoFit/>
          </a:bodyPr>
          <a:lstStyle/>
          <a:p>
            <a:r>
              <a:rPr lang="en-US" dirty="0" smtClean="0"/>
              <a:t>Read only</a:t>
            </a:r>
            <a:endParaRPr lang="ar-JO"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791200" y="6203667"/>
            <a:ext cx="2717180" cy="384048"/>
          </a:xfrm>
        </p:spPr>
        <p:style>
          <a:lnRef idx="2">
            <a:schemeClr val="accent6"/>
          </a:lnRef>
          <a:fillRef idx="1">
            <a:schemeClr val="lt1"/>
          </a:fillRef>
          <a:effectRef idx="0">
            <a:schemeClr val="accent6"/>
          </a:effectRef>
          <a:fontRef idx="minor">
            <a:schemeClr val="dk1"/>
          </a:fontRef>
        </p:style>
        <p:txBody>
          <a:bodyPr/>
          <a:lstStyle/>
          <a:p>
            <a:fld id="{0DF8E371-9018-4E8C-B5D6-1EE9243E2414}" type="datetime1">
              <a:rPr lang="en-US" smtClean="0">
                <a:solidFill>
                  <a:prstClr val="black">
                    <a:tint val="75000"/>
                  </a:prstClr>
                </a:solidFill>
              </a:rPr>
              <a:pPr/>
              <a:t>2/24/2015</a:t>
            </a:fld>
            <a:endParaRPr lang="en-US" dirty="0">
              <a:solidFill>
                <a:prstClr val="black">
                  <a:tint val="75000"/>
                </a:prstClr>
              </a:solidFill>
            </a:endParaRPr>
          </a:p>
        </p:txBody>
      </p:sp>
      <p:sp>
        <p:nvSpPr>
          <p:cNvPr id="3" name="Footer Placeholder 2"/>
          <p:cNvSpPr>
            <a:spLocks noGrp="1"/>
          </p:cNvSpPr>
          <p:nvPr>
            <p:ph type="ftr" sz="quarter" idx="11"/>
          </p:nvPr>
        </p:nvSpPr>
        <p:spPr>
          <a:xfrm>
            <a:off x="2133600" y="6203667"/>
            <a:ext cx="3756102" cy="384048"/>
          </a:xfrm>
        </p:spPr>
        <p:style>
          <a:lnRef idx="2">
            <a:schemeClr val="accent6"/>
          </a:lnRef>
          <a:fillRef idx="1">
            <a:schemeClr val="lt1"/>
          </a:fillRef>
          <a:effectRef idx="0">
            <a:schemeClr val="accent6"/>
          </a:effectRef>
          <a:fontRef idx="minor">
            <a:schemeClr val="dk1"/>
          </a:fontRef>
        </p:style>
        <p:txBody>
          <a:bodyPr/>
          <a:lstStyle/>
          <a:p>
            <a:r>
              <a:rPr lang="en-US" smtClean="0">
                <a:solidFill>
                  <a:prstClr val="black">
                    <a:tint val="75000"/>
                  </a:prstClr>
                </a:solidFill>
              </a:rPr>
              <a:t>Dr.Shatarat </a:t>
            </a:r>
            <a:r>
              <a:rPr lang="ar-JO" smtClean="0">
                <a:solidFill>
                  <a:prstClr val="black">
                    <a:tint val="75000"/>
                  </a:prstClr>
                </a:solidFill>
              </a:rPr>
              <a:t>د.امجد الشطرات الجامعة الاردنية كلية الطب </a:t>
            </a:r>
            <a:endParaRPr lang="en-US" dirty="0">
              <a:solidFill>
                <a:prstClr val="black">
                  <a:tint val="75000"/>
                </a:prstClr>
              </a:solidFill>
            </a:endParaRPr>
          </a:p>
        </p:txBody>
      </p:sp>
      <p:sp>
        <p:nvSpPr>
          <p:cNvPr id="4" name="Rectangle 3"/>
          <p:cNvSpPr/>
          <p:nvPr/>
        </p:nvSpPr>
        <p:spPr>
          <a:xfrm>
            <a:off x="3214678" y="71414"/>
            <a:ext cx="4983218" cy="33855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sz="1600" dirty="0" smtClean="0"/>
              <a:t>Anterior Compartment of the Leg Syndrome.</a:t>
            </a:r>
            <a:endParaRPr lang="en-US" sz="1600" dirty="0"/>
          </a:p>
        </p:txBody>
      </p:sp>
      <p:sp>
        <p:nvSpPr>
          <p:cNvPr id="5" name="Rectangle 4"/>
          <p:cNvSpPr/>
          <p:nvPr/>
        </p:nvSpPr>
        <p:spPr>
          <a:xfrm>
            <a:off x="214281" y="453166"/>
            <a:ext cx="4071967" cy="5047536"/>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rtl="0">
              <a:buFont typeface="Wingdings" pitchFamily="2" charset="2"/>
              <a:buChar char="Ø"/>
            </a:pPr>
            <a:r>
              <a:rPr lang="en-US" sz="1400" dirty="0" smtClean="0"/>
              <a:t>is produced by an increase in the </a:t>
            </a:r>
            <a:r>
              <a:rPr lang="en-US" sz="1400" dirty="0" err="1" smtClean="0"/>
              <a:t>intracompartmental</a:t>
            </a:r>
            <a:r>
              <a:rPr lang="en-US" sz="1400" dirty="0" smtClean="0"/>
              <a:t> pressure that results from an increased production of tissue fluid.</a:t>
            </a:r>
          </a:p>
          <a:p>
            <a:pPr algn="ctr" rtl="0">
              <a:buFont typeface="Wingdings" pitchFamily="2" charset="2"/>
              <a:buChar char="Ø"/>
            </a:pPr>
            <a:r>
              <a:rPr lang="en-US" sz="1400" dirty="0" smtClean="0"/>
              <a:t> Soft tissue injury associated with bone fractures is a common cause, and early diagnosis is critical. </a:t>
            </a:r>
          </a:p>
          <a:p>
            <a:pPr algn="ctr" rtl="0">
              <a:buFont typeface="Wingdings" pitchFamily="2" charset="2"/>
              <a:buChar char="Ø"/>
            </a:pPr>
            <a:r>
              <a:rPr lang="en-US" sz="1400" b="1" u="sng" dirty="0" smtClean="0"/>
              <a:t>The deep, aching pain </a:t>
            </a:r>
            <a:r>
              <a:rPr lang="en-US" sz="1400" dirty="0" smtClean="0"/>
              <a:t>in the anterior compartment of the leg that is characteristic of this syndrome can become severe. </a:t>
            </a:r>
          </a:p>
          <a:p>
            <a:pPr algn="ctr"/>
            <a:r>
              <a:rPr lang="en-US" sz="1400" b="1" u="sng" dirty="0" smtClean="0"/>
              <a:t>Dorsiflexion of the foot at the ankle joint increases the severity of the pain.</a:t>
            </a:r>
          </a:p>
          <a:p>
            <a:pPr algn="ctr"/>
            <a:r>
              <a:rPr lang="en-US" sz="1400" dirty="0" smtClean="0"/>
              <a:t>As the pressure rises, the venous return is diminished, thus producing a further rise in pressure. </a:t>
            </a:r>
          </a:p>
          <a:p>
            <a:pPr algn="ctr" rtl="0">
              <a:buFont typeface="Wingdings" pitchFamily="2" charset="2"/>
              <a:buChar char="Ø"/>
            </a:pPr>
            <a:r>
              <a:rPr lang="en-US" sz="1400" dirty="0" smtClean="0"/>
              <a:t>In severe cases, </a:t>
            </a:r>
            <a:r>
              <a:rPr lang="en-US" sz="1400" b="1" dirty="0" smtClean="0"/>
              <a:t>the arterial supply is eventually cut off by compression</a:t>
            </a:r>
            <a:endParaRPr lang="en-US" sz="1400" dirty="0" smtClean="0"/>
          </a:p>
          <a:p>
            <a:pPr algn="ctr" rtl="0">
              <a:buFont typeface="Wingdings" pitchFamily="2" charset="2"/>
              <a:buChar char="Ø"/>
            </a:pPr>
            <a:r>
              <a:rPr lang="en-US" sz="1400" dirty="0" smtClean="0"/>
              <a:t> the </a:t>
            </a:r>
            <a:r>
              <a:rPr lang="en-US" sz="1400" b="1" i="1" dirty="0" smtClean="0"/>
              <a:t>dorsalis pedis arterial pulse disappears</a:t>
            </a:r>
            <a:r>
              <a:rPr lang="en-US" sz="1400" dirty="0" smtClean="0"/>
              <a:t>. </a:t>
            </a:r>
          </a:p>
          <a:p>
            <a:pPr algn="ctr" rtl="0">
              <a:buFont typeface="Wingdings" pitchFamily="2" charset="2"/>
              <a:buChar char="Ø"/>
            </a:pPr>
            <a:r>
              <a:rPr lang="en-US" sz="1400" dirty="0" smtClean="0"/>
              <a:t>The tibialis anterior, the extensor digitorum longus, and the extensor </a:t>
            </a:r>
            <a:r>
              <a:rPr lang="en-US" sz="1400" dirty="0" err="1" smtClean="0"/>
              <a:t>hallucis</a:t>
            </a:r>
            <a:r>
              <a:rPr lang="en-US" sz="1400" dirty="0" smtClean="0"/>
              <a:t> longus muscles </a:t>
            </a:r>
            <a:r>
              <a:rPr lang="en-US" sz="1400" b="1" i="1" u="sng" dirty="0" smtClean="0"/>
              <a:t>are paralyzed</a:t>
            </a:r>
            <a:r>
              <a:rPr lang="en-US" sz="1400" dirty="0" smtClean="0"/>
              <a:t>.</a:t>
            </a:r>
          </a:p>
          <a:p>
            <a:pPr algn="ctr" rtl="0">
              <a:buFont typeface="Wingdings" pitchFamily="2" charset="2"/>
              <a:buChar char="Ø"/>
            </a:pPr>
            <a:r>
              <a:rPr lang="en-US" sz="1400" dirty="0" smtClean="0"/>
              <a:t> Loss of sensation is limited to the area supplied by the deep </a:t>
            </a:r>
            <a:r>
              <a:rPr lang="en-US" sz="1400" dirty="0" err="1" smtClean="0"/>
              <a:t>peroneal</a:t>
            </a:r>
            <a:r>
              <a:rPr lang="en-US" sz="1400" dirty="0" smtClean="0"/>
              <a:t>  nerve </a:t>
            </a:r>
          </a:p>
          <a:p>
            <a:pPr algn="ctr" rtl="0"/>
            <a:r>
              <a:rPr lang="en-US" sz="1400" b="1" i="1" dirty="0" smtClean="0"/>
              <a:t>that is, the skin cleft between the first and second toes</a:t>
            </a:r>
            <a:r>
              <a:rPr lang="en-US" sz="1400" dirty="0" smtClean="0"/>
              <a:t>. </a:t>
            </a:r>
          </a:p>
        </p:txBody>
      </p:sp>
      <p:pic>
        <p:nvPicPr>
          <p:cNvPr id="3074" name="Picture 2" descr="compartment syndrome">
            <a:hlinkClick r:id="rId2"/>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57686" y="928670"/>
            <a:ext cx="4643470" cy="3895728"/>
          </a:xfrm>
          <a:prstGeom prst="rect">
            <a:avLst/>
          </a:prstGeom>
        </p:spPr>
        <p:style>
          <a:lnRef idx="2">
            <a:schemeClr val="accent6"/>
          </a:lnRef>
          <a:fillRef idx="1">
            <a:schemeClr val="lt1"/>
          </a:fillRef>
          <a:effectRef idx="0">
            <a:schemeClr val="accent6"/>
          </a:effectRef>
          <a:fontRef idx="minor">
            <a:schemeClr val="dk1"/>
          </a:fontRef>
        </p:style>
      </p:pic>
      <p:sp>
        <p:nvSpPr>
          <p:cNvPr id="7" name="Rectangle 6"/>
          <p:cNvSpPr/>
          <p:nvPr/>
        </p:nvSpPr>
        <p:spPr>
          <a:xfrm>
            <a:off x="142844" y="5415993"/>
            <a:ext cx="8990700" cy="58477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sz="1600" dirty="0" smtClean="0"/>
              <a:t>The surgeon can open the anterior compartment of the leg by making a longitudinal incision through the deep fascia and thus decompress the area and prevent anoxic necrosis of the muscles</a:t>
            </a:r>
            <a:endParaRPr lang="ar-JO" sz="1600" dirty="0"/>
          </a:p>
        </p:txBody>
      </p:sp>
      <p:sp>
        <p:nvSpPr>
          <p:cNvPr id="8" name="TextBox 7"/>
          <p:cNvSpPr txBox="1"/>
          <p:nvPr/>
        </p:nvSpPr>
        <p:spPr>
          <a:xfrm rot="19278198">
            <a:off x="7986049" y="5520537"/>
            <a:ext cx="1220820"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1">
            <a:spAutoFit/>
          </a:bodyPr>
          <a:lstStyle/>
          <a:p>
            <a:r>
              <a:rPr lang="en-US" dirty="0" smtClean="0">
                <a:solidFill>
                  <a:schemeClr val="bg1"/>
                </a:solidFill>
              </a:rPr>
              <a:t>Read only</a:t>
            </a:r>
            <a:endParaRPr lang="ar-JO" dirty="0">
              <a:solidFill>
                <a:schemeClr val="bg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F8E371-9018-4E8C-B5D6-1EE9243E2414}" type="datetime1">
              <a:rPr lang="en-US" smtClean="0">
                <a:solidFill>
                  <a:prstClr val="black">
                    <a:tint val="75000"/>
                  </a:prstClr>
                </a:solidFill>
              </a:rPr>
              <a:pPr/>
              <a:t>2/24/2015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Dr.Shatarat </a:t>
            </a:r>
            <a:r>
              <a:rPr lang="ar-JO" smtClean="0">
                <a:solidFill>
                  <a:prstClr val="black">
                    <a:tint val="75000"/>
                  </a:prstClr>
                </a:solidFill>
              </a:rPr>
              <a:t>د.امجد الشطرات الجامعة الاردنية كلية الطب </a:t>
            </a:r>
            <a:endParaRPr lang="en-US" dirty="0">
              <a:solidFill>
                <a:prstClr val="black">
                  <a:tint val="75000"/>
                </a:prstClr>
              </a:solidFill>
            </a:endParaRPr>
          </a:p>
        </p:txBody>
      </p:sp>
      <p:sp>
        <p:nvSpPr>
          <p:cNvPr id="4" name="Rectangle 3"/>
          <p:cNvSpPr/>
          <p:nvPr/>
        </p:nvSpPr>
        <p:spPr>
          <a:xfrm>
            <a:off x="357158" y="714356"/>
            <a:ext cx="4572000" cy="5078313"/>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r>
              <a:rPr lang="en-US" b="1" dirty="0" err="1" smtClean="0"/>
              <a:t>Hallux</a:t>
            </a:r>
            <a:r>
              <a:rPr lang="en-US" b="1" dirty="0" smtClean="0"/>
              <a:t> </a:t>
            </a:r>
            <a:r>
              <a:rPr lang="en-US" b="1" dirty="0" err="1" smtClean="0"/>
              <a:t>Valgus</a:t>
            </a:r>
            <a:endParaRPr lang="en-US" b="1" dirty="0" smtClean="0"/>
          </a:p>
          <a:p>
            <a:pPr algn="ctr"/>
            <a:r>
              <a:rPr lang="en-US" dirty="0" err="1" smtClean="0"/>
              <a:t>Hallux</a:t>
            </a:r>
            <a:r>
              <a:rPr lang="en-US" dirty="0" smtClean="0"/>
              <a:t> </a:t>
            </a:r>
            <a:r>
              <a:rPr lang="en-US" dirty="0" err="1" smtClean="0"/>
              <a:t>valgus</a:t>
            </a:r>
            <a:r>
              <a:rPr lang="en-US" dirty="0" smtClean="0"/>
              <a:t> is a foot deformity caused by degenerative joint disease; it is characterized by lateral deviation of the </a:t>
            </a:r>
            <a:r>
              <a:rPr lang="en-US" i="1" dirty="0" err="1" smtClean="0"/>
              <a:t>hallux</a:t>
            </a:r>
            <a:r>
              <a:rPr lang="en-US" i="1" dirty="0" smtClean="0"/>
              <a:t>). In some people, the deviation is so great that the first toe overlaps the second toe. These individuals are unable to move</a:t>
            </a:r>
          </a:p>
          <a:p>
            <a:pPr algn="ctr"/>
            <a:r>
              <a:rPr lang="en-US" dirty="0" smtClean="0"/>
              <a:t>their first digit away from their second digit because the </a:t>
            </a:r>
            <a:r>
              <a:rPr lang="en-US" dirty="0" err="1" smtClean="0"/>
              <a:t>sesamoid</a:t>
            </a:r>
            <a:r>
              <a:rPr lang="en-US" dirty="0" smtClean="0"/>
              <a:t> bones under the head of the first metatarsal are displaced and</a:t>
            </a:r>
          </a:p>
          <a:p>
            <a:pPr algn="ctr"/>
            <a:r>
              <a:rPr lang="en-US" dirty="0" smtClean="0"/>
              <a:t>lie in the space between the heads of the first and second metatarsals. In addition, a subcutaneous bursa may form owing to</a:t>
            </a:r>
          </a:p>
          <a:p>
            <a:pPr algn="ctr"/>
            <a:r>
              <a:rPr lang="en-US" dirty="0" smtClean="0"/>
              <a:t>pressure and friction against the shoe. When tender and inflamed, the bursa is called a bunion great toe (L.</a:t>
            </a:r>
            <a:endParaRPr lang="ar-JO" dirty="0"/>
          </a:p>
        </p:txBody>
      </p:sp>
      <p:pic>
        <p:nvPicPr>
          <p:cNvPr id="2050" name="Picture 2" descr="Hallux Valgus-Aspect pré op décharge.JPG">
            <a:hlinkClick r:id="rId2"/>
          </p:cNvPr>
          <p:cNvPicPr>
            <a:picLocks noChangeAspect="1" noChangeArrowheads="1"/>
          </p:cNvPicPr>
          <p:nvPr/>
        </p:nvPicPr>
        <p:blipFill>
          <a:blip r:embed="rId3"/>
          <a:srcRect/>
          <a:stretch>
            <a:fillRect/>
          </a:stretch>
        </p:blipFill>
        <p:spPr bwMode="auto">
          <a:xfrm>
            <a:off x="5286380" y="928670"/>
            <a:ext cx="3357586" cy="4857784"/>
          </a:xfrm>
          <a:prstGeom prst="rect">
            <a:avLst/>
          </a:prstGeom>
          <a:noFill/>
        </p:spPr>
      </p:pic>
      <p:cxnSp>
        <p:nvCxnSpPr>
          <p:cNvPr id="7" name="Straight Arrow Connector 6"/>
          <p:cNvCxnSpPr/>
          <p:nvPr/>
        </p:nvCxnSpPr>
        <p:spPr>
          <a:xfrm flipV="1">
            <a:off x="2285984" y="2643182"/>
            <a:ext cx="3786214" cy="235745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9" name="Straight Arrow Connector 8"/>
          <p:cNvCxnSpPr/>
          <p:nvPr/>
        </p:nvCxnSpPr>
        <p:spPr>
          <a:xfrm>
            <a:off x="3286116" y="928670"/>
            <a:ext cx="3071834" cy="128588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85918" y="928670"/>
            <a:ext cx="5572164" cy="34163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dirty="0" smtClean="0"/>
              <a:t>Patellar Dislocations</a:t>
            </a:r>
          </a:p>
          <a:p>
            <a:pPr algn="ctr"/>
            <a:r>
              <a:rPr lang="en-US" dirty="0" smtClean="0"/>
              <a:t>The patella is a </a:t>
            </a:r>
            <a:r>
              <a:rPr lang="en-US" dirty="0" err="1" smtClean="0"/>
              <a:t>sesamoid</a:t>
            </a:r>
            <a:r>
              <a:rPr lang="en-US" dirty="0" smtClean="0"/>
              <a:t> bone lying within the quadriceps tendon. The importance of the lower horizontal fibers of the vastus medialis and the large size of the lateral condyle of the femur in preventing lateral displacement of the patella has been emphasized. Congenital recurrent dislocations of the patella are caused by underdevelopment of the lateral femoral condyle. Traumatic dislocation of the patella results from direct trauma to the quadriceps attachments of the patella (especially the vastus medialis), with or without fracture of the patella</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987824" y="220578"/>
            <a:ext cx="3024336" cy="400110"/>
          </a:xfrm>
          <a:prstGeom prst="rect">
            <a:avLst/>
          </a:prstGeom>
          <a:solidFill>
            <a:srgbClr val="FFFF00"/>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l" rtl="0"/>
            <a:r>
              <a:rPr lang="en-US" sz="2000" b="1" dirty="0">
                <a:solidFill>
                  <a:srgbClr val="660066"/>
                </a:solidFill>
                <a:latin typeface="Times New Roman" pitchFamily="18" charset="0"/>
                <a:cs typeface="Times New Roman" pitchFamily="18" charset="0"/>
              </a:rPr>
              <a:t>The dorsalis pedis artery </a:t>
            </a:r>
          </a:p>
        </p:txBody>
      </p:sp>
      <p:pic>
        <p:nvPicPr>
          <p:cNvPr id="3" name="Picture 3"/>
          <p:cNvPicPr>
            <a:picLocks noChangeAspect="1" noChangeArrowheads="1"/>
          </p:cNvPicPr>
          <p:nvPr/>
        </p:nvPicPr>
        <p:blipFill>
          <a:blip r:embed="rId2" cstate="print"/>
          <a:srcRect/>
          <a:stretch>
            <a:fillRect/>
          </a:stretch>
        </p:blipFill>
        <p:spPr bwMode="auto">
          <a:xfrm>
            <a:off x="4560777" y="692695"/>
            <a:ext cx="4133462" cy="5040561"/>
          </a:xfrm>
          <a:prstGeom prst="rect">
            <a:avLst/>
          </a:prstGeom>
          <a:noFill/>
          <a:ln w="9525">
            <a:noFill/>
            <a:miter lim="800000"/>
            <a:headEnd/>
            <a:tailEnd/>
          </a:ln>
        </p:spPr>
      </p:pic>
      <p:sp>
        <p:nvSpPr>
          <p:cNvPr id="4" name="Rectangle 3"/>
          <p:cNvSpPr/>
          <p:nvPr/>
        </p:nvSpPr>
        <p:spPr>
          <a:xfrm>
            <a:off x="432048" y="804879"/>
            <a:ext cx="3635896" cy="2264081"/>
          </a:xfrm>
          <a:prstGeom prst="rect">
            <a:avLst/>
          </a:prstGeom>
          <a:solidFill>
            <a:srgbClr val="FFFF00"/>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rtl="0">
              <a:lnSpc>
                <a:spcPct val="150000"/>
              </a:lnSpc>
            </a:pPr>
            <a:r>
              <a:rPr lang="en-US" sz="1600" dirty="0">
                <a:solidFill>
                  <a:prstClr val="black"/>
                </a:solidFill>
                <a:latin typeface="Times New Roman" pitchFamily="18" charset="0"/>
                <a:cs typeface="Times New Roman" pitchFamily="18" charset="0"/>
              </a:rPr>
              <a:t>Passes onto the dorsal aspect of the foot and anteriorly over the tarsal bones where it lies </a:t>
            </a:r>
            <a:r>
              <a:rPr lang="en-US" sz="1600" b="1" dirty="0">
                <a:solidFill>
                  <a:srgbClr val="660066"/>
                </a:solidFill>
                <a:latin typeface="Times New Roman" pitchFamily="18" charset="0"/>
                <a:cs typeface="Times New Roman" pitchFamily="18" charset="0"/>
              </a:rPr>
              <a:t>between and is parallel </a:t>
            </a:r>
            <a:r>
              <a:rPr lang="en-US" sz="1600" dirty="0">
                <a:solidFill>
                  <a:prstClr val="black"/>
                </a:solidFill>
                <a:latin typeface="Times New Roman" pitchFamily="18" charset="0"/>
                <a:cs typeface="Times New Roman" pitchFamily="18" charset="0"/>
              </a:rPr>
              <a:t>to the tendon of </a:t>
            </a:r>
            <a:r>
              <a:rPr lang="en-US" sz="1600" b="1" dirty="0">
                <a:solidFill>
                  <a:srgbClr val="660066"/>
                </a:solidFill>
                <a:latin typeface="Times New Roman" pitchFamily="18" charset="0"/>
                <a:cs typeface="Times New Roman" pitchFamily="18" charset="0"/>
              </a:rPr>
              <a:t>extensor hallucis longus</a:t>
            </a:r>
            <a:r>
              <a:rPr lang="en-US" sz="1600" dirty="0">
                <a:solidFill>
                  <a:prstClr val="black"/>
                </a:solidFill>
                <a:latin typeface="Times New Roman" pitchFamily="18" charset="0"/>
                <a:cs typeface="Times New Roman" pitchFamily="18" charset="0"/>
              </a:rPr>
              <a:t> and the tendon of </a:t>
            </a:r>
            <a:r>
              <a:rPr lang="en-US" sz="1600" b="1" dirty="0">
                <a:solidFill>
                  <a:srgbClr val="660066"/>
                </a:solidFill>
                <a:latin typeface="Times New Roman" pitchFamily="18" charset="0"/>
                <a:cs typeface="Times New Roman" pitchFamily="18" charset="0"/>
              </a:rPr>
              <a:t>extensor digitorum longus </a:t>
            </a:r>
            <a:r>
              <a:rPr lang="en-US" sz="1600" dirty="0">
                <a:solidFill>
                  <a:prstClr val="black"/>
                </a:solidFill>
                <a:latin typeface="Times New Roman" pitchFamily="18" charset="0"/>
                <a:cs typeface="Times New Roman" pitchFamily="18" charset="0"/>
              </a:rPr>
              <a:t>to the second toe.</a:t>
            </a:r>
          </a:p>
        </p:txBody>
      </p:sp>
      <p:cxnSp>
        <p:nvCxnSpPr>
          <p:cNvPr id="6" name="Straight Connector 5"/>
          <p:cNvCxnSpPr/>
          <p:nvPr/>
        </p:nvCxnSpPr>
        <p:spPr>
          <a:xfrm>
            <a:off x="3810000" y="304800"/>
            <a:ext cx="3733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543800" y="304800"/>
            <a:ext cx="0" cy="2133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543800" y="2438400"/>
            <a:ext cx="1143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686800" y="24384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308304" y="4005064"/>
            <a:ext cx="1295400" cy="0"/>
          </a:xfrm>
          <a:prstGeom prst="line">
            <a:avLst/>
          </a:prstGeom>
          <a:ln w="666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568552" y="4797152"/>
            <a:ext cx="1371600" cy="0"/>
          </a:xfrm>
          <a:prstGeom prst="line">
            <a:avLst/>
          </a:prstGeom>
          <a:ln w="698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452320" y="4653136"/>
            <a:ext cx="990600" cy="0"/>
          </a:xfrm>
          <a:prstGeom prst="line">
            <a:avLst/>
          </a:prstGeom>
          <a:ln w="63500"/>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3" cstate="print"/>
          <a:srcRect/>
          <a:stretch>
            <a:fillRect/>
          </a:stretch>
        </p:blipFill>
        <p:spPr bwMode="auto">
          <a:xfrm>
            <a:off x="387656" y="3429000"/>
            <a:ext cx="3608280" cy="3096344"/>
          </a:xfrm>
          <a:prstGeom prst="rect">
            <a:avLst/>
          </a:prstGeom>
          <a:noFill/>
          <a:ln w="9525">
            <a:noFill/>
            <a:miter lim="800000"/>
            <a:headEnd/>
            <a:tailEnd/>
          </a:ln>
        </p:spPr>
      </p:pic>
      <p:sp>
        <p:nvSpPr>
          <p:cNvPr id="13" name="TextBox 12"/>
          <p:cNvSpPr txBox="1"/>
          <p:nvPr/>
        </p:nvSpPr>
        <p:spPr>
          <a:xfrm>
            <a:off x="4139952" y="5805264"/>
            <a:ext cx="4536504" cy="646331"/>
          </a:xfrm>
          <a:prstGeom prst="rect">
            <a:avLst/>
          </a:prstGeom>
          <a:solidFill>
            <a:srgbClr val="00B050"/>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dirty="0" smtClean="0">
                <a:latin typeface="Times New Roman" pitchFamily="18" charset="0"/>
                <a:cs typeface="Times New Roman" pitchFamily="18" charset="0"/>
              </a:rPr>
              <a:t>The artery may be absent in around 15% of people </a:t>
            </a:r>
            <a:endParaRPr lang="en-US" dirty="0">
              <a:latin typeface="Times New Roman" pitchFamily="18" charset="0"/>
              <a:cs typeface="Times New Roman" pitchFamily="18" charset="0"/>
            </a:endParaRPr>
          </a:p>
        </p:txBody>
      </p:sp>
      <p:sp>
        <p:nvSpPr>
          <p:cNvPr id="14" name="Date Placeholder 13"/>
          <p:cNvSpPr>
            <a:spLocks noGrp="1"/>
          </p:cNvSpPr>
          <p:nvPr>
            <p:ph type="dt" sz="half" idx="10"/>
          </p:nvPr>
        </p:nvSpPr>
        <p:spPr/>
        <p:txBody>
          <a:bodyPr/>
          <a:lstStyle/>
          <a:p>
            <a:fld id="{65A5F951-5682-46B9-A7A1-07A015AD97C7}" type="datetime1">
              <a:rPr lang="en-US" smtClean="0">
                <a:solidFill>
                  <a:prstClr val="black">
                    <a:tint val="75000"/>
                  </a:prstClr>
                </a:solidFill>
              </a:rPr>
              <a:pPr/>
              <a:t>2/24/2015</a:t>
            </a:fld>
            <a:endParaRPr lang="en-US" dirty="0">
              <a:solidFill>
                <a:prstClr val="black">
                  <a:tint val="75000"/>
                </a:prstClr>
              </a:solidFill>
            </a:endParaRPr>
          </a:p>
        </p:txBody>
      </p:sp>
      <p:sp>
        <p:nvSpPr>
          <p:cNvPr id="16" name="Footer Placeholder 15"/>
          <p:cNvSpPr>
            <a:spLocks noGrp="1"/>
          </p:cNvSpPr>
          <p:nvPr>
            <p:ph type="ftr" sz="quarter" idx="11"/>
          </p:nvPr>
        </p:nvSpPr>
        <p:spPr/>
        <p:txBody>
          <a:bodyPr/>
          <a:lstStyle/>
          <a:p>
            <a:r>
              <a:rPr lang="en-US" smtClean="0">
                <a:solidFill>
                  <a:prstClr val="black">
                    <a:tint val="75000"/>
                  </a:prstClr>
                </a:solidFill>
              </a:rPr>
              <a:t>Dr.Shatarat </a:t>
            </a:r>
            <a:r>
              <a:rPr lang="ar-JO" smtClean="0">
                <a:solidFill>
                  <a:prstClr val="black">
                    <a:tint val="75000"/>
                  </a:prstClr>
                </a:solidFill>
              </a:rPr>
              <a:t>د.امجد الشطرات الجامعة الاردنية كلية الطب </a:t>
            </a:r>
            <a:endParaRPr lang="en-US" dirty="0">
              <a:solidFill>
                <a:prstClr val="black">
                  <a:tint val="75000"/>
                </a:prstClr>
              </a:solidFill>
            </a:endParaRPr>
          </a:p>
        </p:txBody>
      </p:sp>
    </p:spTree>
    <p:extLst>
      <p:ext uri="{BB962C8B-B14F-4D97-AF65-F5344CB8AC3E}">
        <p14:creationId xmlns:p14="http://schemas.microsoft.com/office/powerpoint/2010/main" val="19198475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print"/>
          <a:srcRect/>
          <a:stretch>
            <a:fillRect/>
          </a:stretch>
        </p:blipFill>
        <p:spPr bwMode="auto">
          <a:xfrm>
            <a:off x="3995936" y="807518"/>
            <a:ext cx="4693366" cy="5028607"/>
          </a:xfrm>
          <a:prstGeom prst="rect">
            <a:avLst/>
          </a:prstGeom>
          <a:noFill/>
          <a:ln w="9525">
            <a:noFill/>
            <a:miter lim="800000"/>
            <a:headEnd/>
            <a:tailEnd/>
          </a:ln>
        </p:spPr>
      </p:pic>
      <p:sp>
        <p:nvSpPr>
          <p:cNvPr id="3" name="Rectangle 2"/>
          <p:cNvSpPr/>
          <p:nvPr/>
        </p:nvSpPr>
        <p:spPr>
          <a:xfrm>
            <a:off x="3312368" y="220578"/>
            <a:ext cx="3059832" cy="400110"/>
          </a:xfrm>
          <a:prstGeom prst="rect">
            <a:avLst/>
          </a:prstGeom>
          <a:solidFill>
            <a:srgbClr val="00B050"/>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l" rtl="0"/>
            <a:r>
              <a:rPr lang="en-US" sz="2000" b="1" dirty="0">
                <a:solidFill>
                  <a:srgbClr val="002060"/>
                </a:solidFill>
                <a:latin typeface="Times New Roman" pitchFamily="18" charset="0"/>
                <a:cs typeface="Times New Roman" pitchFamily="18" charset="0"/>
              </a:rPr>
              <a:t>The posterior tibial artery</a:t>
            </a:r>
          </a:p>
        </p:txBody>
      </p:sp>
      <p:cxnSp>
        <p:nvCxnSpPr>
          <p:cNvPr id="5" name="Straight Arrow Connector 4"/>
          <p:cNvCxnSpPr/>
          <p:nvPr/>
        </p:nvCxnSpPr>
        <p:spPr>
          <a:xfrm>
            <a:off x="4139952" y="548680"/>
            <a:ext cx="2520280" cy="345638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7" name="Straight Connector 6"/>
          <p:cNvCxnSpPr/>
          <p:nvPr/>
        </p:nvCxnSpPr>
        <p:spPr>
          <a:xfrm>
            <a:off x="4780384" y="2060848"/>
            <a:ext cx="1447800"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92832" y="363598"/>
            <a:ext cx="2667000" cy="2345322"/>
          </a:xfrm>
          <a:prstGeom prst="rect">
            <a:avLst/>
          </a:prstGeom>
          <a:solidFill>
            <a:srgbClr val="FFFF00"/>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rtl="0">
              <a:lnSpc>
                <a:spcPct val="150000"/>
              </a:lnSpc>
            </a:pPr>
            <a:r>
              <a:rPr lang="en-US" sz="2000" dirty="0">
                <a:solidFill>
                  <a:prstClr val="black"/>
                </a:solidFill>
                <a:latin typeface="Times New Roman" pitchFamily="18" charset="0"/>
                <a:cs typeface="Times New Roman" pitchFamily="18" charset="0"/>
              </a:rPr>
              <a:t>Is palpable just posteroinferior to the </a:t>
            </a:r>
            <a:r>
              <a:rPr lang="en-US" sz="2000" b="1" dirty="0">
                <a:solidFill>
                  <a:srgbClr val="002060"/>
                </a:solidFill>
                <a:latin typeface="Times New Roman" pitchFamily="18" charset="0"/>
                <a:cs typeface="Times New Roman" pitchFamily="18" charset="0"/>
              </a:rPr>
              <a:t>medial malleolus </a:t>
            </a:r>
            <a:r>
              <a:rPr lang="en-US" sz="2000" dirty="0">
                <a:solidFill>
                  <a:prstClr val="black"/>
                </a:solidFill>
                <a:latin typeface="Times New Roman" pitchFamily="18" charset="0"/>
                <a:cs typeface="Times New Roman" pitchFamily="18" charset="0"/>
              </a:rPr>
              <a:t>between the heel and medial malleolus.</a:t>
            </a:r>
          </a:p>
        </p:txBody>
      </p:sp>
      <p:pic>
        <p:nvPicPr>
          <p:cNvPr id="4098" name="Picture 2"/>
          <p:cNvPicPr>
            <a:picLocks noChangeAspect="1" noChangeArrowheads="1"/>
          </p:cNvPicPr>
          <p:nvPr/>
        </p:nvPicPr>
        <p:blipFill>
          <a:blip r:embed="rId3" cstate="print"/>
          <a:srcRect/>
          <a:stretch>
            <a:fillRect/>
          </a:stretch>
        </p:blipFill>
        <p:spPr bwMode="auto">
          <a:xfrm>
            <a:off x="323528" y="2852936"/>
            <a:ext cx="3347864" cy="3717032"/>
          </a:xfrm>
          <a:prstGeom prst="rect">
            <a:avLst/>
          </a:prstGeom>
          <a:noFill/>
          <a:ln w="9525">
            <a:noFill/>
            <a:miter lim="800000"/>
            <a:headEnd/>
            <a:tailEnd/>
          </a:ln>
        </p:spPr>
      </p:pic>
      <p:sp>
        <p:nvSpPr>
          <p:cNvPr id="8" name="Date Placeholder 7"/>
          <p:cNvSpPr>
            <a:spLocks noGrp="1"/>
          </p:cNvSpPr>
          <p:nvPr>
            <p:ph type="dt" sz="half" idx="10"/>
          </p:nvPr>
        </p:nvSpPr>
        <p:spPr/>
        <p:txBody>
          <a:bodyPr/>
          <a:lstStyle/>
          <a:p>
            <a:fld id="{B03F6AE1-6A57-4C9F-9CAA-ADC34DFA2AC5}" type="datetime1">
              <a:rPr lang="en-US" smtClean="0">
                <a:solidFill>
                  <a:prstClr val="black">
                    <a:tint val="75000"/>
                  </a:prstClr>
                </a:solidFill>
              </a:rPr>
              <a:pPr/>
              <a:t>2/24/2015</a:t>
            </a:fld>
            <a:endParaRPr lang="en-US" dirty="0">
              <a:solidFill>
                <a:prstClr val="black">
                  <a:tint val="75000"/>
                </a:prstClr>
              </a:solidFill>
            </a:endParaRPr>
          </a:p>
        </p:txBody>
      </p:sp>
      <p:sp>
        <p:nvSpPr>
          <p:cNvPr id="10" name="Footer Placeholder 9"/>
          <p:cNvSpPr>
            <a:spLocks noGrp="1"/>
          </p:cNvSpPr>
          <p:nvPr>
            <p:ph type="ftr" sz="quarter" idx="11"/>
          </p:nvPr>
        </p:nvSpPr>
        <p:spPr/>
        <p:txBody>
          <a:bodyPr/>
          <a:lstStyle/>
          <a:p>
            <a:r>
              <a:rPr lang="en-US" smtClean="0">
                <a:solidFill>
                  <a:prstClr val="black">
                    <a:tint val="75000"/>
                  </a:prstClr>
                </a:solidFill>
              </a:rPr>
              <a:t>Dr.Shatarat </a:t>
            </a:r>
            <a:r>
              <a:rPr lang="ar-JO" smtClean="0">
                <a:solidFill>
                  <a:prstClr val="black">
                    <a:tint val="75000"/>
                  </a:prstClr>
                </a:solidFill>
              </a:rPr>
              <a:t>د.امجد الشطرات الجامعة الاردنية كلية الطب </a:t>
            </a:r>
            <a:endParaRPr lang="en-US" dirty="0">
              <a:solidFill>
                <a:prstClr val="black">
                  <a:tint val="75000"/>
                </a:prstClr>
              </a:solidFill>
            </a:endParaRPr>
          </a:p>
        </p:txBody>
      </p:sp>
    </p:spTree>
    <p:extLst>
      <p:ext uri="{BB962C8B-B14F-4D97-AF65-F5344CB8AC3E}">
        <p14:creationId xmlns:p14="http://schemas.microsoft.com/office/powerpoint/2010/main" val="5861293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489153" y="1772816"/>
            <a:ext cx="4027063" cy="707886"/>
          </a:xfrm>
          <a:prstGeom prst="rect">
            <a:avLst/>
          </a:prstGeom>
          <a:solidFill>
            <a:srgbClr val="FFFF00"/>
          </a:solidFill>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4000" dirty="0" smtClean="0">
                <a:latin typeface="Algerian" pitchFamily="82" charset="0"/>
              </a:rPr>
              <a:t>Nerve injuries</a:t>
            </a:r>
            <a:endParaRPr lang="en-US" sz="4000" dirty="0">
              <a:latin typeface="Algerian" pitchFamily="82" charset="0"/>
            </a:endParaRPr>
          </a:p>
        </p:txBody>
      </p:sp>
      <p:sp>
        <p:nvSpPr>
          <p:cNvPr id="3" name="Rectangle 2"/>
          <p:cNvSpPr/>
          <p:nvPr/>
        </p:nvSpPr>
        <p:spPr>
          <a:xfrm>
            <a:off x="2410732" y="3894147"/>
            <a:ext cx="4033476" cy="830997"/>
          </a:xfrm>
          <a:prstGeom prst="rect">
            <a:avLst/>
          </a:prstGeom>
          <a:solidFill>
            <a:srgbClr val="FFFF00"/>
          </a:solidFill>
        </p:spPr>
        <p:style>
          <a:lnRef idx="1">
            <a:schemeClr val="accent3"/>
          </a:lnRef>
          <a:fillRef idx="2">
            <a:schemeClr val="accent3"/>
          </a:fillRef>
          <a:effectRef idx="1">
            <a:schemeClr val="accent3"/>
          </a:effectRef>
          <a:fontRef idx="minor">
            <a:schemeClr val="dk1"/>
          </a:fontRef>
        </p:style>
        <p:txBody>
          <a:bodyPr wrap="none">
            <a:spAutoFit/>
          </a:bodyPr>
          <a:lstStyle/>
          <a:p>
            <a:r>
              <a:rPr lang="en-US" sz="4800" dirty="0" smtClean="0">
                <a:latin typeface="Algerian" pitchFamily="82" charset="0"/>
              </a:rPr>
              <a:t>lower limbs</a:t>
            </a:r>
            <a:endParaRPr lang="en-US" sz="4800" dirty="0"/>
          </a:p>
        </p:txBody>
      </p:sp>
      <p:sp>
        <p:nvSpPr>
          <p:cNvPr id="4" name="TextBox 3"/>
          <p:cNvSpPr txBox="1"/>
          <p:nvPr/>
        </p:nvSpPr>
        <p:spPr>
          <a:xfrm>
            <a:off x="4083731" y="2708920"/>
            <a:ext cx="848309" cy="769441"/>
          </a:xfrm>
          <a:prstGeom prst="rect">
            <a:avLst/>
          </a:prstGeom>
          <a:solidFill>
            <a:srgbClr val="00B050"/>
          </a:solidFill>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4400" dirty="0" smtClean="0">
                <a:latin typeface="Algerian" pitchFamily="82" charset="0"/>
              </a:rPr>
              <a:t>of</a:t>
            </a:r>
            <a:endParaRPr lang="en-US" sz="4400" dirty="0">
              <a:latin typeface="Algerian" pitchFamily="82" charset="0"/>
            </a:endParaRPr>
          </a:p>
        </p:txBody>
      </p:sp>
      <p:sp>
        <p:nvSpPr>
          <p:cNvPr id="5" name="Date Placeholder 4"/>
          <p:cNvSpPr>
            <a:spLocks noGrp="1"/>
          </p:cNvSpPr>
          <p:nvPr>
            <p:ph type="dt" sz="half" idx="10"/>
          </p:nvPr>
        </p:nvSpPr>
        <p:spPr/>
        <p:txBody>
          <a:bodyPr/>
          <a:lstStyle/>
          <a:p>
            <a:fld id="{EB09C45B-2C54-4526-89AB-5F4B1F8CD1BB}" type="datetime1">
              <a:rPr lang="en-US" smtClean="0">
                <a:solidFill>
                  <a:prstClr val="black">
                    <a:tint val="75000"/>
                  </a:prstClr>
                </a:solidFill>
              </a:rPr>
              <a:pPr/>
              <a:t>2/24/2015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lgn="l" rtl="0"/>
            <a:r>
              <a:rPr lang="en-US" dirty="0" smtClean="0">
                <a:solidFill>
                  <a:schemeClr val="tx1"/>
                </a:solidFill>
              </a:rPr>
              <a:t>Dr</a:t>
            </a:r>
            <a:r>
              <a:rPr lang="ar-JO" dirty="0" smtClean="0">
                <a:solidFill>
                  <a:schemeClr val="tx1"/>
                </a:solidFill>
              </a:rPr>
              <a:t> </a:t>
            </a:r>
            <a:r>
              <a:rPr lang="en-US" dirty="0" smtClean="0">
                <a:solidFill>
                  <a:schemeClr val="tx1"/>
                </a:solidFill>
              </a:rPr>
              <a:t>.Shatarat </a:t>
            </a:r>
            <a:r>
              <a:rPr lang="ar-JO" dirty="0" smtClean="0">
                <a:solidFill>
                  <a:schemeClr val="tx1"/>
                </a:solidFill>
              </a:rPr>
              <a:t>د.امجد الشطرات الجامعة الاردنية كلية الطب </a:t>
            </a:r>
            <a:endParaRPr lang="en-US" dirty="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504056" y="472018"/>
            <a:ext cx="4067944" cy="144655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rtl="0"/>
            <a:r>
              <a:rPr lang="en-US" sz="2400" b="1" dirty="0" smtClean="0">
                <a:latin typeface="Times New Roman" pitchFamily="18" charset="0"/>
                <a:cs typeface="Times New Roman" pitchFamily="18" charset="0"/>
              </a:rPr>
              <a:t>Femoral Nerve Injury</a:t>
            </a:r>
          </a:p>
          <a:p>
            <a:pPr algn="ctr" rtl="0"/>
            <a:r>
              <a:rPr lang="en-US" sz="1600" dirty="0" smtClean="0">
                <a:latin typeface="Times New Roman" pitchFamily="18" charset="0"/>
                <a:cs typeface="Times New Roman" pitchFamily="18" charset="0"/>
              </a:rPr>
              <a:t>The femoral nerve can be injured in:</a:t>
            </a:r>
          </a:p>
          <a:p>
            <a:pPr algn="ctr" rtl="0"/>
            <a:r>
              <a:rPr lang="en-US" sz="1600" dirty="0" smtClean="0">
                <a:latin typeface="Times New Roman" pitchFamily="18" charset="0"/>
                <a:cs typeface="Times New Roman" pitchFamily="18" charset="0"/>
              </a:rPr>
              <a:t>       </a:t>
            </a:r>
            <a:r>
              <a:rPr lang="en-US" sz="1600" b="1" u="sng" dirty="0" smtClean="0">
                <a:latin typeface="Times New Roman" pitchFamily="18" charset="0"/>
                <a:cs typeface="Times New Roman" pitchFamily="18" charset="0"/>
              </a:rPr>
              <a:t>Stab or gunshot wounds</a:t>
            </a:r>
          </a:p>
          <a:p>
            <a:pPr algn="ctr" rtl="0"/>
            <a:endParaRPr lang="en-US" sz="1600" dirty="0" smtClean="0">
              <a:latin typeface="Times New Roman" pitchFamily="18" charset="0"/>
              <a:cs typeface="Times New Roman" pitchFamily="18" charset="0"/>
            </a:endParaRPr>
          </a:p>
          <a:p>
            <a:pPr algn="ctr" rtl="0"/>
            <a:r>
              <a:rPr lang="en-US" sz="1600" dirty="0" smtClean="0">
                <a:latin typeface="Times New Roman" pitchFamily="18" charset="0"/>
                <a:cs typeface="Times New Roman" pitchFamily="18" charset="0"/>
              </a:rPr>
              <a:t> a complete damage of the nerve is rare. </a:t>
            </a:r>
          </a:p>
        </p:txBody>
      </p:sp>
      <p:pic>
        <p:nvPicPr>
          <p:cNvPr id="1026" name="Picture 2"/>
          <p:cNvPicPr>
            <a:picLocks noChangeAspect="1" noChangeArrowheads="1"/>
          </p:cNvPicPr>
          <p:nvPr/>
        </p:nvPicPr>
        <p:blipFill>
          <a:blip r:embed="rId2" cstate="print"/>
          <a:srcRect l="31003" t="18540" r="32379" b="6806"/>
          <a:stretch>
            <a:fillRect/>
          </a:stretch>
        </p:blipFill>
        <p:spPr bwMode="auto">
          <a:xfrm>
            <a:off x="4835433" y="404664"/>
            <a:ext cx="3913031" cy="6010884"/>
          </a:xfrm>
          <a:prstGeom prst="rect">
            <a:avLst/>
          </a:prstGeom>
          <a:ln>
            <a:headEnd/>
            <a:tailEnd/>
          </a:ln>
        </p:spPr>
        <p:style>
          <a:lnRef idx="2">
            <a:schemeClr val="accent6"/>
          </a:lnRef>
          <a:fillRef idx="1">
            <a:schemeClr val="lt1"/>
          </a:fillRef>
          <a:effectRef idx="0">
            <a:schemeClr val="accent6"/>
          </a:effectRef>
          <a:fontRef idx="minor">
            <a:schemeClr val="dk1"/>
          </a:fontRef>
        </p:style>
      </p:pic>
      <p:sp>
        <p:nvSpPr>
          <p:cNvPr id="4" name="Date Placeholder 3"/>
          <p:cNvSpPr>
            <a:spLocks noGrp="1"/>
          </p:cNvSpPr>
          <p:nvPr>
            <p:ph type="dt" sz="half" idx="10"/>
          </p:nvPr>
        </p:nvSpPr>
        <p:spPr/>
        <p:style>
          <a:lnRef idx="2">
            <a:schemeClr val="accent6"/>
          </a:lnRef>
          <a:fillRef idx="1">
            <a:schemeClr val="lt1"/>
          </a:fillRef>
          <a:effectRef idx="0">
            <a:schemeClr val="accent6"/>
          </a:effectRef>
          <a:fontRef idx="minor">
            <a:schemeClr val="dk1"/>
          </a:fontRef>
        </p:style>
        <p:txBody>
          <a:bodyPr/>
          <a:lstStyle/>
          <a:p>
            <a:fld id="{BFC65D57-BFAC-410B-8396-C279A167270A}" type="datetime1">
              <a:rPr lang="en-US" smtClean="0">
                <a:solidFill>
                  <a:prstClr val="black">
                    <a:tint val="75000"/>
                  </a:prstClr>
                </a:solidFill>
              </a:rPr>
              <a:pPr/>
              <a:t>2/24/2015</a:t>
            </a:fld>
            <a:endParaRPr lang="en-US" dirty="0">
              <a:solidFill>
                <a:prstClr val="black">
                  <a:tint val="75000"/>
                </a:prstClr>
              </a:solidFill>
            </a:endParaRPr>
          </a:p>
        </p:txBody>
      </p:sp>
      <p:sp>
        <p:nvSpPr>
          <p:cNvPr id="5" name="Footer Placeholder 4"/>
          <p:cNvSpPr>
            <a:spLocks noGrp="1"/>
          </p:cNvSpPr>
          <p:nvPr>
            <p:ph type="ftr" sz="quarter" idx="11"/>
          </p:nvPr>
        </p:nvSpPr>
        <p:spPr/>
        <p:style>
          <a:lnRef idx="2">
            <a:schemeClr val="accent6"/>
          </a:lnRef>
          <a:fillRef idx="1">
            <a:schemeClr val="lt1"/>
          </a:fillRef>
          <a:effectRef idx="0">
            <a:schemeClr val="accent6"/>
          </a:effectRef>
          <a:fontRef idx="minor">
            <a:schemeClr val="dk1"/>
          </a:fontRef>
        </p:style>
        <p:txBody>
          <a:bodyPr/>
          <a:lstStyle/>
          <a:p>
            <a:r>
              <a:rPr lang="en-US" smtClean="0">
                <a:solidFill>
                  <a:prstClr val="black">
                    <a:tint val="75000"/>
                  </a:prstClr>
                </a:solidFill>
              </a:rPr>
              <a:t>Dr.Shatarat </a:t>
            </a:r>
            <a:r>
              <a:rPr lang="ar-JO" smtClean="0">
                <a:solidFill>
                  <a:prstClr val="black">
                    <a:tint val="75000"/>
                  </a:prstClr>
                </a:solidFill>
              </a:rPr>
              <a:t>د.امجد الشطرات الجامعة الاردنية كلية الطب </a:t>
            </a:r>
            <a:endParaRPr lang="en-US" dirty="0">
              <a:solidFill>
                <a:prstClr val="black">
                  <a:tint val="75000"/>
                </a:prstClr>
              </a:solidFill>
            </a:endParaRPr>
          </a:p>
        </p:txBody>
      </p:sp>
      <p:sp>
        <p:nvSpPr>
          <p:cNvPr id="6" name="Rectangle 5"/>
          <p:cNvSpPr/>
          <p:nvPr/>
        </p:nvSpPr>
        <p:spPr>
          <a:xfrm>
            <a:off x="323528" y="2184534"/>
            <a:ext cx="4248472" cy="390876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rtl="0"/>
            <a:r>
              <a:rPr lang="en-US" sz="1600" b="1" i="1" u="sng" dirty="0" smtClean="0">
                <a:latin typeface="Times New Roman" pitchFamily="18" charset="0"/>
                <a:cs typeface="Times New Roman" pitchFamily="18" charset="0"/>
              </a:rPr>
              <a:t>Clinical manifestations:</a:t>
            </a:r>
          </a:p>
          <a:p>
            <a:pPr algn="ctr" rtl="0"/>
            <a:endParaRPr lang="en-US" sz="1600" dirty="0" smtClean="0">
              <a:latin typeface="Times New Roman" pitchFamily="18" charset="0"/>
              <a:cs typeface="Times New Roman" pitchFamily="18" charset="0"/>
            </a:endParaRPr>
          </a:p>
          <a:p>
            <a:pPr algn="ctr" rtl="0"/>
            <a:r>
              <a:rPr lang="en-US" sz="1600" dirty="0" smtClean="0">
                <a:latin typeface="Times New Roman" pitchFamily="18" charset="0"/>
                <a:cs typeface="Times New Roman" pitchFamily="18" charset="0"/>
              </a:rPr>
              <a:t>If  The nerve is completely injured</a:t>
            </a:r>
          </a:p>
          <a:p>
            <a:pPr algn="ctr" rtl="0"/>
            <a:r>
              <a:rPr lang="en-US" sz="3200" b="1" i="1" dirty="0" smtClean="0">
                <a:latin typeface="Times New Roman" pitchFamily="18" charset="0"/>
                <a:cs typeface="Times New Roman" pitchFamily="18" charset="0"/>
              </a:rPr>
              <a:t>Motor: </a:t>
            </a:r>
            <a:r>
              <a:rPr lang="en-US" sz="1600" dirty="0" smtClean="0">
                <a:latin typeface="Times New Roman" pitchFamily="18" charset="0"/>
                <a:cs typeface="Times New Roman" pitchFamily="18" charset="0"/>
              </a:rPr>
              <a:t>The </a:t>
            </a:r>
            <a:r>
              <a:rPr lang="en-US" sz="1600" i="1" u="sng" dirty="0" smtClean="0">
                <a:latin typeface="Times New Roman" pitchFamily="18" charset="0"/>
                <a:cs typeface="Times New Roman" pitchFamily="18" charset="0"/>
              </a:rPr>
              <a:t>quadriceps femoris muscle is paralyzed</a:t>
            </a:r>
            <a:r>
              <a:rPr lang="en-US" sz="1600" dirty="0" smtClean="0">
                <a:latin typeface="Times New Roman" pitchFamily="18" charset="0"/>
                <a:cs typeface="Times New Roman" pitchFamily="18" charset="0"/>
              </a:rPr>
              <a:t>, and the </a:t>
            </a:r>
            <a:r>
              <a:rPr lang="en-US" sz="1600" i="1" u="sng" dirty="0" smtClean="0">
                <a:latin typeface="Times New Roman" pitchFamily="18" charset="0"/>
                <a:cs typeface="Times New Roman" pitchFamily="18" charset="0"/>
              </a:rPr>
              <a:t>knee cannot be extended. </a:t>
            </a:r>
          </a:p>
          <a:p>
            <a:pPr algn="ctr" rtl="0"/>
            <a:r>
              <a:rPr lang="en-US" sz="4000" b="1" i="1" dirty="0" smtClean="0">
                <a:latin typeface="Times New Roman" pitchFamily="18" charset="0"/>
                <a:cs typeface="Times New Roman" pitchFamily="18" charset="0"/>
              </a:rPr>
              <a:t>Sensory: </a:t>
            </a:r>
            <a:r>
              <a:rPr lang="en-US" sz="1600" dirty="0" smtClean="0">
                <a:latin typeface="Times New Roman" pitchFamily="18" charset="0"/>
                <a:cs typeface="Times New Roman" pitchFamily="18" charset="0"/>
              </a:rPr>
              <a:t>Skin sensation is lost over </a:t>
            </a:r>
          </a:p>
          <a:p>
            <a:pPr algn="ctr" rtl="0"/>
            <a:r>
              <a:rPr lang="en-US" sz="1600" dirty="0" smtClean="0">
                <a:latin typeface="Times New Roman" pitchFamily="18" charset="0"/>
                <a:cs typeface="Times New Roman" pitchFamily="18" charset="0"/>
              </a:rPr>
              <a:t>1-The anterior and medial sides of the thigh, </a:t>
            </a:r>
          </a:p>
          <a:p>
            <a:pPr algn="ctr" rtl="0"/>
            <a:r>
              <a:rPr lang="en-US" sz="1600" dirty="0" smtClean="0">
                <a:latin typeface="Times New Roman" pitchFamily="18" charset="0"/>
                <a:cs typeface="Times New Roman" pitchFamily="18" charset="0"/>
              </a:rPr>
              <a:t>2-Over the medial side of the lower part of the leg</a:t>
            </a:r>
          </a:p>
          <a:p>
            <a:pPr algn="ctr" rtl="0"/>
            <a:r>
              <a:rPr lang="en-US" sz="1600" b="1" i="1" dirty="0" smtClean="0">
                <a:solidFill>
                  <a:schemeClr val="bg1"/>
                </a:solidFill>
                <a:latin typeface="Times New Roman" pitchFamily="18" charset="0"/>
                <a:cs typeface="Times New Roman" pitchFamily="18" charset="0"/>
              </a:rPr>
              <a:t>3- The medial border of the foot </a:t>
            </a:r>
            <a:r>
              <a:rPr lang="en-US" sz="1600" b="1" i="1" u="sng" dirty="0" smtClean="0">
                <a:solidFill>
                  <a:schemeClr val="bg1"/>
                </a:solidFill>
                <a:latin typeface="Times New Roman" pitchFamily="18" charset="0"/>
                <a:cs typeface="Times New Roman" pitchFamily="18" charset="0"/>
              </a:rPr>
              <a:t>as far as the ball of the big toe</a:t>
            </a:r>
            <a:r>
              <a:rPr lang="en-US" sz="1600" b="1" i="1" dirty="0" smtClean="0">
                <a:solidFill>
                  <a:schemeClr val="bg1"/>
                </a:solidFill>
                <a:latin typeface="Times New Roman" pitchFamily="18" charset="0"/>
                <a:cs typeface="Times New Roman" pitchFamily="18" charset="0"/>
              </a:rPr>
              <a:t>; this area is normally supplied by the saphenous nerve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504056" y="188640"/>
            <a:ext cx="4139952" cy="4185761"/>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sz="2800" b="1" u="sng" dirty="0" smtClean="0">
                <a:latin typeface="Times New Roman" pitchFamily="18" charset="0"/>
                <a:cs typeface="Times New Roman" pitchFamily="18" charset="0"/>
              </a:rPr>
              <a:t>Sciatic Nerve Injury</a:t>
            </a:r>
          </a:p>
          <a:p>
            <a:pPr algn="ctr"/>
            <a:r>
              <a:rPr lang="en-US" sz="1600" dirty="0" smtClean="0">
                <a:latin typeface="Times New Roman" pitchFamily="18" charset="0"/>
                <a:cs typeface="Times New Roman" pitchFamily="18" charset="0"/>
              </a:rPr>
              <a:t>The nerve is sometimes injured by:</a:t>
            </a:r>
          </a:p>
          <a:p>
            <a:pPr algn="ctr"/>
            <a:r>
              <a:rPr lang="en-US" sz="1600" b="1" dirty="0" smtClean="0">
                <a:latin typeface="Times New Roman" pitchFamily="18" charset="0"/>
                <a:cs typeface="Times New Roman" pitchFamily="18" charset="0"/>
              </a:rPr>
              <a:t>1- penetrating wounds</a:t>
            </a:r>
          </a:p>
          <a:p>
            <a:pPr algn="ctr" rtl="0"/>
            <a:r>
              <a:rPr lang="en-US" sz="1600" b="1" dirty="0" smtClean="0">
                <a:latin typeface="Times New Roman" pitchFamily="18" charset="0"/>
                <a:cs typeface="Times New Roman" pitchFamily="18" charset="0"/>
              </a:rPr>
              <a:t>2-fractures of the pelvis</a:t>
            </a:r>
          </a:p>
          <a:p>
            <a:pPr algn="ctr"/>
            <a:r>
              <a:rPr lang="en-US" sz="1600" b="1" dirty="0" smtClean="0">
                <a:latin typeface="Times New Roman" pitchFamily="18" charset="0"/>
                <a:cs typeface="Times New Roman" pitchFamily="18" charset="0"/>
              </a:rPr>
              <a:t>3-dislocations of the hip joint</a:t>
            </a:r>
            <a:r>
              <a:rPr lang="en-US" sz="1600" dirty="0" smtClean="0">
                <a:latin typeface="Times New Roman" pitchFamily="18" charset="0"/>
                <a:cs typeface="Times New Roman" pitchFamily="18" charset="0"/>
              </a:rPr>
              <a:t>. (posterior)</a:t>
            </a:r>
          </a:p>
          <a:p>
            <a:pPr algn="ctr" rtl="0"/>
            <a:r>
              <a:rPr lang="en-US" sz="1600" b="1" u="sng" dirty="0" smtClean="0">
                <a:latin typeface="Times New Roman" pitchFamily="18" charset="0"/>
                <a:cs typeface="Times New Roman" pitchFamily="18" charset="0"/>
              </a:rPr>
              <a:t>4-badly placed intramuscular injections in the gluteal region. (common)</a:t>
            </a:r>
            <a:r>
              <a:rPr lang="en-US" sz="1600" dirty="0" smtClean="0">
                <a:latin typeface="Times New Roman" pitchFamily="18" charset="0"/>
                <a:cs typeface="Times New Roman" pitchFamily="18" charset="0"/>
              </a:rPr>
              <a:t>. </a:t>
            </a:r>
          </a:p>
          <a:p>
            <a:pPr algn="ctr"/>
            <a:r>
              <a:rPr lang="en-US" sz="1600" b="1" i="1" u="sng" dirty="0" smtClean="0">
                <a:latin typeface="Times New Roman" pitchFamily="18" charset="0"/>
                <a:cs typeface="Times New Roman" pitchFamily="18" charset="0"/>
              </a:rPr>
              <a:t>The following clinical features are present:</a:t>
            </a:r>
          </a:p>
          <a:p>
            <a:pPr algn="ctr"/>
            <a:r>
              <a:rPr lang="en-US" sz="1600" b="1" u="sng" dirty="0" smtClean="0">
                <a:latin typeface="Times New Roman" pitchFamily="18" charset="0"/>
                <a:cs typeface="Times New Roman" pitchFamily="18" charset="0"/>
              </a:rPr>
              <a:t>Motor: 1-</a:t>
            </a:r>
            <a:r>
              <a:rPr lang="en-US" sz="1600" dirty="0" smtClean="0">
                <a:latin typeface="Times New Roman" pitchFamily="18" charset="0"/>
                <a:cs typeface="Times New Roman" pitchFamily="18" charset="0"/>
              </a:rPr>
              <a:t>The hamstring muscles are paralyzed, but weak flexion of the knee is possible because  of the action </a:t>
            </a:r>
            <a:r>
              <a:rPr lang="en-US" sz="1600" b="1" u="sng" dirty="0" smtClean="0">
                <a:latin typeface="Times New Roman" pitchFamily="18" charset="0"/>
                <a:cs typeface="Times New Roman" pitchFamily="18" charset="0"/>
              </a:rPr>
              <a:t>of the sartorius  </a:t>
            </a:r>
            <a:r>
              <a:rPr lang="en-US" sz="1600" dirty="0" smtClean="0">
                <a:latin typeface="Times New Roman" pitchFamily="18" charset="0"/>
                <a:cs typeface="Times New Roman" pitchFamily="18" charset="0"/>
              </a:rPr>
              <a:t>(femoral nerve) and </a:t>
            </a:r>
            <a:r>
              <a:rPr lang="en-US" sz="1600" b="1" i="1" u="sng" dirty="0" smtClean="0">
                <a:latin typeface="Times New Roman" pitchFamily="18" charset="0"/>
                <a:cs typeface="Times New Roman" pitchFamily="18" charset="0"/>
              </a:rPr>
              <a:t>gracilis (obturator nerve) </a:t>
            </a:r>
          </a:p>
          <a:p>
            <a:pPr algn="ctr" rtl="0"/>
            <a:r>
              <a:rPr lang="en-US" sz="1600" i="1" u="sng" dirty="0" smtClean="0">
                <a:latin typeface="Times New Roman" pitchFamily="18" charset="0"/>
                <a:cs typeface="Times New Roman" pitchFamily="18" charset="0"/>
              </a:rPr>
              <a:t>2-All the muscles below the knee are paralyzed, </a:t>
            </a:r>
          </a:p>
          <a:p>
            <a:pPr algn="ctr" rtl="0"/>
            <a:r>
              <a:rPr lang="en-US" sz="1600" dirty="0" smtClean="0">
                <a:latin typeface="Times New Roman" pitchFamily="18" charset="0"/>
                <a:cs typeface="Times New Roman" pitchFamily="18" charset="0"/>
              </a:rPr>
              <a:t>the foot assume the plantar-flexed position, or </a:t>
            </a:r>
            <a:r>
              <a:rPr lang="en-US" sz="2400" b="1" dirty="0" smtClean="0">
                <a:latin typeface="Times New Roman" pitchFamily="18" charset="0"/>
                <a:cs typeface="Times New Roman" pitchFamily="18" charset="0"/>
              </a:rPr>
              <a:t>Foot drop</a:t>
            </a:r>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l="31003" t="7201" r="23519" b="4916"/>
          <a:stretch>
            <a:fillRect/>
          </a:stretch>
        </p:blipFill>
        <p:spPr bwMode="auto">
          <a:xfrm>
            <a:off x="5220072" y="378295"/>
            <a:ext cx="3600400" cy="5715001"/>
          </a:xfrm>
          <a:prstGeom prst="rect">
            <a:avLst/>
          </a:prstGeom>
          <a:ln>
            <a:headEnd/>
            <a:tailEnd/>
          </a:ln>
        </p:spPr>
        <p:style>
          <a:lnRef idx="2">
            <a:schemeClr val="accent6"/>
          </a:lnRef>
          <a:fillRef idx="1">
            <a:schemeClr val="lt1"/>
          </a:fillRef>
          <a:effectRef idx="0">
            <a:schemeClr val="accent6"/>
          </a:effectRef>
          <a:fontRef idx="minor">
            <a:schemeClr val="dk1"/>
          </a:fontRef>
        </p:style>
      </p:pic>
      <p:sp>
        <p:nvSpPr>
          <p:cNvPr id="5" name="Rectangle 4"/>
          <p:cNvSpPr/>
          <p:nvPr/>
        </p:nvSpPr>
        <p:spPr>
          <a:xfrm>
            <a:off x="107504" y="4509120"/>
            <a:ext cx="5040560" cy="1754326"/>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l"/>
            <a:r>
              <a:rPr lang="en-US" b="1" i="1" u="sng" dirty="0" smtClean="0">
                <a:latin typeface="Times New Roman" pitchFamily="18" charset="0"/>
                <a:cs typeface="Times New Roman" pitchFamily="18" charset="0"/>
              </a:rPr>
              <a:t>Sensory: Sensation is lost below the knee, </a:t>
            </a:r>
          </a:p>
          <a:p>
            <a:pPr algn="l"/>
            <a:r>
              <a:rPr lang="en-US" dirty="0" smtClean="0">
                <a:latin typeface="Times New Roman" pitchFamily="18" charset="0"/>
                <a:cs typeface="Times New Roman" pitchFamily="18" charset="0"/>
              </a:rPr>
              <a:t>except for a narrow area down the medial side </a:t>
            </a:r>
          </a:p>
          <a:p>
            <a:pPr algn="l"/>
            <a:r>
              <a:rPr lang="en-US" dirty="0" smtClean="0">
                <a:latin typeface="Times New Roman" pitchFamily="18" charset="0"/>
                <a:cs typeface="Times New Roman" pitchFamily="18" charset="0"/>
              </a:rPr>
              <a:t>of the lower part </a:t>
            </a:r>
            <a:r>
              <a:rPr lang="en-US" b="1" i="1" u="sng" dirty="0" smtClean="0">
                <a:latin typeface="Times New Roman" pitchFamily="18" charset="0"/>
                <a:cs typeface="Times New Roman" pitchFamily="18" charset="0"/>
              </a:rPr>
              <a:t>of the leg and along the medial </a:t>
            </a:r>
          </a:p>
          <a:p>
            <a:pPr algn="l"/>
            <a:r>
              <a:rPr lang="en-US" b="1" i="1" u="sng" dirty="0" smtClean="0">
                <a:latin typeface="Times New Roman" pitchFamily="18" charset="0"/>
                <a:cs typeface="Times New Roman" pitchFamily="18" charset="0"/>
              </a:rPr>
              <a:t>border of the foot as far as the ball of the big </a:t>
            </a:r>
            <a:r>
              <a:rPr lang="en-US" dirty="0" err="1" smtClean="0">
                <a:latin typeface="Times New Roman" pitchFamily="18" charset="0"/>
                <a:cs typeface="Times New Roman" pitchFamily="18" charset="0"/>
              </a:rPr>
              <a:t>toewhich</a:t>
            </a:r>
            <a:r>
              <a:rPr lang="en-US" dirty="0" smtClean="0">
                <a:latin typeface="Times New Roman" pitchFamily="18" charset="0"/>
                <a:cs typeface="Times New Roman" pitchFamily="18" charset="0"/>
              </a:rPr>
              <a:t> is supplied by the saphenous nerve (femoral nerve).</a:t>
            </a:r>
          </a:p>
        </p:txBody>
      </p:sp>
      <p:sp>
        <p:nvSpPr>
          <p:cNvPr id="6" name="Date Placeholder 5"/>
          <p:cNvSpPr>
            <a:spLocks noGrp="1"/>
          </p:cNvSpPr>
          <p:nvPr>
            <p:ph type="dt" sz="half" idx="10"/>
          </p:nvPr>
        </p:nvSpPr>
        <p:spPr/>
        <p:style>
          <a:lnRef idx="2">
            <a:schemeClr val="accent6"/>
          </a:lnRef>
          <a:fillRef idx="1">
            <a:schemeClr val="lt1"/>
          </a:fillRef>
          <a:effectRef idx="0">
            <a:schemeClr val="accent6"/>
          </a:effectRef>
          <a:fontRef idx="minor">
            <a:schemeClr val="dk1"/>
          </a:fontRef>
        </p:style>
        <p:txBody>
          <a:bodyPr/>
          <a:lstStyle/>
          <a:p>
            <a:fld id="{D0FB8769-E5B0-4D31-BE46-FA677C18491D}" type="datetime1">
              <a:rPr lang="en-US" smtClean="0">
                <a:solidFill>
                  <a:prstClr val="black">
                    <a:tint val="75000"/>
                  </a:prstClr>
                </a:solidFill>
              </a:rPr>
              <a:pPr/>
              <a:t>2/24/2015</a:t>
            </a:fld>
            <a:endParaRPr lang="en-US" dirty="0">
              <a:solidFill>
                <a:prstClr val="black">
                  <a:tint val="75000"/>
                </a:prstClr>
              </a:solidFill>
            </a:endParaRPr>
          </a:p>
        </p:txBody>
      </p:sp>
      <p:sp>
        <p:nvSpPr>
          <p:cNvPr id="7" name="Footer Placeholder 6"/>
          <p:cNvSpPr>
            <a:spLocks noGrp="1"/>
          </p:cNvSpPr>
          <p:nvPr>
            <p:ph type="ftr" sz="quarter" idx="11"/>
          </p:nvPr>
        </p:nvSpPr>
        <p:spPr/>
        <p:style>
          <a:lnRef idx="2">
            <a:schemeClr val="accent6"/>
          </a:lnRef>
          <a:fillRef idx="1">
            <a:schemeClr val="lt1"/>
          </a:fillRef>
          <a:effectRef idx="0">
            <a:schemeClr val="accent6"/>
          </a:effectRef>
          <a:fontRef idx="minor">
            <a:schemeClr val="dk1"/>
          </a:fontRef>
        </p:style>
        <p:txBody>
          <a:bodyPr/>
          <a:lstStyle/>
          <a:p>
            <a:r>
              <a:rPr lang="en-US" smtClean="0">
                <a:solidFill>
                  <a:prstClr val="black">
                    <a:tint val="75000"/>
                  </a:prstClr>
                </a:solidFill>
              </a:rPr>
              <a:t>Dr.Shatarat </a:t>
            </a:r>
            <a:r>
              <a:rPr lang="ar-JO" smtClean="0">
                <a:solidFill>
                  <a:prstClr val="black">
                    <a:tint val="75000"/>
                  </a:prstClr>
                </a:solidFill>
              </a:rPr>
              <a:t>د.امجد الشطرات الجامعة الاردنية كلية الطب </a:t>
            </a:r>
            <a:endParaRPr lang="en-US" dirty="0">
              <a:solidFill>
                <a:prstClr val="black">
                  <a:tint val="75000"/>
                </a:prst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96136" y="332656"/>
            <a:ext cx="3096344" cy="6034560"/>
          </a:xfrm>
          <a:prstGeom prst="rect">
            <a:avLst/>
          </a:prstGeom>
          <a:ln>
            <a:headEnd/>
            <a:tailEnd/>
          </a:ln>
        </p:spPr>
        <p:style>
          <a:lnRef idx="2">
            <a:schemeClr val="accent6"/>
          </a:lnRef>
          <a:fillRef idx="1">
            <a:schemeClr val="lt1"/>
          </a:fillRef>
          <a:effectRef idx="0">
            <a:schemeClr val="accent6"/>
          </a:effectRef>
          <a:fontRef idx="minor">
            <a:schemeClr val="dk1"/>
          </a:fontRef>
        </p:style>
      </p:pic>
      <p:sp>
        <p:nvSpPr>
          <p:cNvPr id="4" name="TextBox 3"/>
          <p:cNvSpPr txBox="1"/>
          <p:nvPr/>
        </p:nvSpPr>
        <p:spPr>
          <a:xfrm>
            <a:off x="611560" y="1556792"/>
            <a:ext cx="5040560" cy="95410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rtl="0"/>
            <a:r>
              <a:rPr lang="en-US" sz="2400" b="1" dirty="0">
                <a:solidFill>
                  <a:srgbClr val="C00000"/>
                </a:solidFill>
                <a:latin typeface="Times New Roman" pitchFamily="18" charset="0"/>
                <a:cs typeface="Times New Roman" pitchFamily="18" charset="0"/>
              </a:rPr>
              <a:t>Injury to common peroneal nerve</a:t>
            </a:r>
          </a:p>
          <a:p>
            <a:pPr algn="ctr" rtl="0"/>
            <a:r>
              <a:rPr lang="en-US" sz="1600" b="1" dirty="0">
                <a:solidFill>
                  <a:srgbClr val="0000FF"/>
                </a:solidFill>
                <a:latin typeface="Times New Roman" pitchFamily="18" charset="0"/>
                <a:cs typeface="Times New Roman" pitchFamily="18" charset="0"/>
              </a:rPr>
              <a:t>Paralysis of extensor muscles </a:t>
            </a:r>
            <a:r>
              <a:rPr lang="en-US" sz="1600" dirty="0">
                <a:solidFill>
                  <a:prstClr val="black"/>
                </a:solidFill>
                <a:latin typeface="Times New Roman" pitchFamily="18" charset="0"/>
                <a:cs typeface="Times New Roman" pitchFamily="18" charset="0"/>
              </a:rPr>
              <a:t>(supplied by </a:t>
            </a:r>
            <a:r>
              <a:rPr lang="en-US" sz="1600" dirty="0">
                <a:solidFill>
                  <a:srgbClr val="660066"/>
                </a:solidFill>
                <a:latin typeface="Times New Roman" pitchFamily="18" charset="0"/>
                <a:cs typeface="Times New Roman" pitchFamily="18" charset="0"/>
              </a:rPr>
              <a:t>deep peroneal nerve</a:t>
            </a:r>
            <a:r>
              <a:rPr lang="en-US" sz="1600" dirty="0">
                <a:solidFill>
                  <a:prstClr val="black"/>
                </a:solidFill>
                <a:latin typeface="Times New Roman" pitchFamily="18" charset="0"/>
                <a:cs typeface="Times New Roman" pitchFamily="18" charset="0"/>
              </a:rPr>
              <a:t>) this </a:t>
            </a:r>
            <a:r>
              <a:rPr lang="en-US" sz="1600" dirty="0" smtClean="0">
                <a:solidFill>
                  <a:prstClr val="black"/>
                </a:solidFill>
                <a:latin typeface="Times New Roman" pitchFamily="18" charset="0"/>
                <a:cs typeface="Times New Roman" pitchFamily="18" charset="0"/>
              </a:rPr>
              <a:t>means </a:t>
            </a:r>
            <a:r>
              <a:rPr lang="en-US" sz="1600" b="1" dirty="0" smtClean="0">
                <a:solidFill>
                  <a:srgbClr val="0000FF"/>
                </a:solidFill>
                <a:latin typeface="Times New Roman" pitchFamily="18" charset="0"/>
                <a:cs typeface="Times New Roman" pitchFamily="18" charset="0"/>
              </a:rPr>
              <a:t>loss </a:t>
            </a:r>
            <a:r>
              <a:rPr lang="en-US" sz="1600" b="1" dirty="0">
                <a:solidFill>
                  <a:srgbClr val="0000FF"/>
                </a:solidFill>
                <a:latin typeface="Times New Roman" pitchFamily="18" charset="0"/>
                <a:cs typeface="Times New Roman" pitchFamily="18" charset="0"/>
              </a:rPr>
              <a:t>of </a:t>
            </a:r>
            <a:r>
              <a:rPr lang="en-US" sz="1600" b="1" dirty="0" err="1">
                <a:solidFill>
                  <a:srgbClr val="0000FF"/>
                </a:solidFill>
                <a:latin typeface="Times New Roman" pitchFamily="18" charset="0"/>
                <a:cs typeface="Times New Roman" pitchFamily="18" charset="0"/>
              </a:rPr>
              <a:t>dorsiflexion</a:t>
            </a:r>
            <a:r>
              <a:rPr lang="en-US" sz="1600" b="1" dirty="0">
                <a:solidFill>
                  <a:srgbClr val="0000FF"/>
                </a:solidFill>
                <a:latin typeface="Times New Roman" pitchFamily="18" charset="0"/>
                <a:cs typeface="Times New Roman" pitchFamily="18" charset="0"/>
              </a:rPr>
              <a:t> of the foot </a:t>
            </a:r>
          </a:p>
        </p:txBody>
      </p:sp>
      <p:sp>
        <p:nvSpPr>
          <p:cNvPr id="6" name="TextBox 5"/>
          <p:cNvSpPr txBox="1"/>
          <p:nvPr/>
        </p:nvSpPr>
        <p:spPr>
          <a:xfrm>
            <a:off x="686544" y="2780928"/>
            <a:ext cx="4749552" cy="9233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rtl="0"/>
            <a:r>
              <a:rPr lang="en-US" dirty="0">
                <a:solidFill>
                  <a:srgbClr val="0000FF"/>
                </a:solidFill>
                <a:latin typeface="Times New Roman" pitchFamily="18" charset="0"/>
                <a:cs typeface="Times New Roman" pitchFamily="18" charset="0"/>
              </a:rPr>
              <a:t>Paralysis of peronei muscles </a:t>
            </a:r>
            <a:r>
              <a:rPr lang="en-US" dirty="0">
                <a:solidFill>
                  <a:prstClr val="black"/>
                </a:solidFill>
                <a:latin typeface="Times New Roman" pitchFamily="18" charset="0"/>
                <a:cs typeface="Times New Roman" pitchFamily="18" charset="0"/>
              </a:rPr>
              <a:t>(supplied by the </a:t>
            </a:r>
            <a:r>
              <a:rPr lang="en-US" dirty="0">
                <a:solidFill>
                  <a:srgbClr val="660066"/>
                </a:solidFill>
                <a:latin typeface="Times New Roman" pitchFamily="18" charset="0"/>
                <a:cs typeface="Times New Roman" pitchFamily="18" charset="0"/>
              </a:rPr>
              <a:t>superficial peroneal nerve</a:t>
            </a:r>
            <a:r>
              <a:rPr lang="en-US" dirty="0">
                <a:solidFill>
                  <a:prstClr val="black"/>
                </a:solidFill>
                <a:latin typeface="Times New Roman" pitchFamily="18" charset="0"/>
                <a:cs typeface="Times New Roman" pitchFamily="18" charset="0"/>
              </a:rPr>
              <a:t>) this means</a:t>
            </a:r>
          </a:p>
          <a:p>
            <a:pPr algn="ctr" rtl="0"/>
            <a:r>
              <a:rPr lang="en-US" dirty="0">
                <a:solidFill>
                  <a:srgbClr val="0000FF"/>
                </a:solidFill>
                <a:latin typeface="Times New Roman" pitchFamily="18" charset="0"/>
                <a:cs typeface="Times New Roman" pitchFamily="18" charset="0"/>
              </a:rPr>
              <a:t>                                  </a:t>
            </a:r>
            <a:r>
              <a:rPr lang="en-US" b="1" dirty="0">
                <a:solidFill>
                  <a:srgbClr val="0000FF"/>
                </a:solidFill>
                <a:latin typeface="Times New Roman" pitchFamily="18" charset="0"/>
                <a:cs typeface="Times New Roman" pitchFamily="18" charset="0"/>
              </a:rPr>
              <a:t>loss of Eversion of the foot </a:t>
            </a:r>
          </a:p>
        </p:txBody>
      </p:sp>
      <p:sp>
        <p:nvSpPr>
          <p:cNvPr id="7" name="TextBox 6"/>
          <p:cNvSpPr txBox="1"/>
          <p:nvPr/>
        </p:nvSpPr>
        <p:spPr>
          <a:xfrm>
            <a:off x="262934" y="4114234"/>
            <a:ext cx="5389186" cy="233910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rtl="0"/>
            <a:r>
              <a:rPr lang="en-US" b="1" dirty="0">
                <a:solidFill>
                  <a:prstClr val="black"/>
                </a:solidFill>
                <a:latin typeface="Times New Roman" pitchFamily="18" charset="0"/>
                <a:cs typeface="Times New Roman" pitchFamily="18" charset="0"/>
              </a:rPr>
              <a:t>The antagonistic </a:t>
            </a:r>
            <a:r>
              <a:rPr lang="en-US" dirty="0">
                <a:solidFill>
                  <a:prstClr val="black"/>
                </a:solidFill>
                <a:latin typeface="Times New Roman" pitchFamily="18" charset="0"/>
                <a:cs typeface="Times New Roman" pitchFamily="18" charset="0"/>
              </a:rPr>
              <a:t>muscles (planter flexors and invertors) will take over </a:t>
            </a:r>
          </a:p>
          <a:p>
            <a:pPr algn="ctr" rtl="0"/>
            <a:r>
              <a:rPr lang="en-US" dirty="0">
                <a:solidFill>
                  <a:prstClr val="black"/>
                </a:solidFill>
                <a:latin typeface="Times New Roman" pitchFamily="18" charset="0"/>
                <a:cs typeface="Times New Roman" pitchFamily="18" charset="0"/>
              </a:rPr>
              <a:t>   this leads to </a:t>
            </a:r>
          </a:p>
          <a:p>
            <a:pPr algn="ctr" rtl="0"/>
            <a:r>
              <a:rPr lang="en-US" dirty="0">
                <a:solidFill>
                  <a:prstClr val="black"/>
                </a:solidFill>
                <a:latin typeface="Times New Roman" pitchFamily="18" charset="0"/>
                <a:cs typeface="Times New Roman" pitchFamily="18" charset="0"/>
              </a:rPr>
              <a:t> </a:t>
            </a:r>
            <a:r>
              <a:rPr lang="en-US" sz="2800" dirty="0">
                <a:solidFill>
                  <a:srgbClr val="660066"/>
                </a:solidFill>
                <a:latin typeface="Times New Roman" pitchFamily="18" charset="0"/>
                <a:cs typeface="Times New Roman" pitchFamily="18" charset="0"/>
              </a:rPr>
              <a:t>Foot drop and inversion</a:t>
            </a:r>
          </a:p>
          <a:p>
            <a:pPr algn="ctr" rtl="0"/>
            <a:endParaRPr lang="en-US" sz="2800" dirty="0">
              <a:solidFill>
                <a:srgbClr val="660066"/>
              </a:solidFill>
              <a:latin typeface="Times New Roman" pitchFamily="18" charset="0"/>
              <a:cs typeface="Times New Roman" pitchFamily="18" charset="0"/>
            </a:endParaRPr>
          </a:p>
          <a:p>
            <a:pPr algn="ctr" rtl="0"/>
            <a:r>
              <a:rPr lang="en-US" sz="3600" dirty="0">
                <a:solidFill>
                  <a:srgbClr val="0000FF"/>
                </a:solidFill>
                <a:latin typeface="Times New Roman" pitchFamily="18" charset="0"/>
                <a:cs typeface="Times New Roman" pitchFamily="18" charset="0"/>
              </a:rPr>
              <a:t>Equino varus</a:t>
            </a:r>
          </a:p>
        </p:txBody>
      </p:sp>
      <p:sp>
        <p:nvSpPr>
          <p:cNvPr id="8" name="Right Arrow 7"/>
          <p:cNvSpPr/>
          <p:nvPr/>
        </p:nvSpPr>
        <p:spPr>
          <a:xfrm rot="5400000">
            <a:off x="2917720" y="3940672"/>
            <a:ext cx="350520" cy="21031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rtl="0"/>
            <a:endParaRPr lang="en-US">
              <a:solidFill>
                <a:prstClr val="white"/>
              </a:solidFill>
            </a:endParaRPr>
          </a:p>
        </p:txBody>
      </p:sp>
      <p:sp>
        <p:nvSpPr>
          <p:cNvPr id="10" name="Right Arrow 9"/>
          <p:cNvSpPr/>
          <p:nvPr/>
        </p:nvSpPr>
        <p:spPr>
          <a:xfrm rot="5400000">
            <a:off x="2778656" y="5583520"/>
            <a:ext cx="502920" cy="22860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rtl="0"/>
            <a:endParaRPr lang="en-US">
              <a:solidFill>
                <a:prstClr val="white"/>
              </a:solidFill>
            </a:endParaRPr>
          </a:p>
        </p:txBody>
      </p:sp>
      <p:cxnSp>
        <p:nvCxnSpPr>
          <p:cNvPr id="13" name="Straight Arrow Connector 12"/>
          <p:cNvCxnSpPr/>
          <p:nvPr/>
        </p:nvCxnSpPr>
        <p:spPr>
          <a:xfrm flipV="1">
            <a:off x="4211960" y="5943600"/>
            <a:ext cx="3408040" cy="221704"/>
          </a:xfrm>
          <a:prstGeom prst="straightConnector1">
            <a:avLst/>
          </a:prstGeom>
          <a:ln>
            <a:tailEnd type="arrow"/>
          </a:ln>
        </p:spPr>
        <p:style>
          <a:lnRef idx="2">
            <a:schemeClr val="accent6"/>
          </a:lnRef>
          <a:fillRef idx="1">
            <a:schemeClr val="lt1"/>
          </a:fillRef>
          <a:effectRef idx="0">
            <a:schemeClr val="accent6"/>
          </a:effectRef>
          <a:fontRef idx="minor">
            <a:schemeClr val="dk1"/>
          </a:fontRef>
        </p:style>
      </p:cxnSp>
      <p:sp>
        <p:nvSpPr>
          <p:cNvPr id="11" name="Rectangle 10"/>
          <p:cNvSpPr/>
          <p:nvPr/>
        </p:nvSpPr>
        <p:spPr>
          <a:xfrm>
            <a:off x="611560" y="188640"/>
            <a:ext cx="4968552" cy="120032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rtl="0"/>
            <a:r>
              <a:rPr lang="en-US" b="1" dirty="0" smtClean="0">
                <a:solidFill>
                  <a:srgbClr val="002060"/>
                </a:solidFill>
                <a:latin typeface="Times New Roman" pitchFamily="18" charset="0"/>
                <a:cs typeface="Times New Roman" pitchFamily="18" charset="0"/>
              </a:rPr>
              <a:t>common peroneal nerve </a:t>
            </a:r>
            <a:r>
              <a:rPr lang="en-US" dirty="0" smtClean="0">
                <a:solidFill>
                  <a:srgbClr val="002060"/>
                </a:solidFill>
                <a:latin typeface="Times New Roman" pitchFamily="18" charset="0"/>
                <a:cs typeface="Times New Roman" pitchFamily="18" charset="0"/>
              </a:rPr>
              <a:t>is in an exposed position as it leaves the popliteal fossa and winds around the neck of the fibula to enter the peroneus longus muscle</a:t>
            </a:r>
            <a:endParaRPr lang="en-US" dirty="0">
              <a:solidFill>
                <a:srgbClr val="002060"/>
              </a:solidFill>
              <a:latin typeface="Times New Roman" pitchFamily="18" charset="0"/>
              <a:cs typeface="Times New Roman" pitchFamily="18" charset="0"/>
            </a:endParaRPr>
          </a:p>
        </p:txBody>
      </p:sp>
      <p:sp>
        <p:nvSpPr>
          <p:cNvPr id="12" name="Date Placeholder 11"/>
          <p:cNvSpPr>
            <a:spLocks noGrp="1"/>
          </p:cNvSpPr>
          <p:nvPr>
            <p:ph type="dt" sz="half" idx="10"/>
          </p:nvPr>
        </p:nvSpPr>
        <p:spPr>
          <a:xfrm>
            <a:off x="5724128" y="6285312"/>
            <a:ext cx="2590800" cy="384048"/>
          </a:xfrm>
        </p:spPr>
        <p:style>
          <a:lnRef idx="2">
            <a:schemeClr val="accent6"/>
          </a:lnRef>
          <a:fillRef idx="1">
            <a:schemeClr val="lt1"/>
          </a:fillRef>
          <a:effectRef idx="0">
            <a:schemeClr val="accent6"/>
          </a:effectRef>
          <a:fontRef idx="minor">
            <a:schemeClr val="dk1"/>
          </a:fontRef>
        </p:style>
        <p:txBody>
          <a:bodyPr/>
          <a:lstStyle/>
          <a:p>
            <a:fld id="{9C145677-4CF4-4DEA-8DF4-17AFAF1E147B}" type="datetime1">
              <a:rPr lang="en-US" smtClean="0">
                <a:solidFill>
                  <a:prstClr val="black">
                    <a:tint val="75000"/>
                  </a:prstClr>
                </a:solidFill>
              </a:rPr>
              <a:pPr/>
              <a:t>2/24/2015</a:t>
            </a:fld>
            <a:endParaRPr lang="en-US" dirty="0">
              <a:solidFill>
                <a:prstClr val="black">
                  <a:tint val="75000"/>
                </a:prstClr>
              </a:solidFill>
            </a:endParaRPr>
          </a:p>
        </p:txBody>
      </p:sp>
      <p:sp>
        <p:nvSpPr>
          <p:cNvPr id="14" name="Footer Placeholder 13"/>
          <p:cNvSpPr>
            <a:spLocks noGrp="1"/>
          </p:cNvSpPr>
          <p:nvPr>
            <p:ph type="ftr" sz="quarter" idx="11"/>
          </p:nvPr>
        </p:nvSpPr>
        <p:spPr>
          <a:xfrm>
            <a:off x="2133600" y="6429328"/>
            <a:ext cx="3581400" cy="384048"/>
          </a:xfrm>
        </p:spPr>
        <p:style>
          <a:lnRef idx="2">
            <a:schemeClr val="accent6"/>
          </a:lnRef>
          <a:fillRef idx="1">
            <a:schemeClr val="lt1"/>
          </a:fillRef>
          <a:effectRef idx="0">
            <a:schemeClr val="accent6"/>
          </a:effectRef>
          <a:fontRef idx="minor">
            <a:schemeClr val="dk1"/>
          </a:fontRef>
        </p:style>
        <p:txBody>
          <a:bodyPr/>
          <a:lstStyle/>
          <a:p>
            <a:r>
              <a:rPr lang="en-US" smtClean="0">
                <a:solidFill>
                  <a:prstClr val="black">
                    <a:tint val="75000"/>
                  </a:prstClr>
                </a:solidFill>
              </a:rPr>
              <a:t>Dr.Shatarat </a:t>
            </a:r>
            <a:r>
              <a:rPr lang="ar-JO" smtClean="0">
                <a:solidFill>
                  <a:prstClr val="black">
                    <a:tint val="75000"/>
                  </a:prstClr>
                </a:solidFill>
              </a:rPr>
              <a:t>د.امجد الشطرات الجامعة الاردنية كلية الطب </a:t>
            </a:r>
            <a:endParaRPr lang="en-US" dirty="0">
              <a:solidFill>
                <a:prstClr val="black">
                  <a:tint val="75000"/>
                </a:prstClr>
              </a:solidFill>
            </a:endParaRPr>
          </a:p>
        </p:txBody>
      </p:sp>
    </p:spTree>
    <p:extLst>
      <p:ext uri="{BB962C8B-B14F-4D97-AF65-F5344CB8AC3E}">
        <p14:creationId xmlns:p14="http://schemas.microsoft.com/office/powerpoint/2010/main" val="141305337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9806</TotalTime>
  <Words>2898</Words>
  <Application>Microsoft Office PowerPoint</Application>
  <PresentationFormat>On-screen Show (4:3)</PresentationFormat>
  <Paragraphs>266</Paragraphs>
  <Slides>35</Slides>
  <Notes>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Paper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Bauer</cp:lastModifiedBy>
  <cp:revision>541</cp:revision>
  <dcterms:created xsi:type="dcterms:W3CDTF">2012-01-14T22:25:28Z</dcterms:created>
  <dcterms:modified xsi:type="dcterms:W3CDTF">2015-02-24T15:06:31Z</dcterms:modified>
</cp:coreProperties>
</file>