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EDEMA</a:t>
            </a:r>
            <a:endParaRPr lang="ar-JO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60198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/>
              <a:t>60% of lean body weight = water</a:t>
            </a:r>
          </a:p>
          <a:p>
            <a:pPr lvl="1" algn="l" rtl="0">
              <a:buFont typeface="Wingdings" pitchFamily="2" charset="2"/>
              <a:buChar char="à"/>
            </a:pPr>
            <a:r>
              <a:rPr lang="en-US" sz="2600" dirty="0" smtClean="0"/>
              <a:t>(2/3) intracellular.                   </a:t>
            </a:r>
          </a:p>
          <a:p>
            <a:pPr lvl="1" algn="l" rtl="0">
              <a:buFont typeface="Wingdings" pitchFamily="2" charset="2"/>
              <a:buChar char="à"/>
            </a:pPr>
            <a:r>
              <a:rPr lang="en-US" sz="2600" dirty="0" smtClean="0"/>
              <a:t>(1/3)extracellular (interstitial fluid)</a:t>
            </a:r>
          </a:p>
          <a:p>
            <a:pPr lvl="1" algn="l" rtl="0">
              <a:buFont typeface="Wingdings" pitchFamily="2" charset="2"/>
              <a:buChar char="à"/>
            </a:pPr>
            <a:r>
              <a:rPr lang="en-US" sz="2600" dirty="0" smtClean="0"/>
              <a:t>5% blood plasma. </a:t>
            </a:r>
          </a:p>
          <a:p>
            <a:pPr algn="l" rtl="0"/>
            <a:r>
              <a:rPr lang="en-US" dirty="0" smtClean="0"/>
              <a:t> </a:t>
            </a:r>
            <a:r>
              <a:rPr lang="en-US" i="1" dirty="0" smtClean="0"/>
              <a:t>edema</a:t>
            </a:r>
            <a:r>
              <a:rPr lang="en-US" dirty="0" smtClean="0"/>
              <a:t> = an accumulation of interstitial fluid within tissues. </a:t>
            </a:r>
          </a:p>
          <a:p>
            <a:pPr algn="l" rtl="0"/>
            <a:r>
              <a:rPr lang="en-US" dirty="0" err="1" smtClean="0"/>
              <a:t>Extravascular</a:t>
            </a:r>
            <a:r>
              <a:rPr lang="en-US" dirty="0" smtClean="0"/>
              <a:t> fluid collection in body cavities:</a:t>
            </a:r>
          </a:p>
          <a:p>
            <a:pPr lvl="1" algn="l" rtl="0">
              <a:buFontTx/>
              <a:buChar char="-"/>
            </a:pPr>
            <a:r>
              <a:rPr lang="en-US" sz="2600" dirty="0" smtClean="0"/>
              <a:t>pleural cavity (</a:t>
            </a:r>
            <a:r>
              <a:rPr lang="en-US" sz="2600" i="1" dirty="0" smtClean="0"/>
              <a:t>hydrothorax</a:t>
            </a:r>
            <a:r>
              <a:rPr lang="en-US" sz="2600" dirty="0" smtClean="0"/>
              <a:t>)</a:t>
            </a:r>
          </a:p>
          <a:p>
            <a:pPr lvl="1" algn="l" rtl="0">
              <a:buFontTx/>
              <a:buChar char="-"/>
            </a:pPr>
            <a:r>
              <a:rPr lang="en-US" sz="2600" dirty="0" smtClean="0"/>
              <a:t>the pericardial cavity (</a:t>
            </a:r>
            <a:r>
              <a:rPr lang="en-US" sz="2600" i="1" dirty="0" err="1" smtClean="0"/>
              <a:t>hydropericardium</a:t>
            </a:r>
            <a:r>
              <a:rPr lang="en-US" sz="2600" dirty="0" smtClean="0"/>
              <a:t>)</a:t>
            </a:r>
          </a:p>
          <a:p>
            <a:pPr lvl="1" algn="l" rtl="0">
              <a:buFontTx/>
              <a:buChar char="-"/>
            </a:pPr>
            <a:r>
              <a:rPr lang="en-US" sz="2600" dirty="0" smtClean="0"/>
              <a:t>peritoneal cavity (</a:t>
            </a:r>
            <a:r>
              <a:rPr lang="en-US" sz="2600" i="1" dirty="0" err="1" smtClean="0"/>
              <a:t>hydroperitoneum</a:t>
            </a:r>
            <a:r>
              <a:rPr lang="en-US" sz="2600" dirty="0" smtClean="0"/>
              <a:t>, or </a:t>
            </a:r>
            <a:r>
              <a:rPr lang="en-US" sz="2600" i="1" dirty="0" err="1" smtClean="0"/>
              <a:t>ascites</a:t>
            </a:r>
            <a:r>
              <a:rPr lang="en-US" sz="2600" dirty="0" smtClean="0"/>
              <a:t>). </a:t>
            </a:r>
          </a:p>
          <a:p>
            <a:pPr algn="l" rtl="0"/>
            <a:r>
              <a:rPr lang="en-US" i="1" dirty="0" err="1" smtClean="0"/>
              <a:t>Anasarca</a:t>
            </a:r>
            <a:r>
              <a:rPr lang="en-US" dirty="0" smtClean="0"/>
              <a:t> is severe, generalized edema marked by profound swelling of subcutaneous tissues and accumulation of fluid in body cavities.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52400"/>
          <a:ext cx="6324599" cy="6506071"/>
        </p:xfrm>
        <a:graphic>
          <a:graphicData uri="http://schemas.openxmlformats.org/drawingml/2006/table">
            <a:tbl>
              <a:tblPr/>
              <a:tblGrid>
                <a:gridCol w="6324599"/>
              </a:tblGrid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Increased Hydrostatic Pressure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Impaired Venous Return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109145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Congestive heart </a:t>
                      </a:r>
                      <a:r>
                        <a:rPr lang="en-US" sz="1600" b="1" dirty="0" smtClean="0"/>
                        <a:t>failure;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Constrictive </a:t>
                      </a:r>
                      <a:r>
                        <a:rPr lang="en-US" sz="1600" b="1" dirty="0" err="1" smtClean="0"/>
                        <a:t>pericarditis</a:t>
                      </a:r>
                      <a:r>
                        <a:rPr lang="en-US" sz="1600" b="1" dirty="0" smtClean="0"/>
                        <a:t>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err="1" smtClean="0"/>
                        <a:t>Ascites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/>
                        <a:t>(liver </a:t>
                      </a:r>
                      <a:r>
                        <a:rPr lang="en-US" sz="1600" b="1" dirty="0" smtClean="0"/>
                        <a:t>cirrhosis);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Venous </a:t>
                      </a:r>
                      <a:r>
                        <a:rPr lang="en-US" sz="1600" b="1" dirty="0"/>
                        <a:t>obstruction or </a:t>
                      </a:r>
                      <a:r>
                        <a:rPr lang="en-US" sz="1600" b="1" dirty="0" smtClean="0"/>
                        <a:t>compression;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Thrombosis;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External </a:t>
                      </a:r>
                      <a:r>
                        <a:rPr lang="en-US" sz="1600" b="1" dirty="0"/>
                        <a:t>pressure (e.g., </a:t>
                      </a:r>
                      <a:r>
                        <a:rPr lang="en-US" sz="1600" b="1" dirty="0" smtClean="0"/>
                        <a:t>mass);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Lower </a:t>
                      </a:r>
                      <a:r>
                        <a:rPr lang="en-US" sz="1600" b="1" dirty="0"/>
                        <a:t>extremity inactivity with prolonged dependency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Arteriolar Dilation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19208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Heat;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err="1" smtClean="0"/>
                        <a:t>Neurohumoral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/>
                        <a:t>dysregulation</a:t>
                      </a:r>
                      <a:endParaRPr lang="en-US" sz="1600" b="1" dirty="0"/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Reduced Plasma Osmotic Pressure (</a:t>
                      </a:r>
                      <a:r>
                        <a:rPr lang="en-US" sz="1600" b="1" dirty="0" err="1"/>
                        <a:t>Hypoproteinemia</a:t>
                      </a:r>
                      <a:r>
                        <a:rPr lang="en-US" sz="1600" b="1" dirty="0"/>
                        <a:t>)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0134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Protein-losing </a:t>
                      </a:r>
                      <a:r>
                        <a:rPr lang="en-US" sz="1600" b="1" dirty="0" err="1"/>
                        <a:t>glomerulopathies</a:t>
                      </a:r>
                      <a:r>
                        <a:rPr lang="en-US" sz="1600" b="1" dirty="0"/>
                        <a:t> (</a:t>
                      </a:r>
                      <a:r>
                        <a:rPr lang="en-US" sz="1600" b="1" dirty="0" err="1"/>
                        <a:t>nephrotic</a:t>
                      </a:r>
                      <a:r>
                        <a:rPr lang="en-US" sz="1600" b="1" dirty="0"/>
                        <a:t> syndrome)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Liver cirrhosis (</a:t>
                      </a:r>
                      <a:r>
                        <a:rPr lang="en-US" sz="1600" b="1" dirty="0" err="1" smtClean="0"/>
                        <a:t>ascites</a:t>
                      </a:r>
                      <a:r>
                        <a:rPr lang="en-US" sz="1600" b="1" dirty="0" smtClean="0"/>
                        <a:t>);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Malnutrition;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Protein-losing </a:t>
                      </a:r>
                      <a:r>
                        <a:rPr lang="en-US" sz="1600" b="1" dirty="0" err="1"/>
                        <a:t>gastroenteropathy</a:t>
                      </a:r>
                      <a:endParaRPr lang="en-US" sz="1600" b="1" dirty="0"/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Lymphatic Obstruction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30116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Inflammatory;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err="1" smtClean="0"/>
                        <a:t>Neoplastic</a:t>
                      </a:r>
                      <a:r>
                        <a:rPr lang="en-US" sz="1600" b="1" dirty="0" smtClean="0"/>
                        <a:t>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Postsurgical;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err="1" smtClean="0"/>
                        <a:t>Postirradiation</a:t>
                      </a:r>
                      <a:endParaRPr lang="en-US" sz="1600" b="1" dirty="0"/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Sodium Retention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9145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Excessive salt intake with renal insufficiency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Increased tubular </a:t>
                      </a:r>
                      <a:r>
                        <a:rPr lang="en-US" sz="1600" b="1" dirty="0" err="1"/>
                        <a:t>reabsorption</a:t>
                      </a:r>
                      <a:r>
                        <a:rPr lang="en-US" sz="1600" b="1" dirty="0"/>
                        <a:t> of sodium</a:t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  Renal </a:t>
                      </a:r>
                      <a:r>
                        <a:rPr lang="en-US" sz="1600" b="1" dirty="0" err="1"/>
                        <a:t>hypoperfusion</a:t>
                      </a:r>
                      <a:r>
                        <a:rPr lang="en-US" sz="1600" b="1" dirty="0"/>
                        <a:t/>
                      </a:r>
                      <a:br>
                        <a:rPr lang="en-US" sz="1600" b="1" dirty="0"/>
                      </a:br>
                      <a:r>
                        <a:rPr lang="en-US" sz="1600" b="1" dirty="0"/>
                        <a:t>  Increased </a:t>
                      </a:r>
                      <a:r>
                        <a:rPr lang="en-US" sz="1600" b="1" dirty="0" err="1"/>
                        <a:t>renin-angiotensin-aldosterone</a:t>
                      </a:r>
                      <a:r>
                        <a:rPr lang="en-US" sz="1600" b="1" dirty="0"/>
                        <a:t> secretion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4603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Inflammation</a:t>
                      </a:r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0275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/>
                        <a:t>Acute </a:t>
                      </a:r>
                      <a:r>
                        <a:rPr lang="en-US" sz="1600" b="1" dirty="0" smtClean="0"/>
                        <a:t>inflammation;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Chronic inflammation;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Angiogenesis</a:t>
                      </a:r>
                      <a:endParaRPr lang="en-US" sz="1600" b="1" dirty="0"/>
                    </a:p>
                  </a:txBody>
                  <a:tcPr marL="13305" marR="13305" marT="13305" marB="1330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Documents and Settings\Administrator\Desktop\show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23850"/>
            <a:ext cx="7620000" cy="621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Increased Hydrostatic Pressure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l" rtl="0"/>
            <a:r>
              <a:rPr lang="en-US" i="1" dirty="0" smtClean="0"/>
              <a:t>Local</a:t>
            </a:r>
            <a:r>
              <a:rPr lang="en-US" dirty="0" smtClean="0"/>
              <a:t> : -impaired venous return- e.g. DVT </a:t>
            </a:r>
          </a:p>
          <a:p>
            <a:pPr algn="l" rtl="0"/>
            <a:r>
              <a:rPr lang="en-US" i="1" dirty="0" smtClean="0"/>
              <a:t>Generalized: </a:t>
            </a:r>
            <a:r>
              <a:rPr lang="en-US" dirty="0" smtClean="0"/>
              <a:t> -</a:t>
            </a:r>
            <a:r>
              <a:rPr lang="en-US" i="1" dirty="0" smtClean="0"/>
              <a:t>congestive heart failure (most common):</a:t>
            </a:r>
          </a:p>
          <a:p>
            <a:pPr algn="l" rtl="0">
              <a:buFontTx/>
              <a:buChar char="-"/>
            </a:pPr>
            <a:r>
              <a:rPr lang="en-US" dirty="0" smtClean="0"/>
              <a:t>reduced cardiac output leads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hypoperfusion</a:t>
            </a:r>
            <a:r>
              <a:rPr lang="en-US" dirty="0" smtClean="0"/>
              <a:t> of the </a:t>
            </a:r>
            <a:r>
              <a:rPr lang="en-US" dirty="0" err="1" smtClean="0"/>
              <a:t>kidneys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renin-angiotensin-aldosterone</a:t>
            </a:r>
            <a:r>
              <a:rPr lang="en-US" dirty="0" smtClean="0"/>
              <a:t> axis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sodium and water retention (</a:t>
            </a:r>
            <a:r>
              <a:rPr lang="en-US" i="1" dirty="0" smtClean="0"/>
              <a:t>secondary </a:t>
            </a:r>
            <a:r>
              <a:rPr lang="en-US" i="1" dirty="0" err="1" smtClean="0"/>
              <a:t>hyperaldosteronism</a:t>
            </a:r>
            <a:r>
              <a:rPr lang="en-US" dirty="0" smtClean="0"/>
              <a:t>).</a:t>
            </a:r>
          </a:p>
          <a:p>
            <a:pPr algn="l" rtl="0">
              <a:buFontTx/>
              <a:buChar char="-"/>
            </a:pPr>
            <a:r>
              <a:rPr lang="en-US" dirty="0" smtClean="0"/>
              <a:t> (vicious circle): fluid retention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increased venous hydrostatic </a:t>
            </a:r>
            <a:r>
              <a:rPr lang="en-US" dirty="0" err="1" smtClean="0"/>
              <a:t>pressures</a:t>
            </a:r>
            <a:r>
              <a:rPr lang="en-US" dirty="0" err="1" smtClean="0">
                <a:sym typeface="Wingdings" pitchFamily="2" charset="2"/>
              </a:rPr>
              <a:t></a:t>
            </a:r>
            <a:r>
              <a:rPr lang="en-US" dirty="0" err="1" smtClean="0"/>
              <a:t>worsening</a:t>
            </a:r>
            <a:r>
              <a:rPr lang="en-US" dirty="0" smtClean="0"/>
              <a:t> edema.</a:t>
            </a:r>
          </a:p>
          <a:p>
            <a:pPr algn="l" rtl="0">
              <a:buFontTx/>
              <a:buChar char="-"/>
            </a:pPr>
            <a:r>
              <a:rPr lang="en-US" dirty="0" smtClean="0"/>
              <a:t>Treatment of generalized edema:</a:t>
            </a:r>
          </a:p>
          <a:p>
            <a:pPr algn="l" rtl="0">
              <a:buNone/>
            </a:pPr>
            <a:r>
              <a:rPr lang="en-US" dirty="0" smtClean="0"/>
              <a:t> salt restriction</a:t>
            </a:r>
          </a:p>
          <a:p>
            <a:pPr algn="l" rtl="0">
              <a:buNone/>
            </a:pPr>
            <a:r>
              <a:rPr lang="en-US" dirty="0" smtClean="0"/>
              <a:t> diuretics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aldosterone</a:t>
            </a:r>
            <a:r>
              <a:rPr lang="en-US" dirty="0" smtClean="0"/>
              <a:t> antagonists</a:t>
            </a: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Reduced Plasma Osmotic Pressure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5112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common causes:</a:t>
            </a:r>
          </a:p>
          <a:p>
            <a:pPr algn="l" rtl="0">
              <a:buNone/>
            </a:pPr>
            <a:r>
              <a:rPr lang="en-US" dirty="0" smtClean="0"/>
              <a:t>1- albumin is lost from the circulation </a:t>
            </a:r>
          </a:p>
          <a:p>
            <a:pPr algn="l" rtl="0">
              <a:buNone/>
            </a:pPr>
            <a:r>
              <a:rPr lang="en-US" dirty="0" smtClean="0"/>
              <a:t>e.g. </a:t>
            </a:r>
            <a:r>
              <a:rPr lang="en-US" i="1" dirty="0" err="1" smtClean="0"/>
              <a:t>nephrotic</a:t>
            </a:r>
            <a:r>
              <a:rPr lang="en-US" i="1" dirty="0" smtClean="0"/>
              <a:t> syndrome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loss of albumin (and other plasma proteins) in the urine 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2- albumin synthesized in inadequate amounts</a:t>
            </a:r>
          </a:p>
          <a:p>
            <a:pPr algn="l" rtl="0">
              <a:buNone/>
            </a:pPr>
            <a:r>
              <a:rPr lang="en-US" dirty="0" smtClean="0"/>
              <a:t>e.g. severe liver disease (e.g., </a:t>
            </a:r>
            <a:r>
              <a:rPr lang="en-US" i="1" dirty="0" smtClean="0"/>
              <a:t>cirrhosis</a:t>
            </a:r>
            <a:r>
              <a:rPr lang="en-US" dirty="0" smtClean="0"/>
              <a:t>) </a:t>
            </a:r>
          </a:p>
          <a:p>
            <a:pPr algn="l" rtl="0">
              <a:buNone/>
            </a:pPr>
            <a:r>
              <a:rPr lang="en-US" dirty="0" smtClean="0"/>
              <a:t>e.g. protein malnutrition</a:t>
            </a:r>
          </a:p>
          <a:p>
            <a:pPr algn="l" rtl="0"/>
            <a:r>
              <a:rPr lang="en-US" dirty="0" smtClean="0"/>
              <a:t>Unfortunately, increased salt and water retention by the kidney not only fails to correct the plasma volume deficit but also exacerbates the edema, since the primary defect (low serum protein) persists</a:t>
            </a:r>
            <a:endParaRPr lang="ar-J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Lymphatic </a:t>
            </a:r>
            <a:r>
              <a:rPr lang="en-US" sz="3200" b="1" dirty="0" smtClean="0">
                <a:solidFill>
                  <a:schemeClr val="tx1"/>
                </a:solidFill>
              </a:rPr>
              <a:t>Obstruction = </a:t>
            </a:r>
            <a:r>
              <a:rPr lang="en-US" sz="3200" b="1" dirty="0" err="1" smtClean="0">
                <a:solidFill>
                  <a:schemeClr val="tx1"/>
                </a:solidFill>
              </a:rPr>
              <a:t>lymphedema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endParaRPr lang="ar-JO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5867400"/>
          </a:xfrm>
        </p:spPr>
        <p:txBody>
          <a:bodyPr>
            <a:noAutofit/>
          </a:bodyPr>
          <a:lstStyle/>
          <a:p>
            <a:pPr algn="l" rtl="0"/>
            <a:r>
              <a:rPr lang="en-US" sz="2800" i="1" dirty="0" smtClean="0"/>
              <a:t>Causes</a:t>
            </a:r>
            <a:r>
              <a:rPr lang="en-US" sz="2800" i="1" dirty="0" smtClean="0"/>
              <a:t>:</a:t>
            </a:r>
          </a:p>
          <a:p>
            <a:pPr algn="l" rtl="0">
              <a:buNone/>
            </a:pPr>
            <a:r>
              <a:rPr lang="en-US" sz="2800" i="1" dirty="0" smtClean="0"/>
              <a:t>1-</a:t>
            </a:r>
            <a:r>
              <a:rPr lang="en-US" sz="2800" dirty="0" smtClean="0"/>
              <a:t> localized obstruction caused by an </a:t>
            </a:r>
            <a:r>
              <a:rPr lang="en-US" sz="2800" dirty="0" err="1" smtClean="0"/>
              <a:t>inflammation.e.g</a:t>
            </a:r>
            <a:r>
              <a:rPr lang="en-US" sz="2800" dirty="0" smtClean="0"/>
              <a:t>. </a:t>
            </a:r>
            <a:r>
              <a:rPr lang="en-US" sz="2800" i="1" dirty="0" err="1" smtClean="0"/>
              <a:t>filariasis</a:t>
            </a:r>
            <a:r>
              <a:rPr lang="en-US" sz="2800" dirty="0" smtClean="0"/>
              <a:t> </a:t>
            </a:r>
            <a:r>
              <a:rPr lang="en-US" sz="2800" dirty="0" smtClean="0"/>
              <a:t>(so-called </a:t>
            </a:r>
            <a:r>
              <a:rPr lang="en-US" sz="2800" i="1" dirty="0" smtClean="0"/>
              <a:t>elephantiasis</a:t>
            </a:r>
            <a:r>
              <a:rPr lang="en-US" sz="2800" dirty="0" smtClean="0"/>
              <a:t>)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2- </a:t>
            </a:r>
            <a:r>
              <a:rPr lang="en-US" sz="2800" dirty="0" err="1" smtClean="0"/>
              <a:t>neoplastic</a:t>
            </a:r>
            <a:r>
              <a:rPr lang="en-US" sz="2800" dirty="0" smtClean="0"/>
              <a:t> conditions</a:t>
            </a:r>
            <a:r>
              <a:rPr lang="en-US" sz="2800" dirty="0" smtClean="0"/>
              <a:t>. E.g. </a:t>
            </a:r>
            <a:r>
              <a:rPr lang="en-US" sz="2800" dirty="0" smtClean="0"/>
              <a:t>breast cancer: Infiltration and obstruction of superficial </a:t>
            </a:r>
            <a:r>
              <a:rPr lang="en-US" sz="2800" dirty="0" err="1" smtClean="0"/>
              <a:t>lymphatics</a:t>
            </a:r>
            <a:r>
              <a:rPr lang="en-US" sz="2800" dirty="0" smtClean="0"/>
              <a:t> cause edema of the breast’s overlying skin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i="1" dirty="0" err="1" smtClean="0"/>
              <a:t>peau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d'orange</a:t>
            </a:r>
            <a:r>
              <a:rPr lang="en-US" sz="2800" dirty="0" smtClean="0"/>
              <a:t> (orange peel). 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3- post </a:t>
            </a:r>
            <a:r>
              <a:rPr lang="en-US" sz="2800" dirty="0" smtClean="0"/>
              <a:t>surgical. e.g. breast </a:t>
            </a:r>
            <a:r>
              <a:rPr lang="en-US" sz="2800" dirty="0" smtClean="0"/>
              <a:t>cancer who undergo </a:t>
            </a:r>
            <a:r>
              <a:rPr lang="en-US" sz="2800" dirty="0" err="1" smtClean="0"/>
              <a:t>axillary</a:t>
            </a:r>
            <a:r>
              <a:rPr lang="en-US" sz="2800" dirty="0" smtClean="0"/>
              <a:t> lymph node resection and/or irradiation</a:t>
            </a:r>
            <a:r>
              <a:rPr lang="en-US" sz="2800" dirty="0" smtClean="0">
                <a:sym typeface="Wingdings" pitchFamily="2" charset="2"/>
              </a:rPr>
              <a:t> upper limb </a:t>
            </a:r>
            <a:r>
              <a:rPr lang="en-US" sz="2800" dirty="0" err="1" smtClean="0">
                <a:sym typeface="Wingdings" pitchFamily="2" charset="2"/>
              </a:rPr>
              <a:t>lymphedema</a:t>
            </a: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4- irradiation</a:t>
            </a:r>
          </a:p>
          <a:p>
            <a:pPr algn="l" rtl="0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Sodium and Water Retention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algn="l" rtl="0"/>
            <a:r>
              <a:rPr lang="en-US" sz="3600" dirty="0" smtClean="0"/>
              <a:t>leads to edema by increasing hydrostatic pressure (due to expansion of the intravascular volume) and reducing plasma osmotic pressure.</a:t>
            </a:r>
          </a:p>
          <a:p>
            <a:pPr algn="l" rtl="0"/>
            <a:r>
              <a:rPr lang="en-US" sz="3600" dirty="0" smtClean="0"/>
              <a:t> causes: diseases that compromise </a:t>
            </a:r>
            <a:r>
              <a:rPr lang="en-US" sz="3600" dirty="0" smtClean="0">
                <a:solidFill>
                  <a:srgbClr val="C00000"/>
                </a:solidFill>
              </a:rPr>
              <a:t>renal</a:t>
            </a:r>
            <a:r>
              <a:rPr lang="en-US" sz="3600" dirty="0" smtClean="0"/>
              <a:t> function, including </a:t>
            </a:r>
            <a:r>
              <a:rPr lang="en-US" sz="3600" i="1" dirty="0" err="1" smtClean="0"/>
              <a:t>poststreptococcal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glomerulonephritis</a:t>
            </a:r>
            <a:r>
              <a:rPr lang="en-US" sz="3600" dirty="0" smtClean="0"/>
              <a:t> and </a:t>
            </a:r>
            <a:r>
              <a:rPr lang="en-US" sz="3600" i="1" dirty="0" smtClean="0"/>
              <a:t>acute renal failure</a:t>
            </a:r>
            <a:endParaRPr lang="ar-JO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Clinical Correlation </a:t>
            </a:r>
            <a:endParaRPr lang="ar-JO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8915400" cy="6019800"/>
          </a:xfrm>
        </p:spPr>
        <p:txBody>
          <a:bodyPr>
            <a:noAutofit/>
          </a:bodyPr>
          <a:lstStyle/>
          <a:p>
            <a:pPr algn="l" rtl="0"/>
            <a:r>
              <a:rPr lang="en-US" sz="2400" b="1" dirty="0" smtClean="0"/>
              <a:t>Subcutaneous edema</a:t>
            </a:r>
            <a:r>
              <a:rPr lang="en-US" sz="2400" dirty="0" smtClean="0"/>
              <a:t>: </a:t>
            </a:r>
            <a:r>
              <a:rPr lang="en-US" sz="2400" u="sng" dirty="0" smtClean="0"/>
              <a:t>the most common</a:t>
            </a:r>
            <a:r>
              <a:rPr lang="en-US" sz="2400" dirty="0" smtClean="0"/>
              <a:t>, is important to recognize primarily because it signals potential underlying cardiac or renal disease</a:t>
            </a:r>
          </a:p>
          <a:p>
            <a:pPr algn="l" rtl="0"/>
            <a:r>
              <a:rPr lang="en-US" sz="2400" dirty="0" smtClean="0"/>
              <a:t>Can impair wound healing or the clearance of infections. </a:t>
            </a:r>
          </a:p>
          <a:p>
            <a:pPr algn="l" rtl="0"/>
            <a:r>
              <a:rPr lang="en-US" sz="2400" b="1" dirty="0" smtClean="0"/>
              <a:t>Pulmonary edema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Common causes: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left ventricular failure   - renal failure  - ARDS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inflammatory and infectious disorders of the lung.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can cause death by interfering with normal </a:t>
            </a:r>
            <a:r>
              <a:rPr lang="en-US" sz="2400" dirty="0" err="1" smtClean="0"/>
              <a:t>ventilatory</a:t>
            </a:r>
            <a:r>
              <a:rPr lang="en-US" sz="2400" dirty="0" smtClean="0"/>
              <a:t> function &amp; impeding oxygen diffusion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dirty="0" smtClean="0"/>
              <a:t>creates a favorable environment for infections. </a:t>
            </a:r>
          </a:p>
          <a:p>
            <a:pPr algn="l" rtl="0"/>
            <a:r>
              <a:rPr lang="en-US" sz="2400" b="1" dirty="0" smtClean="0"/>
              <a:t>Brain edema 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is life-threatening</a:t>
            </a:r>
            <a:r>
              <a:rPr lang="en-US" sz="2400" dirty="0" smtClean="0">
                <a:sym typeface="Wingdings" pitchFamily="2" charset="2"/>
              </a:rPr>
              <a:t>  brain </a:t>
            </a:r>
            <a:r>
              <a:rPr lang="en-US" sz="2400" i="1" dirty="0" smtClean="0"/>
              <a:t>herniation</a:t>
            </a:r>
            <a:r>
              <a:rPr lang="en-US" sz="2400" dirty="0" smtClean="0"/>
              <a:t> (extrude) through the foramen magnum. </a:t>
            </a:r>
          </a:p>
          <a:p>
            <a:pPr algn="l" rtl="0">
              <a:buFontTx/>
              <a:buChar char="-"/>
            </a:pPr>
            <a:endParaRPr lang="ar-JO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Times New Roman"/>
        <a:ea typeface=""/>
        <a:cs typeface="Times New Roman"/>
      </a:majorFont>
      <a:minorFont>
        <a:latin typeface="Times New Roman"/>
        <a:ea typeface=""/>
        <a:cs typeface="Arial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91D0C80A92546A90D71F2E4C386F2" ma:contentTypeVersion="1" ma:contentTypeDescription="Create a new document." ma:contentTypeScope="" ma:versionID="8150bc365a64f4197470ef36d602a064">
  <xsd:schema xmlns:xsd="http://www.w3.org/2001/XMLSchema" xmlns:xs="http://www.w3.org/2001/XMLSchema" xmlns:p="http://schemas.microsoft.com/office/2006/metadata/properties" xmlns:ns2="1273bb50-8aa1-4bf6-a01c-f5e28723f012" targetNamespace="http://schemas.microsoft.com/office/2006/metadata/properties" ma:root="true" ma:fieldsID="9617b7a75fb7d0093c66aedf80356b1a" ns2:_="">
    <xsd:import namespace="1273bb50-8aa1-4bf6-a01c-f5e28723f012"/>
    <xsd:element name="properties">
      <xsd:complexType>
        <xsd:sequence>
          <xsd:element name="documentManagement">
            <xsd:complexType>
              <xsd:all>
                <xsd:element ref="ns2:Cours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3bb50-8aa1-4bf6-a01c-f5e28723f012" elementFormDefault="qualified">
    <xsd:import namespace="http://schemas.microsoft.com/office/2006/documentManagement/types"/>
    <xsd:import namespace="http://schemas.microsoft.com/office/infopath/2007/PartnerControls"/>
    <xsd:element name="Course_x0020_Name" ma:index="2" nillable="true" ma:displayName="Course Name" ma:internalName="Cours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rse_x0020_Name xmlns="1273bb50-8aa1-4bf6-a01c-f5e28723f012">Cardiovascular pathology-3rd yr medical students</Course_x0020_Name>
  </documentManagement>
</p:properties>
</file>

<file path=customXml/itemProps1.xml><?xml version="1.0" encoding="utf-8"?>
<ds:datastoreItem xmlns:ds="http://schemas.openxmlformats.org/officeDocument/2006/customXml" ds:itemID="{953D20B4-5E58-4B59-959C-91429CDACE8D}"/>
</file>

<file path=customXml/itemProps2.xml><?xml version="1.0" encoding="utf-8"?>
<ds:datastoreItem xmlns:ds="http://schemas.openxmlformats.org/officeDocument/2006/customXml" ds:itemID="{5931F274-4744-46B0-90E0-6801459ECC8B}"/>
</file>

<file path=customXml/itemProps3.xml><?xml version="1.0" encoding="utf-8"?>
<ds:datastoreItem xmlns:ds="http://schemas.openxmlformats.org/officeDocument/2006/customXml" ds:itemID="{D536D7E6-8261-4AC0-9C11-5C65FFBA7A2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</TotalTime>
  <Words>526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EDEMA</vt:lpstr>
      <vt:lpstr>Slide 2</vt:lpstr>
      <vt:lpstr>Slide 3</vt:lpstr>
      <vt:lpstr>Increased Hydrostatic Pressure </vt:lpstr>
      <vt:lpstr>Reduced Plasma Osmotic Pressure </vt:lpstr>
      <vt:lpstr>Lymphatic Obstruction = lymphedema  </vt:lpstr>
      <vt:lpstr>Sodium and Water Retention</vt:lpstr>
      <vt:lpstr>Clinical Correlation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EDEMA</dc:title>
  <dc:creator/>
  <cp:lastModifiedBy>Administrator</cp:lastModifiedBy>
  <cp:revision>11</cp:revision>
  <dcterms:created xsi:type="dcterms:W3CDTF">2006-08-16T00:00:00Z</dcterms:created>
  <dcterms:modified xsi:type="dcterms:W3CDTF">2015-11-22T10:51:09Z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0x01010032E91D0C80A92546A90D71F2E4C386F2</vt:lpwstr>
  </property>
</Properties>
</file>