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3"/>
  </p:notesMasterIdLst>
  <p:sldIdLst>
    <p:sldId id="337" r:id="rId2"/>
    <p:sldId id="357" r:id="rId3"/>
    <p:sldId id="351" r:id="rId4"/>
    <p:sldId id="415" r:id="rId5"/>
    <p:sldId id="338" r:id="rId6"/>
    <p:sldId id="416" r:id="rId7"/>
    <p:sldId id="339" r:id="rId8"/>
    <p:sldId id="418" r:id="rId9"/>
    <p:sldId id="417" r:id="rId10"/>
    <p:sldId id="340" r:id="rId11"/>
    <p:sldId id="413" r:id="rId12"/>
    <p:sldId id="414" r:id="rId13"/>
    <p:sldId id="342" r:id="rId14"/>
    <p:sldId id="343" r:id="rId15"/>
    <p:sldId id="419" r:id="rId16"/>
    <p:sldId id="344" r:id="rId17"/>
    <p:sldId id="345" r:id="rId18"/>
    <p:sldId id="346" r:id="rId19"/>
    <p:sldId id="409" r:id="rId20"/>
    <p:sldId id="347" r:id="rId21"/>
    <p:sldId id="410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217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06/05/1436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24" y="229285"/>
            <a:ext cx="4427984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200" b="1" i="1" spc="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Knee Joint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complicated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joint in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Consists of two condylar joints between:</a:t>
            </a: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medial and lateral condyles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 condyles of the tibia</a:t>
            </a: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gliding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joint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patella and the patellar surface of the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femur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 that the fibula is not directly involved in the joint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145012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joint between the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femur and tibia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synovial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joint of the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hinge variety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but some degree of rotatory movement is possible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joint between the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patella and femur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a synovial joint of the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plane gliding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variety.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00108"/>
            <a:ext cx="3476652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454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218182"/>
            <a:ext cx="407196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i="1" spc="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Menisci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menisci are C-shaped sheets of fibrocartilage.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786214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00034" y="2457271"/>
            <a:ext cx="407196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Their function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deepen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articular surfaces of the tibial condyles to receive the convex femoral condyles;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also serve as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cushions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between the two bones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5105400"/>
            <a:ext cx="407196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Each meniscus is attached to the upper surface of the tibia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anterior and posterior horns.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64886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</a:p>
        </p:txBody>
      </p:sp>
    </p:spTree>
    <p:extLst>
      <p:ext uri="{BB962C8B-B14F-4D97-AF65-F5344CB8AC3E}">
        <p14:creationId xmlns="" xmlns:p14="http://schemas.microsoft.com/office/powerpoint/2010/main" val="36523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841" y="109815"/>
            <a:ext cx="2903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Locking mechanism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639529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standing, the knee joint is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'locked'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which reduces the amount of muscle work needed to maintain the standing position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2" y="1463748"/>
            <a:ext cx="692948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locking mechanism is achieved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medial rotation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femur on the tibia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during extension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Medial rotation and full 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extension tighten all the associated ligaments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538" y="2719984"/>
            <a:ext cx="6572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Another feature that keeps the knee extended when standing is that 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body's center of gravity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positioned along a vertical line that passes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anterior to the knee joint.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1950" y="3812449"/>
            <a:ext cx="57332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 extended knee is said to be in the locked position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412" y="4838841"/>
            <a:ext cx="6641422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Before flexion of the knee joint can occur, it is essential that the major ligaments be untwisted to permit movements between the joint surfaces. </a:t>
            </a:r>
          </a:p>
          <a:p>
            <a:pPr algn="ctr" rtl="0"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unlocking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untwisting process is accomplished by the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popliteus muscle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laterally rotates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femur on the tibia </a:t>
            </a:r>
          </a:p>
        </p:txBody>
      </p:sp>
    </p:spTree>
    <p:extLst>
      <p:ext uri="{BB962C8B-B14F-4D97-AF65-F5344CB8AC3E}">
        <p14:creationId xmlns="" xmlns:p14="http://schemas.microsoft.com/office/powerpoint/2010/main" val="39615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32" y="189795"/>
            <a:ext cx="5220072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Popliteus Muscle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plays a key role in the movements of the knee joint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Origin: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lateral surface of the lateral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condyle of the femur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 rounded tendon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by a few fibers from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lateral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semilunar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cartilage 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fibers pass downward and medially and are attached to the posterior surface of the tibia,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soleal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line.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muscle arises within the capsule of the knee joint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tendon separates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lateral meniscus from the lateral ligament of the joint.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emerges through the lower part of the posterior surface of the capsule of the joint to pass to its insertion.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36304" cy="4320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9" name="Straight Connector 8"/>
          <p:cNvCxnSpPr/>
          <p:nvPr/>
        </p:nvCxnSpPr>
        <p:spPr>
          <a:xfrm flipH="1" flipV="1">
            <a:off x="4860032" y="404664"/>
            <a:ext cx="2448272" cy="936104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" name="Rectangle 6"/>
          <p:cNvSpPr/>
          <p:nvPr/>
        </p:nvSpPr>
        <p:spPr>
          <a:xfrm>
            <a:off x="288032" y="4653136"/>
            <a:ext cx="78123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 rotation of the tibia on the femur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foot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is on the ground,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lateral rotation of the femur on the tibia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latter action occurs at the commencement of flexion of the extended knee, and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its rotatory action slackens the ligaments of the knee joint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this action is sometimes referred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 unlocking the knee joint.‌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555776" y="404664"/>
            <a:ext cx="2304256" cy="14401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88977"/>
            <a:ext cx="6948264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movements of the knee joint</a:t>
            </a:r>
          </a:p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biceps femoris, semitendinosus, and semimembranosu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muscles, assisted by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gracilis, and sartorius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produce flexion.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Flexion is limited by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contact of the back of the leg with the thigh.</a:t>
            </a:r>
          </a:p>
          <a:p>
            <a:pPr algn="l" rt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quadriceps femoris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Extension is limited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the tension of all the major ligaments of the joint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Medial Rotation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gracilis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semitendinosus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Lateral Rotation</a:t>
            </a:r>
          </a:p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biceps femoris </a:t>
            </a:r>
          </a:p>
          <a:p>
            <a:pPr algn="l" rt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stability of the knee joint depends on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tone of the strong muscles acting on the joint and the strength of the ligaments.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9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8824" t="6250" r="27647" b="6250"/>
          <a:stretch>
            <a:fillRect/>
          </a:stretch>
        </p:blipFill>
        <p:spPr bwMode="auto">
          <a:xfrm>
            <a:off x="4357686" y="214290"/>
            <a:ext cx="4286280" cy="5357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28596" y="285728"/>
            <a:ext cx="3714744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Ankle Joint</a:t>
            </a:r>
          </a:p>
          <a:p>
            <a:pPr algn="just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 algn="just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ankle is a synovial hinge joint.</a:t>
            </a:r>
          </a:p>
          <a:p>
            <a:pPr algn="just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just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lower end of the tibia, the two malleoli, and the body of the talus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2" y="4255195"/>
            <a:ext cx="371474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Dorsiflextion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performed by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tibialis anterior, extensor hallucis longus, extensor digitorum longus, and peroneus tertius. (muscles of the anterior compartment of the leg)</a:t>
            </a:r>
          </a:p>
          <a:p>
            <a:pPr algn="l" rt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3139859"/>
            <a:ext cx="37147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medial, or deltoid, ligament</a:t>
            </a:r>
          </a:p>
          <a:p>
            <a:pPr algn="just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lateral ligament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2643182"/>
            <a:ext cx="13572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3845486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2154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0042"/>
            <a:ext cx="207170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Plantar flexion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performed by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gastrocnemius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soleus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plantaris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posterior, flexor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flexor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(all the muscles of lateral and posterior compartment except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muscle)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5876925" cy="4362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314525"/>
            <a:ext cx="471487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Proximal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Tibiofibular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 is between the lateral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tibia and the head of the fibula).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articular surfaces are flattened and covered by hyaline cartilage.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a synovial, plane, gliding joint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500462" cy="403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57158" y="2940509"/>
            <a:ext cx="414340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capsule surrounds the joint and is attached to the margins of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surfaces.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Ligaments</a:t>
            </a:r>
          </a:p>
          <a:p>
            <a:pPr algn="l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Anterior and posterior ligaments strengthen the capsule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Synovial Membrane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synovial membrane lines the capsule and is attached to the margins of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surfaces.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Nerve Supply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common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nerve supplies the joint.</a:t>
            </a:r>
          </a:p>
          <a:p>
            <a:pPr algn="l"/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Movements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small amount of gliding movement takes place during movements at the ankle joint.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224442">
            <a:off x="3689717" y="3926009"/>
            <a:ext cx="1244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Read only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6416" t="42440" r="23422" b="9366"/>
          <a:stretch>
            <a:fillRect/>
          </a:stretch>
        </p:blipFill>
        <p:spPr bwMode="auto">
          <a:xfrm>
            <a:off x="4786314" y="714356"/>
            <a:ext cx="3860502" cy="3672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4572000" cy="4124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Tibiofibular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 is between the fibular notch at the lower end of the tibia and the lower end of the fibula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tibiofibular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 is </a:t>
            </a:r>
          </a:p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fibrous joint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no capsule.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interosseous ligament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strong, thick band of fibrous tissue that binds the two bones together.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4857760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and posterior ligaments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flat bands of fibrous tissue connecting the two bones together in front and behind the interosseous ligament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6215082"/>
            <a:ext cx="36045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 transverse ligament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224442">
            <a:off x="3261089" y="5640522"/>
            <a:ext cx="1244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Read only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857232"/>
            <a:ext cx="7429552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1-Subtalar Joint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subtalar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 is the posterior joint between the talus and the calcaneum.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8794" y="3075761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joints are synovial, of the plane variety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4744" y="285728"/>
            <a:ext cx="13419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Tarsal Joints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1871481"/>
            <a:ext cx="70009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between the inferior surface of the body of the talus and the facet on the middle of the upper surface of the calcaneum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4469509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and lateral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talocalcaneal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ligaments strengthen the capsule.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talocalcaneal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ligament is strong and is the main bond of union between the two bones. It is attached above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below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calcanei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182" y="3857628"/>
            <a:ext cx="11592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endParaRPr lang="ar-JO" dirty="0"/>
          </a:p>
        </p:txBody>
      </p:sp>
      <p:sp>
        <p:nvSpPr>
          <p:cNvPr id="8" name="Rectangle 7"/>
          <p:cNvSpPr/>
          <p:nvPr/>
        </p:nvSpPr>
        <p:spPr>
          <a:xfrm>
            <a:off x="1928794" y="5857892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Gliding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movements are possible</a:t>
            </a:r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4786346" cy="4000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7158" y="142852"/>
            <a:ext cx="3071834" cy="4585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2-Talocalcaneonavicular Joint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anterior joint between the talus and the calcaneum and also involves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 is between the rounded head of the talus, the upper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sustentaculum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the posterior concave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bone.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joint is a synovial joint..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4786322"/>
            <a:ext cx="707236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plantar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calcaneonavicular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ligament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strong and runs from the anterior margin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sustentaculum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inferior surface and tuberosity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bone. The superior surface of the ligament is covered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fibrocartilage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supports the head of the talus..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Gliding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movements are possible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92721"/>
            <a:ext cx="2987203" cy="4208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4" name="Straight Connector 3"/>
          <p:cNvCxnSpPr/>
          <p:nvPr/>
        </p:nvCxnSpPr>
        <p:spPr>
          <a:xfrm>
            <a:off x="2771800" y="1412776"/>
            <a:ext cx="0" cy="3528392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8144" y="1700808"/>
            <a:ext cx="0" cy="324036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1700808"/>
            <a:ext cx="43204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776" y="4941168"/>
            <a:ext cx="43204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55776" y="1412776"/>
            <a:ext cx="43204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4941168"/>
            <a:ext cx="43204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0"/>
            <a:ext cx="205171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Notice that the lateral condyle of femur is a bit longer than the medial why?!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628800"/>
            <a:ext cx="26019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Lateral condyle of femur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(OUTR)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700808"/>
            <a:ext cx="25442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condyle of femur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(INNER)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8053" y="2411596"/>
            <a:ext cx="25593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INNER IS THINER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16043" y="2276872"/>
            <a:ext cx="28158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OUTER IS STOUTER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2780928"/>
            <a:ext cx="2767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prevents lateral dislocation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patella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934" y="3429000"/>
            <a:ext cx="23708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Longer than the medial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99592" y="3284984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285860"/>
            <a:ext cx="400049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3-Calcaneocuboid Joint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Articulation is between the anterior end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posterior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cuboid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calcaneocuboid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 is synovial, of the plane variety.</a:t>
            </a:r>
          </a:p>
        </p:txBody>
      </p:sp>
      <p:sp>
        <p:nvSpPr>
          <p:cNvPr id="3" name="Rectangle 2"/>
          <p:cNvSpPr/>
          <p:nvPr/>
        </p:nvSpPr>
        <p:spPr>
          <a:xfrm rot="980642">
            <a:off x="5949904" y="318121"/>
            <a:ext cx="262778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talocalcaneonavicular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calcaneocuboid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joints are together referred to as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midtarsal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 transverse tarsal joints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3929066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bifurcated ligament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079832">
            <a:off x="2478902" y="2246994"/>
            <a:ext cx="35734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JO" b="1" dirty="0" smtClean="0"/>
              <a:t>؟؟؟؟؟</a:t>
            </a:r>
            <a:r>
              <a:rPr lang="en-US" b="1" dirty="0" smtClean="0"/>
              <a:t>Tarsal Tunnel Syndrome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39742"/>
            <a:ext cx="2714644" cy="49552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capsule is attached to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margins of the articular surfaces</a:t>
            </a:r>
          </a:p>
          <a:p>
            <a:pPr algn="ctr" rtl="0"/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surrounds the sides and posterior aspect of the joint.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3-On the front of the joint,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capsule is absent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permitting the synovial membrane to pouch upward beneath the quadriceps tendon, forming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suprapatellar bursa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314"/>
            <a:ext cx="5285810" cy="5500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2643206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4-On each side of the patella, the capsule is strengthened by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expansions from the tendons of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vastus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lateralis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Behind the joint, the capsule is strengthened by an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expansion of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semimembranous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muscle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ligament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6-An opening in the capsule behind the lateral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permits the tendon of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emerge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642918"/>
            <a:ext cx="5357248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000528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5752" y="1542526"/>
            <a:ext cx="1785918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spc="300" dirty="0">
                <a:latin typeface="Times New Roman" pitchFamily="18" charset="0"/>
                <a:cs typeface="Times New Roman" pitchFamily="18" charset="0"/>
              </a:rPr>
              <a:t>Ligaments of  the knee joint</a:t>
            </a:r>
          </a:p>
          <a:p>
            <a:pPr algn="ctr" rtl="0">
              <a:buFont typeface="Wingdings" pitchFamily="2" charset="2"/>
              <a:buChar char="v"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The ligaments may be divided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into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1-Extracapsular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ligamentum patellae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attached</a:t>
            </a:r>
          </a:p>
          <a:p>
            <a:pPr algn="ctr" rtl="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above to the lower border of the patella and below to the tuberosity of the tibia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1142984"/>
            <a:ext cx="207167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lateral collateral ligament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cordlike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is attached above to the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the femur and below to the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head of the fibula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tendon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muscle intervenes between the ligament and the lateral Meniscus (thus, 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the ligament is not attached to the lateral meniscus)</a:t>
            </a:r>
            <a:endParaRPr lang="en-US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072066" y="2357430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87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257175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medial collateral ligament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flat band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is attached above 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medial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femur and below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the medial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of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shaft of the tibia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</a:p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It is firmly attached to the edge of the medial meniscus ?!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4643446"/>
            <a:ext cx="44999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oblique popliteal ligament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tendinous expansion derived from the semimembranosus muscle.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strengthens the posterior aspect of the capsule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66"/>
            <a:ext cx="5205252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42844" y="1811902"/>
            <a:ext cx="2928958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2-Intracapsular Ligaments</a:t>
            </a:r>
          </a:p>
          <a:p>
            <a:pPr algn="ctr" rt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cruciate ligaments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named anterior and posterior, according to their tibial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attachments</a:t>
            </a:r>
          </a:p>
          <a:p>
            <a:pPr algn="ctr" rt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The cruciate ligaments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main bond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femur and the tibia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the joint's range of movement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2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17047"/>
            <a:ext cx="2857520" cy="4555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intercondylar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tibia and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passes upward, backward, and laterally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 be attached to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posterior part of the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medial surface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l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ateral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femoral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Prevents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posterior displacement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femur on the tibia. With the knee joint flexed, the anterior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ligament prevents the tibia from being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pulled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14356"/>
            <a:ext cx="500066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197264" y="324433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Ligament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0364" y="142852"/>
            <a:ext cx="27494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Ligament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3286148" cy="400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attached to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posterior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intercondylar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tibia and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passes upward, forward, and medially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 attached to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part of the lateral surface of the medial femoral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Prevents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displacement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femur on the tibia. With the knee joint flexed, the posterior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ligament prevents the tibia from being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pulled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4786346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143240" y="214290"/>
            <a:ext cx="28007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Ligament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9761</TotalTime>
  <Words>1657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542</cp:revision>
  <dcterms:created xsi:type="dcterms:W3CDTF">2012-01-14T22:25:28Z</dcterms:created>
  <dcterms:modified xsi:type="dcterms:W3CDTF">2015-02-23T23:54:22Z</dcterms:modified>
</cp:coreProperties>
</file>