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6" r:id="rId21"/>
    <p:sldId id="275" r:id="rId22"/>
    <p:sldId id="277" r:id="rId23"/>
    <p:sldId id="278" r:id="rId24"/>
    <p:sldId id="279" r:id="rId25"/>
    <p:sldId id="280" r:id="rId26"/>
    <p:sldId id="281" r:id="rId27"/>
    <p:sldId id="302" r:id="rId28"/>
    <p:sldId id="303" r:id="rId29"/>
    <p:sldId id="282" r:id="rId30"/>
    <p:sldId id="304" r:id="rId31"/>
    <p:sldId id="283" r:id="rId32"/>
    <p:sldId id="284" r:id="rId33"/>
    <p:sldId id="285" r:id="rId34"/>
    <p:sldId id="289" r:id="rId35"/>
    <p:sldId id="290" r:id="rId36"/>
    <p:sldId id="293" r:id="rId37"/>
    <p:sldId id="294" r:id="rId38"/>
    <p:sldId id="286" r:id="rId39"/>
    <p:sldId id="287" r:id="rId40"/>
    <p:sldId id="292" r:id="rId41"/>
    <p:sldId id="295" r:id="rId42"/>
    <p:sldId id="301" r:id="rId43"/>
    <p:sldId id="296" r:id="rId44"/>
    <p:sldId id="297" r:id="rId45"/>
    <p:sldId id="298" r:id="rId46"/>
    <p:sldId id="299"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10647-BECE-4782-828B-70EA9209F57F}"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10647-BECE-4782-828B-70EA9209F57F}"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10647-BECE-4782-828B-70EA9209F57F}"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10647-BECE-4782-828B-70EA9209F57F}"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10647-BECE-4782-828B-70EA9209F57F}"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10647-BECE-4782-828B-70EA9209F57F}"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10647-BECE-4782-828B-70EA9209F57F}" type="datetimeFigureOut">
              <a:rPr lang="en-US" smtClean="0"/>
              <a:pPr/>
              <a:t>4/4/2012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10647-BECE-4782-828B-70EA9209F57F}" type="datetimeFigureOut">
              <a:rPr lang="en-US" smtClean="0"/>
              <a:pPr/>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10647-BECE-4782-828B-70EA9209F57F}" type="datetimeFigureOut">
              <a:rPr lang="en-US" smtClean="0"/>
              <a:pPr/>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10647-BECE-4782-828B-70EA9209F57F}"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10647-BECE-4782-828B-70EA9209F57F}"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B17D4-8B50-4A92-AA45-EE165F13E7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10647-BECE-4782-828B-70EA9209F57F}" type="datetimeFigureOut">
              <a:rPr lang="en-US" smtClean="0"/>
              <a:pPr/>
              <a:t>4/4/2012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B17D4-8B50-4A92-AA45-EE165F13E7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Digestive System in the Head and Neck</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Tongue</a:t>
            </a:r>
            <a:endParaRPr lang="en-US" dirty="0"/>
          </a:p>
        </p:txBody>
      </p:sp>
      <p:sp>
        <p:nvSpPr>
          <p:cNvPr id="3" name="Content Placeholder 2"/>
          <p:cNvSpPr>
            <a:spLocks noGrp="1"/>
          </p:cNvSpPr>
          <p:nvPr>
            <p:ph idx="1"/>
          </p:nvPr>
        </p:nvSpPr>
        <p:spPr>
          <a:xfrm>
            <a:off x="457200" y="1600200"/>
            <a:ext cx="3276600" cy="4525963"/>
          </a:xfrm>
        </p:spPr>
        <p:txBody>
          <a:bodyPr>
            <a:normAutofit fontScale="62500" lnSpcReduction="20000"/>
          </a:bodyPr>
          <a:lstStyle/>
          <a:p>
            <a:r>
              <a:rPr lang="en-US" dirty="0" smtClean="0"/>
              <a:t>The tongue is a mass of striated muscle covered with mucous membrane </a:t>
            </a:r>
          </a:p>
          <a:p>
            <a:endParaRPr lang="en-US" dirty="0"/>
          </a:p>
          <a:p>
            <a:r>
              <a:rPr lang="en-US" dirty="0" smtClean="0"/>
              <a:t>The muscles attach the tongue to the </a:t>
            </a:r>
            <a:r>
              <a:rPr lang="en-US" dirty="0" err="1" smtClean="0"/>
              <a:t>styloid</a:t>
            </a:r>
            <a:r>
              <a:rPr lang="en-US" dirty="0" smtClean="0"/>
              <a:t> process and the soft palate above and to the mandible and the hyoid bone below</a:t>
            </a:r>
          </a:p>
          <a:p>
            <a:endParaRPr lang="en-US" dirty="0"/>
          </a:p>
          <a:p>
            <a:r>
              <a:rPr lang="en-US" dirty="0" smtClean="0"/>
              <a:t>The tongue is divided into right and left halves by a median fibrous septum.</a:t>
            </a:r>
            <a:endParaRPr lang="en-US" dirty="0"/>
          </a:p>
        </p:txBody>
      </p:sp>
      <p:pic>
        <p:nvPicPr>
          <p:cNvPr id="34818" name="Picture 2" descr="http://www.healthhype.com/wp-content/uploads/human_tongue.jpg"/>
          <p:cNvPicPr>
            <a:picLocks noChangeAspect="1" noChangeArrowheads="1"/>
          </p:cNvPicPr>
          <p:nvPr/>
        </p:nvPicPr>
        <p:blipFill>
          <a:blip r:embed="rId2" cstate="print"/>
          <a:srcRect/>
          <a:stretch>
            <a:fillRect/>
          </a:stretch>
        </p:blipFill>
        <p:spPr bwMode="auto">
          <a:xfrm>
            <a:off x="4038600" y="2133600"/>
            <a:ext cx="4572000" cy="39147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Mucous Membrane of the Tongue</a:t>
            </a:r>
            <a:endParaRPr lang="en-US" dirty="0"/>
          </a:p>
        </p:txBody>
      </p:sp>
      <p:sp>
        <p:nvSpPr>
          <p:cNvPr id="3" name="Content Placeholder 2"/>
          <p:cNvSpPr>
            <a:spLocks noGrp="1"/>
          </p:cNvSpPr>
          <p:nvPr>
            <p:ph idx="1"/>
          </p:nvPr>
        </p:nvSpPr>
        <p:spPr>
          <a:xfrm>
            <a:off x="457200" y="1600200"/>
            <a:ext cx="3733800" cy="4525963"/>
          </a:xfrm>
        </p:spPr>
        <p:txBody>
          <a:bodyPr>
            <a:normAutofit fontScale="55000" lnSpcReduction="20000"/>
          </a:bodyPr>
          <a:lstStyle/>
          <a:p>
            <a:r>
              <a:rPr lang="en-US" dirty="0" smtClean="0"/>
              <a:t>The mucous membrane of the upper surface of the tongue can be divided into anterior and posterior parts by a V-shaped </a:t>
            </a:r>
            <a:r>
              <a:rPr lang="en-US" dirty="0" err="1" smtClean="0"/>
              <a:t>sulcus</a:t>
            </a:r>
            <a:r>
              <a:rPr lang="en-US" dirty="0" smtClean="0"/>
              <a:t>, the </a:t>
            </a:r>
            <a:r>
              <a:rPr lang="en-US" dirty="0" err="1" smtClean="0"/>
              <a:t>sulcus</a:t>
            </a:r>
            <a:r>
              <a:rPr lang="en-US" dirty="0" smtClean="0"/>
              <a:t> </a:t>
            </a:r>
            <a:r>
              <a:rPr lang="en-US" dirty="0" err="1" smtClean="0"/>
              <a:t>terminalis</a:t>
            </a:r>
            <a:r>
              <a:rPr lang="en-US" dirty="0" smtClean="0"/>
              <a:t> </a:t>
            </a:r>
          </a:p>
          <a:p>
            <a:endParaRPr lang="en-US" dirty="0"/>
          </a:p>
          <a:p>
            <a:r>
              <a:rPr lang="en-US" dirty="0" smtClean="0"/>
              <a:t>The apex of the </a:t>
            </a:r>
            <a:r>
              <a:rPr lang="en-US" dirty="0" err="1" smtClean="0"/>
              <a:t>sulcus</a:t>
            </a:r>
            <a:r>
              <a:rPr lang="en-US" dirty="0" smtClean="0"/>
              <a:t> projects backward and is marked by a small pit, the foramen </a:t>
            </a:r>
            <a:r>
              <a:rPr lang="en-US" dirty="0" err="1" smtClean="0"/>
              <a:t>cecum</a:t>
            </a:r>
            <a:endParaRPr lang="en-US" dirty="0" smtClean="0"/>
          </a:p>
          <a:p>
            <a:endParaRPr lang="en-US" dirty="0"/>
          </a:p>
          <a:p>
            <a:r>
              <a:rPr lang="en-US" dirty="0" smtClean="0"/>
              <a:t>The apex of the </a:t>
            </a:r>
            <a:r>
              <a:rPr lang="en-US" dirty="0" err="1" smtClean="0"/>
              <a:t>sulcus</a:t>
            </a:r>
            <a:r>
              <a:rPr lang="en-US" dirty="0" smtClean="0"/>
              <a:t> projects backward and is marked by a small pit, the foramen </a:t>
            </a:r>
            <a:r>
              <a:rPr lang="en-US" dirty="0" err="1" smtClean="0"/>
              <a:t>cecum</a:t>
            </a:r>
            <a:r>
              <a:rPr lang="en-US" dirty="0" smtClean="0"/>
              <a:t> </a:t>
            </a:r>
          </a:p>
          <a:p>
            <a:endParaRPr lang="en-US" dirty="0" smtClean="0"/>
          </a:p>
          <a:p>
            <a:r>
              <a:rPr lang="en-US" dirty="0" smtClean="0"/>
              <a:t> the foramen </a:t>
            </a:r>
            <a:r>
              <a:rPr lang="en-US" dirty="0" err="1" smtClean="0"/>
              <a:t>cecum</a:t>
            </a:r>
            <a:r>
              <a:rPr lang="en-US" dirty="0" smtClean="0"/>
              <a:t> is an embryologic remnant and marks the site of the upper end of the </a:t>
            </a:r>
            <a:r>
              <a:rPr lang="en-US" dirty="0" err="1" smtClean="0"/>
              <a:t>thyroglossal</a:t>
            </a:r>
            <a:r>
              <a:rPr lang="en-US" dirty="0" smtClean="0"/>
              <a:t> duct</a:t>
            </a:r>
            <a:endParaRPr lang="en-US" dirty="0"/>
          </a:p>
        </p:txBody>
      </p:sp>
      <p:pic>
        <p:nvPicPr>
          <p:cNvPr id="33794" name="Picture 2" descr="http://img.tfd.com/dorland/thumbs/tongue.jpg"/>
          <p:cNvPicPr>
            <a:picLocks noChangeAspect="1" noChangeArrowheads="1"/>
          </p:cNvPicPr>
          <p:nvPr/>
        </p:nvPicPr>
        <p:blipFill>
          <a:blip r:embed="rId2" cstate="print"/>
          <a:srcRect/>
          <a:stretch>
            <a:fillRect/>
          </a:stretch>
        </p:blipFill>
        <p:spPr bwMode="auto">
          <a:xfrm>
            <a:off x="5334000" y="1752600"/>
            <a:ext cx="3048000" cy="4343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886200" cy="5029200"/>
          </a:xfrm>
        </p:spPr>
        <p:txBody>
          <a:bodyPr>
            <a:normAutofit fontScale="40000" lnSpcReduction="20000"/>
          </a:bodyPr>
          <a:lstStyle/>
          <a:p>
            <a:r>
              <a:rPr lang="en-US" dirty="0" smtClean="0"/>
              <a:t>Three types of papillae are present on the upper surface of the anterior two thirds of the tongue: the </a:t>
            </a:r>
            <a:r>
              <a:rPr lang="en-US" dirty="0" err="1" smtClean="0"/>
              <a:t>filiform</a:t>
            </a:r>
            <a:r>
              <a:rPr lang="en-US" dirty="0" smtClean="0"/>
              <a:t> papillae, the </a:t>
            </a:r>
            <a:r>
              <a:rPr lang="en-US" dirty="0" err="1" smtClean="0"/>
              <a:t>fungiform</a:t>
            </a:r>
            <a:r>
              <a:rPr lang="en-US" dirty="0" smtClean="0"/>
              <a:t> papillae, and the </a:t>
            </a:r>
            <a:r>
              <a:rPr lang="en-US" dirty="0" err="1" smtClean="0"/>
              <a:t>vallate</a:t>
            </a:r>
            <a:r>
              <a:rPr lang="en-US" dirty="0" smtClean="0"/>
              <a:t> papillae.</a:t>
            </a:r>
          </a:p>
          <a:p>
            <a:endParaRPr lang="en-US" dirty="0" smtClean="0"/>
          </a:p>
          <a:p>
            <a:r>
              <a:rPr lang="en-US" dirty="0" smtClean="0"/>
              <a:t>The mucous membrane covering the posterior third of the tongue is devoid of papillae but has an irregular surface caused by the presence of underlying lymph nodules, the lingual tonsil.</a:t>
            </a:r>
          </a:p>
          <a:p>
            <a:endParaRPr lang="en-US" dirty="0"/>
          </a:p>
          <a:p>
            <a:r>
              <a:rPr lang="en-US" dirty="0" smtClean="0"/>
              <a:t>The mucous membrane on the inferior surface of the tongue is reflected from the tongue to the floor of the mouth</a:t>
            </a:r>
          </a:p>
          <a:p>
            <a:endParaRPr lang="en-US" dirty="0"/>
          </a:p>
          <a:p>
            <a:r>
              <a:rPr lang="en-US" dirty="0" smtClean="0"/>
              <a:t>In the midline </a:t>
            </a:r>
            <a:r>
              <a:rPr lang="en-US" dirty="0" err="1" smtClean="0"/>
              <a:t>anteriorly</a:t>
            </a:r>
            <a:r>
              <a:rPr lang="en-US" dirty="0" smtClean="0"/>
              <a:t>, the undersurface of the tongue is connected to the floor of the mouth by a fold of mucous membrane, the </a:t>
            </a:r>
            <a:r>
              <a:rPr lang="en-US" dirty="0" err="1" smtClean="0"/>
              <a:t>frenulum</a:t>
            </a:r>
            <a:r>
              <a:rPr lang="en-US" dirty="0" smtClean="0"/>
              <a:t> of the tongue</a:t>
            </a:r>
          </a:p>
          <a:p>
            <a:endParaRPr lang="en-US" dirty="0"/>
          </a:p>
          <a:p>
            <a:r>
              <a:rPr lang="en-US" dirty="0" smtClean="0"/>
              <a:t>On the lateral side of the </a:t>
            </a:r>
            <a:r>
              <a:rPr lang="en-US" dirty="0" err="1" smtClean="0"/>
              <a:t>frenulum</a:t>
            </a:r>
            <a:r>
              <a:rPr lang="en-US" dirty="0" smtClean="0"/>
              <a:t>, the deep lingual vein can be seen through the mucous membrane</a:t>
            </a:r>
          </a:p>
          <a:p>
            <a:endParaRPr lang="en-US" dirty="0"/>
          </a:p>
          <a:p>
            <a:r>
              <a:rPr lang="en-US" dirty="0" smtClean="0"/>
              <a:t>Lateral to the lingual vein, the mucous membrane forms a fringed fold called the </a:t>
            </a:r>
            <a:r>
              <a:rPr lang="en-US" dirty="0" err="1" smtClean="0"/>
              <a:t>plica</a:t>
            </a:r>
            <a:r>
              <a:rPr lang="en-US" dirty="0" smtClean="0"/>
              <a:t> </a:t>
            </a:r>
            <a:r>
              <a:rPr lang="en-US" dirty="0" err="1" smtClean="0"/>
              <a:t>fimbriata</a:t>
            </a:r>
            <a:r>
              <a:rPr lang="en-US" dirty="0" smtClean="0"/>
              <a:t> </a:t>
            </a:r>
            <a:endParaRPr lang="en-US" dirty="0"/>
          </a:p>
        </p:txBody>
      </p:sp>
      <p:pic>
        <p:nvPicPr>
          <p:cNvPr id="32770" name="Picture 2" descr="http://genericlook.com/img/uploads/anatomy/tongue.jpg"/>
          <p:cNvPicPr>
            <a:picLocks noChangeAspect="1" noChangeArrowheads="1"/>
          </p:cNvPicPr>
          <p:nvPr/>
        </p:nvPicPr>
        <p:blipFill>
          <a:blip r:embed="rId2" cstate="print"/>
          <a:srcRect/>
          <a:stretch>
            <a:fillRect/>
          </a:stretch>
        </p:blipFill>
        <p:spPr bwMode="auto">
          <a:xfrm>
            <a:off x="4800600" y="2286000"/>
            <a:ext cx="3333750" cy="32575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Muscles of the Tongue</a:t>
            </a:r>
            <a:endParaRPr lang="en-US" dirty="0"/>
          </a:p>
        </p:txBody>
      </p:sp>
      <p:sp>
        <p:nvSpPr>
          <p:cNvPr id="3" name="Content Placeholder 2"/>
          <p:cNvSpPr>
            <a:spLocks noGrp="1"/>
          </p:cNvSpPr>
          <p:nvPr>
            <p:ph idx="1"/>
          </p:nvPr>
        </p:nvSpPr>
        <p:spPr>
          <a:xfrm>
            <a:off x="457200" y="1600200"/>
            <a:ext cx="4038600" cy="5257800"/>
          </a:xfrm>
        </p:spPr>
        <p:txBody>
          <a:bodyPr>
            <a:normAutofit fontScale="70000" lnSpcReduction="20000"/>
          </a:bodyPr>
          <a:lstStyle/>
          <a:p>
            <a:r>
              <a:rPr lang="en-US" dirty="0" smtClean="0"/>
              <a:t>The muscles of the tongue are divided into two types: intrinsic and extrinsic</a:t>
            </a:r>
          </a:p>
          <a:p>
            <a:endParaRPr lang="en-US" dirty="0"/>
          </a:p>
          <a:p>
            <a:r>
              <a:rPr lang="en-US" dirty="0" smtClean="0"/>
              <a:t>Intrinsic Muscles</a:t>
            </a:r>
          </a:p>
          <a:p>
            <a:r>
              <a:rPr lang="en-US" dirty="0" smtClean="0"/>
              <a:t>These muscles are confined to the tongue and are not attached to bone. </a:t>
            </a:r>
          </a:p>
          <a:p>
            <a:endParaRPr lang="en-US" dirty="0"/>
          </a:p>
          <a:p>
            <a:r>
              <a:rPr lang="en-US" dirty="0" smtClean="0"/>
              <a:t>They consist of longitudinal, transverse, and vertical fibers.</a:t>
            </a:r>
          </a:p>
          <a:p>
            <a:endParaRPr lang="en-US" dirty="0"/>
          </a:p>
          <a:p>
            <a:r>
              <a:rPr lang="en-US" dirty="0" smtClean="0"/>
              <a:t>Nerve supply: Hypoglossal nerve</a:t>
            </a:r>
          </a:p>
          <a:p>
            <a:r>
              <a:rPr lang="en-US" dirty="0" smtClean="0"/>
              <a:t>Action: Alter the shape of the tongue</a:t>
            </a:r>
          </a:p>
          <a:p>
            <a:endParaRPr lang="en-US" dirty="0" smtClean="0"/>
          </a:p>
          <a:p>
            <a:endParaRPr lang="en-US" dirty="0"/>
          </a:p>
        </p:txBody>
      </p:sp>
      <p:pic>
        <p:nvPicPr>
          <p:cNvPr id="31748" name="Picture 4" descr="http://www.medicalook.com/systems_images/Tongue_muscles.jpg"/>
          <p:cNvPicPr>
            <a:picLocks noChangeAspect="1" noChangeArrowheads="1"/>
          </p:cNvPicPr>
          <p:nvPr/>
        </p:nvPicPr>
        <p:blipFill>
          <a:blip r:embed="rId2" cstate="print"/>
          <a:srcRect/>
          <a:stretch>
            <a:fillRect/>
          </a:stretch>
        </p:blipFill>
        <p:spPr bwMode="auto">
          <a:xfrm>
            <a:off x="4800600" y="2209800"/>
            <a:ext cx="3810000" cy="33337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Extrinsic Muscles</a:t>
            </a:r>
            <a:endParaRPr lang="en-US" dirty="0"/>
          </a:p>
        </p:txBody>
      </p:sp>
      <p:sp>
        <p:nvSpPr>
          <p:cNvPr id="3" name="Content Placeholder 2"/>
          <p:cNvSpPr>
            <a:spLocks noGrp="1"/>
          </p:cNvSpPr>
          <p:nvPr>
            <p:ph idx="1"/>
          </p:nvPr>
        </p:nvSpPr>
        <p:spPr>
          <a:xfrm>
            <a:off x="457200" y="1600200"/>
            <a:ext cx="3886200" cy="5029200"/>
          </a:xfrm>
        </p:spPr>
        <p:txBody>
          <a:bodyPr>
            <a:normAutofit fontScale="47500" lnSpcReduction="20000"/>
          </a:bodyPr>
          <a:lstStyle/>
          <a:p>
            <a:r>
              <a:rPr lang="en-US" dirty="0" smtClean="0"/>
              <a:t>These muscles are attached to bones and the soft palate</a:t>
            </a:r>
          </a:p>
          <a:p>
            <a:endParaRPr lang="en-US" dirty="0"/>
          </a:p>
          <a:p>
            <a:r>
              <a:rPr lang="en-US" dirty="0" smtClean="0"/>
              <a:t>They are the </a:t>
            </a:r>
            <a:r>
              <a:rPr lang="en-US" dirty="0" err="1" smtClean="0"/>
              <a:t>genioglossus</a:t>
            </a:r>
            <a:r>
              <a:rPr lang="en-US" dirty="0" smtClean="0"/>
              <a:t> (Superior genial spine of mandible), Protrudes apex of tongue through mouth</a:t>
            </a:r>
          </a:p>
          <a:p>
            <a:r>
              <a:rPr lang="en-US" dirty="0" smtClean="0"/>
              <a:t>the </a:t>
            </a:r>
            <a:r>
              <a:rPr lang="en-US" dirty="0" err="1" smtClean="0"/>
              <a:t>hyoglossus</a:t>
            </a:r>
            <a:r>
              <a:rPr lang="en-US" dirty="0" smtClean="0"/>
              <a:t> (Body and greater </a:t>
            </a:r>
            <a:r>
              <a:rPr lang="en-US" dirty="0" err="1" smtClean="0"/>
              <a:t>cornu</a:t>
            </a:r>
            <a:r>
              <a:rPr lang="en-US" dirty="0" smtClean="0"/>
              <a:t> of hyoid bone), Depresses tongue</a:t>
            </a:r>
          </a:p>
          <a:p>
            <a:endParaRPr lang="en-US" dirty="0" smtClean="0"/>
          </a:p>
          <a:p>
            <a:r>
              <a:rPr lang="en-US" dirty="0" smtClean="0"/>
              <a:t>the </a:t>
            </a:r>
            <a:r>
              <a:rPr lang="en-US" dirty="0" err="1" smtClean="0"/>
              <a:t>styloglossus</a:t>
            </a:r>
            <a:r>
              <a:rPr lang="en-US" dirty="0" smtClean="0"/>
              <a:t> (</a:t>
            </a:r>
            <a:r>
              <a:rPr lang="en-US" dirty="0" err="1" smtClean="0"/>
              <a:t>Styloid</a:t>
            </a:r>
            <a:r>
              <a:rPr lang="en-US" dirty="0" smtClean="0"/>
              <a:t> process of temporal bone), Draws tongue upward and backward  </a:t>
            </a:r>
          </a:p>
          <a:p>
            <a:r>
              <a:rPr lang="en-US" dirty="0" smtClean="0"/>
              <a:t/>
            </a:r>
            <a:br>
              <a:rPr lang="en-US" dirty="0" smtClean="0"/>
            </a:br>
            <a:r>
              <a:rPr lang="en-US" dirty="0" smtClean="0"/>
              <a:t>and the </a:t>
            </a:r>
            <a:r>
              <a:rPr lang="en-US" dirty="0" err="1" smtClean="0"/>
              <a:t>palatoglossus</a:t>
            </a:r>
            <a:r>
              <a:rPr lang="en-US" dirty="0" smtClean="0"/>
              <a:t> (Palatine </a:t>
            </a:r>
            <a:r>
              <a:rPr lang="en-US" dirty="0" err="1" smtClean="0"/>
              <a:t>aponeurosis</a:t>
            </a:r>
            <a:r>
              <a:rPr lang="en-US" dirty="0" smtClean="0"/>
              <a:t>), Pulls roots of tongue upward and backward, narrows </a:t>
            </a:r>
            <a:r>
              <a:rPr lang="en-US" dirty="0" err="1" smtClean="0"/>
              <a:t>oropharyngeal</a:t>
            </a:r>
            <a:r>
              <a:rPr lang="en-US" dirty="0" smtClean="0"/>
              <a:t> isthmus</a:t>
            </a:r>
          </a:p>
          <a:p>
            <a:endParaRPr lang="en-US" dirty="0"/>
          </a:p>
          <a:p>
            <a:r>
              <a:rPr lang="en-US" dirty="0" smtClean="0"/>
              <a:t>Insertion : Blends with </a:t>
            </a:r>
            <a:r>
              <a:rPr lang="en-US" dirty="0" err="1" smtClean="0"/>
              <a:t>eachother</a:t>
            </a:r>
            <a:r>
              <a:rPr lang="en-US" dirty="0" smtClean="0"/>
              <a:t>, the </a:t>
            </a:r>
            <a:r>
              <a:rPr lang="en-US" dirty="0" err="1" smtClean="0"/>
              <a:t>palatoglossus</a:t>
            </a:r>
            <a:r>
              <a:rPr lang="en-US" dirty="0" smtClean="0"/>
              <a:t>  inserts at Side of tongue</a:t>
            </a:r>
          </a:p>
          <a:p>
            <a:endParaRPr lang="en-US" dirty="0"/>
          </a:p>
          <a:p>
            <a:r>
              <a:rPr lang="en-US" dirty="0" smtClean="0"/>
              <a:t>Nerve supply: Hypoglossal nerve</a:t>
            </a:r>
          </a:p>
          <a:p>
            <a:endParaRPr lang="en-US" dirty="0"/>
          </a:p>
        </p:txBody>
      </p:sp>
      <p:pic>
        <p:nvPicPr>
          <p:cNvPr id="4" name="Picture 2" descr="http://www.yorku.ca/earmstro/journey/images/tongext.gif"/>
          <p:cNvPicPr>
            <a:picLocks noChangeAspect="1" noChangeArrowheads="1"/>
          </p:cNvPicPr>
          <p:nvPr/>
        </p:nvPicPr>
        <p:blipFill>
          <a:blip r:embed="rId2" cstate="print"/>
          <a:srcRect/>
          <a:stretch>
            <a:fillRect/>
          </a:stretch>
        </p:blipFill>
        <p:spPr bwMode="auto">
          <a:xfrm>
            <a:off x="4343400" y="2286000"/>
            <a:ext cx="4410075" cy="4000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Movements of the Tongue</a:t>
            </a:r>
            <a:endParaRPr lang="en-US" dirty="0"/>
          </a:p>
        </p:txBody>
      </p:sp>
      <p:sp>
        <p:nvSpPr>
          <p:cNvPr id="3" name="Content Placeholder 2"/>
          <p:cNvSpPr>
            <a:spLocks noGrp="1"/>
          </p:cNvSpPr>
          <p:nvPr>
            <p:ph idx="1"/>
          </p:nvPr>
        </p:nvSpPr>
        <p:spPr>
          <a:xfrm>
            <a:off x="457200" y="1600200"/>
            <a:ext cx="3886200" cy="5029200"/>
          </a:xfrm>
        </p:spPr>
        <p:txBody>
          <a:bodyPr>
            <a:normAutofit fontScale="62500" lnSpcReduction="20000"/>
          </a:bodyPr>
          <a:lstStyle/>
          <a:p>
            <a:r>
              <a:rPr lang="en-US" dirty="0" smtClean="0"/>
              <a:t>Protrusion: The </a:t>
            </a:r>
            <a:r>
              <a:rPr lang="en-US" dirty="0" err="1" smtClean="0"/>
              <a:t>genioglossus</a:t>
            </a:r>
            <a:r>
              <a:rPr lang="en-US" dirty="0" smtClean="0"/>
              <a:t> muscles on both sides acting together</a:t>
            </a:r>
          </a:p>
          <a:p>
            <a:endParaRPr lang="en-US" dirty="0"/>
          </a:p>
          <a:p>
            <a:r>
              <a:rPr lang="en-US" dirty="0" smtClean="0"/>
              <a:t>Retraction: </a:t>
            </a:r>
            <a:r>
              <a:rPr lang="en-US" dirty="0" err="1" smtClean="0"/>
              <a:t>Styloglossus</a:t>
            </a:r>
            <a:r>
              <a:rPr lang="en-US" dirty="0" smtClean="0"/>
              <a:t> and </a:t>
            </a:r>
            <a:r>
              <a:rPr lang="en-US" dirty="0" err="1" smtClean="0"/>
              <a:t>hyoglossus</a:t>
            </a:r>
            <a:r>
              <a:rPr lang="en-US" dirty="0" smtClean="0"/>
              <a:t> muscles on both sides acting together</a:t>
            </a:r>
          </a:p>
          <a:p>
            <a:endParaRPr lang="en-US" dirty="0" smtClean="0"/>
          </a:p>
          <a:p>
            <a:r>
              <a:rPr lang="en-US" dirty="0" smtClean="0"/>
              <a:t>Depression: </a:t>
            </a:r>
            <a:r>
              <a:rPr lang="en-US" dirty="0" err="1" smtClean="0"/>
              <a:t>Hyoglossus</a:t>
            </a:r>
            <a:r>
              <a:rPr lang="en-US" dirty="0" smtClean="0"/>
              <a:t> muscles on both sides acting together</a:t>
            </a:r>
          </a:p>
          <a:p>
            <a:endParaRPr lang="en-US" dirty="0" smtClean="0"/>
          </a:p>
          <a:p>
            <a:r>
              <a:rPr lang="en-US" dirty="0" smtClean="0"/>
              <a:t>Retraction and elevation of the posterior third: </a:t>
            </a:r>
            <a:r>
              <a:rPr lang="en-US" dirty="0" err="1" smtClean="0"/>
              <a:t>Styloglossus</a:t>
            </a:r>
            <a:r>
              <a:rPr lang="en-US" dirty="0" smtClean="0"/>
              <a:t> and </a:t>
            </a:r>
            <a:r>
              <a:rPr lang="en-US" dirty="0" err="1" smtClean="0"/>
              <a:t>palatoglossus</a:t>
            </a:r>
            <a:r>
              <a:rPr lang="en-US" dirty="0" smtClean="0"/>
              <a:t> muscles on both sides acting together</a:t>
            </a:r>
          </a:p>
          <a:p>
            <a:endParaRPr lang="en-US" dirty="0" smtClean="0"/>
          </a:p>
          <a:p>
            <a:r>
              <a:rPr lang="en-US" dirty="0" smtClean="0"/>
              <a:t>Shape changes: Intrinsic muscles</a:t>
            </a:r>
          </a:p>
          <a:p>
            <a:endParaRPr lang="en-US" dirty="0"/>
          </a:p>
        </p:txBody>
      </p:sp>
      <p:pic>
        <p:nvPicPr>
          <p:cNvPr id="29698" name="Picture 2" descr="http://thediagram.com/3_6/anatomy_117_b.gif"/>
          <p:cNvPicPr>
            <a:picLocks noChangeAspect="1" noChangeArrowheads="1"/>
          </p:cNvPicPr>
          <p:nvPr/>
        </p:nvPicPr>
        <p:blipFill>
          <a:blip r:embed="rId2" cstate="print"/>
          <a:srcRect/>
          <a:stretch>
            <a:fillRect/>
          </a:stretch>
        </p:blipFill>
        <p:spPr bwMode="auto">
          <a:xfrm>
            <a:off x="5181600" y="1752600"/>
            <a:ext cx="3705225" cy="4800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600200"/>
            <a:ext cx="4114800" cy="5029200"/>
          </a:xfrm>
        </p:spPr>
        <p:txBody>
          <a:bodyPr>
            <a:normAutofit fontScale="47500" lnSpcReduction="20000"/>
          </a:bodyPr>
          <a:lstStyle/>
          <a:p>
            <a:r>
              <a:rPr lang="en-US" dirty="0" smtClean="0"/>
              <a:t>Sensory </a:t>
            </a:r>
            <a:r>
              <a:rPr lang="en-US" dirty="0" err="1" smtClean="0"/>
              <a:t>Innervation</a:t>
            </a:r>
            <a:endParaRPr lang="en-US" dirty="0" smtClean="0"/>
          </a:p>
          <a:p>
            <a:r>
              <a:rPr lang="en-US" dirty="0" smtClean="0"/>
              <a:t>Anterior two thirds: Lingual nerve branch of </a:t>
            </a:r>
            <a:r>
              <a:rPr lang="en-US" dirty="0" err="1" smtClean="0"/>
              <a:t>mandibular</a:t>
            </a:r>
            <a:r>
              <a:rPr lang="en-US" dirty="0" smtClean="0"/>
              <a:t> division of trigeminal nerve (general sensation) and </a:t>
            </a:r>
            <a:r>
              <a:rPr lang="en-US" dirty="0" err="1" smtClean="0"/>
              <a:t>chorda</a:t>
            </a:r>
            <a:r>
              <a:rPr lang="en-US" dirty="0" smtClean="0"/>
              <a:t> tympani branch of the facial nerve (taste)</a:t>
            </a:r>
          </a:p>
          <a:p>
            <a:endParaRPr lang="en-US" dirty="0" smtClean="0"/>
          </a:p>
          <a:p>
            <a:r>
              <a:rPr lang="en-US" dirty="0" smtClean="0"/>
              <a:t>Posterior third: </a:t>
            </a:r>
            <a:r>
              <a:rPr lang="en-US" dirty="0" err="1" smtClean="0"/>
              <a:t>Glossopharyngeal</a:t>
            </a:r>
            <a:r>
              <a:rPr lang="en-US" dirty="0" smtClean="0"/>
              <a:t> nerve (general sensation and taste)</a:t>
            </a:r>
          </a:p>
          <a:p>
            <a:endParaRPr lang="en-US" dirty="0" smtClean="0"/>
          </a:p>
          <a:p>
            <a:r>
              <a:rPr lang="en-US" dirty="0" smtClean="0"/>
              <a:t>Blood Supply</a:t>
            </a:r>
            <a:endParaRPr lang="en-US" dirty="0"/>
          </a:p>
          <a:p>
            <a:r>
              <a:rPr lang="en-US" dirty="0" smtClean="0"/>
              <a:t>The lingual artery, the </a:t>
            </a:r>
            <a:r>
              <a:rPr lang="en-US" dirty="0" err="1" smtClean="0"/>
              <a:t>tonsillar</a:t>
            </a:r>
            <a:r>
              <a:rPr lang="en-US" dirty="0" smtClean="0"/>
              <a:t> branch of the facial artery, and the ascending pharyngeal artery supply the tongue</a:t>
            </a:r>
          </a:p>
          <a:p>
            <a:endParaRPr lang="en-US" dirty="0" smtClean="0"/>
          </a:p>
          <a:p>
            <a:r>
              <a:rPr lang="en-US" dirty="0" smtClean="0"/>
              <a:t>The veins drain into the internal jugular vein.</a:t>
            </a:r>
          </a:p>
          <a:p>
            <a:endParaRPr lang="en-US" dirty="0"/>
          </a:p>
          <a:p>
            <a:r>
              <a:rPr lang="en-US" dirty="0" smtClean="0"/>
              <a:t>Lymph Drainage</a:t>
            </a:r>
          </a:p>
          <a:p>
            <a:r>
              <a:rPr lang="en-US" dirty="0" smtClean="0"/>
              <a:t>Tip: </a:t>
            </a:r>
            <a:r>
              <a:rPr lang="en-US" dirty="0" err="1" smtClean="0"/>
              <a:t>Submental</a:t>
            </a:r>
            <a:r>
              <a:rPr lang="en-US" dirty="0" smtClean="0"/>
              <a:t> lymph nodes</a:t>
            </a:r>
          </a:p>
          <a:p>
            <a:r>
              <a:rPr lang="en-US" dirty="0" smtClean="0"/>
              <a:t>Sides of the anterior two thirds: </a:t>
            </a:r>
            <a:r>
              <a:rPr lang="en-US" dirty="0" err="1" smtClean="0"/>
              <a:t>Submandibular</a:t>
            </a:r>
            <a:r>
              <a:rPr lang="en-US" dirty="0" smtClean="0"/>
              <a:t> and deep cervical lymph nodes</a:t>
            </a:r>
          </a:p>
          <a:p>
            <a:r>
              <a:rPr lang="en-US" dirty="0" smtClean="0"/>
              <a:t>Posterior third: Deep cervical lymph nodes</a:t>
            </a:r>
          </a:p>
          <a:p>
            <a:endParaRPr lang="en-US" dirty="0" smtClean="0"/>
          </a:p>
          <a:p>
            <a:endParaRPr lang="en-US" dirty="0"/>
          </a:p>
        </p:txBody>
      </p:sp>
      <p:pic>
        <p:nvPicPr>
          <p:cNvPr id="28674" name="Picture 2" descr="http://1.bp.blogspot.com/-yT3cRzbPgkQ/TtWE5bG70HI/AAAAAAAAAEM/EwMYfXBaZ6o/s1600/Tongue+Innervation.jpg"/>
          <p:cNvPicPr>
            <a:picLocks noChangeAspect="1" noChangeArrowheads="1"/>
          </p:cNvPicPr>
          <p:nvPr/>
        </p:nvPicPr>
        <p:blipFill>
          <a:blip r:embed="rId2" cstate="print"/>
          <a:srcRect/>
          <a:stretch>
            <a:fillRect/>
          </a:stretch>
        </p:blipFill>
        <p:spPr bwMode="auto">
          <a:xfrm>
            <a:off x="5410200" y="1600200"/>
            <a:ext cx="2943225" cy="50673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Palate</a:t>
            </a:r>
            <a:endParaRPr lang="en-US" dirty="0"/>
          </a:p>
        </p:txBody>
      </p:sp>
      <p:sp>
        <p:nvSpPr>
          <p:cNvPr id="3" name="Content Placeholder 2"/>
          <p:cNvSpPr>
            <a:spLocks noGrp="1"/>
          </p:cNvSpPr>
          <p:nvPr>
            <p:ph idx="1"/>
          </p:nvPr>
        </p:nvSpPr>
        <p:spPr>
          <a:xfrm>
            <a:off x="457200" y="1600200"/>
            <a:ext cx="4038600" cy="5257800"/>
          </a:xfrm>
        </p:spPr>
        <p:txBody>
          <a:bodyPr>
            <a:normAutofit fontScale="40000" lnSpcReduction="20000"/>
          </a:bodyPr>
          <a:lstStyle/>
          <a:p>
            <a:r>
              <a:rPr lang="en-US" dirty="0" smtClean="0"/>
              <a:t>The palate forms the roof of the mouth and the floor of the nasal cavity.</a:t>
            </a:r>
          </a:p>
          <a:p>
            <a:endParaRPr lang="en-US" dirty="0"/>
          </a:p>
          <a:p>
            <a:r>
              <a:rPr lang="en-US" dirty="0" smtClean="0"/>
              <a:t> It is divided into two parts: the hard palate in front and the soft palate behind.</a:t>
            </a:r>
          </a:p>
          <a:p>
            <a:endParaRPr lang="en-US" dirty="0"/>
          </a:p>
          <a:p>
            <a:r>
              <a:rPr lang="en-US" dirty="0" smtClean="0"/>
              <a:t>Hard Palate</a:t>
            </a:r>
          </a:p>
          <a:p>
            <a:r>
              <a:rPr lang="en-US" dirty="0" smtClean="0"/>
              <a:t>The hard palate is formed by the palatine processes of the maxillae and the horizontal plates of the palatine bones </a:t>
            </a:r>
          </a:p>
          <a:p>
            <a:endParaRPr lang="en-US" dirty="0"/>
          </a:p>
          <a:p>
            <a:pPr>
              <a:buNone/>
            </a:pPr>
            <a:r>
              <a:rPr lang="en-US" dirty="0" smtClean="0"/>
              <a:t> It is continuous behind with the soft palate.</a:t>
            </a:r>
          </a:p>
          <a:p>
            <a:pPr>
              <a:buNone/>
            </a:pPr>
            <a:endParaRPr lang="en-US" dirty="0"/>
          </a:p>
          <a:p>
            <a:pPr>
              <a:buNone/>
            </a:pPr>
            <a:r>
              <a:rPr lang="en-US" dirty="0" smtClean="0"/>
              <a:t>Soft Palate</a:t>
            </a:r>
          </a:p>
          <a:p>
            <a:pPr>
              <a:buNone/>
            </a:pPr>
            <a:endParaRPr lang="en-US" dirty="0" smtClean="0"/>
          </a:p>
          <a:p>
            <a:pPr>
              <a:buNone/>
            </a:pPr>
            <a:r>
              <a:rPr lang="en-US" dirty="0" smtClean="0"/>
              <a:t>The soft palate is a mobile fold attached to the posterior border of the hard palate</a:t>
            </a:r>
          </a:p>
          <a:p>
            <a:pPr>
              <a:buNone/>
            </a:pPr>
            <a:endParaRPr lang="en-US" dirty="0"/>
          </a:p>
          <a:p>
            <a:pPr>
              <a:buNone/>
            </a:pPr>
            <a:r>
              <a:rPr lang="en-US" dirty="0" smtClean="0"/>
              <a:t>Its free posterior border presents in the midline a conical projection called the uvula.</a:t>
            </a:r>
          </a:p>
          <a:p>
            <a:pPr>
              <a:buNone/>
            </a:pPr>
            <a:endParaRPr lang="en-US" dirty="0"/>
          </a:p>
          <a:p>
            <a:pPr>
              <a:buNone/>
            </a:pPr>
            <a:r>
              <a:rPr lang="en-US" dirty="0" smtClean="0"/>
              <a:t>The soft palate is continuous at the sides with the lateral wall of the pharynx</a:t>
            </a:r>
          </a:p>
          <a:p>
            <a:pPr>
              <a:buNone/>
            </a:pPr>
            <a:endParaRPr lang="en-US" dirty="0"/>
          </a:p>
          <a:p>
            <a:pPr>
              <a:buNone/>
            </a:pPr>
            <a:r>
              <a:rPr lang="en-US" dirty="0" smtClean="0"/>
              <a:t>The soft palate is composed of mucous membrane, palatine </a:t>
            </a:r>
            <a:r>
              <a:rPr lang="en-US" dirty="0" err="1" smtClean="0"/>
              <a:t>aponeurosis</a:t>
            </a:r>
            <a:r>
              <a:rPr lang="en-US" dirty="0" smtClean="0"/>
              <a:t>, and muscles.</a:t>
            </a:r>
          </a:p>
          <a:p>
            <a:pPr>
              <a:buNone/>
            </a:pPr>
            <a:endParaRPr lang="en-US" dirty="0" smtClean="0"/>
          </a:p>
          <a:p>
            <a:endParaRPr lang="en-US" dirty="0"/>
          </a:p>
        </p:txBody>
      </p:sp>
      <p:pic>
        <p:nvPicPr>
          <p:cNvPr id="27650" name="Picture 2" descr="http://www.agaveclinic.com/img/palate_9.jpg"/>
          <p:cNvPicPr>
            <a:picLocks noChangeAspect="1" noChangeArrowheads="1"/>
          </p:cNvPicPr>
          <p:nvPr/>
        </p:nvPicPr>
        <p:blipFill>
          <a:blip r:embed="rId2" cstate="print"/>
          <a:srcRect/>
          <a:stretch>
            <a:fillRect/>
          </a:stretch>
        </p:blipFill>
        <p:spPr bwMode="auto">
          <a:xfrm>
            <a:off x="4343400" y="1524000"/>
            <a:ext cx="4410075" cy="49053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3124200" cy="5257800"/>
          </a:xfrm>
        </p:spPr>
        <p:txBody>
          <a:bodyPr>
            <a:normAutofit fontScale="70000" lnSpcReduction="20000"/>
          </a:bodyPr>
          <a:lstStyle/>
          <a:p>
            <a:r>
              <a:rPr lang="en-US" dirty="0" smtClean="0"/>
              <a:t>The mucous membrane covers the upper and lower surfaces of the soft palate.</a:t>
            </a:r>
          </a:p>
          <a:p>
            <a:endParaRPr lang="en-US" dirty="0" smtClean="0"/>
          </a:p>
          <a:p>
            <a:r>
              <a:rPr lang="en-US" dirty="0" smtClean="0"/>
              <a:t>The palatine </a:t>
            </a:r>
            <a:r>
              <a:rPr lang="en-US" dirty="0" err="1" smtClean="0"/>
              <a:t>aponeurosis</a:t>
            </a:r>
            <a:r>
              <a:rPr lang="en-US" dirty="0" smtClean="0"/>
              <a:t> is a fibrous sheet attached to the posterior border of the hard palate</a:t>
            </a:r>
          </a:p>
          <a:p>
            <a:endParaRPr lang="en-US" dirty="0"/>
          </a:p>
          <a:p>
            <a:r>
              <a:rPr lang="en-US" dirty="0" smtClean="0"/>
              <a:t>It is the expanded tendon of the tensor </a:t>
            </a:r>
            <a:r>
              <a:rPr lang="en-US" dirty="0" err="1" smtClean="0"/>
              <a:t>veli</a:t>
            </a:r>
            <a:r>
              <a:rPr lang="en-US" dirty="0" smtClean="0"/>
              <a:t> </a:t>
            </a:r>
            <a:r>
              <a:rPr lang="en-US" dirty="0" err="1" smtClean="0"/>
              <a:t>palatini</a:t>
            </a:r>
            <a:r>
              <a:rPr lang="en-US" dirty="0" smtClean="0"/>
              <a:t> muscle.</a:t>
            </a:r>
            <a:endParaRPr lang="en-US" dirty="0"/>
          </a:p>
        </p:txBody>
      </p:sp>
      <p:pic>
        <p:nvPicPr>
          <p:cNvPr id="26626" name="Picture 2" descr="http://www.netterimages.com/images/vpv/000/000/011/11799-0550x0475.jpg"/>
          <p:cNvPicPr>
            <a:picLocks noChangeAspect="1" noChangeArrowheads="1"/>
          </p:cNvPicPr>
          <p:nvPr/>
        </p:nvPicPr>
        <p:blipFill>
          <a:blip r:embed="rId2" cstate="print"/>
          <a:srcRect/>
          <a:stretch>
            <a:fillRect/>
          </a:stretch>
        </p:blipFill>
        <p:spPr bwMode="auto">
          <a:xfrm>
            <a:off x="4267200" y="1619250"/>
            <a:ext cx="4524375" cy="5238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Muscles of the Soft Palate</a:t>
            </a:r>
            <a:endParaRPr lang="en-US" dirty="0"/>
          </a:p>
        </p:txBody>
      </p:sp>
      <p:sp>
        <p:nvSpPr>
          <p:cNvPr id="3" name="Content Placeholder 2"/>
          <p:cNvSpPr>
            <a:spLocks noGrp="1"/>
          </p:cNvSpPr>
          <p:nvPr>
            <p:ph idx="1"/>
          </p:nvPr>
        </p:nvSpPr>
        <p:spPr>
          <a:xfrm>
            <a:off x="457200" y="1600200"/>
            <a:ext cx="4267200" cy="4953000"/>
          </a:xfrm>
        </p:spPr>
        <p:txBody>
          <a:bodyPr>
            <a:normAutofit fontScale="55000" lnSpcReduction="20000"/>
          </a:bodyPr>
          <a:lstStyle/>
          <a:p>
            <a:r>
              <a:rPr lang="en-US" dirty="0" smtClean="0"/>
              <a:t>The muscles of the soft palate are the tensor </a:t>
            </a:r>
            <a:r>
              <a:rPr lang="en-US" dirty="0" err="1" smtClean="0"/>
              <a:t>veli</a:t>
            </a:r>
            <a:r>
              <a:rPr lang="en-US" dirty="0" smtClean="0"/>
              <a:t> </a:t>
            </a:r>
            <a:r>
              <a:rPr lang="en-US" dirty="0" err="1" smtClean="0"/>
              <a:t>palatini</a:t>
            </a:r>
            <a:r>
              <a:rPr lang="en-US" dirty="0" smtClean="0"/>
              <a:t>, the </a:t>
            </a:r>
            <a:r>
              <a:rPr lang="en-US" dirty="0" err="1" smtClean="0"/>
              <a:t>levator</a:t>
            </a:r>
            <a:r>
              <a:rPr lang="en-US" dirty="0" smtClean="0"/>
              <a:t> </a:t>
            </a:r>
            <a:r>
              <a:rPr lang="en-US" dirty="0" err="1" smtClean="0"/>
              <a:t>veli</a:t>
            </a:r>
            <a:r>
              <a:rPr lang="en-US" dirty="0" smtClean="0"/>
              <a:t> </a:t>
            </a:r>
            <a:r>
              <a:rPr lang="en-US" dirty="0" err="1" smtClean="0"/>
              <a:t>palatini</a:t>
            </a:r>
            <a:r>
              <a:rPr lang="en-US" dirty="0" smtClean="0"/>
              <a:t>, the </a:t>
            </a:r>
            <a:r>
              <a:rPr lang="en-US" dirty="0" err="1" smtClean="0"/>
              <a:t>palatoglossus</a:t>
            </a:r>
            <a:r>
              <a:rPr lang="en-US" dirty="0" smtClean="0"/>
              <a:t>, the </a:t>
            </a:r>
            <a:r>
              <a:rPr lang="en-US" dirty="0" err="1" smtClean="0"/>
              <a:t>palatopharyngeus</a:t>
            </a:r>
            <a:r>
              <a:rPr lang="en-US" dirty="0" smtClean="0"/>
              <a:t>, and the </a:t>
            </a:r>
            <a:r>
              <a:rPr lang="en-US" dirty="0" err="1" smtClean="0"/>
              <a:t>musculus</a:t>
            </a:r>
            <a:r>
              <a:rPr lang="en-US" dirty="0" smtClean="0"/>
              <a:t> </a:t>
            </a:r>
            <a:r>
              <a:rPr lang="en-US" dirty="0" err="1" smtClean="0"/>
              <a:t>uvulae</a:t>
            </a:r>
            <a:r>
              <a:rPr lang="en-US" dirty="0" smtClean="0"/>
              <a:t> </a:t>
            </a:r>
          </a:p>
          <a:p>
            <a:endParaRPr lang="en-US" dirty="0"/>
          </a:p>
          <a:p>
            <a:r>
              <a:rPr lang="en-US" dirty="0" smtClean="0"/>
              <a:t>The muscle fibers of the tensor </a:t>
            </a:r>
            <a:r>
              <a:rPr lang="en-US" dirty="0" err="1" smtClean="0"/>
              <a:t>veli</a:t>
            </a:r>
            <a:r>
              <a:rPr lang="en-US" dirty="0" smtClean="0"/>
              <a:t> </a:t>
            </a:r>
            <a:r>
              <a:rPr lang="en-US" dirty="0" err="1" smtClean="0"/>
              <a:t>palatini</a:t>
            </a:r>
            <a:r>
              <a:rPr lang="en-US" dirty="0" smtClean="0"/>
              <a:t> converge as they descend from their origin to form a narrow tendon, which turns medially around the </a:t>
            </a:r>
            <a:r>
              <a:rPr lang="en-US" dirty="0" err="1" smtClean="0"/>
              <a:t>pterygoid</a:t>
            </a:r>
            <a:r>
              <a:rPr lang="en-US" dirty="0" smtClean="0"/>
              <a:t> </a:t>
            </a:r>
            <a:r>
              <a:rPr lang="en-US" dirty="0" err="1" smtClean="0"/>
              <a:t>hamulus</a:t>
            </a:r>
            <a:endParaRPr lang="en-US" dirty="0" smtClean="0"/>
          </a:p>
          <a:p>
            <a:endParaRPr lang="en-US" dirty="0"/>
          </a:p>
          <a:p>
            <a:r>
              <a:rPr lang="en-US" dirty="0" smtClean="0"/>
              <a:t>The tendon, together with the tendon of the opposite side, expands to form the palatine </a:t>
            </a:r>
            <a:r>
              <a:rPr lang="en-US" dirty="0" err="1" smtClean="0"/>
              <a:t>aponeurosis</a:t>
            </a:r>
            <a:endParaRPr lang="en-US" dirty="0" smtClean="0"/>
          </a:p>
          <a:p>
            <a:endParaRPr lang="en-US" dirty="0"/>
          </a:p>
          <a:p>
            <a:r>
              <a:rPr lang="en-US" dirty="0" smtClean="0"/>
              <a:t>When the muscles of the two sides contract, the soft palate is tightened so that the soft palate may be moved upward or downward as a tense sheet.</a:t>
            </a:r>
            <a:endParaRPr lang="en-US" dirty="0"/>
          </a:p>
        </p:txBody>
      </p:sp>
      <p:pic>
        <p:nvPicPr>
          <p:cNvPr id="25602" name="Picture 2" descr="http://upload.wikimedia.org/wikipedia/commons/thumb/c/c7/Gray1028.png/250px-Gray1028.png"/>
          <p:cNvPicPr>
            <a:picLocks noChangeAspect="1" noChangeArrowheads="1"/>
          </p:cNvPicPr>
          <p:nvPr/>
        </p:nvPicPr>
        <p:blipFill>
          <a:blip r:embed="rId2" cstate="print"/>
          <a:srcRect/>
          <a:stretch>
            <a:fillRect/>
          </a:stretch>
        </p:blipFill>
        <p:spPr bwMode="auto">
          <a:xfrm>
            <a:off x="4800600" y="1676400"/>
            <a:ext cx="4114800" cy="4800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Mouth</a:t>
            </a:r>
            <a:endParaRPr lang="en-US" dirty="0"/>
          </a:p>
        </p:txBody>
      </p:sp>
      <p:sp>
        <p:nvSpPr>
          <p:cNvPr id="3" name="Content Placeholder 2"/>
          <p:cNvSpPr>
            <a:spLocks noGrp="1"/>
          </p:cNvSpPr>
          <p:nvPr>
            <p:ph idx="1"/>
          </p:nvPr>
        </p:nvSpPr>
        <p:spPr>
          <a:xfrm>
            <a:off x="457200" y="1600200"/>
            <a:ext cx="3657600" cy="5029200"/>
          </a:xfrm>
        </p:spPr>
        <p:txBody>
          <a:bodyPr>
            <a:normAutofit fontScale="47500" lnSpcReduction="20000"/>
          </a:bodyPr>
          <a:lstStyle/>
          <a:p>
            <a:r>
              <a:rPr lang="en-US" dirty="0" smtClean="0"/>
              <a:t>The Lips</a:t>
            </a:r>
          </a:p>
          <a:p>
            <a:endParaRPr lang="en-US" dirty="0" smtClean="0"/>
          </a:p>
          <a:p>
            <a:r>
              <a:rPr lang="en-US" dirty="0" smtClean="0"/>
              <a:t>The lips are two fleshy folds that surround the oral orifice </a:t>
            </a:r>
          </a:p>
          <a:p>
            <a:endParaRPr lang="en-US" dirty="0"/>
          </a:p>
          <a:p>
            <a:r>
              <a:rPr lang="en-US" dirty="0" smtClean="0"/>
              <a:t>They are covered on the outside by skin and are lined on the inside by mucous membrane</a:t>
            </a:r>
          </a:p>
          <a:p>
            <a:endParaRPr lang="en-US" dirty="0"/>
          </a:p>
          <a:p>
            <a:r>
              <a:rPr lang="en-US" dirty="0" smtClean="0"/>
              <a:t>the substance of the lips is made up by the </a:t>
            </a:r>
            <a:r>
              <a:rPr lang="en-US" dirty="0" err="1" smtClean="0"/>
              <a:t>orbicularis</a:t>
            </a:r>
            <a:r>
              <a:rPr lang="en-US" dirty="0" smtClean="0"/>
              <a:t> </a:t>
            </a:r>
            <a:r>
              <a:rPr lang="en-US" dirty="0" err="1" smtClean="0"/>
              <a:t>oris</a:t>
            </a:r>
            <a:r>
              <a:rPr lang="en-US" dirty="0" smtClean="0"/>
              <a:t> muscle and the muscles that radiate from the lips into the face</a:t>
            </a:r>
          </a:p>
          <a:p>
            <a:endParaRPr lang="en-US" dirty="0"/>
          </a:p>
          <a:p>
            <a:r>
              <a:rPr lang="en-US" dirty="0" smtClean="0"/>
              <a:t> Also included are the labial blood vessels and nerves, connective tissue, and many small salivary glands.</a:t>
            </a:r>
          </a:p>
          <a:p>
            <a:endParaRPr lang="en-US" dirty="0"/>
          </a:p>
          <a:p>
            <a:r>
              <a:rPr lang="en-US" dirty="0" smtClean="0"/>
              <a:t>The </a:t>
            </a:r>
            <a:r>
              <a:rPr lang="en-US" dirty="0" err="1" smtClean="0"/>
              <a:t>philtrum</a:t>
            </a:r>
            <a:r>
              <a:rPr lang="en-US" dirty="0" smtClean="0"/>
              <a:t> is the shallow vertical groove seen in the midline on the outer surface of the upper lip. Median folds of mucous </a:t>
            </a:r>
            <a:r>
              <a:rPr lang="en-US" dirty="0" err="1" smtClean="0"/>
              <a:t>membraneâ</a:t>
            </a:r>
            <a:r>
              <a:rPr lang="en-US" dirty="0" smtClean="0"/>
              <a:t>€”the labial </a:t>
            </a:r>
            <a:r>
              <a:rPr lang="en-US" dirty="0" err="1" smtClean="0"/>
              <a:t>frenulaeâ</a:t>
            </a:r>
            <a:r>
              <a:rPr lang="en-US" dirty="0" smtClean="0"/>
              <a:t>€”connect the inner surface of the lips to the gums.</a:t>
            </a:r>
            <a:endParaRPr lang="en-US" dirty="0"/>
          </a:p>
        </p:txBody>
      </p:sp>
      <p:pic>
        <p:nvPicPr>
          <p:cNvPr id="43010" name="Picture 2" descr="http://www.nidokidos.org/userpix/41485_599_LipAnatomy_1.jpg"/>
          <p:cNvPicPr>
            <a:picLocks noChangeAspect="1" noChangeArrowheads="1"/>
          </p:cNvPicPr>
          <p:nvPr/>
        </p:nvPicPr>
        <p:blipFill>
          <a:blip r:embed="rId2" cstate="print"/>
          <a:srcRect/>
          <a:stretch>
            <a:fillRect/>
          </a:stretch>
        </p:blipFill>
        <p:spPr bwMode="auto">
          <a:xfrm>
            <a:off x="4495800" y="2057400"/>
            <a:ext cx="4648200" cy="4114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267200" cy="5257800"/>
          </a:xfrm>
        </p:spPr>
        <p:txBody>
          <a:bodyPr>
            <a:normAutofit fontScale="70000" lnSpcReduction="20000"/>
          </a:bodyPr>
          <a:lstStyle/>
          <a:p>
            <a:r>
              <a:rPr lang="en-US" dirty="0" err="1" smtClean="0"/>
              <a:t>Levator</a:t>
            </a:r>
            <a:r>
              <a:rPr lang="en-US" dirty="0" smtClean="0"/>
              <a:t> </a:t>
            </a:r>
            <a:r>
              <a:rPr lang="en-US" dirty="0" err="1" smtClean="0"/>
              <a:t>veli</a:t>
            </a:r>
            <a:r>
              <a:rPr lang="en-US" dirty="0" smtClean="0"/>
              <a:t> </a:t>
            </a:r>
            <a:r>
              <a:rPr lang="en-US" dirty="0" err="1" smtClean="0"/>
              <a:t>palatini</a:t>
            </a:r>
            <a:r>
              <a:rPr lang="en-US" dirty="0" smtClean="0"/>
              <a:t> :</a:t>
            </a:r>
          </a:p>
          <a:p>
            <a:r>
              <a:rPr lang="en-US" dirty="0" smtClean="0"/>
              <a:t>O: </a:t>
            </a:r>
            <a:r>
              <a:rPr lang="en-US" dirty="0" err="1" smtClean="0"/>
              <a:t>Petrous</a:t>
            </a:r>
            <a:r>
              <a:rPr lang="en-US" dirty="0" smtClean="0"/>
              <a:t> part of temporal bone, auditory tube </a:t>
            </a:r>
          </a:p>
          <a:p>
            <a:r>
              <a:rPr lang="en-US" dirty="0" smtClean="0"/>
              <a:t>I: Palatine </a:t>
            </a:r>
            <a:r>
              <a:rPr lang="en-US" dirty="0" err="1" smtClean="0"/>
              <a:t>aponeurosis</a:t>
            </a:r>
            <a:r>
              <a:rPr lang="en-US" dirty="0" smtClean="0"/>
              <a:t> </a:t>
            </a:r>
          </a:p>
          <a:p>
            <a:r>
              <a:rPr lang="en-US" dirty="0" err="1" smtClean="0"/>
              <a:t>Innerv</a:t>
            </a:r>
            <a:r>
              <a:rPr lang="en-US" dirty="0" smtClean="0"/>
              <a:t>.: Pharyngeal plexus </a:t>
            </a:r>
          </a:p>
          <a:p>
            <a:r>
              <a:rPr lang="en-US" dirty="0" smtClean="0"/>
              <a:t>Action: Raises soft palate</a:t>
            </a:r>
          </a:p>
          <a:p>
            <a:endParaRPr lang="en-US" dirty="0" smtClean="0"/>
          </a:p>
          <a:p>
            <a:endParaRPr lang="en-US" dirty="0" smtClean="0"/>
          </a:p>
          <a:p>
            <a:r>
              <a:rPr lang="en-US" dirty="0" smtClean="0"/>
              <a:t>Tensor </a:t>
            </a:r>
            <a:r>
              <a:rPr lang="en-US" dirty="0" err="1" smtClean="0"/>
              <a:t>veli</a:t>
            </a:r>
            <a:r>
              <a:rPr lang="en-US" dirty="0" smtClean="0"/>
              <a:t> </a:t>
            </a:r>
            <a:r>
              <a:rPr lang="en-US" dirty="0" err="1" smtClean="0"/>
              <a:t>palatini</a:t>
            </a:r>
            <a:endParaRPr lang="en-US" dirty="0" smtClean="0"/>
          </a:p>
          <a:p>
            <a:r>
              <a:rPr lang="en-US" dirty="0" smtClean="0"/>
              <a:t> Spine of sphenoid, auditory tube </a:t>
            </a:r>
          </a:p>
          <a:p>
            <a:r>
              <a:rPr lang="en-US" dirty="0" smtClean="0"/>
              <a:t>With muscle of other side, forms palatine </a:t>
            </a:r>
            <a:r>
              <a:rPr lang="en-US" dirty="0" err="1" smtClean="0"/>
              <a:t>aponeurosis</a:t>
            </a:r>
            <a:endParaRPr lang="en-US" dirty="0" smtClean="0"/>
          </a:p>
          <a:p>
            <a:r>
              <a:rPr lang="en-US" dirty="0" smtClean="0"/>
              <a:t> Nerve to medial </a:t>
            </a:r>
            <a:r>
              <a:rPr lang="en-US" dirty="0" err="1" smtClean="0"/>
              <a:t>pterygoid</a:t>
            </a:r>
            <a:r>
              <a:rPr lang="en-US" dirty="0" smtClean="0"/>
              <a:t> from </a:t>
            </a:r>
            <a:r>
              <a:rPr lang="en-US" dirty="0" err="1" smtClean="0"/>
              <a:t>mandibular</a:t>
            </a:r>
            <a:r>
              <a:rPr lang="en-US" dirty="0" smtClean="0"/>
              <a:t> nerve </a:t>
            </a:r>
          </a:p>
          <a:p>
            <a:r>
              <a:rPr lang="en-US" dirty="0" smtClean="0"/>
              <a:t>Tenses soft palate</a:t>
            </a:r>
            <a:endParaRPr lang="en-US" dirty="0"/>
          </a:p>
        </p:txBody>
      </p:sp>
      <p:pic>
        <p:nvPicPr>
          <p:cNvPr id="24578" name="Picture 2" descr="http://img.medscape.com/pi/emed/ckb/otolaryngology/834279-837347-1076.jpg"/>
          <p:cNvPicPr>
            <a:picLocks noChangeAspect="1" noChangeArrowheads="1"/>
          </p:cNvPicPr>
          <p:nvPr/>
        </p:nvPicPr>
        <p:blipFill>
          <a:blip r:embed="rId2" cstate="print"/>
          <a:srcRect/>
          <a:stretch>
            <a:fillRect/>
          </a:stretch>
        </p:blipFill>
        <p:spPr bwMode="auto">
          <a:xfrm>
            <a:off x="4953000" y="1524000"/>
            <a:ext cx="3962400" cy="5067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810000" cy="4525963"/>
          </a:xfrm>
        </p:spPr>
        <p:txBody>
          <a:bodyPr>
            <a:normAutofit fontScale="62500" lnSpcReduction="20000"/>
          </a:bodyPr>
          <a:lstStyle/>
          <a:p>
            <a:endParaRPr lang="en-US" dirty="0"/>
          </a:p>
          <a:p>
            <a:r>
              <a:rPr lang="en-US" dirty="0" err="1" smtClean="0"/>
              <a:t>Palatopharyngeus</a:t>
            </a:r>
            <a:r>
              <a:rPr lang="en-US" dirty="0" smtClean="0"/>
              <a:t> </a:t>
            </a:r>
          </a:p>
          <a:p>
            <a:r>
              <a:rPr lang="en-US" dirty="0" smtClean="0"/>
              <a:t>Palatine </a:t>
            </a:r>
            <a:r>
              <a:rPr lang="en-US" dirty="0" err="1" smtClean="0"/>
              <a:t>aponeurosis</a:t>
            </a:r>
            <a:endParaRPr lang="en-US" dirty="0" smtClean="0"/>
          </a:p>
          <a:p>
            <a:r>
              <a:rPr lang="en-US" dirty="0" smtClean="0"/>
              <a:t> Posterior border of thyroid cartilage </a:t>
            </a:r>
          </a:p>
          <a:p>
            <a:r>
              <a:rPr lang="en-US" dirty="0" smtClean="0"/>
              <a:t>Pharyngeal plexus </a:t>
            </a:r>
          </a:p>
          <a:p>
            <a:r>
              <a:rPr lang="en-US" dirty="0" smtClean="0"/>
              <a:t>Elevates wall of pharynx, pulls </a:t>
            </a:r>
            <a:r>
              <a:rPr lang="en-US" dirty="0" err="1" smtClean="0"/>
              <a:t>palatopharyngeal</a:t>
            </a:r>
            <a:r>
              <a:rPr lang="en-US" dirty="0" smtClean="0"/>
              <a:t> folds medially</a:t>
            </a:r>
          </a:p>
          <a:p>
            <a:endParaRPr lang="en-US" dirty="0"/>
          </a:p>
          <a:p>
            <a:r>
              <a:rPr lang="en-US" dirty="0" err="1" smtClean="0"/>
              <a:t>Musculus</a:t>
            </a:r>
            <a:r>
              <a:rPr lang="en-US" dirty="0" smtClean="0"/>
              <a:t> </a:t>
            </a:r>
            <a:r>
              <a:rPr lang="en-US" dirty="0" err="1" smtClean="0"/>
              <a:t>uvulae</a:t>
            </a:r>
            <a:r>
              <a:rPr lang="en-US" dirty="0" smtClean="0"/>
              <a:t> </a:t>
            </a:r>
          </a:p>
          <a:p>
            <a:r>
              <a:rPr lang="en-US" dirty="0" smtClean="0"/>
              <a:t>Posterior border of hard palate </a:t>
            </a:r>
          </a:p>
          <a:p>
            <a:r>
              <a:rPr lang="en-US" dirty="0" smtClean="0"/>
              <a:t>Mucous membrane of uvula </a:t>
            </a:r>
          </a:p>
          <a:p>
            <a:r>
              <a:rPr lang="en-US" dirty="0" smtClean="0"/>
              <a:t>Pharyngeal plexus </a:t>
            </a:r>
          </a:p>
          <a:p>
            <a:r>
              <a:rPr lang="en-US" dirty="0" smtClean="0"/>
              <a:t>Elevates uvula</a:t>
            </a:r>
            <a:endParaRPr lang="en-US" dirty="0"/>
          </a:p>
        </p:txBody>
      </p:sp>
      <p:pic>
        <p:nvPicPr>
          <p:cNvPr id="23554" name="Picture 2" descr="http://www.netterimages.com/images/vtn/000/000/007/7315-150x150.jpg"/>
          <p:cNvPicPr>
            <a:picLocks noChangeAspect="1" noChangeArrowheads="1"/>
          </p:cNvPicPr>
          <p:nvPr/>
        </p:nvPicPr>
        <p:blipFill>
          <a:blip r:embed="rId2" cstate="print"/>
          <a:srcRect/>
          <a:stretch>
            <a:fillRect/>
          </a:stretch>
        </p:blipFill>
        <p:spPr bwMode="auto">
          <a:xfrm>
            <a:off x="5791200" y="1905000"/>
            <a:ext cx="2743200" cy="4495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Movements of the Soft Palate</a:t>
            </a:r>
            <a:endParaRPr lang="en-US" dirty="0"/>
          </a:p>
        </p:txBody>
      </p:sp>
      <p:sp>
        <p:nvSpPr>
          <p:cNvPr id="3" name="Content Placeholder 2"/>
          <p:cNvSpPr>
            <a:spLocks noGrp="1"/>
          </p:cNvSpPr>
          <p:nvPr>
            <p:ph idx="1"/>
          </p:nvPr>
        </p:nvSpPr>
        <p:spPr>
          <a:xfrm>
            <a:off x="457200" y="1600200"/>
            <a:ext cx="3581400" cy="4525963"/>
          </a:xfrm>
        </p:spPr>
        <p:txBody>
          <a:bodyPr>
            <a:normAutofit fontScale="40000" lnSpcReduction="20000"/>
          </a:bodyPr>
          <a:lstStyle/>
          <a:p>
            <a:r>
              <a:rPr lang="en-US" dirty="0" smtClean="0"/>
              <a:t>The pharyngeal isthmus (the communicating channel between the nasal and oral parts of the pharynx) is closed by raising the soft palate. </a:t>
            </a:r>
          </a:p>
          <a:p>
            <a:endParaRPr lang="en-US" dirty="0"/>
          </a:p>
          <a:p>
            <a:r>
              <a:rPr lang="en-US" dirty="0" smtClean="0"/>
              <a:t>Closure occurs during the production of explosive consonants in speech.</a:t>
            </a:r>
          </a:p>
          <a:p>
            <a:endParaRPr lang="en-US" dirty="0"/>
          </a:p>
          <a:p>
            <a:r>
              <a:rPr lang="en-US" dirty="0" smtClean="0"/>
              <a:t>The soft palate is raised by the contraction of the </a:t>
            </a:r>
            <a:r>
              <a:rPr lang="en-US" dirty="0" err="1" smtClean="0"/>
              <a:t>levator</a:t>
            </a:r>
            <a:r>
              <a:rPr lang="en-US" dirty="0" smtClean="0"/>
              <a:t> </a:t>
            </a:r>
            <a:r>
              <a:rPr lang="en-US" dirty="0" err="1" smtClean="0"/>
              <a:t>veli</a:t>
            </a:r>
            <a:r>
              <a:rPr lang="en-US" dirty="0" smtClean="0"/>
              <a:t> </a:t>
            </a:r>
            <a:r>
              <a:rPr lang="en-US" dirty="0" err="1" smtClean="0"/>
              <a:t>palatini</a:t>
            </a:r>
            <a:r>
              <a:rPr lang="en-US" dirty="0" smtClean="0"/>
              <a:t> on each side.</a:t>
            </a:r>
          </a:p>
          <a:p>
            <a:endParaRPr lang="en-US" dirty="0"/>
          </a:p>
          <a:p>
            <a:r>
              <a:rPr lang="en-US" dirty="0" smtClean="0"/>
              <a:t>At the same time, the upper fibers of the superior constrictor muscle contract and pull the posterior pharyngeal wall forward</a:t>
            </a:r>
          </a:p>
          <a:p>
            <a:endParaRPr lang="en-US" dirty="0"/>
          </a:p>
          <a:p>
            <a:r>
              <a:rPr lang="en-US" dirty="0" smtClean="0"/>
              <a:t>The </a:t>
            </a:r>
            <a:r>
              <a:rPr lang="en-US" dirty="0" err="1" smtClean="0"/>
              <a:t>palatopharyngeus</a:t>
            </a:r>
            <a:r>
              <a:rPr lang="en-US" dirty="0" smtClean="0"/>
              <a:t> muscles on both sides also contract so that the </a:t>
            </a:r>
            <a:r>
              <a:rPr lang="en-US" dirty="0" err="1" smtClean="0"/>
              <a:t>palatopharyngeal</a:t>
            </a:r>
            <a:r>
              <a:rPr lang="en-US" dirty="0" smtClean="0"/>
              <a:t> arches are pulled medially, like side curtains</a:t>
            </a:r>
          </a:p>
          <a:p>
            <a:endParaRPr lang="en-US" dirty="0"/>
          </a:p>
          <a:p>
            <a:r>
              <a:rPr lang="en-US" dirty="0" smtClean="0"/>
              <a:t>By this means the nasal part of the pharynx is closed off from the oral part.</a:t>
            </a:r>
            <a:endParaRPr lang="en-US" dirty="0"/>
          </a:p>
        </p:txBody>
      </p:sp>
      <p:pic>
        <p:nvPicPr>
          <p:cNvPr id="22530" name="Picture 2" descr="http://3.bp.blogspot.com/-mW6N6ocSCjE/TlpSdJ1vEkI/AAAAAAAABq0/O4UV8435ENw/s1600/article_tcv_072307_pic1%255B1%255D.gif"/>
          <p:cNvPicPr>
            <a:picLocks noChangeAspect="1" noChangeArrowheads="1"/>
          </p:cNvPicPr>
          <p:nvPr/>
        </p:nvPicPr>
        <p:blipFill>
          <a:blip r:embed="rId2" cstate="print"/>
          <a:srcRect/>
          <a:stretch>
            <a:fillRect/>
          </a:stretch>
        </p:blipFill>
        <p:spPr bwMode="auto">
          <a:xfrm>
            <a:off x="5181600" y="1600200"/>
            <a:ext cx="3524250" cy="44100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Nerve Supply of the Palate</a:t>
            </a:r>
            <a:endParaRPr lang="en-US" dirty="0"/>
          </a:p>
        </p:txBody>
      </p:sp>
      <p:sp>
        <p:nvSpPr>
          <p:cNvPr id="3" name="Content Placeholder 2"/>
          <p:cNvSpPr>
            <a:spLocks noGrp="1"/>
          </p:cNvSpPr>
          <p:nvPr>
            <p:ph idx="1"/>
          </p:nvPr>
        </p:nvSpPr>
        <p:spPr>
          <a:xfrm>
            <a:off x="457200" y="1600200"/>
            <a:ext cx="3962400" cy="4525963"/>
          </a:xfrm>
        </p:spPr>
        <p:txBody>
          <a:bodyPr>
            <a:normAutofit fontScale="47500" lnSpcReduction="20000"/>
          </a:bodyPr>
          <a:lstStyle/>
          <a:p>
            <a:r>
              <a:rPr lang="en-US" dirty="0" smtClean="0"/>
              <a:t>The greater and lesser palatine nerves from the maxillary division of the trigeminal nerve enter the palate through the greater and lesser palatine foramina </a:t>
            </a:r>
          </a:p>
          <a:p>
            <a:endParaRPr lang="en-US" dirty="0"/>
          </a:p>
          <a:p>
            <a:r>
              <a:rPr lang="en-US" dirty="0" smtClean="0"/>
              <a:t>The </a:t>
            </a:r>
            <a:r>
              <a:rPr lang="en-US" dirty="0" err="1" smtClean="0"/>
              <a:t>nasopalatine</a:t>
            </a:r>
            <a:r>
              <a:rPr lang="en-US" dirty="0" smtClean="0"/>
              <a:t> nerve, also a branch of the maxillary nerve, enters the front of the hard palate through the incisive foramen. </a:t>
            </a:r>
          </a:p>
          <a:p>
            <a:endParaRPr lang="en-US" dirty="0"/>
          </a:p>
          <a:p>
            <a:r>
              <a:rPr lang="en-US" dirty="0" smtClean="0"/>
              <a:t>The </a:t>
            </a:r>
            <a:r>
              <a:rPr lang="en-US" dirty="0" err="1" smtClean="0"/>
              <a:t>glossopharyngeal</a:t>
            </a:r>
            <a:r>
              <a:rPr lang="en-US" dirty="0" smtClean="0"/>
              <a:t> nerve also supplies the soft palate</a:t>
            </a:r>
          </a:p>
          <a:p>
            <a:endParaRPr lang="en-US" dirty="0"/>
          </a:p>
          <a:p>
            <a:r>
              <a:rPr lang="en-US" dirty="0" smtClean="0"/>
              <a:t>Blood Supply of the Palate</a:t>
            </a:r>
          </a:p>
          <a:p>
            <a:r>
              <a:rPr lang="en-US" dirty="0" smtClean="0"/>
              <a:t>The greater palatine branch of the maxillary artery, the ascending palatine branch of the facial artery, and the ascending pharyngeal artery</a:t>
            </a:r>
          </a:p>
          <a:p>
            <a:endParaRPr lang="en-US" dirty="0" smtClean="0"/>
          </a:p>
          <a:p>
            <a:r>
              <a:rPr lang="en-US" dirty="0" smtClean="0"/>
              <a:t>Lymph Drainage of the Palate</a:t>
            </a:r>
          </a:p>
          <a:p>
            <a:r>
              <a:rPr lang="en-US" dirty="0" smtClean="0"/>
              <a:t>Deep Cervical Lymph Nodes</a:t>
            </a:r>
          </a:p>
          <a:p>
            <a:endParaRPr lang="en-US" dirty="0"/>
          </a:p>
        </p:txBody>
      </p:sp>
      <p:pic>
        <p:nvPicPr>
          <p:cNvPr id="22529" name="Picture 1"/>
          <p:cNvPicPr>
            <a:picLocks noChangeAspect="1" noChangeArrowheads="1"/>
          </p:cNvPicPr>
          <p:nvPr/>
        </p:nvPicPr>
        <p:blipFill>
          <a:blip r:embed="rId2" cstate="print"/>
          <a:srcRect/>
          <a:stretch>
            <a:fillRect/>
          </a:stretch>
        </p:blipFill>
        <p:spPr bwMode="auto">
          <a:xfrm>
            <a:off x="4572000" y="2286000"/>
            <a:ext cx="4191000" cy="4572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419600" cy="4953000"/>
          </a:xfrm>
        </p:spPr>
        <p:txBody>
          <a:bodyPr>
            <a:normAutofit fontScale="47500" lnSpcReduction="20000"/>
          </a:bodyPr>
          <a:lstStyle/>
          <a:p>
            <a:r>
              <a:rPr lang="en-US" dirty="0" smtClean="0"/>
              <a:t>The </a:t>
            </a:r>
            <a:r>
              <a:rPr lang="en-US" dirty="0" err="1" smtClean="0"/>
              <a:t>palatoglossal</a:t>
            </a:r>
            <a:r>
              <a:rPr lang="en-US" dirty="0" smtClean="0"/>
              <a:t> arch is a fold of mucous membrane containing the </a:t>
            </a:r>
            <a:r>
              <a:rPr lang="en-US" dirty="0" err="1" smtClean="0"/>
              <a:t>palatoglossus</a:t>
            </a:r>
            <a:r>
              <a:rPr lang="en-US" dirty="0" smtClean="0"/>
              <a:t> muscle, which extends from the soft palate to the side of the tongue </a:t>
            </a:r>
          </a:p>
          <a:p>
            <a:endParaRPr lang="en-US" dirty="0"/>
          </a:p>
          <a:p>
            <a:r>
              <a:rPr lang="en-US" dirty="0" smtClean="0"/>
              <a:t>The </a:t>
            </a:r>
            <a:r>
              <a:rPr lang="en-US" dirty="0" err="1" smtClean="0"/>
              <a:t>palatoglossal</a:t>
            </a:r>
            <a:r>
              <a:rPr lang="en-US" dirty="0" smtClean="0"/>
              <a:t> arch marks where the mouth becomes the pharynx.</a:t>
            </a:r>
          </a:p>
          <a:p>
            <a:endParaRPr lang="en-US" dirty="0"/>
          </a:p>
          <a:p>
            <a:r>
              <a:rPr lang="en-US" dirty="0" smtClean="0"/>
              <a:t>The </a:t>
            </a:r>
            <a:r>
              <a:rPr lang="en-US" dirty="0" err="1" smtClean="0"/>
              <a:t>palatopharyngeal</a:t>
            </a:r>
            <a:r>
              <a:rPr lang="en-US" dirty="0" smtClean="0"/>
              <a:t> arch is a fold of mucous membrane behind the </a:t>
            </a:r>
            <a:r>
              <a:rPr lang="en-US" dirty="0" err="1" smtClean="0"/>
              <a:t>palatoglossal</a:t>
            </a:r>
            <a:r>
              <a:rPr lang="en-US" dirty="0" smtClean="0"/>
              <a:t> arch </a:t>
            </a:r>
          </a:p>
          <a:p>
            <a:endParaRPr lang="en-US" dirty="0"/>
          </a:p>
          <a:p>
            <a:r>
              <a:rPr lang="en-US" dirty="0" smtClean="0"/>
              <a:t>runs downward and laterally to join the pharyngeal wall.</a:t>
            </a:r>
          </a:p>
          <a:p>
            <a:endParaRPr lang="en-US" dirty="0"/>
          </a:p>
          <a:p>
            <a:r>
              <a:rPr lang="en-US" dirty="0" smtClean="0"/>
              <a:t>The muscle contained within the fold is the </a:t>
            </a:r>
            <a:r>
              <a:rPr lang="en-US" dirty="0" err="1" smtClean="0"/>
              <a:t>palatopharyngeus</a:t>
            </a:r>
            <a:r>
              <a:rPr lang="en-US" dirty="0" smtClean="0"/>
              <a:t> muscle.</a:t>
            </a:r>
          </a:p>
          <a:p>
            <a:endParaRPr lang="en-US" dirty="0"/>
          </a:p>
          <a:p>
            <a:r>
              <a:rPr lang="en-US" dirty="0" smtClean="0"/>
              <a:t>The palatine tonsils, which are masses of lymphoid tissue, are located between the </a:t>
            </a:r>
            <a:r>
              <a:rPr lang="en-US" dirty="0" err="1" smtClean="0"/>
              <a:t>palatoglossal</a:t>
            </a:r>
            <a:r>
              <a:rPr lang="en-US" dirty="0" smtClean="0"/>
              <a:t> and </a:t>
            </a:r>
            <a:r>
              <a:rPr lang="en-US" dirty="0" err="1" smtClean="0"/>
              <a:t>palatopharyngeal</a:t>
            </a:r>
            <a:r>
              <a:rPr lang="en-US" dirty="0" smtClean="0"/>
              <a:t> arches </a:t>
            </a:r>
            <a:endParaRPr lang="en-US" dirty="0"/>
          </a:p>
        </p:txBody>
      </p:sp>
      <p:pic>
        <p:nvPicPr>
          <p:cNvPr id="20484" name="Picture 4" descr="http://images.pennnet.com/articles/rdh/thm/th_272313.jpg"/>
          <p:cNvPicPr>
            <a:picLocks noChangeAspect="1" noChangeArrowheads="1"/>
          </p:cNvPicPr>
          <p:nvPr/>
        </p:nvPicPr>
        <p:blipFill>
          <a:blip r:embed="rId2" cstate="print"/>
          <a:srcRect/>
          <a:stretch>
            <a:fillRect/>
          </a:stretch>
        </p:blipFill>
        <p:spPr bwMode="auto">
          <a:xfrm>
            <a:off x="5638800" y="1981200"/>
            <a:ext cx="3095625" cy="381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Salivary Glands</a:t>
            </a:r>
            <a:endParaRPr lang="en-US" dirty="0"/>
          </a:p>
        </p:txBody>
      </p:sp>
      <p:sp>
        <p:nvSpPr>
          <p:cNvPr id="3" name="Content Placeholder 2"/>
          <p:cNvSpPr>
            <a:spLocks noGrp="1"/>
          </p:cNvSpPr>
          <p:nvPr>
            <p:ph idx="1"/>
          </p:nvPr>
        </p:nvSpPr>
        <p:spPr>
          <a:xfrm>
            <a:off x="457200" y="1600200"/>
            <a:ext cx="3657600" cy="5257800"/>
          </a:xfrm>
        </p:spPr>
        <p:txBody>
          <a:bodyPr>
            <a:normAutofit fontScale="40000" lnSpcReduction="20000"/>
          </a:bodyPr>
          <a:lstStyle/>
          <a:p>
            <a:r>
              <a:rPr lang="en-US" dirty="0" smtClean="0"/>
              <a:t>Parotid Gland</a:t>
            </a:r>
          </a:p>
          <a:p>
            <a:r>
              <a:rPr lang="en-US" dirty="0" smtClean="0"/>
              <a:t>The parotid gland is the largest salivary gland and is composed mostly of serous </a:t>
            </a:r>
            <a:r>
              <a:rPr lang="en-US" dirty="0" err="1" smtClean="0"/>
              <a:t>acini</a:t>
            </a:r>
            <a:endParaRPr lang="en-US" dirty="0" smtClean="0"/>
          </a:p>
          <a:p>
            <a:endParaRPr lang="en-US" dirty="0"/>
          </a:p>
          <a:p>
            <a:r>
              <a:rPr lang="en-US" dirty="0" smtClean="0"/>
              <a:t>lies in a deep hollow below the external auditory </a:t>
            </a:r>
            <a:r>
              <a:rPr lang="en-US" dirty="0" err="1" smtClean="0"/>
              <a:t>meatus</a:t>
            </a:r>
            <a:r>
              <a:rPr lang="en-US" dirty="0" smtClean="0"/>
              <a:t>, behind the </a:t>
            </a:r>
            <a:r>
              <a:rPr lang="en-US" dirty="0" err="1" smtClean="0"/>
              <a:t>ramus</a:t>
            </a:r>
            <a:r>
              <a:rPr lang="en-US" dirty="0" smtClean="0"/>
              <a:t> of the mandible and in front of the </a:t>
            </a:r>
            <a:r>
              <a:rPr lang="en-US" dirty="0" err="1" smtClean="0"/>
              <a:t>sternocleidomastoid</a:t>
            </a:r>
            <a:r>
              <a:rPr lang="en-US" dirty="0" smtClean="0"/>
              <a:t> muscle</a:t>
            </a:r>
          </a:p>
          <a:p>
            <a:endParaRPr lang="en-US" dirty="0"/>
          </a:p>
          <a:p>
            <a:r>
              <a:rPr lang="en-US" dirty="0" smtClean="0"/>
              <a:t>The facial nerve divides the gland into superficial and deep lobes</a:t>
            </a:r>
          </a:p>
          <a:p>
            <a:endParaRPr lang="en-US" dirty="0"/>
          </a:p>
          <a:p>
            <a:r>
              <a:rPr lang="en-US" dirty="0" smtClean="0"/>
              <a:t>The parotid duct emerges from the anterior border of the gland and passes forward over the lateral surface of the </a:t>
            </a:r>
            <a:r>
              <a:rPr lang="en-US" dirty="0" err="1" smtClean="0"/>
              <a:t>masseter</a:t>
            </a:r>
            <a:r>
              <a:rPr lang="en-US" dirty="0" smtClean="0"/>
              <a:t>. </a:t>
            </a:r>
          </a:p>
          <a:p>
            <a:endParaRPr lang="en-US" dirty="0"/>
          </a:p>
          <a:p>
            <a:r>
              <a:rPr lang="en-US" dirty="0" smtClean="0"/>
              <a:t>It enters the vestibule of the mouth upon a small papilla opposite the upper second molar tooth </a:t>
            </a:r>
          </a:p>
          <a:p>
            <a:endParaRPr lang="en-US" dirty="0"/>
          </a:p>
          <a:p>
            <a:r>
              <a:rPr lang="en-US" dirty="0" smtClean="0"/>
              <a:t>Parasympathetic </a:t>
            </a:r>
            <a:r>
              <a:rPr lang="en-US" dirty="0" err="1" smtClean="0"/>
              <a:t>secretomotor</a:t>
            </a:r>
            <a:r>
              <a:rPr lang="en-US" dirty="0" smtClean="0"/>
              <a:t> supply arises from the </a:t>
            </a:r>
            <a:r>
              <a:rPr lang="en-US" dirty="0" err="1" smtClean="0"/>
              <a:t>glossopharyngeal</a:t>
            </a:r>
            <a:r>
              <a:rPr lang="en-US" dirty="0" smtClean="0"/>
              <a:t> nerve</a:t>
            </a:r>
          </a:p>
          <a:p>
            <a:endParaRPr lang="en-US" dirty="0"/>
          </a:p>
          <a:p>
            <a:r>
              <a:rPr lang="en-US" dirty="0" smtClean="0"/>
              <a:t>The nerves reach the gland via the tympanic branch, the lesser </a:t>
            </a:r>
            <a:r>
              <a:rPr lang="en-US" dirty="0" err="1" smtClean="0"/>
              <a:t>petrosal</a:t>
            </a:r>
            <a:r>
              <a:rPr lang="en-US" dirty="0" smtClean="0"/>
              <a:t> nerve, the </a:t>
            </a:r>
            <a:r>
              <a:rPr lang="en-US" dirty="0" err="1" smtClean="0"/>
              <a:t>otic</a:t>
            </a:r>
            <a:r>
              <a:rPr lang="en-US" dirty="0" smtClean="0"/>
              <a:t> ganglion, and the </a:t>
            </a:r>
            <a:r>
              <a:rPr lang="en-US" dirty="0" err="1" smtClean="0"/>
              <a:t>auriculotemporal</a:t>
            </a:r>
            <a:r>
              <a:rPr lang="en-US" dirty="0" smtClean="0"/>
              <a:t> nerve.</a:t>
            </a:r>
          </a:p>
          <a:p>
            <a:endParaRPr lang="en-US" dirty="0"/>
          </a:p>
          <a:p>
            <a:endParaRPr lang="en-US" dirty="0"/>
          </a:p>
        </p:txBody>
      </p:sp>
      <p:pic>
        <p:nvPicPr>
          <p:cNvPr id="19458" name="Picture 2" descr="http://desmond.imageshack.us/Himg137/scaled.php?server=137&amp;filename=image001iw.jpg&amp;res=medium"/>
          <p:cNvPicPr>
            <a:picLocks noChangeAspect="1" noChangeArrowheads="1"/>
          </p:cNvPicPr>
          <p:nvPr/>
        </p:nvPicPr>
        <p:blipFill>
          <a:blip r:embed="rId2" cstate="print"/>
          <a:srcRect/>
          <a:stretch>
            <a:fillRect/>
          </a:stretch>
        </p:blipFill>
        <p:spPr bwMode="auto">
          <a:xfrm>
            <a:off x="4419600" y="1981200"/>
            <a:ext cx="4343400" cy="4572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Submandibular</a:t>
            </a:r>
            <a:r>
              <a:rPr lang="en-US" dirty="0" smtClean="0"/>
              <a:t> Gland</a:t>
            </a:r>
            <a:endParaRPr lang="en-US" dirty="0"/>
          </a:p>
        </p:txBody>
      </p:sp>
      <p:sp>
        <p:nvSpPr>
          <p:cNvPr id="3" name="Content Placeholder 2"/>
          <p:cNvSpPr>
            <a:spLocks noGrp="1"/>
          </p:cNvSpPr>
          <p:nvPr>
            <p:ph idx="1"/>
          </p:nvPr>
        </p:nvSpPr>
        <p:spPr>
          <a:xfrm>
            <a:off x="457200" y="1600200"/>
            <a:ext cx="4648200" cy="4525963"/>
          </a:xfrm>
        </p:spPr>
        <p:txBody>
          <a:bodyPr>
            <a:normAutofit fontScale="40000" lnSpcReduction="20000"/>
          </a:bodyPr>
          <a:lstStyle/>
          <a:p>
            <a:r>
              <a:rPr lang="en-US" dirty="0" smtClean="0"/>
              <a:t>The </a:t>
            </a:r>
            <a:r>
              <a:rPr lang="en-US" dirty="0" err="1" smtClean="0"/>
              <a:t>submandibular</a:t>
            </a:r>
            <a:r>
              <a:rPr lang="en-US" dirty="0" smtClean="0"/>
              <a:t> gland consists of a mixture of serous and mucous </a:t>
            </a:r>
            <a:r>
              <a:rPr lang="en-US" dirty="0" err="1" smtClean="0"/>
              <a:t>acini</a:t>
            </a:r>
            <a:endParaRPr lang="en-US" dirty="0" smtClean="0"/>
          </a:p>
          <a:p>
            <a:endParaRPr lang="en-US" dirty="0"/>
          </a:p>
          <a:p>
            <a:r>
              <a:rPr lang="en-US" dirty="0" smtClean="0"/>
              <a:t>It lies beneath the lower border of the body of the mandible </a:t>
            </a:r>
          </a:p>
          <a:p>
            <a:endParaRPr lang="en-US" dirty="0"/>
          </a:p>
          <a:p>
            <a:r>
              <a:rPr lang="en-US" dirty="0" smtClean="0"/>
              <a:t>divided into superficial and deep parts by the </a:t>
            </a:r>
            <a:r>
              <a:rPr lang="en-US" dirty="0" err="1" smtClean="0"/>
              <a:t>mylohyoid</a:t>
            </a:r>
            <a:r>
              <a:rPr lang="en-US" dirty="0" smtClean="0"/>
              <a:t> muscle</a:t>
            </a:r>
          </a:p>
          <a:p>
            <a:endParaRPr lang="en-US" dirty="0"/>
          </a:p>
          <a:p>
            <a:r>
              <a:rPr lang="en-US" dirty="0" smtClean="0"/>
              <a:t>The deep part of the gland lies beneath the mucous membrane of the mouth on the side of the tongue.</a:t>
            </a:r>
          </a:p>
          <a:p>
            <a:endParaRPr lang="en-US" dirty="0"/>
          </a:p>
          <a:p>
            <a:r>
              <a:rPr lang="en-US" dirty="0" smtClean="0"/>
              <a:t>The </a:t>
            </a:r>
            <a:r>
              <a:rPr lang="en-US" dirty="0" err="1" smtClean="0"/>
              <a:t>submandibular</a:t>
            </a:r>
            <a:r>
              <a:rPr lang="en-US" dirty="0" smtClean="0"/>
              <a:t> duct emerges from the anterior end of the deep part of the gland and runs forward beneath the mucous membrane of the mouth.</a:t>
            </a:r>
          </a:p>
          <a:p>
            <a:endParaRPr lang="en-US" dirty="0"/>
          </a:p>
          <a:p>
            <a:r>
              <a:rPr lang="en-US" dirty="0" smtClean="0"/>
              <a:t>It opens into the mouth on a small papilla, which is situated at the side of the </a:t>
            </a:r>
            <a:r>
              <a:rPr lang="en-US" dirty="0" err="1" smtClean="0"/>
              <a:t>frenulum</a:t>
            </a:r>
            <a:r>
              <a:rPr lang="en-US" dirty="0" smtClean="0"/>
              <a:t> of the tongue </a:t>
            </a:r>
          </a:p>
          <a:p>
            <a:endParaRPr lang="en-US" dirty="0"/>
          </a:p>
          <a:p>
            <a:r>
              <a:rPr lang="en-US" dirty="0" smtClean="0"/>
              <a:t>Parasympathetic </a:t>
            </a:r>
            <a:r>
              <a:rPr lang="en-US" dirty="0" err="1" smtClean="0"/>
              <a:t>secretomotor</a:t>
            </a:r>
            <a:r>
              <a:rPr lang="en-US" dirty="0" smtClean="0"/>
              <a:t> supply is from the facial nerve via the </a:t>
            </a:r>
            <a:r>
              <a:rPr lang="en-US" dirty="0" err="1" smtClean="0"/>
              <a:t>chorda</a:t>
            </a:r>
            <a:r>
              <a:rPr lang="en-US" dirty="0" smtClean="0"/>
              <a:t> tympani, and the </a:t>
            </a:r>
            <a:r>
              <a:rPr lang="en-US" dirty="0" err="1" smtClean="0"/>
              <a:t>submandibular</a:t>
            </a:r>
            <a:r>
              <a:rPr lang="en-US" dirty="0" smtClean="0"/>
              <a:t> ganglion </a:t>
            </a:r>
          </a:p>
          <a:p>
            <a:endParaRPr lang="en-US" dirty="0"/>
          </a:p>
          <a:p>
            <a:r>
              <a:rPr lang="en-US" dirty="0" smtClean="0"/>
              <a:t>The postganglionic fibers pass directly to the gland.</a:t>
            </a:r>
            <a:endParaRPr lang="en-US" dirty="0"/>
          </a:p>
        </p:txBody>
      </p:sp>
      <p:pic>
        <p:nvPicPr>
          <p:cNvPr id="18434" name="Picture 2" descr="http://www.daviddarling.info/images/submandibular_gland.jpg"/>
          <p:cNvPicPr>
            <a:picLocks noChangeAspect="1" noChangeArrowheads="1"/>
          </p:cNvPicPr>
          <p:nvPr/>
        </p:nvPicPr>
        <p:blipFill>
          <a:blip r:embed="rId2" cstate="print"/>
          <a:srcRect/>
          <a:stretch>
            <a:fillRect/>
          </a:stretch>
        </p:blipFill>
        <p:spPr bwMode="auto">
          <a:xfrm>
            <a:off x="5638800" y="1219200"/>
            <a:ext cx="3333750" cy="2667000"/>
          </a:xfrm>
          <a:prstGeom prst="rect">
            <a:avLst/>
          </a:prstGeom>
          <a:noFill/>
        </p:spPr>
      </p:pic>
      <p:pic>
        <p:nvPicPr>
          <p:cNvPr id="18436" name="Picture 4" descr="http://download.imaging.consult.com/ic/images/S1933033208836269/gr6-midi.jpg"/>
          <p:cNvPicPr>
            <a:picLocks noChangeAspect="1" noChangeArrowheads="1"/>
          </p:cNvPicPr>
          <p:nvPr/>
        </p:nvPicPr>
        <p:blipFill>
          <a:blip r:embed="rId3" cstate="print"/>
          <a:srcRect/>
          <a:stretch>
            <a:fillRect/>
          </a:stretch>
        </p:blipFill>
        <p:spPr bwMode="auto">
          <a:xfrm>
            <a:off x="5105400" y="4114800"/>
            <a:ext cx="3657600" cy="2590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relations</a:t>
            </a:r>
            <a:endParaRPr lang="en-US" dirty="0"/>
          </a:p>
        </p:txBody>
      </p:sp>
      <p:sp>
        <p:nvSpPr>
          <p:cNvPr id="3" name="Content Placeholder 2"/>
          <p:cNvSpPr>
            <a:spLocks noGrp="1"/>
          </p:cNvSpPr>
          <p:nvPr>
            <p:ph idx="1"/>
          </p:nvPr>
        </p:nvSpPr>
        <p:spPr>
          <a:xfrm>
            <a:off x="457200" y="1600200"/>
            <a:ext cx="3962400" cy="4525963"/>
          </a:xfrm>
        </p:spPr>
        <p:txBody>
          <a:bodyPr>
            <a:normAutofit fontScale="47500" lnSpcReduction="20000"/>
          </a:bodyPr>
          <a:lstStyle/>
          <a:p>
            <a:r>
              <a:rPr lang="en-US" dirty="0" smtClean="0"/>
              <a:t>Parotid </a:t>
            </a:r>
          </a:p>
          <a:p>
            <a:r>
              <a:rPr lang="en-US" dirty="0" smtClean="0"/>
              <a:t>Lies in the parotid bed that is formed by:</a:t>
            </a:r>
          </a:p>
          <a:p>
            <a:r>
              <a:rPr lang="en-US" dirty="0" smtClean="0"/>
              <a:t>the </a:t>
            </a:r>
            <a:r>
              <a:rPr lang="en-US" dirty="0" err="1" smtClean="0"/>
              <a:t>sternocleidomastoid</a:t>
            </a:r>
            <a:r>
              <a:rPr lang="en-US" dirty="0" smtClean="0"/>
              <a:t> muscle behind; </a:t>
            </a:r>
          </a:p>
          <a:p>
            <a:r>
              <a:rPr lang="en-US" dirty="0" smtClean="0"/>
              <a:t>the </a:t>
            </a:r>
            <a:r>
              <a:rPr lang="en-US" dirty="0" err="1" smtClean="0"/>
              <a:t>ramus</a:t>
            </a:r>
            <a:r>
              <a:rPr lang="en-US" dirty="0" smtClean="0"/>
              <a:t> of mandible in front; </a:t>
            </a:r>
          </a:p>
          <a:p>
            <a:r>
              <a:rPr lang="en-US" dirty="0" smtClean="0"/>
              <a:t>superiorly, the base of the trench is formed by the external acoustic </a:t>
            </a:r>
            <a:r>
              <a:rPr lang="en-US" dirty="0" err="1" smtClean="0"/>
              <a:t>meatus</a:t>
            </a:r>
            <a:r>
              <a:rPr lang="en-US" dirty="0" smtClean="0"/>
              <a:t> and the posterior aspect of the </a:t>
            </a:r>
            <a:r>
              <a:rPr lang="en-US" dirty="0" err="1" smtClean="0"/>
              <a:t>zygomatic</a:t>
            </a:r>
            <a:r>
              <a:rPr lang="en-US" dirty="0" smtClean="0"/>
              <a:t> arch. </a:t>
            </a:r>
          </a:p>
          <a:p>
            <a:endParaRPr lang="en-US" dirty="0" smtClean="0"/>
          </a:p>
          <a:p>
            <a:r>
              <a:rPr lang="en-US" dirty="0" smtClean="0"/>
              <a:t>The parotid duct passes </a:t>
            </a:r>
            <a:r>
              <a:rPr lang="en-US" dirty="0" err="1" smtClean="0"/>
              <a:t>anteriorly</a:t>
            </a:r>
            <a:r>
              <a:rPr lang="en-US" dirty="0" smtClean="0"/>
              <a:t> across the external surface of the </a:t>
            </a:r>
            <a:r>
              <a:rPr lang="en-US" dirty="0" err="1" smtClean="0"/>
              <a:t>masseter</a:t>
            </a:r>
            <a:r>
              <a:rPr lang="en-US" dirty="0" smtClean="0"/>
              <a:t> muscle and then turns medially to penetrate the </a:t>
            </a:r>
            <a:r>
              <a:rPr lang="en-US" dirty="0" err="1" smtClean="0"/>
              <a:t>buccinator</a:t>
            </a:r>
            <a:r>
              <a:rPr lang="en-US" dirty="0" smtClean="0"/>
              <a:t> muscle of the cheek and open into the oral cavity adjacent to the crown of the second upper molar </a:t>
            </a:r>
            <a:r>
              <a:rPr lang="en-US" dirty="0" smtClean="0"/>
              <a:t>tooth</a:t>
            </a:r>
          </a:p>
          <a:p>
            <a:endParaRPr lang="en-US" dirty="0" smtClean="0"/>
          </a:p>
          <a:p>
            <a:r>
              <a:rPr lang="en-US" dirty="0" smtClean="0"/>
              <a:t>The </a:t>
            </a:r>
            <a:r>
              <a:rPr lang="en-US" dirty="0" smtClean="0"/>
              <a:t>parotid gland encloses the external carotid artery, the </a:t>
            </a:r>
            <a:r>
              <a:rPr lang="en-US" dirty="0" err="1" smtClean="0"/>
              <a:t>retromandibular</a:t>
            </a:r>
            <a:r>
              <a:rPr lang="en-US" dirty="0" smtClean="0"/>
              <a:t> vein, and the origin of the </a:t>
            </a:r>
            <a:r>
              <a:rPr lang="en-US" dirty="0" err="1" smtClean="0"/>
              <a:t>extracranial</a:t>
            </a:r>
            <a:r>
              <a:rPr lang="en-US" dirty="0" smtClean="0"/>
              <a:t> part of the facial nerve [VII]. </a:t>
            </a:r>
            <a:endParaRPr lang="en-US" dirty="0"/>
          </a:p>
        </p:txBody>
      </p:sp>
      <p:pic>
        <p:nvPicPr>
          <p:cNvPr id="58370" name="Picture 2" descr="http://year2.comyr.com/8_files/C8FF12.png"/>
          <p:cNvPicPr>
            <a:picLocks noChangeAspect="1" noChangeArrowheads="1"/>
          </p:cNvPicPr>
          <p:nvPr/>
        </p:nvPicPr>
        <p:blipFill>
          <a:blip r:embed="rId2" cstate="print"/>
          <a:srcRect/>
          <a:stretch>
            <a:fillRect/>
          </a:stretch>
        </p:blipFill>
        <p:spPr bwMode="auto">
          <a:xfrm>
            <a:off x="4956628" y="1658258"/>
            <a:ext cx="4114800" cy="481647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Submandibular</a:t>
            </a:r>
            <a:r>
              <a:rPr lang="en-US" dirty="0" smtClean="0"/>
              <a:t> gland</a:t>
            </a:r>
            <a:endParaRPr lang="en-US" dirty="0"/>
          </a:p>
        </p:txBody>
      </p:sp>
      <p:sp>
        <p:nvSpPr>
          <p:cNvPr id="3" name="Content Placeholder 2"/>
          <p:cNvSpPr>
            <a:spLocks noGrp="1"/>
          </p:cNvSpPr>
          <p:nvPr>
            <p:ph idx="1"/>
          </p:nvPr>
        </p:nvSpPr>
        <p:spPr>
          <a:xfrm>
            <a:off x="457200" y="1600200"/>
            <a:ext cx="3886200" cy="5257800"/>
          </a:xfrm>
        </p:spPr>
        <p:txBody>
          <a:bodyPr>
            <a:normAutofit fontScale="47500" lnSpcReduction="20000"/>
          </a:bodyPr>
          <a:lstStyle/>
          <a:p>
            <a:r>
              <a:rPr lang="en-US" dirty="0" smtClean="0"/>
              <a:t>the larger arm of the hook is directed forward in the horizontal plane below the </a:t>
            </a:r>
            <a:r>
              <a:rPr lang="en-US" dirty="0" err="1" smtClean="0"/>
              <a:t>mylohyoid</a:t>
            </a:r>
            <a:r>
              <a:rPr lang="en-US" dirty="0" smtClean="0"/>
              <a:t> muscle and is therefore outside the boundaries of the oral cavity-this larger superficial part of the gland is directly against a shallow impression on the medial side of the mandible (</a:t>
            </a:r>
            <a:r>
              <a:rPr lang="en-US" dirty="0" err="1" smtClean="0"/>
              <a:t>submandibular</a:t>
            </a:r>
            <a:r>
              <a:rPr lang="en-US" dirty="0" smtClean="0"/>
              <a:t> </a:t>
            </a:r>
            <a:r>
              <a:rPr lang="en-US" dirty="0" err="1" smtClean="0"/>
              <a:t>fossa</a:t>
            </a:r>
            <a:r>
              <a:rPr lang="en-US" dirty="0" smtClean="0"/>
              <a:t>) inferior to the </a:t>
            </a:r>
            <a:r>
              <a:rPr lang="en-US" dirty="0" err="1" smtClean="0"/>
              <a:t>mylohyoid</a:t>
            </a:r>
            <a:r>
              <a:rPr lang="en-US" dirty="0" smtClean="0"/>
              <a:t> line; </a:t>
            </a:r>
          </a:p>
          <a:p>
            <a:endParaRPr lang="en-US" dirty="0" smtClean="0"/>
          </a:p>
          <a:p>
            <a:r>
              <a:rPr lang="en-US" dirty="0" smtClean="0"/>
              <a:t>the </a:t>
            </a:r>
            <a:r>
              <a:rPr lang="en-US" dirty="0" smtClean="0"/>
              <a:t>smaller arm of the hook (or deep part) of the gland loops around the posterior margin of the </a:t>
            </a:r>
            <a:r>
              <a:rPr lang="en-US" dirty="0" err="1" smtClean="0"/>
              <a:t>mylohyoid</a:t>
            </a:r>
            <a:r>
              <a:rPr lang="en-US" dirty="0" smtClean="0"/>
              <a:t> muscle to enter and lie within the floor of the oral cavity where it is lateral to the root of the tongue on the lateral surface of the </a:t>
            </a:r>
            <a:r>
              <a:rPr lang="en-US" dirty="0" err="1" smtClean="0"/>
              <a:t>hyoglossus</a:t>
            </a:r>
            <a:r>
              <a:rPr lang="en-US" dirty="0" smtClean="0"/>
              <a:t> muscle. </a:t>
            </a:r>
            <a:endParaRPr lang="en-US" dirty="0" smtClean="0"/>
          </a:p>
          <a:p>
            <a:endParaRPr lang="en-US" dirty="0" smtClean="0"/>
          </a:p>
          <a:p>
            <a:r>
              <a:rPr lang="en-US" dirty="0" smtClean="0"/>
              <a:t>The lingual nerve loops under the </a:t>
            </a:r>
            <a:r>
              <a:rPr lang="en-US" dirty="0" err="1" smtClean="0"/>
              <a:t>submandibular</a:t>
            </a:r>
            <a:r>
              <a:rPr lang="en-US" dirty="0" smtClean="0"/>
              <a:t> duct, crossing first the lateral side and then the medial side of the duct, as the nerve descends </a:t>
            </a:r>
            <a:r>
              <a:rPr lang="en-US" dirty="0" err="1" smtClean="0"/>
              <a:t>anteromedially</a:t>
            </a:r>
            <a:r>
              <a:rPr lang="en-US" dirty="0" smtClean="0"/>
              <a:t> through the floor of the oral cavity and then ascends into the tongue. </a:t>
            </a:r>
          </a:p>
          <a:p>
            <a:endParaRPr lang="en-US" dirty="0"/>
          </a:p>
        </p:txBody>
      </p:sp>
      <p:pic>
        <p:nvPicPr>
          <p:cNvPr id="4" name="Picture 2" descr="http://year2.comyr.com/8_files/C8FF12.png"/>
          <p:cNvPicPr>
            <a:picLocks noChangeAspect="1" noChangeArrowheads="1"/>
          </p:cNvPicPr>
          <p:nvPr/>
        </p:nvPicPr>
        <p:blipFill>
          <a:blip r:embed="rId2" cstate="print"/>
          <a:srcRect/>
          <a:stretch>
            <a:fillRect/>
          </a:stretch>
        </p:blipFill>
        <p:spPr bwMode="auto">
          <a:xfrm>
            <a:off x="4495800" y="1658258"/>
            <a:ext cx="4575628" cy="519974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Sublingual Gland</a:t>
            </a:r>
            <a:endParaRPr lang="en-US" dirty="0"/>
          </a:p>
        </p:txBody>
      </p:sp>
      <p:sp>
        <p:nvSpPr>
          <p:cNvPr id="3" name="Content Placeholder 2"/>
          <p:cNvSpPr>
            <a:spLocks noGrp="1"/>
          </p:cNvSpPr>
          <p:nvPr>
            <p:ph idx="1"/>
          </p:nvPr>
        </p:nvSpPr>
        <p:spPr>
          <a:xfrm>
            <a:off x="457200" y="1600200"/>
            <a:ext cx="4648200" cy="5029200"/>
          </a:xfrm>
        </p:spPr>
        <p:txBody>
          <a:bodyPr>
            <a:normAutofit fontScale="62500" lnSpcReduction="20000"/>
          </a:bodyPr>
          <a:lstStyle/>
          <a:p>
            <a:r>
              <a:rPr lang="en-US" dirty="0" smtClean="0"/>
              <a:t>The sublingual gland lies beneath the mucous membrane (sublingual fold) of the floor of the mouth, close to the </a:t>
            </a:r>
            <a:r>
              <a:rPr lang="en-US" dirty="0" err="1" smtClean="0"/>
              <a:t>frenulum</a:t>
            </a:r>
            <a:r>
              <a:rPr lang="en-US" dirty="0" smtClean="0"/>
              <a:t> of the tongue </a:t>
            </a:r>
          </a:p>
          <a:p>
            <a:endParaRPr lang="en-US" dirty="0"/>
          </a:p>
          <a:p>
            <a:r>
              <a:rPr lang="en-US" dirty="0" smtClean="0"/>
              <a:t>It has both serous and mucous </a:t>
            </a:r>
            <a:r>
              <a:rPr lang="en-US" dirty="0" err="1" smtClean="0"/>
              <a:t>acini</a:t>
            </a:r>
            <a:r>
              <a:rPr lang="en-US" dirty="0" smtClean="0"/>
              <a:t>, with the latter predominating.</a:t>
            </a:r>
          </a:p>
          <a:p>
            <a:endParaRPr lang="en-US" dirty="0"/>
          </a:p>
          <a:p>
            <a:r>
              <a:rPr lang="en-US" dirty="0" smtClean="0"/>
              <a:t>The sublingual ducts (8 to 20 in number) open into the mouth on the summit of the sublingual fold</a:t>
            </a:r>
          </a:p>
          <a:p>
            <a:endParaRPr lang="en-US" dirty="0"/>
          </a:p>
          <a:p>
            <a:r>
              <a:rPr lang="en-US" dirty="0" smtClean="0"/>
              <a:t>Parasympathetic </a:t>
            </a:r>
            <a:r>
              <a:rPr lang="en-US" dirty="0" err="1" smtClean="0"/>
              <a:t>secretomotor</a:t>
            </a:r>
            <a:r>
              <a:rPr lang="en-US" dirty="0" smtClean="0"/>
              <a:t> supply is from the facial nerve via the </a:t>
            </a:r>
            <a:r>
              <a:rPr lang="en-US" dirty="0" err="1" smtClean="0"/>
              <a:t>chorda</a:t>
            </a:r>
            <a:r>
              <a:rPr lang="en-US" dirty="0" smtClean="0"/>
              <a:t> tympani, and the </a:t>
            </a:r>
            <a:r>
              <a:rPr lang="en-US" dirty="0" err="1" smtClean="0"/>
              <a:t>submandibular</a:t>
            </a:r>
            <a:r>
              <a:rPr lang="en-US" dirty="0" smtClean="0"/>
              <a:t> ganglion. Postganglionic fibers pass directly to the gland.</a:t>
            </a:r>
          </a:p>
          <a:p>
            <a:endParaRPr lang="en-US" dirty="0"/>
          </a:p>
        </p:txBody>
      </p:sp>
      <p:pic>
        <p:nvPicPr>
          <p:cNvPr id="17410" name="Picture 2" descr="http://drugster.info/img/term/sublingual-gland-14218_1.jpg"/>
          <p:cNvPicPr>
            <a:picLocks noChangeAspect="1" noChangeArrowheads="1"/>
          </p:cNvPicPr>
          <p:nvPr/>
        </p:nvPicPr>
        <p:blipFill>
          <a:blip r:embed="rId2" cstate="print"/>
          <a:srcRect/>
          <a:stretch>
            <a:fillRect/>
          </a:stretch>
        </p:blipFill>
        <p:spPr bwMode="auto">
          <a:xfrm>
            <a:off x="5257800" y="1981200"/>
            <a:ext cx="3333750" cy="3962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Mouth Cavity</a:t>
            </a:r>
            <a:endParaRPr lang="en-US" dirty="0"/>
          </a:p>
        </p:txBody>
      </p:sp>
      <p:sp>
        <p:nvSpPr>
          <p:cNvPr id="3" name="Content Placeholder 2"/>
          <p:cNvSpPr>
            <a:spLocks noGrp="1"/>
          </p:cNvSpPr>
          <p:nvPr>
            <p:ph idx="1"/>
          </p:nvPr>
        </p:nvSpPr>
        <p:spPr>
          <a:xfrm>
            <a:off x="457200" y="1600200"/>
            <a:ext cx="4038600" cy="4525963"/>
          </a:xfrm>
        </p:spPr>
        <p:txBody>
          <a:bodyPr>
            <a:normAutofit fontScale="85000" lnSpcReduction="20000"/>
          </a:bodyPr>
          <a:lstStyle/>
          <a:p>
            <a:r>
              <a:rPr lang="en-US" dirty="0" smtClean="0"/>
              <a:t>The mouth extends from the lips to the pharynx</a:t>
            </a:r>
          </a:p>
          <a:p>
            <a:endParaRPr lang="en-US" dirty="0"/>
          </a:p>
          <a:p>
            <a:r>
              <a:rPr lang="en-US" dirty="0" smtClean="0"/>
              <a:t>The entrance into the pharynx, the </a:t>
            </a:r>
            <a:r>
              <a:rPr lang="en-US" dirty="0" err="1" smtClean="0"/>
              <a:t>oropharyngeal</a:t>
            </a:r>
            <a:r>
              <a:rPr lang="en-US" dirty="0" smtClean="0"/>
              <a:t> isthmus, is formed on each side by the </a:t>
            </a:r>
            <a:r>
              <a:rPr lang="en-US" dirty="0" err="1" smtClean="0"/>
              <a:t>palatoglossal</a:t>
            </a:r>
            <a:r>
              <a:rPr lang="en-US" dirty="0" smtClean="0"/>
              <a:t> fold</a:t>
            </a:r>
          </a:p>
          <a:p>
            <a:endParaRPr lang="en-US" dirty="0"/>
          </a:p>
          <a:p>
            <a:r>
              <a:rPr lang="en-US" dirty="0" smtClean="0"/>
              <a:t>The mouth is divided into the vestibule and the mouth cavity proper.</a:t>
            </a:r>
          </a:p>
          <a:p>
            <a:endParaRPr lang="en-US" dirty="0"/>
          </a:p>
        </p:txBody>
      </p:sp>
      <p:pic>
        <p:nvPicPr>
          <p:cNvPr id="41986" name="Picture 2" descr="http://upload.wikimedia.org/wikipedia/commons/thumb/6/6a/Illu03_mouth.jpg/250px-Illu03_mouth.jpg"/>
          <p:cNvPicPr>
            <a:picLocks noChangeAspect="1" noChangeArrowheads="1"/>
          </p:cNvPicPr>
          <p:nvPr/>
        </p:nvPicPr>
        <p:blipFill>
          <a:blip r:embed="rId2" cstate="print"/>
          <a:srcRect/>
          <a:stretch>
            <a:fillRect/>
          </a:stretch>
        </p:blipFill>
        <p:spPr bwMode="auto">
          <a:xfrm>
            <a:off x="5486400" y="1905000"/>
            <a:ext cx="3124200" cy="4191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Sublingual and </a:t>
            </a:r>
            <a:r>
              <a:rPr lang="en-US" dirty="0" err="1" smtClean="0"/>
              <a:t>submandibular</a:t>
            </a:r>
            <a:r>
              <a:rPr lang="en-US" dirty="0" smtClean="0"/>
              <a:t> gland</a:t>
            </a:r>
            <a:endParaRPr lang="en-US" dirty="0"/>
          </a:p>
        </p:txBody>
      </p:sp>
      <p:sp>
        <p:nvSpPr>
          <p:cNvPr id="3" name="Content Placeholder 2"/>
          <p:cNvSpPr>
            <a:spLocks noGrp="1"/>
          </p:cNvSpPr>
          <p:nvPr>
            <p:ph idx="1"/>
          </p:nvPr>
        </p:nvSpPr>
        <p:spPr/>
        <p:txBody>
          <a:bodyPr/>
          <a:lstStyle/>
          <a:p>
            <a:endParaRPr lang="en-US"/>
          </a:p>
        </p:txBody>
      </p:sp>
      <p:pic>
        <p:nvPicPr>
          <p:cNvPr id="59394" name="Picture 2"/>
          <p:cNvPicPr>
            <a:picLocks noChangeAspect="1" noChangeArrowheads="1"/>
          </p:cNvPicPr>
          <p:nvPr/>
        </p:nvPicPr>
        <p:blipFill>
          <a:blip r:embed="rId2" cstate="print"/>
          <a:srcRect/>
          <a:stretch>
            <a:fillRect/>
          </a:stretch>
        </p:blipFill>
        <p:spPr bwMode="auto">
          <a:xfrm>
            <a:off x="609600" y="1752600"/>
            <a:ext cx="8001000" cy="47434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Pharynx</a:t>
            </a:r>
            <a:endParaRPr lang="en-US" dirty="0"/>
          </a:p>
        </p:txBody>
      </p:sp>
      <p:sp>
        <p:nvSpPr>
          <p:cNvPr id="3" name="Content Placeholder 2"/>
          <p:cNvSpPr>
            <a:spLocks noGrp="1"/>
          </p:cNvSpPr>
          <p:nvPr>
            <p:ph idx="1"/>
          </p:nvPr>
        </p:nvSpPr>
        <p:spPr>
          <a:xfrm>
            <a:off x="457200" y="1600200"/>
            <a:ext cx="3505200" cy="4876800"/>
          </a:xfrm>
        </p:spPr>
        <p:txBody>
          <a:bodyPr>
            <a:normAutofit fontScale="40000" lnSpcReduction="20000"/>
          </a:bodyPr>
          <a:lstStyle/>
          <a:p>
            <a:r>
              <a:rPr lang="en-US" dirty="0" smtClean="0"/>
              <a:t>The pharynx is situated behind the nasal cavities, the mouth, and the larynx </a:t>
            </a:r>
          </a:p>
          <a:p>
            <a:endParaRPr lang="en-US" dirty="0" smtClean="0"/>
          </a:p>
          <a:p>
            <a:r>
              <a:rPr lang="en-US" dirty="0" smtClean="0"/>
              <a:t>and may be divided into nasal, oral, and laryngeal parts</a:t>
            </a:r>
          </a:p>
          <a:p>
            <a:endParaRPr lang="en-US" dirty="0" smtClean="0"/>
          </a:p>
          <a:p>
            <a:r>
              <a:rPr lang="en-US" dirty="0" smtClean="0"/>
              <a:t>The pharynx is funnel shaped, its upper, wider end lying under the skull and its lower, narrow end becoming continuous with the esophagus opposite the sixth cervical vertebra</a:t>
            </a:r>
          </a:p>
          <a:p>
            <a:endParaRPr lang="en-US" dirty="0" smtClean="0"/>
          </a:p>
          <a:p>
            <a:r>
              <a:rPr lang="en-US" dirty="0" smtClean="0"/>
              <a:t>The pharynx has a </a:t>
            </a:r>
            <a:r>
              <a:rPr lang="en-US" dirty="0" err="1" smtClean="0"/>
              <a:t>musculomembranous</a:t>
            </a:r>
            <a:r>
              <a:rPr lang="en-US" dirty="0" smtClean="0"/>
              <a:t> wall, which is deficient </a:t>
            </a:r>
            <a:r>
              <a:rPr lang="en-US" dirty="0" err="1" smtClean="0"/>
              <a:t>anteriorly</a:t>
            </a:r>
            <a:r>
              <a:rPr lang="en-US" dirty="0" smtClean="0"/>
              <a:t>.</a:t>
            </a:r>
          </a:p>
          <a:p>
            <a:endParaRPr lang="en-US" dirty="0" smtClean="0"/>
          </a:p>
          <a:p>
            <a:r>
              <a:rPr lang="en-US" dirty="0" smtClean="0"/>
              <a:t>Here, it is replaced by the posterior openings into the nose (</a:t>
            </a:r>
            <a:r>
              <a:rPr lang="en-US" dirty="0" err="1" smtClean="0"/>
              <a:t>choanae</a:t>
            </a:r>
            <a:r>
              <a:rPr lang="en-US" dirty="0" smtClean="0"/>
              <a:t>), the opening into the mouth, and the inlet of the larynx.</a:t>
            </a:r>
          </a:p>
          <a:p>
            <a:endParaRPr lang="en-US" dirty="0" smtClean="0"/>
          </a:p>
          <a:p>
            <a:r>
              <a:rPr lang="en-US" dirty="0" smtClean="0"/>
              <a:t>By means of the auditory tube, the mucous membrane is also continuous with that of the tympanic cavity.</a:t>
            </a:r>
            <a:endParaRPr lang="en-US" dirty="0"/>
          </a:p>
        </p:txBody>
      </p:sp>
      <p:pic>
        <p:nvPicPr>
          <p:cNvPr id="16394" name="Picture 10" descr="http://www.sleepconsultants.com/head.JPG"/>
          <p:cNvPicPr>
            <a:picLocks noChangeAspect="1" noChangeArrowheads="1"/>
          </p:cNvPicPr>
          <p:nvPr/>
        </p:nvPicPr>
        <p:blipFill>
          <a:blip r:embed="rId2" cstate="print"/>
          <a:srcRect/>
          <a:stretch>
            <a:fillRect/>
          </a:stretch>
        </p:blipFill>
        <p:spPr bwMode="auto">
          <a:xfrm>
            <a:off x="4572000" y="1524000"/>
            <a:ext cx="4191000" cy="50673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Muscles of the Pharynx</a:t>
            </a:r>
            <a:endParaRPr lang="en-US" dirty="0"/>
          </a:p>
        </p:txBody>
      </p:sp>
      <p:sp>
        <p:nvSpPr>
          <p:cNvPr id="3" name="Content Placeholder 2"/>
          <p:cNvSpPr>
            <a:spLocks noGrp="1"/>
          </p:cNvSpPr>
          <p:nvPr>
            <p:ph idx="1"/>
          </p:nvPr>
        </p:nvSpPr>
        <p:spPr>
          <a:xfrm>
            <a:off x="457200" y="1600200"/>
            <a:ext cx="3962400" cy="4876800"/>
          </a:xfrm>
        </p:spPr>
        <p:txBody>
          <a:bodyPr>
            <a:normAutofit fontScale="47500" lnSpcReduction="20000"/>
          </a:bodyPr>
          <a:lstStyle/>
          <a:p>
            <a:r>
              <a:rPr lang="en-US" dirty="0" smtClean="0"/>
              <a:t>The muscles in the wall of the pharynx consist of the superior, middle, and inferior constrictor muscles </a:t>
            </a:r>
          </a:p>
          <a:p>
            <a:endParaRPr lang="en-US" dirty="0" smtClean="0"/>
          </a:p>
          <a:p>
            <a:r>
              <a:rPr lang="en-US" dirty="0" smtClean="0"/>
              <a:t>whose fibers run in a somewhat circular direction, and the </a:t>
            </a:r>
            <a:r>
              <a:rPr lang="en-US" dirty="0" err="1" smtClean="0"/>
              <a:t>stylopharyngeus</a:t>
            </a:r>
            <a:r>
              <a:rPr lang="en-US" dirty="0" smtClean="0"/>
              <a:t> and </a:t>
            </a:r>
            <a:r>
              <a:rPr lang="en-US" dirty="0" err="1" smtClean="0"/>
              <a:t>salpingopharyngeus</a:t>
            </a:r>
            <a:r>
              <a:rPr lang="en-US" dirty="0" smtClean="0"/>
              <a:t> muscles, whose fibers run in a somewhat longitudinal direction.</a:t>
            </a:r>
          </a:p>
          <a:p>
            <a:endParaRPr lang="en-US" dirty="0" smtClean="0"/>
          </a:p>
          <a:p>
            <a:r>
              <a:rPr lang="en-US" dirty="0" smtClean="0"/>
              <a:t>The three constrictor muscles extend around the pharyngeal wall to be inserted into a fibrous band or </a:t>
            </a:r>
            <a:r>
              <a:rPr lang="en-US" dirty="0" err="1" smtClean="0"/>
              <a:t>raphe</a:t>
            </a:r>
            <a:r>
              <a:rPr lang="en-US" dirty="0" smtClean="0"/>
              <a:t> that extends from the pharyngeal tubercle on the basilar part of the occipital bone of the skull down to the esophagus</a:t>
            </a:r>
          </a:p>
          <a:p>
            <a:endParaRPr lang="en-US" dirty="0" smtClean="0"/>
          </a:p>
          <a:p>
            <a:r>
              <a:rPr lang="en-US" dirty="0" smtClean="0"/>
              <a:t>The three constrictor muscles overlap each other so that the middle constrictor lies on the outside of the lower part of the superior constrictor and the inferior constrictor lies outside the lower part of the middle constrictor </a:t>
            </a:r>
            <a:endParaRPr lang="en-US" dirty="0"/>
          </a:p>
        </p:txBody>
      </p:sp>
      <p:pic>
        <p:nvPicPr>
          <p:cNvPr id="15362" name="Picture 2" descr="http://www.painneck.com/images/pharynx-muscles.jpg"/>
          <p:cNvPicPr>
            <a:picLocks noChangeAspect="1" noChangeArrowheads="1"/>
          </p:cNvPicPr>
          <p:nvPr/>
        </p:nvPicPr>
        <p:blipFill>
          <a:blip r:embed="rId2" cstate="print"/>
          <a:srcRect/>
          <a:stretch>
            <a:fillRect/>
          </a:stretch>
        </p:blipFill>
        <p:spPr bwMode="auto">
          <a:xfrm>
            <a:off x="5410200" y="1447800"/>
            <a:ext cx="3067050" cy="4572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581400" cy="5029200"/>
          </a:xfrm>
        </p:spPr>
        <p:txBody>
          <a:bodyPr>
            <a:normAutofit fontScale="62500" lnSpcReduction="20000"/>
          </a:bodyPr>
          <a:lstStyle/>
          <a:p>
            <a:r>
              <a:rPr lang="en-US" dirty="0" smtClean="0"/>
              <a:t>The lower part of the inferior constrictor, which arises from the </a:t>
            </a:r>
            <a:r>
              <a:rPr lang="en-US" dirty="0" err="1" smtClean="0"/>
              <a:t>cricoid</a:t>
            </a:r>
            <a:r>
              <a:rPr lang="en-US" dirty="0" smtClean="0"/>
              <a:t> cartilage, is called the </a:t>
            </a:r>
            <a:r>
              <a:rPr lang="en-US" dirty="0" err="1" smtClean="0"/>
              <a:t>cricopharyngeus</a:t>
            </a:r>
            <a:r>
              <a:rPr lang="en-US" dirty="0" smtClean="0"/>
              <a:t> muscle </a:t>
            </a:r>
          </a:p>
          <a:p>
            <a:endParaRPr lang="en-US" dirty="0" smtClean="0"/>
          </a:p>
          <a:p>
            <a:r>
              <a:rPr lang="en-US" dirty="0" smtClean="0"/>
              <a:t>The fibers of the </a:t>
            </a:r>
            <a:r>
              <a:rPr lang="en-US" dirty="0" err="1" smtClean="0"/>
              <a:t>cricopharyngeus</a:t>
            </a:r>
            <a:r>
              <a:rPr lang="en-US" dirty="0" smtClean="0"/>
              <a:t> pass horizontally around the lowest and narrowest part of the pharynx and act as a sphincter</a:t>
            </a:r>
          </a:p>
          <a:p>
            <a:endParaRPr lang="en-US" dirty="0" smtClean="0"/>
          </a:p>
          <a:p>
            <a:r>
              <a:rPr lang="en-US" dirty="0" smtClean="0"/>
              <a:t>Killian's dehiscence is the area on the posterior pharyngeal wall between the upper propulsive part of the inferior constrictor and the lower </a:t>
            </a:r>
            <a:r>
              <a:rPr lang="en-US" dirty="0" err="1" smtClean="0"/>
              <a:t>sphincteric</a:t>
            </a:r>
            <a:r>
              <a:rPr lang="en-US" dirty="0" smtClean="0"/>
              <a:t> part, the </a:t>
            </a:r>
            <a:r>
              <a:rPr lang="en-US" dirty="0" err="1" smtClean="0"/>
              <a:t>cricopharyngeus</a:t>
            </a:r>
            <a:r>
              <a:rPr lang="en-US" dirty="0" smtClean="0"/>
              <a:t>.</a:t>
            </a:r>
          </a:p>
          <a:p>
            <a:endParaRPr lang="en-US" dirty="0" smtClean="0"/>
          </a:p>
          <a:p>
            <a:endParaRPr lang="en-US" dirty="0"/>
          </a:p>
        </p:txBody>
      </p:sp>
      <p:pic>
        <p:nvPicPr>
          <p:cNvPr id="4" name="Picture 2" descr="http://www.painneck.com/images/pharynx-muscles.jpg"/>
          <p:cNvPicPr>
            <a:picLocks noChangeAspect="1" noChangeArrowheads="1"/>
          </p:cNvPicPr>
          <p:nvPr/>
        </p:nvPicPr>
        <p:blipFill>
          <a:blip r:embed="rId2" cstate="print"/>
          <a:srcRect/>
          <a:stretch>
            <a:fillRect/>
          </a:stretch>
        </p:blipFill>
        <p:spPr bwMode="auto">
          <a:xfrm>
            <a:off x="5181600" y="1752600"/>
            <a:ext cx="3276600" cy="4572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of the Pharynx</a:t>
            </a:r>
            <a:endParaRPr lang="en-US" dirty="0"/>
          </a:p>
        </p:txBody>
      </p:sp>
      <p:sp>
        <p:nvSpPr>
          <p:cNvPr id="3" name="Content Placeholder 2"/>
          <p:cNvSpPr>
            <a:spLocks noGrp="1"/>
          </p:cNvSpPr>
          <p:nvPr>
            <p:ph idx="1"/>
          </p:nvPr>
        </p:nvSpPr>
        <p:spPr>
          <a:xfrm>
            <a:off x="457200" y="1600200"/>
            <a:ext cx="3733800" cy="4525963"/>
          </a:xfrm>
        </p:spPr>
        <p:txBody>
          <a:bodyPr>
            <a:normAutofit fontScale="62500" lnSpcReduction="20000"/>
          </a:bodyPr>
          <a:lstStyle/>
          <a:p>
            <a:r>
              <a:rPr lang="en-US" dirty="0" smtClean="0"/>
              <a:t>Superior constrictor</a:t>
            </a:r>
          </a:p>
          <a:p>
            <a:pPr>
              <a:buNone/>
            </a:pPr>
            <a:r>
              <a:rPr lang="en-US" dirty="0" smtClean="0"/>
              <a:t> </a:t>
            </a:r>
          </a:p>
          <a:p>
            <a:r>
              <a:rPr lang="en-US" dirty="0" smtClean="0"/>
              <a:t>O: Medial </a:t>
            </a:r>
            <a:r>
              <a:rPr lang="en-US" dirty="0" err="1" smtClean="0"/>
              <a:t>pterygoid</a:t>
            </a:r>
            <a:r>
              <a:rPr lang="en-US" dirty="0" smtClean="0"/>
              <a:t> plate, </a:t>
            </a:r>
            <a:r>
              <a:rPr lang="en-US" dirty="0" err="1" smtClean="0"/>
              <a:t>pterygoid</a:t>
            </a:r>
            <a:r>
              <a:rPr lang="en-US" dirty="0" smtClean="0"/>
              <a:t> </a:t>
            </a:r>
            <a:r>
              <a:rPr lang="en-US" dirty="0" err="1" smtClean="0"/>
              <a:t>hamulus</a:t>
            </a:r>
            <a:r>
              <a:rPr lang="en-US" dirty="0" smtClean="0"/>
              <a:t>, </a:t>
            </a:r>
            <a:r>
              <a:rPr lang="en-US" dirty="0" err="1" smtClean="0"/>
              <a:t>pterygomandibular</a:t>
            </a:r>
            <a:r>
              <a:rPr lang="en-US" dirty="0" smtClean="0"/>
              <a:t> ligament, </a:t>
            </a:r>
            <a:r>
              <a:rPr lang="en-US" dirty="0" err="1" smtClean="0"/>
              <a:t>mylohyoid</a:t>
            </a:r>
            <a:r>
              <a:rPr lang="en-US" dirty="0" smtClean="0"/>
              <a:t> line of mandible </a:t>
            </a:r>
          </a:p>
          <a:p>
            <a:endParaRPr lang="en-US" dirty="0" smtClean="0"/>
          </a:p>
          <a:p>
            <a:r>
              <a:rPr lang="en-US" dirty="0" smtClean="0"/>
              <a:t>Ins: Pharyngeal tubercle of occipital bone, </a:t>
            </a:r>
            <a:r>
              <a:rPr lang="en-US" dirty="0" err="1" smtClean="0"/>
              <a:t>raphe</a:t>
            </a:r>
            <a:r>
              <a:rPr lang="en-US" dirty="0" smtClean="0"/>
              <a:t> in midline </a:t>
            </a:r>
            <a:r>
              <a:rPr lang="en-US" dirty="0" err="1" smtClean="0"/>
              <a:t>posteriorly</a:t>
            </a:r>
            <a:endParaRPr lang="en-US" dirty="0" smtClean="0"/>
          </a:p>
          <a:p>
            <a:r>
              <a:rPr lang="en-US" dirty="0" smtClean="0"/>
              <a:t> </a:t>
            </a:r>
          </a:p>
          <a:p>
            <a:r>
              <a:rPr lang="en-US" dirty="0" err="1" smtClean="0"/>
              <a:t>Inerrv</a:t>
            </a:r>
            <a:r>
              <a:rPr lang="en-US" dirty="0" smtClean="0"/>
              <a:t>: Pharyngeal plexus</a:t>
            </a:r>
          </a:p>
          <a:p>
            <a:endParaRPr lang="en-US" dirty="0" smtClean="0"/>
          </a:p>
          <a:p>
            <a:r>
              <a:rPr lang="en-US" dirty="0" smtClean="0"/>
              <a:t> Aids soft palate in closing off nasal pharynx, propels bolus downward</a:t>
            </a:r>
            <a:endParaRPr lang="en-US" dirty="0"/>
          </a:p>
        </p:txBody>
      </p:sp>
      <p:pic>
        <p:nvPicPr>
          <p:cNvPr id="11266" name="Picture 2" descr="http://www.yorku.ca/earmstro/journey/images/tongext.gif"/>
          <p:cNvPicPr>
            <a:picLocks noChangeAspect="1" noChangeArrowheads="1"/>
          </p:cNvPicPr>
          <p:nvPr/>
        </p:nvPicPr>
        <p:blipFill>
          <a:blip r:embed="rId2" cstate="print"/>
          <a:srcRect/>
          <a:stretch>
            <a:fillRect/>
          </a:stretch>
        </p:blipFill>
        <p:spPr bwMode="auto">
          <a:xfrm>
            <a:off x="4733925" y="1676400"/>
            <a:ext cx="4410075" cy="40005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Middle constrictor </a:t>
            </a:r>
          </a:p>
          <a:p>
            <a:endParaRPr lang="en-US" dirty="0" smtClean="0"/>
          </a:p>
          <a:p>
            <a:r>
              <a:rPr lang="en-US" dirty="0" smtClean="0"/>
              <a:t>Lower part of </a:t>
            </a:r>
            <a:r>
              <a:rPr lang="en-US" dirty="0" err="1" smtClean="0"/>
              <a:t>stylohyoid</a:t>
            </a:r>
            <a:r>
              <a:rPr lang="en-US" dirty="0" smtClean="0"/>
              <a:t> ligament, lesser and greater </a:t>
            </a:r>
            <a:r>
              <a:rPr lang="en-US" dirty="0" err="1" smtClean="0"/>
              <a:t>cornu</a:t>
            </a:r>
            <a:r>
              <a:rPr lang="en-US" dirty="0" smtClean="0"/>
              <a:t> of hyoid bone</a:t>
            </a:r>
          </a:p>
          <a:p>
            <a:pPr>
              <a:buNone/>
            </a:pPr>
            <a:r>
              <a:rPr lang="en-US" dirty="0" smtClean="0"/>
              <a:t> </a:t>
            </a:r>
          </a:p>
          <a:p>
            <a:r>
              <a:rPr lang="en-US" dirty="0" smtClean="0"/>
              <a:t>Pharyngeal </a:t>
            </a:r>
            <a:r>
              <a:rPr lang="en-US" dirty="0" err="1" smtClean="0"/>
              <a:t>raphe</a:t>
            </a:r>
            <a:r>
              <a:rPr lang="en-US" dirty="0" smtClean="0"/>
              <a:t> </a:t>
            </a:r>
          </a:p>
          <a:p>
            <a:endParaRPr lang="en-US" dirty="0" smtClean="0"/>
          </a:p>
          <a:p>
            <a:r>
              <a:rPr lang="en-US" dirty="0" smtClean="0"/>
              <a:t>Pharyngeal plexus</a:t>
            </a:r>
          </a:p>
          <a:p>
            <a:endParaRPr lang="en-US" dirty="0" smtClean="0"/>
          </a:p>
          <a:p>
            <a:r>
              <a:rPr lang="en-US" dirty="0" smtClean="0"/>
              <a:t> Propels bolus downward</a:t>
            </a:r>
            <a:endParaRPr lang="en-US" dirty="0"/>
          </a:p>
        </p:txBody>
      </p:sp>
      <p:pic>
        <p:nvPicPr>
          <p:cNvPr id="5" name="Picture 2" descr="http://www.yorku.ca/earmstro/journey/images/tongext.gif"/>
          <p:cNvPicPr>
            <a:picLocks noChangeAspect="1" noChangeArrowheads="1"/>
          </p:cNvPicPr>
          <p:nvPr/>
        </p:nvPicPr>
        <p:blipFill>
          <a:blip r:embed="rId2" cstate="print"/>
          <a:srcRect/>
          <a:stretch>
            <a:fillRect/>
          </a:stretch>
        </p:blipFill>
        <p:spPr bwMode="auto">
          <a:xfrm>
            <a:off x="4733925" y="2438400"/>
            <a:ext cx="4410075" cy="40005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t>Inferior constrictor </a:t>
            </a:r>
          </a:p>
          <a:p>
            <a:r>
              <a:rPr lang="en-US" dirty="0" smtClean="0"/>
              <a:t>Lamina of thyroid cartilage, </a:t>
            </a:r>
            <a:r>
              <a:rPr lang="en-US" dirty="0" err="1" smtClean="0"/>
              <a:t>cricoid</a:t>
            </a:r>
            <a:r>
              <a:rPr lang="en-US" dirty="0" smtClean="0"/>
              <a:t> cartilage </a:t>
            </a:r>
          </a:p>
          <a:p>
            <a:r>
              <a:rPr lang="en-US" dirty="0" smtClean="0"/>
              <a:t>Pharyngeal </a:t>
            </a:r>
            <a:r>
              <a:rPr lang="en-US" dirty="0" err="1" smtClean="0"/>
              <a:t>raphe</a:t>
            </a:r>
            <a:r>
              <a:rPr lang="en-US" dirty="0" smtClean="0"/>
              <a:t> </a:t>
            </a:r>
          </a:p>
          <a:p>
            <a:r>
              <a:rPr lang="en-US" dirty="0" smtClean="0"/>
              <a:t>Pharyngeal plexus </a:t>
            </a:r>
          </a:p>
          <a:p>
            <a:r>
              <a:rPr lang="en-US" dirty="0" smtClean="0"/>
              <a:t>Propels bolus downward</a:t>
            </a:r>
          </a:p>
          <a:p>
            <a:endParaRPr lang="en-US" dirty="0" smtClean="0"/>
          </a:p>
          <a:p>
            <a:r>
              <a:rPr lang="en-US" dirty="0" err="1" smtClean="0"/>
              <a:t>Cricopharyngeus</a:t>
            </a:r>
            <a:r>
              <a:rPr lang="en-US" dirty="0" smtClean="0"/>
              <a:t> </a:t>
            </a:r>
          </a:p>
          <a:p>
            <a:r>
              <a:rPr lang="en-US" dirty="0" smtClean="0"/>
              <a:t>Lowest fibers of inferior constrictor muscle    </a:t>
            </a:r>
          </a:p>
          <a:p>
            <a:r>
              <a:rPr lang="en-US" dirty="0" smtClean="0"/>
              <a:t> Sphincter at lower end of pharynx</a:t>
            </a:r>
          </a:p>
          <a:p>
            <a:endParaRPr lang="en-US" dirty="0" smtClean="0"/>
          </a:p>
          <a:p>
            <a:r>
              <a:rPr lang="en-US" dirty="0" err="1" smtClean="0"/>
              <a:t>Stylopharyngeus</a:t>
            </a:r>
            <a:r>
              <a:rPr lang="en-US" dirty="0" smtClean="0"/>
              <a:t> </a:t>
            </a:r>
          </a:p>
          <a:p>
            <a:r>
              <a:rPr lang="en-US" dirty="0" err="1" smtClean="0"/>
              <a:t>Styloid</a:t>
            </a:r>
            <a:r>
              <a:rPr lang="en-US" dirty="0" smtClean="0"/>
              <a:t> process of temporal bone </a:t>
            </a:r>
          </a:p>
          <a:p>
            <a:r>
              <a:rPr lang="en-US" dirty="0" smtClean="0"/>
              <a:t>Posterior border of thyroid cartilage</a:t>
            </a:r>
          </a:p>
          <a:p>
            <a:r>
              <a:rPr lang="en-US" dirty="0" smtClean="0"/>
              <a:t> </a:t>
            </a:r>
            <a:r>
              <a:rPr lang="en-US" dirty="0" err="1" smtClean="0"/>
              <a:t>Glossopharyngeal</a:t>
            </a:r>
            <a:r>
              <a:rPr lang="en-US" dirty="0" smtClean="0"/>
              <a:t> nerve</a:t>
            </a:r>
          </a:p>
          <a:p>
            <a:r>
              <a:rPr lang="en-US" dirty="0" smtClean="0"/>
              <a:t> Elevates larynx during swallowing</a:t>
            </a:r>
            <a:endParaRPr lang="en-US" dirty="0"/>
          </a:p>
        </p:txBody>
      </p:sp>
      <p:pic>
        <p:nvPicPr>
          <p:cNvPr id="4" name="Picture 2" descr="http://www.aafp.org/afp/1999/0901/afp19990901p873-f1b.jpg"/>
          <p:cNvPicPr>
            <a:picLocks noChangeAspect="1" noChangeArrowheads="1"/>
          </p:cNvPicPr>
          <p:nvPr/>
        </p:nvPicPr>
        <p:blipFill>
          <a:blip r:embed="rId2" cstate="print"/>
          <a:srcRect/>
          <a:stretch>
            <a:fillRect/>
          </a:stretch>
        </p:blipFill>
        <p:spPr bwMode="auto">
          <a:xfrm>
            <a:off x="5715000" y="2209800"/>
            <a:ext cx="2667000" cy="4114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err="1" smtClean="0"/>
              <a:t>Salpingopharyngeus</a:t>
            </a:r>
            <a:r>
              <a:rPr lang="en-US" dirty="0" smtClean="0"/>
              <a:t> </a:t>
            </a:r>
          </a:p>
          <a:p>
            <a:r>
              <a:rPr lang="en-US" dirty="0" smtClean="0"/>
              <a:t>Auditory tube </a:t>
            </a:r>
          </a:p>
          <a:p>
            <a:r>
              <a:rPr lang="en-US" dirty="0" smtClean="0"/>
              <a:t>Blends with </a:t>
            </a:r>
            <a:r>
              <a:rPr lang="en-US" dirty="0" err="1" smtClean="0"/>
              <a:t>palatopharyngeus</a:t>
            </a:r>
            <a:endParaRPr lang="en-US" dirty="0" smtClean="0"/>
          </a:p>
          <a:p>
            <a:r>
              <a:rPr lang="en-US" dirty="0" smtClean="0"/>
              <a:t> Pharyngeal plexus </a:t>
            </a:r>
          </a:p>
          <a:p>
            <a:r>
              <a:rPr lang="en-US" dirty="0" smtClean="0"/>
              <a:t>Elevates pharynx</a:t>
            </a:r>
          </a:p>
          <a:p>
            <a:endParaRPr lang="en-US" dirty="0" smtClean="0"/>
          </a:p>
          <a:p>
            <a:r>
              <a:rPr lang="en-US" dirty="0" err="1" smtClean="0"/>
              <a:t>Palatopharyngeus</a:t>
            </a:r>
            <a:r>
              <a:rPr lang="en-US" dirty="0" smtClean="0"/>
              <a:t> </a:t>
            </a:r>
          </a:p>
          <a:p>
            <a:r>
              <a:rPr lang="en-US" dirty="0" smtClean="0"/>
              <a:t>Palatine </a:t>
            </a:r>
            <a:r>
              <a:rPr lang="en-US" dirty="0" err="1" smtClean="0"/>
              <a:t>aponeurosis</a:t>
            </a:r>
            <a:endParaRPr lang="en-US" dirty="0" smtClean="0"/>
          </a:p>
          <a:p>
            <a:r>
              <a:rPr lang="en-US" dirty="0" smtClean="0"/>
              <a:t> Posterior border of thyroid cartilage</a:t>
            </a:r>
          </a:p>
          <a:p>
            <a:r>
              <a:rPr lang="en-US" dirty="0" smtClean="0"/>
              <a:t> Pharyngeal plexus</a:t>
            </a:r>
          </a:p>
          <a:p>
            <a:r>
              <a:rPr lang="en-US" dirty="0" smtClean="0"/>
              <a:t> Elevates wall of pharynx, pulls </a:t>
            </a:r>
            <a:r>
              <a:rPr lang="en-US" dirty="0" err="1" smtClean="0"/>
              <a:t>palatopharyngeal</a:t>
            </a:r>
            <a:r>
              <a:rPr lang="en-US" dirty="0" smtClean="0"/>
              <a:t> arch medially</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Interior of the Pharynx</a:t>
            </a:r>
            <a:endParaRPr lang="en-US" dirty="0"/>
          </a:p>
        </p:txBody>
      </p:sp>
      <p:sp>
        <p:nvSpPr>
          <p:cNvPr id="3" name="Content Placeholder 2"/>
          <p:cNvSpPr>
            <a:spLocks noGrp="1"/>
          </p:cNvSpPr>
          <p:nvPr>
            <p:ph idx="1"/>
          </p:nvPr>
        </p:nvSpPr>
        <p:spPr>
          <a:xfrm>
            <a:off x="457200" y="1600200"/>
            <a:ext cx="3886200" cy="5257800"/>
          </a:xfrm>
        </p:spPr>
        <p:txBody>
          <a:bodyPr>
            <a:normAutofit fontScale="40000" lnSpcReduction="20000"/>
          </a:bodyPr>
          <a:lstStyle/>
          <a:p>
            <a:r>
              <a:rPr lang="en-US" dirty="0" smtClean="0"/>
              <a:t>The pharynx is divided into three parts: the nasal pharynx, the oral pharynx, and the laryngeal pharynx.</a:t>
            </a:r>
          </a:p>
          <a:p>
            <a:endParaRPr lang="en-US" dirty="0" smtClean="0"/>
          </a:p>
          <a:p>
            <a:r>
              <a:rPr lang="en-US" dirty="0" smtClean="0"/>
              <a:t>Nasal Pharynx</a:t>
            </a:r>
          </a:p>
          <a:p>
            <a:r>
              <a:rPr lang="en-US" dirty="0" smtClean="0"/>
              <a:t>This lies above the soft palate and behind the nasal cavities</a:t>
            </a:r>
          </a:p>
          <a:p>
            <a:r>
              <a:rPr lang="en-US" dirty="0" smtClean="0"/>
              <a:t>In the </a:t>
            </a:r>
            <a:r>
              <a:rPr lang="en-US" dirty="0" err="1" smtClean="0"/>
              <a:t>submucosa</a:t>
            </a:r>
            <a:r>
              <a:rPr lang="en-US" dirty="0" smtClean="0"/>
              <a:t> of the roof is a collection of lymphoid tissue called the pharyngeal tonsil </a:t>
            </a:r>
          </a:p>
          <a:p>
            <a:endParaRPr lang="en-US" dirty="0" smtClean="0"/>
          </a:p>
          <a:p>
            <a:r>
              <a:rPr lang="en-US" dirty="0" smtClean="0"/>
              <a:t>The pharyngeal isthmus is the opening in the floor between the soft palate and the posterior pharyngeal wall</a:t>
            </a:r>
          </a:p>
          <a:p>
            <a:endParaRPr lang="en-US" dirty="0" smtClean="0"/>
          </a:p>
          <a:p>
            <a:r>
              <a:rPr lang="en-US" dirty="0" smtClean="0"/>
              <a:t>On the lateral wall is the opening of the auditory tube, the elevated ridge of which is called the tubal elevation </a:t>
            </a:r>
          </a:p>
          <a:p>
            <a:endParaRPr lang="en-US" dirty="0" smtClean="0"/>
          </a:p>
          <a:p>
            <a:r>
              <a:rPr lang="en-US" dirty="0" smtClean="0"/>
              <a:t>The pharyngeal recess is a depression in the pharyngeal wall behind the tubal elevation</a:t>
            </a:r>
          </a:p>
          <a:p>
            <a:endParaRPr lang="en-US" dirty="0" smtClean="0"/>
          </a:p>
          <a:p>
            <a:r>
              <a:rPr lang="en-US" dirty="0" smtClean="0"/>
              <a:t>The </a:t>
            </a:r>
            <a:r>
              <a:rPr lang="en-US" dirty="0" err="1" smtClean="0"/>
              <a:t>salpingopharyngeal</a:t>
            </a:r>
            <a:r>
              <a:rPr lang="en-US" dirty="0" smtClean="0"/>
              <a:t> fold is a vertical fold of mucous membrane covering the </a:t>
            </a:r>
            <a:r>
              <a:rPr lang="en-US" dirty="0" err="1" smtClean="0"/>
              <a:t>salpingopharyngeus</a:t>
            </a:r>
            <a:r>
              <a:rPr lang="en-US" dirty="0" smtClean="0"/>
              <a:t> muscle.</a:t>
            </a:r>
            <a:endParaRPr lang="en-US" dirty="0"/>
          </a:p>
        </p:txBody>
      </p:sp>
      <p:pic>
        <p:nvPicPr>
          <p:cNvPr id="13314" name="Picture 2" descr="http://www.netterimages.com/images/vpv/000/000/056/56884-0550x0475.jpg"/>
          <p:cNvPicPr>
            <a:picLocks noChangeAspect="1" noChangeArrowheads="1"/>
          </p:cNvPicPr>
          <p:nvPr/>
        </p:nvPicPr>
        <p:blipFill>
          <a:blip r:embed="rId2" cstate="print"/>
          <a:srcRect/>
          <a:stretch>
            <a:fillRect/>
          </a:stretch>
        </p:blipFill>
        <p:spPr bwMode="auto">
          <a:xfrm>
            <a:off x="4419600" y="1371600"/>
            <a:ext cx="4524375" cy="5238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Oral Pharynx</a:t>
            </a:r>
            <a:endParaRPr lang="en-US" dirty="0"/>
          </a:p>
        </p:txBody>
      </p:sp>
      <p:sp>
        <p:nvSpPr>
          <p:cNvPr id="3" name="Content Placeholder 2"/>
          <p:cNvSpPr>
            <a:spLocks noGrp="1"/>
          </p:cNvSpPr>
          <p:nvPr>
            <p:ph idx="1"/>
          </p:nvPr>
        </p:nvSpPr>
        <p:spPr>
          <a:xfrm>
            <a:off x="457200" y="1600200"/>
            <a:ext cx="3657600" cy="4525963"/>
          </a:xfrm>
        </p:spPr>
        <p:txBody>
          <a:bodyPr>
            <a:normAutofit fontScale="40000" lnSpcReduction="20000"/>
          </a:bodyPr>
          <a:lstStyle/>
          <a:p>
            <a:r>
              <a:rPr lang="en-US" dirty="0" smtClean="0"/>
              <a:t>This lies behind the oral cavity </a:t>
            </a:r>
          </a:p>
          <a:p>
            <a:endParaRPr lang="en-US" dirty="0" smtClean="0"/>
          </a:p>
          <a:p>
            <a:r>
              <a:rPr lang="en-US" dirty="0" smtClean="0"/>
              <a:t>The floor is formed by the posterior one third of the tongue and the interval between the tongue and epiglottis</a:t>
            </a:r>
          </a:p>
          <a:p>
            <a:endParaRPr lang="en-US" dirty="0" smtClean="0"/>
          </a:p>
          <a:p>
            <a:r>
              <a:rPr lang="en-US" dirty="0" smtClean="0"/>
              <a:t>In the midline is the median </a:t>
            </a:r>
            <a:r>
              <a:rPr lang="en-US" dirty="0" err="1" smtClean="0"/>
              <a:t>glossoepiglottic</a:t>
            </a:r>
            <a:r>
              <a:rPr lang="en-US" dirty="0" smtClean="0"/>
              <a:t> fold </a:t>
            </a:r>
          </a:p>
          <a:p>
            <a:pPr>
              <a:buNone/>
            </a:pPr>
            <a:r>
              <a:rPr lang="en-US" dirty="0" smtClean="0"/>
              <a:t> and on each side the lateral </a:t>
            </a:r>
            <a:r>
              <a:rPr lang="en-US" dirty="0" err="1" smtClean="0"/>
              <a:t>glossoepiglottic</a:t>
            </a:r>
            <a:r>
              <a:rPr lang="en-US" dirty="0" smtClean="0"/>
              <a:t> fold. </a:t>
            </a:r>
          </a:p>
          <a:p>
            <a:endParaRPr lang="en-US" dirty="0" smtClean="0"/>
          </a:p>
          <a:p>
            <a:r>
              <a:rPr lang="en-US" dirty="0" smtClean="0"/>
              <a:t>The depression on each side of the median </a:t>
            </a:r>
            <a:r>
              <a:rPr lang="en-US" dirty="0" err="1" smtClean="0"/>
              <a:t>glossoepiglottic</a:t>
            </a:r>
            <a:r>
              <a:rPr lang="en-US" dirty="0" smtClean="0"/>
              <a:t> fold is called the </a:t>
            </a:r>
            <a:r>
              <a:rPr lang="en-US" dirty="0" err="1" smtClean="0"/>
              <a:t>vallecula</a:t>
            </a:r>
            <a:r>
              <a:rPr lang="en-US" dirty="0" smtClean="0"/>
              <a:t> </a:t>
            </a:r>
          </a:p>
          <a:p>
            <a:endParaRPr lang="en-US" dirty="0" smtClean="0"/>
          </a:p>
          <a:p>
            <a:r>
              <a:rPr lang="en-US" dirty="0" smtClean="0"/>
              <a:t>On the lateral wall on each side are the </a:t>
            </a:r>
            <a:r>
              <a:rPr lang="en-US" dirty="0" err="1" smtClean="0"/>
              <a:t>palatoglossal</a:t>
            </a:r>
            <a:r>
              <a:rPr lang="en-US" dirty="0" smtClean="0"/>
              <a:t> and the </a:t>
            </a:r>
            <a:r>
              <a:rPr lang="en-US" dirty="0" err="1" smtClean="0"/>
              <a:t>palatopharyngeal</a:t>
            </a:r>
            <a:r>
              <a:rPr lang="en-US" dirty="0" smtClean="0"/>
              <a:t> arches or folds and the palatine tonsils between them </a:t>
            </a:r>
          </a:p>
          <a:p>
            <a:endParaRPr lang="en-US" dirty="0" smtClean="0"/>
          </a:p>
          <a:p>
            <a:r>
              <a:rPr lang="en-US" dirty="0" smtClean="0"/>
              <a:t>interval between the two </a:t>
            </a:r>
            <a:r>
              <a:rPr lang="en-US" dirty="0" err="1" smtClean="0"/>
              <a:t>palatoglossal</a:t>
            </a:r>
            <a:r>
              <a:rPr lang="en-US" dirty="0" smtClean="0"/>
              <a:t> arches is called the </a:t>
            </a:r>
            <a:r>
              <a:rPr lang="en-US" dirty="0" err="1" smtClean="0"/>
              <a:t>oropharyngeal</a:t>
            </a:r>
            <a:r>
              <a:rPr lang="en-US" dirty="0" smtClean="0"/>
              <a:t> isthmus and marks the boundary between the mouth and pharynx.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267200" y="2286000"/>
            <a:ext cx="4876800"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Vestibule</a:t>
            </a:r>
            <a:endParaRPr lang="en-US" dirty="0"/>
          </a:p>
        </p:txBody>
      </p:sp>
      <p:sp>
        <p:nvSpPr>
          <p:cNvPr id="3" name="Content Placeholder 2"/>
          <p:cNvSpPr>
            <a:spLocks noGrp="1"/>
          </p:cNvSpPr>
          <p:nvPr>
            <p:ph idx="1"/>
          </p:nvPr>
        </p:nvSpPr>
        <p:spPr>
          <a:xfrm>
            <a:off x="457200" y="1600200"/>
            <a:ext cx="3733800" cy="5029200"/>
          </a:xfrm>
        </p:spPr>
        <p:txBody>
          <a:bodyPr>
            <a:normAutofit fontScale="40000" lnSpcReduction="20000"/>
          </a:bodyPr>
          <a:lstStyle/>
          <a:p>
            <a:r>
              <a:rPr lang="en-US" dirty="0" smtClean="0"/>
              <a:t>The vestibule lies between the lips and the cheeks externally and the gums and the teeth internally</a:t>
            </a:r>
          </a:p>
          <a:p>
            <a:endParaRPr lang="en-US" dirty="0"/>
          </a:p>
          <a:p>
            <a:r>
              <a:rPr lang="en-US" dirty="0" smtClean="0"/>
              <a:t>This </a:t>
            </a:r>
            <a:r>
              <a:rPr lang="en-US" dirty="0" err="1" smtClean="0"/>
              <a:t>slitlike</a:t>
            </a:r>
            <a:r>
              <a:rPr lang="en-US" dirty="0" smtClean="0"/>
              <a:t> space communicates with the exterior through the oral fissure between the lips</a:t>
            </a:r>
          </a:p>
          <a:p>
            <a:endParaRPr lang="en-US" dirty="0"/>
          </a:p>
          <a:p>
            <a:r>
              <a:rPr lang="en-US" dirty="0" smtClean="0"/>
              <a:t>when the jaws are closed, it communicates with the mouth proper behind the third molar tooth on each side.</a:t>
            </a:r>
          </a:p>
          <a:p>
            <a:endParaRPr lang="en-US" dirty="0"/>
          </a:p>
          <a:p>
            <a:r>
              <a:rPr lang="en-US" dirty="0" smtClean="0"/>
              <a:t>The vestibule is limited above and below by the reflection of the mucous membrane from the lips and cheeks to the gums.</a:t>
            </a:r>
          </a:p>
          <a:p>
            <a:endParaRPr lang="en-US" dirty="0"/>
          </a:p>
          <a:p>
            <a:r>
              <a:rPr lang="en-US" dirty="0" smtClean="0"/>
              <a:t>The lateral wall of the vestibule is formed by the cheek, which is made up by the </a:t>
            </a:r>
            <a:r>
              <a:rPr lang="en-US" dirty="0" err="1" smtClean="0"/>
              <a:t>buccinator</a:t>
            </a:r>
            <a:r>
              <a:rPr lang="en-US" dirty="0" smtClean="0"/>
              <a:t> muscle and is lined with mucous membrane. </a:t>
            </a:r>
          </a:p>
          <a:p>
            <a:endParaRPr lang="en-US" dirty="0" smtClean="0"/>
          </a:p>
          <a:p>
            <a:r>
              <a:rPr lang="en-US" dirty="0" smtClean="0"/>
              <a:t>The tone of the </a:t>
            </a:r>
            <a:r>
              <a:rPr lang="en-US" dirty="0" err="1" smtClean="0"/>
              <a:t>buccinator</a:t>
            </a:r>
            <a:r>
              <a:rPr lang="en-US" dirty="0" smtClean="0"/>
              <a:t> muscle and that of the muscles of the lips keeps the walls of the vestibule in contact with one another</a:t>
            </a:r>
          </a:p>
          <a:p>
            <a:endParaRPr lang="en-US" dirty="0" smtClean="0"/>
          </a:p>
          <a:p>
            <a:r>
              <a:rPr lang="en-US" dirty="0" smtClean="0"/>
              <a:t>The duct of the parotid salivary gland opens on a small papilla into the vestibule opposite the upper second molar tooth </a:t>
            </a:r>
          </a:p>
          <a:p>
            <a:endParaRPr lang="en-US" dirty="0"/>
          </a:p>
          <a:p>
            <a:endParaRPr lang="en-US" dirty="0"/>
          </a:p>
        </p:txBody>
      </p:sp>
      <p:pic>
        <p:nvPicPr>
          <p:cNvPr id="40964" name="Picture 4" descr="http://www.udel.edu/biology/Wags/histopage/illuspage/iop/iop2.GIF"/>
          <p:cNvPicPr>
            <a:picLocks noChangeAspect="1" noChangeArrowheads="1"/>
          </p:cNvPicPr>
          <p:nvPr/>
        </p:nvPicPr>
        <p:blipFill>
          <a:blip r:embed="rId2" cstate="print"/>
          <a:srcRect/>
          <a:stretch>
            <a:fillRect/>
          </a:stretch>
        </p:blipFill>
        <p:spPr bwMode="auto">
          <a:xfrm>
            <a:off x="4572000" y="1752600"/>
            <a:ext cx="4572000" cy="4876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Laryngeal Pharynx</a:t>
            </a:r>
            <a:endParaRPr lang="en-US" dirty="0"/>
          </a:p>
        </p:txBody>
      </p:sp>
      <p:sp>
        <p:nvSpPr>
          <p:cNvPr id="3" name="Content Placeholder 2"/>
          <p:cNvSpPr>
            <a:spLocks noGrp="1"/>
          </p:cNvSpPr>
          <p:nvPr>
            <p:ph idx="1"/>
          </p:nvPr>
        </p:nvSpPr>
        <p:spPr/>
        <p:txBody>
          <a:bodyPr/>
          <a:lstStyle/>
          <a:p>
            <a:r>
              <a:rPr lang="en-US" dirty="0" smtClean="0"/>
              <a:t>This lies behind the opening into the larynx</a:t>
            </a:r>
          </a:p>
          <a:p>
            <a:endParaRPr lang="en-US" dirty="0" smtClean="0"/>
          </a:p>
          <a:p>
            <a:r>
              <a:rPr lang="en-US" dirty="0" smtClean="0"/>
              <a:t>The lateral wall is formed by the thyroid cartilage and the </a:t>
            </a:r>
            <a:r>
              <a:rPr lang="en-US" dirty="0" err="1" smtClean="0"/>
              <a:t>thyrohyoid</a:t>
            </a:r>
            <a:r>
              <a:rPr lang="en-US" dirty="0" smtClean="0"/>
              <a:t> membrane</a:t>
            </a:r>
          </a:p>
          <a:p>
            <a:endParaRPr lang="en-US" dirty="0" smtClean="0"/>
          </a:p>
          <a:p>
            <a:r>
              <a:rPr lang="en-US" dirty="0" smtClean="0"/>
              <a:t>The </a:t>
            </a:r>
            <a:r>
              <a:rPr lang="en-US" dirty="0" err="1" smtClean="0"/>
              <a:t>piriform</a:t>
            </a:r>
            <a:r>
              <a:rPr lang="en-US" dirty="0" smtClean="0"/>
              <a:t> </a:t>
            </a:r>
            <a:r>
              <a:rPr lang="en-US" dirty="0" err="1" smtClean="0"/>
              <a:t>fossa</a:t>
            </a:r>
            <a:r>
              <a:rPr lang="en-US" dirty="0" smtClean="0"/>
              <a:t> is a depression in the mucous membrane on each side of the laryngeal inlet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Sensory Nerve Supply of the Pharyngeal Mucous Membrane</a:t>
            </a:r>
            <a:endParaRPr lang="en-US" dirty="0"/>
          </a:p>
        </p:txBody>
      </p:sp>
      <p:sp>
        <p:nvSpPr>
          <p:cNvPr id="3" name="Content Placeholder 2"/>
          <p:cNvSpPr>
            <a:spLocks noGrp="1"/>
          </p:cNvSpPr>
          <p:nvPr>
            <p:ph idx="1"/>
          </p:nvPr>
        </p:nvSpPr>
        <p:spPr>
          <a:xfrm>
            <a:off x="457200" y="1600200"/>
            <a:ext cx="4114800" cy="4953000"/>
          </a:xfrm>
        </p:spPr>
        <p:txBody>
          <a:bodyPr>
            <a:normAutofit fontScale="55000" lnSpcReduction="20000"/>
          </a:bodyPr>
          <a:lstStyle/>
          <a:p>
            <a:r>
              <a:rPr lang="en-US" dirty="0" smtClean="0"/>
              <a:t>Nasal pharynx: The maxillary nerve (V2)</a:t>
            </a:r>
          </a:p>
          <a:p>
            <a:r>
              <a:rPr lang="en-US" dirty="0" smtClean="0"/>
              <a:t>Oral pharynx: The </a:t>
            </a:r>
            <a:r>
              <a:rPr lang="en-US" dirty="0" err="1" smtClean="0"/>
              <a:t>glossopharyngeal</a:t>
            </a:r>
            <a:r>
              <a:rPr lang="en-US" dirty="0" smtClean="0"/>
              <a:t> nerve</a:t>
            </a:r>
          </a:p>
          <a:p>
            <a:r>
              <a:rPr lang="en-US" dirty="0" smtClean="0"/>
              <a:t>Laryngeal pharynx (around the entrance into the larynx): The internal laryngeal branch of the </a:t>
            </a:r>
            <a:r>
              <a:rPr lang="en-US" dirty="0" err="1" smtClean="0"/>
              <a:t>vagus</a:t>
            </a:r>
            <a:r>
              <a:rPr lang="en-US" dirty="0" smtClean="0"/>
              <a:t> nerve</a:t>
            </a:r>
          </a:p>
          <a:p>
            <a:endParaRPr lang="en-US" dirty="0" smtClean="0"/>
          </a:p>
          <a:p>
            <a:r>
              <a:rPr lang="en-US" dirty="0" smtClean="0"/>
              <a:t>Blood Supply of the Pharynx</a:t>
            </a:r>
          </a:p>
          <a:p>
            <a:r>
              <a:rPr lang="en-US" dirty="0" smtClean="0"/>
              <a:t>Ascending pharyngeal, </a:t>
            </a:r>
            <a:r>
              <a:rPr lang="en-US" dirty="0" err="1" smtClean="0"/>
              <a:t>tonsillar</a:t>
            </a:r>
            <a:r>
              <a:rPr lang="en-US" dirty="0" smtClean="0"/>
              <a:t> branches of facial arteries, and branches of maxillary and lingual arteries</a:t>
            </a:r>
          </a:p>
          <a:p>
            <a:endParaRPr lang="en-US" dirty="0" smtClean="0"/>
          </a:p>
          <a:p>
            <a:r>
              <a:rPr lang="en-US" dirty="0" smtClean="0"/>
              <a:t>Lymph Drainage of the Pharynx</a:t>
            </a:r>
          </a:p>
          <a:p>
            <a:r>
              <a:rPr lang="en-US" dirty="0" smtClean="0"/>
              <a:t>Directly into the deep cervical lymph nodes or indirectly via the retropharyngeal or </a:t>
            </a:r>
            <a:r>
              <a:rPr lang="en-US" dirty="0" err="1" smtClean="0"/>
              <a:t>paratracheal</a:t>
            </a:r>
            <a:r>
              <a:rPr lang="en-US" dirty="0" smtClean="0"/>
              <a:t> nodes into the deep cervical nodes</a:t>
            </a:r>
          </a:p>
          <a:p>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0" y="2133600"/>
            <a:ext cx="4191000" cy="40957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 y="1981200"/>
            <a:ext cx="7924800" cy="48768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Process of Swallowing (Deglutition)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Masticated food is formed into a ball or bolus on the dorsum of the tongue and voluntarily pushed upward and backward against the undersurface of the hard palate</a:t>
            </a:r>
          </a:p>
          <a:p>
            <a:endParaRPr lang="en-US" dirty="0" smtClean="0"/>
          </a:p>
          <a:p>
            <a:r>
              <a:rPr lang="en-US" dirty="0" smtClean="0"/>
              <a:t>This is brought about by the contraction of the </a:t>
            </a:r>
            <a:r>
              <a:rPr lang="en-US" dirty="0" err="1" smtClean="0"/>
              <a:t>styloglossus</a:t>
            </a:r>
            <a:r>
              <a:rPr lang="en-US" dirty="0" smtClean="0"/>
              <a:t> muscles on both sides, which pull the root of the tongue upward and backward</a:t>
            </a:r>
          </a:p>
          <a:p>
            <a:endParaRPr lang="en-US" dirty="0" smtClean="0"/>
          </a:p>
          <a:p>
            <a:r>
              <a:rPr lang="en-US" dirty="0" smtClean="0"/>
              <a:t>The </a:t>
            </a:r>
            <a:r>
              <a:rPr lang="en-US" dirty="0" err="1" smtClean="0"/>
              <a:t>palatoglossus</a:t>
            </a:r>
            <a:r>
              <a:rPr lang="en-US" dirty="0" smtClean="0"/>
              <a:t> muscles then squeeze the bolus backward into the pharynx.</a:t>
            </a:r>
          </a:p>
          <a:p>
            <a:endParaRPr lang="en-US" dirty="0" smtClean="0"/>
          </a:p>
          <a:p>
            <a:r>
              <a:rPr lang="en-US" dirty="0" smtClean="0"/>
              <a:t> From this point onward the process of swallowing becomes an involuntary act.</a:t>
            </a:r>
          </a:p>
          <a:p>
            <a:endParaRPr lang="en-US" dirty="0" smtClean="0"/>
          </a:p>
          <a:p>
            <a:r>
              <a:rPr lang="en-US" dirty="0" smtClean="0"/>
              <a:t>The nasal part of the pharynx is now shut off from the oral part of the pharynx by the elevation of the soft palate</a:t>
            </a:r>
          </a:p>
          <a:p>
            <a:endParaRPr lang="en-US" dirty="0" smtClean="0"/>
          </a:p>
          <a:p>
            <a:r>
              <a:rPr lang="en-US" dirty="0" smtClean="0"/>
              <a:t>the pulling forward of the posterior wall of the pharynx by the upper fibers of the superior constrictor muscle, and the contraction of the </a:t>
            </a:r>
            <a:r>
              <a:rPr lang="en-US" dirty="0" err="1" smtClean="0"/>
              <a:t>palatopharyngeus</a:t>
            </a:r>
            <a:r>
              <a:rPr lang="en-US" dirty="0" smtClean="0"/>
              <a:t> muscles. This prevents the passage of food and drink into the nasal cavities.</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smtClean="0"/>
              <a:t>The larynx and the laryngeal part of the pharynx are pulled upward by the contraction of the </a:t>
            </a:r>
            <a:r>
              <a:rPr lang="en-US" dirty="0" err="1" smtClean="0"/>
              <a:t>stylopharyngeus</a:t>
            </a:r>
            <a:r>
              <a:rPr lang="en-US" dirty="0" smtClean="0"/>
              <a:t>, </a:t>
            </a:r>
            <a:r>
              <a:rPr lang="en-US" dirty="0" err="1" smtClean="0"/>
              <a:t>salpingopharyngeus</a:t>
            </a:r>
            <a:r>
              <a:rPr lang="en-US" dirty="0" smtClean="0"/>
              <a:t>, </a:t>
            </a:r>
            <a:r>
              <a:rPr lang="en-US" dirty="0" err="1" smtClean="0"/>
              <a:t>thyrohyoid</a:t>
            </a:r>
            <a:r>
              <a:rPr lang="en-US" dirty="0" smtClean="0"/>
              <a:t>, and </a:t>
            </a:r>
            <a:r>
              <a:rPr lang="en-US" dirty="0" err="1" smtClean="0"/>
              <a:t>palatopharyngeus</a:t>
            </a:r>
            <a:r>
              <a:rPr lang="en-US" dirty="0" smtClean="0"/>
              <a:t> muscles</a:t>
            </a:r>
          </a:p>
          <a:p>
            <a:endParaRPr lang="en-US" dirty="0" smtClean="0"/>
          </a:p>
          <a:p>
            <a:r>
              <a:rPr lang="en-US" dirty="0" smtClean="0"/>
              <a:t>The main part of the larynx is thus elevated to the posterior surface of the epiglottis, and the entrance into the larynx is closed</a:t>
            </a:r>
          </a:p>
          <a:p>
            <a:endParaRPr lang="en-US" dirty="0" smtClean="0"/>
          </a:p>
          <a:p>
            <a:r>
              <a:rPr lang="en-US" dirty="0" smtClean="0"/>
              <a:t>The laryngeal entrance is made smaller by the approximation of the </a:t>
            </a:r>
            <a:r>
              <a:rPr lang="en-US" dirty="0" err="1" smtClean="0"/>
              <a:t>aryepiglottic</a:t>
            </a:r>
            <a:r>
              <a:rPr lang="en-US" dirty="0" smtClean="0"/>
              <a:t> folds, and the </a:t>
            </a:r>
            <a:r>
              <a:rPr lang="en-US" dirty="0" err="1" smtClean="0"/>
              <a:t>arytenoid</a:t>
            </a:r>
            <a:r>
              <a:rPr lang="en-US" dirty="0" smtClean="0"/>
              <a:t> cartilages are pulled forward by the contraction of the </a:t>
            </a:r>
            <a:r>
              <a:rPr lang="en-US" dirty="0" err="1" smtClean="0"/>
              <a:t>aryepiglottic</a:t>
            </a:r>
            <a:r>
              <a:rPr lang="en-US" dirty="0" smtClean="0"/>
              <a:t>, oblique </a:t>
            </a:r>
            <a:r>
              <a:rPr lang="en-US" dirty="0" err="1" smtClean="0"/>
              <a:t>arytenoid</a:t>
            </a:r>
            <a:r>
              <a:rPr lang="en-US" dirty="0" smtClean="0"/>
              <a:t>, and </a:t>
            </a:r>
            <a:r>
              <a:rPr lang="en-US" dirty="0" err="1" smtClean="0"/>
              <a:t>thyroarytenoid</a:t>
            </a:r>
            <a:r>
              <a:rPr lang="en-US" dirty="0" smtClean="0"/>
              <a:t> muscles.</a:t>
            </a:r>
          </a:p>
          <a:p>
            <a:endParaRPr lang="en-US" dirty="0" smtClean="0"/>
          </a:p>
          <a:p>
            <a:r>
              <a:rPr lang="en-US" dirty="0" smtClean="0"/>
              <a:t>The bolus moves downward over the epiglottis, the closed entrance into the larynx, and reaches the lower part of the pharynx as the result of the successive contraction of the superior, middle, and inferior constrictor muscles</a:t>
            </a:r>
          </a:p>
          <a:p>
            <a:endParaRPr lang="en-US" dirty="0" smtClean="0"/>
          </a:p>
          <a:p>
            <a:r>
              <a:rPr lang="en-US" dirty="0" smtClean="0"/>
              <a:t>Some of the food slides down the groove on either side of the entrance into the larynx, that is, down through the </a:t>
            </a:r>
            <a:r>
              <a:rPr lang="en-US" dirty="0" err="1" smtClean="0"/>
              <a:t>piriform</a:t>
            </a:r>
            <a:r>
              <a:rPr lang="en-US" dirty="0" smtClean="0"/>
              <a:t> </a:t>
            </a:r>
            <a:r>
              <a:rPr lang="en-US" dirty="0" err="1" smtClean="0"/>
              <a:t>fossae</a:t>
            </a:r>
            <a:endParaRPr lang="en-US" dirty="0" smtClean="0"/>
          </a:p>
          <a:p>
            <a:endParaRPr lang="en-US" dirty="0" smtClean="0"/>
          </a:p>
          <a:p>
            <a:r>
              <a:rPr lang="en-US" dirty="0" smtClean="0"/>
              <a:t>Finally, the lower part of the pharyngeal wall (the </a:t>
            </a:r>
            <a:r>
              <a:rPr lang="en-US" dirty="0" err="1" smtClean="0"/>
              <a:t>cricopharyngeus</a:t>
            </a:r>
            <a:r>
              <a:rPr lang="en-US" dirty="0" smtClean="0"/>
              <a:t> muscle) relaxes and the bolus enters the esophagus.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Palatine Tonsils</a:t>
            </a:r>
            <a:endParaRPr lang="en-US" dirty="0"/>
          </a:p>
        </p:txBody>
      </p:sp>
      <p:sp>
        <p:nvSpPr>
          <p:cNvPr id="3" name="Content Placeholder 2"/>
          <p:cNvSpPr>
            <a:spLocks noGrp="1"/>
          </p:cNvSpPr>
          <p:nvPr>
            <p:ph idx="1"/>
          </p:nvPr>
        </p:nvSpPr>
        <p:spPr>
          <a:xfrm>
            <a:off x="457200" y="1600200"/>
            <a:ext cx="4419600" cy="5257800"/>
          </a:xfrm>
        </p:spPr>
        <p:txBody>
          <a:bodyPr>
            <a:normAutofit fontScale="40000" lnSpcReduction="20000"/>
          </a:bodyPr>
          <a:lstStyle/>
          <a:p>
            <a:r>
              <a:rPr lang="en-US" dirty="0" smtClean="0"/>
              <a:t>The palatine tonsils are two masses of lymphoid tissue, each located in the depression on the lateral wall of the oral part of the pharynx between the </a:t>
            </a:r>
            <a:r>
              <a:rPr lang="en-US" dirty="0" err="1" smtClean="0"/>
              <a:t>palatoglossal</a:t>
            </a:r>
            <a:r>
              <a:rPr lang="en-US" dirty="0" smtClean="0"/>
              <a:t> and </a:t>
            </a:r>
            <a:r>
              <a:rPr lang="en-US" dirty="0" err="1" smtClean="0"/>
              <a:t>palatopharyngeal</a:t>
            </a:r>
            <a:r>
              <a:rPr lang="en-US" dirty="0" smtClean="0"/>
              <a:t> arches</a:t>
            </a:r>
          </a:p>
          <a:p>
            <a:endParaRPr lang="en-US" dirty="0" smtClean="0"/>
          </a:p>
          <a:p>
            <a:r>
              <a:rPr lang="en-US" dirty="0" smtClean="0"/>
              <a:t>Each tonsil is covered by mucous membrane, and its free medial surface projects into the pharynx</a:t>
            </a:r>
          </a:p>
          <a:p>
            <a:endParaRPr lang="en-US" dirty="0" smtClean="0"/>
          </a:p>
          <a:p>
            <a:r>
              <a:rPr lang="en-US" dirty="0" smtClean="0"/>
              <a:t>The surface is pitted by numerous small openings that lead into the </a:t>
            </a:r>
            <a:r>
              <a:rPr lang="en-US" dirty="0" err="1" smtClean="0"/>
              <a:t>tonsillar</a:t>
            </a:r>
            <a:r>
              <a:rPr lang="en-US" dirty="0" smtClean="0"/>
              <a:t> crypts.</a:t>
            </a:r>
          </a:p>
          <a:p>
            <a:endParaRPr lang="en-US" dirty="0" smtClean="0"/>
          </a:p>
          <a:p>
            <a:r>
              <a:rPr lang="en-US" dirty="0" smtClean="0"/>
              <a:t>The tonsil is covered on its lateral surface by a fibrous capsule</a:t>
            </a:r>
          </a:p>
          <a:p>
            <a:endParaRPr lang="en-US" dirty="0" smtClean="0"/>
          </a:p>
          <a:p>
            <a:r>
              <a:rPr lang="en-US" dirty="0" smtClean="0"/>
              <a:t>The capsule is separated from the superior constrictor muscle by loose </a:t>
            </a:r>
            <a:r>
              <a:rPr lang="en-US" dirty="0" err="1" smtClean="0"/>
              <a:t>areolar</a:t>
            </a:r>
            <a:r>
              <a:rPr lang="en-US" dirty="0" smtClean="0"/>
              <a:t> tissue</a:t>
            </a:r>
          </a:p>
          <a:p>
            <a:endParaRPr lang="en-US" dirty="0" smtClean="0"/>
          </a:p>
          <a:p>
            <a:r>
              <a:rPr lang="en-US" dirty="0" smtClean="0"/>
              <a:t>and the external palatine vein descends from the soft palate in this tissue to join the pharyngeal venous plexus</a:t>
            </a:r>
          </a:p>
          <a:p>
            <a:endParaRPr lang="en-US" dirty="0" smtClean="0"/>
          </a:p>
          <a:p>
            <a:r>
              <a:rPr lang="en-US" dirty="0" smtClean="0"/>
              <a:t>Lateral to the superior constrictor muscle lie the </a:t>
            </a:r>
            <a:r>
              <a:rPr lang="en-US" dirty="0" err="1" smtClean="0"/>
              <a:t>styloglossus</a:t>
            </a:r>
            <a:r>
              <a:rPr lang="en-US" dirty="0" smtClean="0"/>
              <a:t> muscle, the loop of the facial artery, and the internal carotid artery.</a:t>
            </a:r>
          </a:p>
          <a:p>
            <a:endParaRPr lang="en-US" dirty="0" smtClean="0"/>
          </a:p>
          <a:p>
            <a:r>
              <a:rPr lang="en-US" dirty="0" smtClean="0"/>
              <a:t>The tonsil reaches its maximum size during early childhood, but after puberty it diminishes considerably in size.</a:t>
            </a:r>
          </a:p>
          <a:p>
            <a:endParaRPr lang="en-US" dirty="0"/>
          </a:p>
        </p:txBody>
      </p:sp>
      <p:pic>
        <p:nvPicPr>
          <p:cNvPr id="6146" name="Picture 2" descr="http://biology.clc.uc.edu/fankhauser/labs/microbiology/strep_detection/oropharynx_P2253089_lbd.JPG"/>
          <p:cNvPicPr>
            <a:picLocks noChangeAspect="1" noChangeArrowheads="1"/>
          </p:cNvPicPr>
          <p:nvPr/>
        </p:nvPicPr>
        <p:blipFill>
          <a:blip r:embed="rId2" cstate="print"/>
          <a:srcRect/>
          <a:stretch>
            <a:fillRect/>
          </a:stretch>
        </p:blipFill>
        <p:spPr bwMode="auto">
          <a:xfrm>
            <a:off x="4953000" y="1447800"/>
            <a:ext cx="4191000" cy="50673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810000" cy="4525963"/>
          </a:xfrm>
        </p:spPr>
        <p:txBody>
          <a:bodyPr>
            <a:normAutofit fontScale="70000" lnSpcReduction="20000"/>
          </a:bodyPr>
          <a:lstStyle/>
          <a:p>
            <a:r>
              <a:rPr lang="en-US" dirty="0" smtClean="0"/>
              <a:t>Blood Supply</a:t>
            </a:r>
          </a:p>
          <a:p>
            <a:r>
              <a:rPr lang="en-US" dirty="0" smtClean="0"/>
              <a:t>The </a:t>
            </a:r>
            <a:r>
              <a:rPr lang="en-US" dirty="0" err="1" smtClean="0"/>
              <a:t>tonsillar</a:t>
            </a:r>
            <a:r>
              <a:rPr lang="en-US" dirty="0" smtClean="0"/>
              <a:t> branch of the facial artery. The veins pierce the superior constrictor muscle and join the external palatine, the pharyngeal, or the facial veins.</a:t>
            </a:r>
          </a:p>
          <a:p>
            <a:endParaRPr lang="en-US" dirty="0" smtClean="0"/>
          </a:p>
          <a:p>
            <a:r>
              <a:rPr lang="en-US" dirty="0" smtClean="0"/>
              <a:t>Lymph Drainage of the Tonsil</a:t>
            </a:r>
          </a:p>
          <a:p>
            <a:r>
              <a:rPr lang="en-US" dirty="0" smtClean="0"/>
              <a:t>The upper deep cervical lymph nodes, just below and behind the angle of the mandible</a:t>
            </a:r>
          </a:p>
          <a:p>
            <a:endParaRPr lang="en-US" dirty="0"/>
          </a:p>
        </p:txBody>
      </p:sp>
      <p:pic>
        <p:nvPicPr>
          <p:cNvPr id="5122" name="Picture 2" descr="http://www.cytochemistry.net/microanatomy/immune_system/tonsil.jpg"/>
          <p:cNvPicPr>
            <a:picLocks noChangeAspect="1" noChangeArrowheads="1"/>
          </p:cNvPicPr>
          <p:nvPr/>
        </p:nvPicPr>
        <p:blipFill>
          <a:blip r:embed="rId2" cstate="print"/>
          <a:srcRect/>
          <a:stretch>
            <a:fillRect/>
          </a:stretch>
        </p:blipFill>
        <p:spPr bwMode="auto">
          <a:xfrm>
            <a:off x="4572000" y="1752600"/>
            <a:ext cx="4219575" cy="4038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Waldeyer's</a:t>
            </a:r>
            <a:r>
              <a:rPr lang="en-US" dirty="0" smtClean="0"/>
              <a:t> Ring of Lymphoid Tissue</a:t>
            </a:r>
            <a:endParaRPr lang="en-US" dirty="0"/>
          </a:p>
        </p:txBody>
      </p:sp>
      <p:sp>
        <p:nvSpPr>
          <p:cNvPr id="3" name="Content Placeholder 2"/>
          <p:cNvSpPr>
            <a:spLocks noGrp="1"/>
          </p:cNvSpPr>
          <p:nvPr>
            <p:ph idx="1"/>
          </p:nvPr>
        </p:nvSpPr>
        <p:spPr>
          <a:xfrm>
            <a:off x="457200" y="1600200"/>
            <a:ext cx="4038600" cy="4525963"/>
          </a:xfrm>
        </p:spPr>
        <p:txBody>
          <a:bodyPr>
            <a:normAutofit fontScale="62500" lnSpcReduction="20000"/>
          </a:bodyPr>
          <a:lstStyle/>
          <a:p>
            <a:r>
              <a:rPr lang="en-US" dirty="0" smtClean="0"/>
              <a:t>The lymphoid tissue that surrounds the opening into the respiratory and digestive systems forms a ring</a:t>
            </a:r>
          </a:p>
          <a:p>
            <a:endParaRPr lang="en-US" dirty="0" smtClean="0"/>
          </a:p>
          <a:p>
            <a:r>
              <a:rPr lang="en-US" dirty="0" smtClean="0"/>
              <a:t>The lateral part of the ring is formed by the palatine tonsils and tubal tonsils (lymphoid tissue around the opening of the auditory tube in the lateral wall of the </a:t>
            </a:r>
            <a:r>
              <a:rPr lang="en-US" dirty="0" err="1" smtClean="0"/>
              <a:t>nasopharynx</a:t>
            </a:r>
            <a:r>
              <a:rPr lang="en-US" dirty="0" smtClean="0"/>
              <a:t>)</a:t>
            </a:r>
          </a:p>
          <a:p>
            <a:endParaRPr lang="en-US" dirty="0" smtClean="0"/>
          </a:p>
          <a:p>
            <a:r>
              <a:rPr lang="en-US" dirty="0" smtClean="0"/>
              <a:t>The pharyngeal tonsil in the roof of the </a:t>
            </a:r>
            <a:r>
              <a:rPr lang="en-US" dirty="0" err="1" smtClean="0"/>
              <a:t>nasopharynx</a:t>
            </a:r>
            <a:r>
              <a:rPr lang="en-US" dirty="0" smtClean="0"/>
              <a:t> forms the upper part, and the lingual tonsil on the posterior third of the tongue forms the lower part.</a:t>
            </a:r>
            <a:endParaRPr lang="en-US" dirty="0"/>
          </a:p>
        </p:txBody>
      </p:sp>
      <p:pic>
        <p:nvPicPr>
          <p:cNvPr id="4098" name="Picture 2" descr="http://tulip.ccny.cuny.edu/~balazs/Budapest%20Student/notes/ent/images/34-waldeyer.jpg"/>
          <p:cNvPicPr>
            <a:picLocks noChangeAspect="1" noChangeArrowheads="1"/>
          </p:cNvPicPr>
          <p:nvPr/>
        </p:nvPicPr>
        <p:blipFill>
          <a:blip r:embed="rId2" cstate="print"/>
          <a:srcRect/>
          <a:stretch>
            <a:fillRect/>
          </a:stretch>
        </p:blipFill>
        <p:spPr bwMode="auto">
          <a:xfrm>
            <a:off x="4724400" y="1295400"/>
            <a:ext cx="4114800" cy="4800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Mouth Proper</a:t>
            </a:r>
            <a:endParaRPr lang="en-US" dirty="0"/>
          </a:p>
        </p:txBody>
      </p:sp>
      <p:sp>
        <p:nvSpPr>
          <p:cNvPr id="3" name="Content Placeholder 2"/>
          <p:cNvSpPr>
            <a:spLocks noGrp="1"/>
          </p:cNvSpPr>
          <p:nvPr>
            <p:ph idx="1"/>
          </p:nvPr>
        </p:nvSpPr>
        <p:spPr>
          <a:xfrm>
            <a:off x="152400" y="1600200"/>
            <a:ext cx="3962400" cy="5257800"/>
          </a:xfrm>
        </p:spPr>
        <p:txBody>
          <a:bodyPr>
            <a:normAutofit fontScale="40000" lnSpcReduction="20000"/>
          </a:bodyPr>
          <a:lstStyle/>
          <a:p>
            <a:r>
              <a:rPr lang="en-US" dirty="0" smtClean="0"/>
              <a:t>The mouth proper has a roof and a floor.</a:t>
            </a:r>
          </a:p>
          <a:p>
            <a:endParaRPr lang="en-US" dirty="0" smtClean="0"/>
          </a:p>
          <a:p>
            <a:r>
              <a:rPr lang="en-US" dirty="0" smtClean="0"/>
              <a:t>The roof of the mouth is formed by the hard palate in front and the soft palate behind</a:t>
            </a:r>
          </a:p>
          <a:p>
            <a:endParaRPr lang="en-US" dirty="0"/>
          </a:p>
          <a:p>
            <a:r>
              <a:rPr lang="en-US" dirty="0" smtClean="0"/>
              <a:t>The floor is formed largely by the anterior two thirds of the tongue and by the reflection of the mucous membrane from the sides of the tongue to the gum of the mandible</a:t>
            </a:r>
          </a:p>
          <a:p>
            <a:endParaRPr lang="en-US" dirty="0"/>
          </a:p>
          <a:p>
            <a:r>
              <a:rPr lang="en-US" dirty="0" smtClean="0"/>
              <a:t>fold of mucous membrane called the </a:t>
            </a:r>
            <a:r>
              <a:rPr lang="en-US" dirty="0" err="1" smtClean="0"/>
              <a:t>frenulum</a:t>
            </a:r>
            <a:r>
              <a:rPr lang="en-US" dirty="0" smtClean="0"/>
              <a:t> of the tongue connects the undersurface of the tongue in the midline to the floor of the mouth </a:t>
            </a:r>
          </a:p>
          <a:p>
            <a:endParaRPr lang="en-US" dirty="0"/>
          </a:p>
          <a:p>
            <a:r>
              <a:rPr lang="en-US" dirty="0" smtClean="0"/>
              <a:t> Lateral to the </a:t>
            </a:r>
            <a:r>
              <a:rPr lang="en-US" dirty="0" err="1" smtClean="0"/>
              <a:t>frenulum</a:t>
            </a:r>
            <a:r>
              <a:rPr lang="en-US" dirty="0" smtClean="0"/>
              <a:t>, the mucous membrane forms a fringed fold, the </a:t>
            </a:r>
            <a:r>
              <a:rPr lang="en-US" dirty="0" err="1" smtClean="0"/>
              <a:t>plica</a:t>
            </a:r>
            <a:r>
              <a:rPr lang="en-US" dirty="0" smtClean="0"/>
              <a:t> </a:t>
            </a:r>
            <a:r>
              <a:rPr lang="en-US" dirty="0" err="1" smtClean="0"/>
              <a:t>fimbriata</a:t>
            </a:r>
            <a:endParaRPr lang="en-US" dirty="0" smtClean="0"/>
          </a:p>
          <a:p>
            <a:endParaRPr lang="en-US" dirty="0"/>
          </a:p>
          <a:p>
            <a:r>
              <a:rPr lang="en-US" dirty="0" smtClean="0"/>
              <a:t>The </a:t>
            </a:r>
            <a:r>
              <a:rPr lang="en-US" dirty="0" err="1" smtClean="0"/>
              <a:t>submandibular</a:t>
            </a:r>
            <a:r>
              <a:rPr lang="en-US" dirty="0" smtClean="0"/>
              <a:t> duct of the </a:t>
            </a:r>
            <a:r>
              <a:rPr lang="en-US" dirty="0" err="1" smtClean="0"/>
              <a:t>submandibular</a:t>
            </a:r>
            <a:r>
              <a:rPr lang="en-US" dirty="0" smtClean="0"/>
              <a:t> gland opens onto the floor of the mouth on the summit of a small papilla on either side of the </a:t>
            </a:r>
            <a:r>
              <a:rPr lang="en-US" dirty="0" err="1" smtClean="0"/>
              <a:t>frenulum</a:t>
            </a:r>
            <a:r>
              <a:rPr lang="en-US" dirty="0" smtClean="0"/>
              <a:t> of the tongue </a:t>
            </a:r>
          </a:p>
          <a:p>
            <a:endParaRPr lang="en-US" dirty="0" smtClean="0"/>
          </a:p>
          <a:p>
            <a:r>
              <a:rPr lang="en-US" dirty="0" smtClean="0"/>
              <a:t>The sublingual gland projects up into the mouth, producing a low fold of mucous membrane, the sublingual fold</a:t>
            </a:r>
          </a:p>
          <a:p>
            <a:endParaRPr lang="en-US" dirty="0" smtClean="0"/>
          </a:p>
          <a:p>
            <a:r>
              <a:rPr lang="en-US" dirty="0" smtClean="0"/>
              <a:t>Numerous ducts of the gland open on the summit of the fold.</a:t>
            </a:r>
          </a:p>
          <a:p>
            <a:endParaRPr lang="en-US" dirty="0"/>
          </a:p>
        </p:txBody>
      </p:sp>
      <p:pic>
        <p:nvPicPr>
          <p:cNvPr id="39938" name="Picture 2" descr="http://theslowdog.com/wp-content/uploads/2011/02/Oral-Cavity1.jpg"/>
          <p:cNvPicPr>
            <a:picLocks noChangeAspect="1" noChangeArrowheads="1"/>
          </p:cNvPicPr>
          <p:nvPr/>
        </p:nvPicPr>
        <p:blipFill>
          <a:blip r:embed="rId2" cstate="print"/>
          <a:srcRect/>
          <a:stretch>
            <a:fillRect/>
          </a:stretch>
        </p:blipFill>
        <p:spPr bwMode="auto">
          <a:xfrm>
            <a:off x="4495800" y="1676400"/>
            <a:ext cx="4286250" cy="4724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Mucous Membrane of the Mouth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vestibule the mucous membrane is tethered to the </a:t>
            </a:r>
            <a:r>
              <a:rPr lang="en-US" dirty="0" err="1" smtClean="0"/>
              <a:t>buccinator</a:t>
            </a:r>
            <a:r>
              <a:rPr lang="en-US" dirty="0" smtClean="0"/>
              <a:t> muscle by elastic fibers in the </a:t>
            </a:r>
            <a:r>
              <a:rPr lang="en-US" dirty="0" err="1" smtClean="0"/>
              <a:t>submucosa</a:t>
            </a:r>
            <a:r>
              <a:rPr lang="en-US" dirty="0" smtClean="0"/>
              <a:t> </a:t>
            </a:r>
          </a:p>
          <a:p>
            <a:endParaRPr lang="en-US" dirty="0"/>
          </a:p>
          <a:p>
            <a:r>
              <a:rPr lang="en-US" dirty="0" smtClean="0"/>
              <a:t> prevent redundant folds of mucous membrane from being bitten between the teeth when the jaws are closed</a:t>
            </a:r>
          </a:p>
          <a:p>
            <a:endParaRPr lang="en-US" dirty="0"/>
          </a:p>
          <a:p>
            <a:r>
              <a:rPr lang="en-US" dirty="0" smtClean="0"/>
              <a:t>The mucous membrane of the </a:t>
            </a:r>
            <a:r>
              <a:rPr lang="en-US" dirty="0" err="1" smtClean="0"/>
              <a:t>gingiva</a:t>
            </a:r>
            <a:r>
              <a:rPr lang="en-US" dirty="0" smtClean="0"/>
              <a:t>, or gum, is strongly attached to the alveolar </a:t>
            </a:r>
            <a:r>
              <a:rPr lang="en-US" dirty="0" err="1" smtClean="0"/>
              <a:t>periosteum</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Sensory </a:t>
            </a:r>
            <a:r>
              <a:rPr lang="en-US" dirty="0" err="1" smtClean="0"/>
              <a:t>Innervation</a:t>
            </a:r>
            <a:r>
              <a:rPr lang="en-US" dirty="0" smtClean="0"/>
              <a:t> of the Mouth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Roof: The greater palatine and </a:t>
            </a:r>
            <a:r>
              <a:rPr lang="en-US" dirty="0" err="1" smtClean="0"/>
              <a:t>nasopalatine</a:t>
            </a:r>
            <a:r>
              <a:rPr lang="en-US" dirty="0" smtClean="0"/>
              <a:t> nerves from the maxillary division of the trigeminal nerve</a:t>
            </a:r>
          </a:p>
          <a:p>
            <a:endParaRPr lang="en-US" dirty="0"/>
          </a:p>
          <a:p>
            <a:r>
              <a:rPr lang="en-US" dirty="0" smtClean="0"/>
              <a:t>Floor: The lingual nerve (common sensation), a branch of the </a:t>
            </a:r>
            <a:r>
              <a:rPr lang="en-US" dirty="0" err="1" smtClean="0"/>
              <a:t>mandibular</a:t>
            </a:r>
            <a:r>
              <a:rPr lang="en-US" dirty="0" smtClean="0"/>
              <a:t> division of the trigeminal nerve.</a:t>
            </a:r>
          </a:p>
          <a:p>
            <a:endParaRPr lang="en-US" dirty="0"/>
          </a:p>
          <a:p>
            <a:r>
              <a:rPr lang="en-US" dirty="0" smtClean="0"/>
              <a:t> The taste fibers travel in the </a:t>
            </a:r>
            <a:r>
              <a:rPr lang="en-US" dirty="0" err="1" smtClean="0"/>
              <a:t>chorda</a:t>
            </a:r>
            <a:r>
              <a:rPr lang="en-US" dirty="0" smtClean="0"/>
              <a:t> tympani nerve, a branch of the facial nerve.</a:t>
            </a:r>
          </a:p>
          <a:p>
            <a:endParaRPr lang="en-US" dirty="0"/>
          </a:p>
          <a:p>
            <a:r>
              <a:rPr lang="en-US" dirty="0" smtClean="0"/>
              <a:t>Cheek: The </a:t>
            </a:r>
            <a:r>
              <a:rPr lang="en-US" dirty="0" err="1" smtClean="0"/>
              <a:t>buccal</a:t>
            </a:r>
            <a:r>
              <a:rPr lang="en-US" dirty="0" smtClean="0"/>
              <a:t> nerve, a branch of the </a:t>
            </a:r>
            <a:r>
              <a:rPr lang="en-US" dirty="0" err="1" smtClean="0"/>
              <a:t>mandibular</a:t>
            </a:r>
            <a:r>
              <a:rPr lang="en-US" dirty="0" smtClean="0"/>
              <a:t> division of the trigeminal nerve (the </a:t>
            </a:r>
            <a:r>
              <a:rPr lang="en-US" dirty="0" err="1" smtClean="0"/>
              <a:t>buccinator</a:t>
            </a:r>
            <a:r>
              <a:rPr lang="en-US" dirty="0" smtClean="0"/>
              <a:t> muscle is innervated by the </a:t>
            </a:r>
            <a:r>
              <a:rPr lang="en-US" dirty="0" err="1" smtClean="0"/>
              <a:t>buccal</a:t>
            </a:r>
            <a:r>
              <a:rPr lang="en-US" dirty="0" smtClean="0"/>
              <a:t> branch of the facial nerve)</a:t>
            </a:r>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Teeth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b="1" dirty="0" err="1" smtClean="0"/>
              <a:t>gingivae</a:t>
            </a:r>
            <a:r>
              <a:rPr lang="en-US" dirty="0" smtClean="0"/>
              <a:t> (</a:t>
            </a:r>
            <a:r>
              <a:rPr lang="en-US" b="1" dirty="0" smtClean="0"/>
              <a:t>gums</a:t>
            </a:r>
            <a:r>
              <a:rPr lang="en-US" dirty="0" smtClean="0"/>
              <a:t>) are specialized regions of the oral mucosa that surround the teeth and cover adjacent regions of the alveolar bone. </a:t>
            </a:r>
            <a:endParaRPr lang="en-US" dirty="0" smtClean="0"/>
          </a:p>
          <a:p>
            <a:endParaRPr lang="en-US" dirty="0" smtClean="0"/>
          </a:p>
          <a:p>
            <a:r>
              <a:rPr lang="en-US" dirty="0" smtClean="0"/>
              <a:t>Deciduous </a:t>
            </a:r>
            <a:r>
              <a:rPr lang="en-US" dirty="0" smtClean="0"/>
              <a:t>Teeth</a:t>
            </a:r>
          </a:p>
          <a:p>
            <a:r>
              <a:rPr lang="en-US" dirty="0" smtClean="0"/>
              <a:t>There are 20 deciduous teeth: four incisors, two canines, and four molars in each jaw</a:t>
            </a:r>
          </a:p>
          <a:p>
            <a:endParaRPr lang="en-US" dirty="0" smtClean="0"/>
          </a:p>
          <a:p>
            <a:r>
              <a:rPr lang="en-US" dirty="0" smtClean="0"/>
              <a:t>They begin to erupt about 6 months after birth and have all erupted by the end of 2 years. </a:t>
            </a:r>
          </a:p>
          <a:p>
            <a:endParaRPr lang="en-US" dirty="0" smtClean="0"/>
          </a:p>
          <a:p>
            <a:r>
              <a:rPr lang="en-US" dirty="0" smtClean="0"/>
              <a:t>The teeth of the lower jaw usually appear before those of the upper jaw.</a:t>
            </a:r>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733800" cy="4953000"/>
          </a:xfrm>
        </p:spPr>
        <p:txBody>
          <a:bodyPr>
            <a:normAutofit fontScale="62500" lnSpcReduction="20000"/>
          </a:bodyPr>
          <a:lstStyle/>
          <a:p>
            <a:r>
              <a:rPr lang="en-US" dirty="0" smtClean="0"/>
              <a:t>Permanent Teeth</a:t>
            </a:r>
          </a:p>
          <a:p>
            <a:r>
              <a:rPr lang="en-US" dirty="0" smtClean="0"/>
              <a:t>There are 32 permanent teeth: four incisors, two canines, four premolars, and six molars in each jaw </a:t>
            </a:r>
          </a:p>
          <a:p>
            <a:endParaRPr lang="en-US" dirty="0"/>
          </a:p>
          <a:p>
            <a:r>
              <a:rPr lang="en-US" dirty="0" smtClean="0"/>
              <a:t>They begin to erupt at 6 years of age</a:t>
            </a:r>
          </a:p>
          <a:p>
            <a:endParaRPr lang="en-US" dirty="0"/>
          </a:p>
          <a:p>
            <a:r>
              <a:rPr lang="en-US" dirty="0" smtClean="0"/>
              <a:t>The last tooth to erupt is the third molar, which may happen between the ages of 17 and 30</a:t>
            </a:r>
          </a:p>
          <a:p>
            <a:endParaRPr lang="en-US" dirty="0"/>
          </a:p>
          <a:p>
            <a:r>
              <a:rPr lang="en-US" dirty="0" smtClean="0"/>
              <a:t>The teeth of the lower jaw appear before those of the upper jaw.</a:t>
            </a:r>
            <a:endParaRPr lang="en-US" dirty="0"/>
          </a:p>
        </p:txBody>
      </p:sp>
      <p:pic>
        <p:nvPicPr>
          <p:cNvPr id="35842" name="Picture 2" descr="http://goeshealth.com/wp-content/uploads/2011/11/oral-cavity.gif"/>
          <p:cNvPicPr>
            <a:picLocks noChangeAspect="1" noChangeArrowheads="1"/>
          </p:cNvPicPr>
          <p:nvPr/>
        </p:nvPicPr>
        <p:blipFill>
          <a:blip r:embed="rId2" cstate="print"/>
          <a:srcRect/>
          <a:stretch>
            <a:fillRect/>
          </a:stretch>
        </p:blipFill>
        <p:spPr bwMode="auto">
          <a:xfrm>
            <a:off x="4648200" y="2286000"/>
            <a:ext cx="3810000" cy="4191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4053</Words>
  <Application>Microsoft Office PowerPoint</Application>
  <PresentationFormat>On-screen Show (4:3)</PresentationFormat>
  <Paragraphs>462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The Digestive System in the Head and Neck</vt:lpstr>
      <vt:lpstr>The Mouth</vt:lpstr>
      <vt:lpstr>The Mouth Cavity</vt:lpstr>
      <vt:lpstr>Vestibule</vt:lpstr>
      <vt:lpstr>Mouth Proper</vt:lpstr>
      <vt:lpstr>Mucous Membrane of the Mouth</vt:lpstr>
      <vt:lpstr>Sensory Innervation of the Mouth</vt:lpstr>
      <vt:lpstr>The Teeth</vt:lpstr>
      <vt:lpstr>Slide 9</vt:lpstr>
      <vt:lpstr>The Tongue</vt:lpstr>
      <vt:lpstr>Mucous Membrane of the Tongue</vt:lpstr>
      <vt:lpstr>Slide 12</vt:lpstr>
      <vt:lpstr>Muscles of the Tongue</vt:lpstr>
      <vt:lpstr>Extrinsic Muscles</vt:lpstr>
      <vt:lpstr>Movements of the Tongue</vt:lpstr>
      <vt:lpstr>Slide 16</vt:lpstr>
      <vt:lpstr>The Palate</vt:lpstr>
      <vt:lpstr>Slide 18</vt:lpstr>
      <vt:lpstr>Muscles of the Soft Palate</vt:lpstr>
      <vt:lpstr>Slide 20</vt:lpstr>
      <vt:lpstr>Slide 21</vt:lpstr>
      <vt:lpstr>Movements of the Soft Palate</vt:lpstr>
      <vt:lpstr>Nerve Supply of the Palate</vt:lpstr>
      <vt:lpstr>Slide 24</vt:lpstr>
      <vt:lpstr>The Salivary Glands</vt:lpstr>
      <vt:lpstr>Submandibular Gland</vt:lpstr>
      <vt:lpstr>Anatomical relations</vt:lpstr>
      <vt:lpstr>Submandibular gland</vt:lpstr>
      <vt:lpstr>Sublingual Gland</vt:lpstr>
      <vt:lpstr>Sublingual and submandibular gland</vt:lpstr>
      <vt:lpstr>The Pharynx</vt:lpstr>
      <vt:lpstr>Muscles of the Pharynx</vt:lpstr>
      <vt:lpstr>Slide 33</vt:lpstr>
      <vt:lpstr>Muscles of the Pharynx</vt:lpstr>
      <vt:lpstr>Slide 35</vt:lpstr>
      <vt:lpstr>Slide 36</vt:lpstr>
      <vt:lpstr>Slide 37</vt:lpstr>
      <vt:lpstr>Interior of the Pharynx</vt:lpstr>
      <vt:lpstr>Oral Pharynx</vt:lpstr>
      <vt:lpstr>Laryngeal Pharynx</vt:lpstr>
      <vt:lpstr>Sensory Nerve Supply of the Pharyngeal Mucous Membrane</vt:lpstr>
      <vt:lpstr>Slide 42</vt:lpstr>
      <vt:lpstr>The Process of Swallowing (Deglutition)</vt:lpstr>
      <vt:lpstr>Slide 44</vt:lpstr>
      <vt:lpstr>Palatine Tonsils</vt:lpstr>
      <vt:lpstr>Slide 46</vt:lpstr>
      <vt:lpstr>Waldeyer's Ring of Lymphoid Tissue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 in the Head and Neck</dc:title>
  <dc:creator>user</dc:creator>
  <cp:lastModifiedBy>user</cp:lastModifiedBy>
  <cp:revision>32</cp:revision>
  <dcterms:created xsi:type="dcterms:W3CDTF">2012-04-01T14:45:40Z</dcterms:created>
  <dcterms:modified xsi:type="dcterms:W3CDTF">2012-04-04T07:33:15Z</dcterms:modified>
</cp:coreProperties>
</file>