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82" r:id="rId2"/>
    <p:sldId id="261" r:id="rId3"/>
    <p:sldId id="262" r:id="rId4"/>
    <p:sldId id="263" r:id="rId5"/>
    <p:sldId id="264" r:id="rId6"/>
    <p:sldId id="265" r:id="rId7"/>
    <p:sldId id="266" r:id="rId8"/>
    <p:sldId id="267" r:id="rId9"/>
    <p:sldId id="268" r:id="rId10"/>
    <p:sldId id="269" r:id="rId11"/>
    <p:sldId id="270" r:id="rId12"/>
    <p:sldId id="271" r:id="rId13"/>
    <p:sldId id="281" r:id="rId14"/>
    <p:sldId id="272" r:id="rId15"/>
    <p:sldId id="273" r:id="rId16"/>
    <p:sldId id="274" r:id="rId17"/>
    <p:sldId id="275" r:id="rId18"/>
    <p:sldId id="276" r:id="rId19"/>
    <p:sldId id="277" r:id="rId20"/>
    <p:sldId id="278" r:id="rId2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324"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B8C45DD-9972-4970-8070-140F30C56C71}" type="datetimeFigureOut">
              <a:rPr lang="ar-JO" smtClean="0"/>
              <a:pPr/>
              <a:t>12/04/1436</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F41295B-570B-484B-A3B3-168EAAC668C5}"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82BD9B-B0E4-4CBE-A905-6BCDC0C20B91}" type="slidenum">
              <a:rPr lang="ar-JO" smtClean="0"/>
              <a:pPr/>
              <a:t>3</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F22A75-0A32-4CF1-A9A0-E5382F5B79C7}" type="slidenum">
              <a:rPr lang="en-US">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FDB1F-EB4F-4D66-9E76-9BA412D2315C}" type="datetimeFigureOut">
              <a:rPr lang="ar-JO" smtClean="0"/>
              <a:pPr/>
              <a:t>12/04/1436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626AF408-BF09-4C07-84B3-1E3E8761E26A}"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F9FDB1F-EB4F-4D66-9E76-9BA412D2315C}" type="datetimeFigureOut">
              <a:rPr lang="ar-JO" smtClean="0"/>
              <a:pPr/>
              <a:t>12/04/1436</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26AF408-BF09-4C07-84B3-1E3E8761E26A}"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TEMP\Downloads\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08312" y="620688"/>
            <a:ext cx="4572000" cy="923330"/>
          </a:xfrm>
          <a:prstGeom prst="rect">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a:spAutoFit/>
          </a:bodyPr>
          <a:lstStyle/>
          <a:p>
            <a:pPr algn="ctr" rtl="0"/>
            <a:r>
              <a:rPr lang="en-US" dirty="0" smtClean="0">
                <a:latin typeface="Times New Roman" pitchFamily="18" charset="0"/>
                <a:cs typeface="Times New Roman" pitchFamily="18" charset="0"/>
              </a:rPr>
              <a:t>The ilio-</a:t>
            </a:r>
            <a:r>
              <a:rPr lang="en-US" dirty="0" err="1" smtClean="0">
                <a:latin typeface="Times New Roman" pitchFamily="18" charset="0"/>
                <a:cs typeface="Times New Roman" pitchFamily="18" charset="0"/>
              </a:rPr>
              <a:t>hypogastric</a:t>
            </a:r>
            <a:r>
              <a:rPr lang="en-US" dirty="0" smtClean="0">
                <a:latin typeface="Times New Roman" pitchFamily="18" charset="0"/>
                <a:cs typeface="Times New Roman" pitchFamily="18" charset="0"/>
              </a:rPr>
              <a:t> and ilio-inguinal nerves arise as a </a:t>
            </a:r>
            <a:r>
              <a:rPr lang="en-US" b="1" u="sng" dirty="0" smtClean="0">
                <a:latin typeface="Times New Roman" pitchFamily="18" charset="0"/>
                <a:cs typeface="Times New Roman" pitchFamily="18" charset="0"/>
              </a:rPr>
              <a:t>single trunk </a:t>
            </a:r>
            <a:r>
              <a:rPr lang="en-US" dirty="0" smtClean="0">
                <a:latin typeface="Times New Roman" pitchFamily="18" charset="0"/>
                <a:cs typeface="Times New Roman" pitchFamily="18" charset="0"/>
              </a:rPr>
              <a:t>from the anterior ramus of L1 </a:t>
            </a:r>
          </a:p>
        </p:txBody>
      </p:sp>
      <p:sp>
        <p:nvSpPr>
          <p:cNvPr id="6" name="Rectangle 5"/>
          <p:cNvSpPr/>
          <p:nvPr/>
        </p:nvSpPr>
        <p:spPr>
          <a:xfrm>
            <a:off x="2880320" y="1916832"/>
            <a:ext cx="4788024" cy="1200329"/>
          </a:xfrm>
          <a:prstGeom prst="rect">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dirty="0" smtClean="0">
                <a:latin typeface="Times New Roman" pitchFamily="18" charset="0"/>
                <a:cs typeface="Times New Roman" pitchFamily="18" charset="0"/>
              </a:rPr>
              <a:t>Either before or soon after emerging from the lateral border of the psoas major muscle, this single trunk divides into:</a:t>
            </a:r>
          </a:p>
          <a:p>
            <a:pPr algn="ctr" rtl="0"/>
            <a:r>
              <a:rPr lang="en-US" b="1" u="sng" dirty="0" smtClean="0">
                <a:latin typeface="Times New Roman" pitchFamily="18" charset="0"/>
                <a:cs typeface="Times New Roman" pitchFamily="18" charset="0"/>
              </a:rPr>
              <a:t>the ilio-</a:t>
            </a:r>
            <a:r>
              <a:rPr lang="en-US" b="1" u="sng" dirty="0" err="1" smtClean="0">
                <a:latin typeface="Times New Roman" pitchFamily="18" charset="0"/>
                <a:cs typeface="Times New Roman" pitchFamily="18" charset="0"/>
              </a:rPr>
              <a:t>hypogastric</a:t>
            </a:r>
            <a:r>
              <a:rPr lang="en-US" b="1" u="sng" dirty="0" smtClean="0">
                <a:latin typeface="Times New Roman" pitchFamily="18" charset="0"/>
                <a:cs typeface="Times New Roman" pitchFamily="18" charset="0"/>
              </a:rPr>
              <a:t> and the ilio-inguinal nerves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7" name="TextBox 6"/>
          <p:cNvSpPr txBox="1"/>
          <p:nvPr/>
        </p:nvSpPr>
        <p:spPr>
          <a:xfrm>
            <a:off x="1892863" y="3573016"/>
            <a:ext cx="6423553" cy="923330"/>
          </a:xfrm>
          <a:prstGeom prst="rect">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l"/>
            <a:r>
              <a:rPr lang="ar-JO"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Note</a:t>
            </a:r>
          </a:p>
          <a:p>
            <a:pPr algn="l"/>
            <a:r>
              <a:rPr lang="en-US" dirty="0" smtClean="0">
                <a:latin typeface="Times New Roman" pitchFamily="18" charset="0"/>
                <a:cs typeface="Times New Roman" pitchFamily="18" charset="0"/>
              </a:rPr>
              <a:t>1- The iliohypogastric nerve is larger than the ilio-inguinal nerve</a:t>
            </a:r>
          </a:p>
          <a:p>
            <a:pPr algn="l" rtl="0"/>
            <a:r>
              <a:rPr lang="en-US" dirty="0" smtClean="0">
                <a:latin typeface="Times New Roman" pitchFamily="18" charset="0"/>
                <a:cs typeface="Times New Roman" pitchFamily="18" charset="0"/>
              </a:rPr>
              <a:t>2-The iliohypogastric nerve runs superior to the ilio-inguinal nerve</a:t>
            </a:r>
            <a:endParaRPr lang="en-US" dirty="0">
              <a:latin typeface="Times New Roman" pitchFamily="18" charset="0"/>
              <a:cs typeface="Times New Roman" pitchFamily="18" charset="0"/>
            </a:endParaRPr>
          </a:p>
        </p:txBody>
      </p:sp>
      <p:sp>
        <p:nvSpPr>
          <p:cNvPr id="8" name="TextBox 7"/>
          <p:cNvSpPr txBox="1"/>
          <p:nvPr/>
        </p:nvSpPr>
        <p:spPr>
          <a:xfrm rot="19514585">
            <a:off x="-219011" y="1072509"/>
            <a:ext cx="3721596" cy="369332"/>
          </a:xfrm>
          <a:prstGeom prst="rect">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Pay attention to this during practicals </a:t>
            </a:r>
            <a:endParaRPr lang="en-US" dirty="0">
              <a:latin typeface="Times New Roman" pitchFamily="18" charset="0"/>
              <a:cs typeface="Times New Roman" pitchFamily="18" charset="0"/>
            </a:endParaRPr>
          </a:p>
        </p:txBody>
      </p:sp>
      <p:sp>
        <p:nvSpPr>
          <p:cNvPr id="9" name="Down Arrow 8"/>
          <p:cNvSpPr/>
          <p:nvPr/>
        </p:nvSpPr>
        <p:spPr>
          <a:xfrm>
            <a:off x="4807448" y="1556792"/>
            <a:ext cx="484632" cy="504056"/>
          </a:xfrm>
          <a:prstGeom prst="downArrow">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Down Arrow 9"/>
          <p:cNvSpPr/>
          <p:nvPr/>
        </p:nvSpPr>
        <p:spPr>
          <a:xfrm>
            <a:off x="4788024" y="3140968"/>
            <a:ext cx="484632" cy="576064"/>
          </a:xfrm>
          <a:prstGeom prst="downArrow">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DA9921CF-F5EA-454D-9C5C-EAEB0A141CDC}" type="datetime1">
              <a:rPr lang="en-GB" smtClean="0"/>
              <a:pPr/>
              <a:t>01/02/2015</a:t>
            </a:fld>
            <a:endParaRPr lang="ar-JO"/>
          </a:p>
        </p:txBody>
      </p:sp>
      <p:sp>
        <p:nvSpPr>
          <p:cNvPr id="12" name="Slide Number Placeholder 11"/>
          <p:cNvSpPr>
            <a:spLocks noGrp="1"/>
          </p:cNvSpPr>
          <p:nvPr>
            <p:ph type="sldNum" sz="quarter" idx="12"/>
          </p:nvPr>
        </p:nvSpPr>
        <p:spPr/>
        <p:txBody>
          <a:bodyPr/>
          <a:lstStyle/>
          <a:p>
            <a:fld id="{22A42C2E-93E4-404E-A6F5-A11B05156EE1}" type="slidenum">
              <a:rPr lang="ar-JO" smtClean="0"/>
              <a:pPr/>
              <a:t>10</a:t>
            </a:fld>
            <a:endParaRPr lang="ar-JO"/>
          </a:p>
        </p:txBody>
      </p:sp>
      <p:sp>
        <p:nvSpPr>
          <p:cNvPr id="13" name="Footer Placeholder 12"/>
          <p:cNvSpPr>
            <a:spLocks noGrp="1"/>
          </p:cNvSpPr>
          <p:nvPr>
            <p:ph type="ftr" sz="quarter" idx="11"/>
          </p:nvPr>
        </p:nvSpPr>
        <p:spPr/>
        <p:txBody>
          <a:bodyPr/>
          <a:lstStyle/>
          <a:p>
            <a:r>
              <a:rPr lang="en-US" smtClean="0"/>
              <a:t>Dr.Amjad Shatarat      </a:t>
            </a:r>
            <a:endParaRPr lang="ar-JO"/>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l="41044" t="18540" r="9935" b="10000"/>
          <a:stretch>
            <a:fillRect/>
          </a:stretch>
        </p:blipFill>
        <p:spPr bwMode="auto">
          <a:xfrm>
            <a:off x="312698" y="215862"/>
            <a:ext cx="5616624" cy="5713468"/>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p:cNvSpPr/>
          <p:nvPr/>
        </p:nvSpPr>
        <p:spPr>
          <a:xfrm>
            <a:off x="71406" y="5357826"/>
            <a:ext cx="5364088" cy="1477328"/>
          </a:xfrm>
          <a:prstGeom prst="rect">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b="1" u="sng" dirty="0" smtClean="0">
                <a:latin typeface="Times New Roman" pitchFamily="18" charset="0"/>
                <a:cs typeface="Times New Roman" pitchFamily="18" charset="0"/>
              </a:rPr>
              <a:t>Iliohypogastric nerve </a:t>
            </a:r>
          </a:p>
          <a:p>
            <a:pPr algn="ctr" rtl="0"/>
            <a:r>
              <a:rPr lang="en-US" b="1" dirty="0" smtClean="0">
                <a:latin typeface="Times New Roman" pitchFamily="18" charset="0"/>
                <a:cs typeface="Times New Roman" pitchFamily="18" charset="0"/>
              </a:rPr>
              <a:t>supplies the posterolateral gluteal skin  and</a:t>
            </a:r>
          </a:p>
          <a:p>
            <a:pPr algn="ctr" rtl="0"/>
            <a:r>
              <a:rPr lang="en-US" b="1" dirty="0" smtClean="0">
                <a:latin typeface="Times New Roman" pitchFamily="18" charset="0"/>
                <a:cs typeface="Times New Roman" pitchFamily="18" charset="0"/>
              </a:rPr>
              <a:t>just above the superficial inguinal ring, after piercing the aponeurosis of the external oblique, it distributes to the skin in the pubic region</a:t>
            </a:r>
            <a:endParaRPr lang="en-US" b="1" u="sng" dirty="0" smtClean="0">
              <a:solidFill>
                <a:srgbClr val="0000FF"/>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6215074" y="1628800"/>
            <a:ext cx="2928926" cy="5256583"/>
          </a:xfrm>
          <a:prstGeom prst="rect">
            <a:avLst/>
          </a:prstGeom>
          <a:ln w="88900" cap="sq" cmpd="thickThin">
            <a:solidFill>
              <a:srgbClr val="000000"/>
            </a:solidFill>
            <a:prstDash val="solid"/>
            <a:miter lim="800000"/>
          </a:ln>
          <a:effectLst>
            <a:innerShdw blurRad="76200">
              <a:srgbClr val="000000"/>
            </a:innerShdw>
          </a:effectLst>
        </p:spPr>
      </p:pic>
      <p:cxnSp>
        <p:nvCxnSpPr>
          <p:cNvPr id="8" name="Straight Arrow Connector 7"/>
          <p:cNvCxnSpPr/>
          <p:nvPr/>
        </p:nvCxnSpPr>
        <p:spPr>
          <a:xfrm flipV="1">
            <a:off x="5500694" y="3501008"/>
            <a:ext cx="3463794" cy="24283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714480" y="3571876"/>
            <a:ext cx="3714776" cy="1428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19924765">
            <a:off x="5560424" y="725325"/>
            <a:ext cx="3533340"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rtl="0"/>
            <a:r>
              <a:rPr lang="en-US" sz="2800" b="1" u="sng" dirty="0" smtClean="0">
                <a:latin typeface="Times New Roman" pitchFamily="18" charset="0"/>
                <a:cs typeface="Times New Roman" pitchFamily="18" charset="0"/>
              </a:rPr>
              <a:t>Iliohypogastric nerve </a:t>
            </a:r>
          </a:p>
        </p:txBody>
      </p:sp>
      <p:sp>
        <p:nvSpPr>
          <p:cNvPr id="9" name="Date Placeholder 8"/>
          <p:cNvSpPr>
            <a:spLocks noGrp="1"/>
          </p:cNvSpPr>
          <p:nvPr>
            <p:ph type="dt" sz="half" idx="10"/>
          </p:nvPr>
        </p:nvSpPr>
        <p:spPr/>
        <p:txBody>
          <a:bodyPr/>
          <a:lstStyle/>
          <a:p>
            <a:fld id="{9F2CF6D1-B10C-4C07-B230-D6056EF48761}" type="datetime1">
              <a:rPr lang="en-GB" smtClean="0"/>
              <a:pPr/>
              <a:t>01/02/2015</a:t>
            </a:fld>
            <a:endParaRPr lang="ar-JO"/>
          </a:p>
        </p:txBody>
      </p:sp>
      <p:sp>
        <p:nvSpPr>
          <p:cNvPr id="11" name="Slide Number Placeholder 10"/>
          <p:cNvSpPr>
            <a:spLocks noGrp="1"/>
          </p:cNvSpPr>
          <p:nvPr>
            <p:ph type="sldNum" sz="quarter" idx="12"/>
          </p:nvPr>
        </p:nvSpPr>
        <p:spPr/>
        <p:txBody>
          <a:bodyPr/>
          <a:lstStyle/>
          <a:p>
            <a:fld id="{22A42C2E-93E4-404E-A6F5-A11B05156EE1}" type="slidenum">
              <a:rPr lang="ar-JO" smtClean="0"/>
              <a:pPr/>
              <a:t>11</a:t>
            </a:fld>
            <a:endParaRPr lang="ar-JO"/>
          </a:p>
        </p:txBody>
      </p:sp>
      <p:sp>
        <p:nvSpPr>
          <p:cNvPr id="12" name="Footer Placeholder 11"/>
          <p:cNvSpPr>
            <a:spLocks noGrp="1"/>
          </p:cNvSpPr>
          <p:nvPr>
            <p:ph type="ftr" sz="quarter" idx="11"/>
          </p:nvPr>
        </p:nvSpPr>
        <p:spPr>
          <a:xfrm rot="7931052">
            <a:off x="7782800" y="1054967"/>
            <a:ext cx="1466840" cy="365125"/>
          </a:xfrm>
        </p:spPr>
        <p:txBody>
          <a:bodyPr/>
          <a:lstStyle/>
          <a:p>
            <a:r>
              <a:rPr lang="en-US" dirty="0" err="1" smtClean="0"/>
              <a:t>Dr.Amjad</a:t>
            </a:r>
            <a:r>
              <a:rPr lang="en-US" dirty="0" smtClean="0"/>
              <a:t> </a:t>
            </a:r>
            <a:r>
              <a:rPr lang="en-US" dirty="0" err="1" smtClean="0"/>
              <a:t>Shatarat</a:t>
            </a:r>
            <a:r>
              <a:rPr lang="en-US" dirty="0" smtClean="0"/>
              <a:t>      </a:t>
            </a:r>
            <a:endParaRPr lang="ar-J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41044" t="18540" r="9935" b="10000"/>
          <a:stretch>
            <a:fillRect/>
          </a:stretch>
        </p:blipFill>
        <p:spPr bwMode="auto">
          <a:xfrm>
            <a:off x="0" y="792088"/>
            <a:ext cx="5220072" cy="5301208"/>
          </a:xfrm>
          <a:prstGeom prst="rect">
            <a:avLst/>
          </a:prstGeom>
          <a:noFill/>
          <a:ln w="9525">
            <a:noFill/>
            <a:miter lim="800000"/>
            <a:headEnd/>
            <a:tailEnd/>
          </a:ln>
        </p:spPr>
      </p:pic>
      <p:pic>
        <p:nvPicPr>
          <p:cNvPr id="65538" name="Picture 2"/>
          <p:cNvPicPr>
            <a:picLocks noChangeAspect="1" noChangeArrowheads="1"/>
          </p:cNvPicPr>
          <p:nvPr/>
        </p:nvPicPr>
        <p:blipFill>
          <a:blip r:embed="rId3" cstate="print"/>
          <a:srcRect/>
          <a:stretch>
            <a:fillRect/>
          </a:stretch>
        </p:blipFill>
        <p:spPr bwMode="auto">
          <a:xfrm>
            <a:off x="5724129" y="1628800"/>
            <a:ext cx="3419871" cy="5256583"/>
          </a:xfrm>
          <a:prstGeom prst="rect">
            <a:avLst/>
          </a:prstGeom>
          <a:ln w="88900" cap="sq" cmpd="thickThin">
            <a:solidFill>
              <a:srgbClr val="000000"/>
            </a:solidFill>
            <a:prstDash val="solid"/>
            <a:miter lim="800000"/>
          </a:ln>
          <a:effectLst>
            <a:innerShdw blurRad="76200">
              <a:srgbClr val="000000"/>
            </a:innerShdw>
          </a:effectLst>
        </p:spPr>
      </p:pic>
      <p:pic>
        <p:nvPicPr>
          <p:cNvPr id="65539" name="Picture 3"/>
          <p:cNvPicPr>
            <a:picLocks noChangeAspect="1" noChangeArrowheads="1"/>
          </p:cNvPicPr>
          <p:nvPr/>
        </p:nvPicPr>
        <p:blipFill>
          <a:blip r:embed="rId4" cstate="print"/>
          <a:srcRect/>
          <a:stretch>
            <a:fillRect/>
          </a:stretch>
        </p:blipFill>
        <p:spPr bwMode="auto">
          <a:xfrm>
            <a:off x="4788024" y="1"/>
            <a:ext cx="4355976" cy="2060848"/>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36512" y="5445224"/>
            <a:ext cx="576064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1400" b="1" dirty="0" smtClean="0">
                <a:latin typeface="Times New Roman" pitchFamily="18" charset="0"/>
                <a:cs typeface="Times New Roman" pitchFamily="18" charset="0"/>
              </a:rPr>
              <a:t>Ilio-inguinal nerve 	</a:t>
            </a:r>
          </a:p>
          <a:p>
            <a:pPr algn="ctr" rtl="0"/>
            <a:r>
              <a:rPr lang="en-US" sz="1400" b="1" dirty="0" smtClean="0">
                <a:latin typeface="Times New Roman" pitchFamily="18" charset="0"/>
                <a:cs typeface="Times New Roman" pitchFamily="18" charset="0"/>
              </a:rPr>
              <a:t>enters the inguinal canal</a:t>
            </a:r>
          </a:p>
          <a:p>
            <a:pPr algn="ctr" rtl="0"/>
            <a:r>
              <a:rPr lang="en-US" sz="1400" b="1" dirty="0" smtClean="0">
                <a:latin typeface="Times New Roman" pitchFamily="18" charset="0"/>
                <a:cs typeface="Times New Roman" pitchFamily="18" charset="0"/>
              </a:rPr>
              <a:t>Then emerges through the superficial inguinal ring, along with the spermatic cord, and provides cutaneous innervation to the upper medial thigh, the root of the penis, and the anterior surface of the scrotum in men, or the </a:t>
            </a:r>
            <a:r>
              <a:rPr lang="en-US" sz="1400" b="1" dirty="0" err="1" smtClean="0">
                <a:latin typeface="Times New Roman" pitchFamily="18" charset="0"/>
                <a:cs typeface="Times New Roman" pitchFamily="18" charset="0"/>
              </a:rPr>
              <a:t>mons</a:t>
            </a:r>
            <a:r>
              <a:rPr lang="en-US" sz="1400" b="1" dirty="0" smtClean="0">
                <a:latin typeface="Times New Roman" pitchFamily="18" charset="0"/>
                <a:cs typeface="Times New Roman" pitchFamily="18" charset="0"/>
              </a:rPr>
              <a:t> pubis and labium majus in women</a:t>
            </a:r>
          </a:p>
        </p:txBody>
      </p:sp>
      <p:cxnSp>
        <p:nvCxnSpPr>
          <p:cNvPr id="7" name="Straight Arrow Connector 6"/>
          <p:cNvCxnSpPr/>
          <p:nvPr/>
        </p:nvCxnSpPr>
        <p:spPr>
          <a:xfrm flipH="1" flipV="1">
            <a:off x="3275856" y="2564904"/>
            <a:ext cx="72008" cy="30963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372200" y="4221088"/>
            <a:ext cx="216024"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508104" y="4725144"/>
            <a:ext cx="864096" cy="15121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27984" y="1268760"/>
            <a:ext cx="1944216" cy="45365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0"/>
            <a:ext cx="4788024"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1600" dirty="0" smtClean="0">
                <a:latin typeface="Times New Roman" pitchFamily="18" charset="0"/>
                <a:cs typeface="Times New Roman" pitchFamily="18" charset="0"/>
              </a:rPr>
              <a:t>The surgeon should be very careful to the Ilio-inguinal nerve while giving incision and hernia repair as it could be injured during these procedures </a:t>
            </a:r>
            <a:endParaRPr lang="en-US" sz="1600" dirty="0">
              <a:latin typeface="Times New Roman" pitchFamily="18" charset="0"/>
              <a:cs typeface="Times New Roman" pitchFamily="18" charset="0"/>
            </a:endParaRPr>
          </a:p>
        </p:txBody>
      </p:sp>
      <p:sp>
        <p:nvSpPr>
          <p:cNvPr id="11" name="Rectangle 10"/>
          <p:cNvSpPr/>
          <p:nvPr/>
        </p:nvSpPr>
        <p:spPr>
          <a:xfrm>
            <a:off x="6483940" y="0"/>
            <a:ext cx="2696572" cy="461665"/>
          </a:xfrm>
          <a:prstGeom prst="rect">
            <a:avLst/>
          </a:prstGeom>
          <a:solidFill>
            <a:srgbClr val="00B050"/>
          </a:solidFill>
          <a:ln>
            <a:solidFill>
              <a:srgbClr val="00B0F0"/>
            </a:solidFill>
          </a:ln>
        </p:spPr>
        <p:style>
          <a:lnRef idx="0">
            <a:schemeClr val="accent2"/>
          </a:lnRef>
          <a:fillRef idx="3">
            <a:schemeClr val="accent2"/>
          </a:fillRef>
          <a:effectRef idx="3">
            <a:schemeClr val="accent2"/>
          </a:effectRef>
          <a:fontRef idx="minor">
            <a:schemeClr val="lt1"/>
          </a:fontRef>
        </p:style>
        <p:txBody>
          <a:bodyPr wrap="none">
            <a:spAutoFit/>
          </a:bodyPr>
          <a:lstStyle/>
          <a:p>
            <a:r>
              <a:rPr lang="en-US" sz="2400" b="1" dirty="0" smtClean="0">
                <a:latin typeface="Times New Roman" pitchFamily="18" charset="0"/>
                <a:cs typeface="Times New Roman" pitchFamily="18" charset="0"/>
              </a:rPr>
              <a:t>Ilio-inguinal nerve </a:t>
            </a:r>
            <a:endParaRPr lang="en-US" sz="2400" dirty="0"/>
          </a:p>
        </p:txBody>
      </p:sp>
      <p:sp>
        <p:nvSpPr>
          <p:cNvPr id="12" name="Date Placeholder 11"/>
          <p:cNvSpPr>
            <a:spLocks noGrp="1"/>
          </p:cNvSpPr>
          <p:nvPr>
            <p:ph type="dt" sz="half" idx="10"/>
          </p:nvPr>
        </p:nvSpPr>
        <p:spPr/>
        <p:txBody>
          <a:bodyPr/>
          <a:lstStyle/>
          <a:p>
            <a:fld id="{4AA84DA1-9014-4107-A754-36FA48E19870}" type="datetime1">
              <a:rPr lang="en-GB" smtClean="0"/>
              <a:pPr/>
              <a:t>01/02/2015</a:t>
            </a:fld>
            <a:endParaRPr lang="ar-JO"/>
          </a:p>
        </p:txBody>
      </p:sp>
      <p:sp>
        <p:nvSpPr>
          <p:cNvPr id="13" name="Slide Number Placeholder 12"/>
          <p:cNvSpPr>
            <a:spLocks noGrp="1"/>
          </p:cNvSpPr>
          <p:nvPr>
            <p:ph type="sldNum" sz="quarter" idx="12"/>
          </p:nvPr>
        </p:nvSpPr>
        <p:spPr/>
        <p:txBody>
          <a:bodyPr/>
          <a:lstStyle/>
          <a:p>
            <a:fld id="{22A42C2E-93E4-404E-A6F5-A11B05156EE1}" type="slidenum">
              <a:rPr lang="ar-JO" smtClean="0"/>
              <a:pPr/>
              <a:t>12</a:t>
            </a:fld>
            <a:endParaRPr lang="ar-JO"/>
          </a:p>
        </p:txBody>
      </p:sp>
      <p:sp>
        <p:nvSpPr>
          <p:cNvPr id="14" name="Footer Placeholder 13"/>
          <p:cNvSpPr>
            <a:spLocks noGrp="1"/>
          </p:cNvSpPr>
          <p:nvPr>
            <p:ph type="ftr" sz="quarter" idx="11"/>
          </p:nvPr>
        </p:nvSpPr>
        <p:spPr/>
        <p:txBody>
          <a:bodyPr/>
          <a:lstStyle/>
          <a:p>
            <a:r>
              <a:rPr lang="en-US" smtClean="0"/>
              <a:t>Dr.Amjad Shatarat      </a:t>
            </a:r>
            <a:endParaRPr lang="ar-J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0232" y="2071678"/>
            <a:ext cx="6226000" cy="1200329"/>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pPr algn="ctr"/>
            <a:r>
              <a:rPr lang="en-US" dirty="0" smtClean="0">
                <a:latin typeface="Andalus" pitchFamily="18" charset="-78"/>
                <a:cs typeface="Andalus" pitchFamily="18" charset="-78"/>
              </a:rPr>
              <a:t>The distance between L1 spinal segment of the spinal cord</a:t>
            </a:r>
          </a:p>
          <a:p>
            <a:pPr algn="ctr"/>
            <a:r>
              <a:rPr lang="en-US" dirty="0" smtClean="0">
                <a:latin typeface="Andalus" pitchFamily="18" charset="-78"/>
                <a:cs typeface="Andalus" pitchFamily="18" charset="-78"/>
              </a:rPr>
              <a:t>and  the pubic region that is supplied by its branches is too long.</a:t>
            </a:r>
          </a:p>
          <a:p>
            <a:pPr algn="ctr"/>
            <a:r>
              <a:rPr lang="en-US" dirty="0" smtClean="0">
                <a:latin typeface="Andalus" pitchFamily="18" charset="-78"/>
                <a:cs typeface="Andalus" pitchFamily="18" charset="-78"/>
              </a:rPr>
              <a:t>How you explain this? </a:t>
            </a:r>
          </a:p>
          <a:p>
            <a:pPr algn="ctr"/>
            <a:endParaRPr lang="ar-JO" dirty="0">
              <a:latin typeface="Andalus" pitchFamily="18" charset="-78"/>
              <a:cs typeface="Andalus" pitchFamily="18"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340768"/>
            <a:ext cx="3131840" cy="2031325"/>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dirty="0" smtClean="0">
                <a:latin typeface="Times New Roman" pitchFamily="18" charset="0"/>
                <a:cs typeface="Times New Roman" pitchFamily="18" charset="0"/>
              </a:rPr>
              <a:t>Genitofemoral nerve </a:t>
            </a:r>
          </a:p>
          <a:p>
            <a:pPr algn="ctr" rtl="0"/>
            <a:r>
              <a:rPr lang="en-US" dirty="0" smtClean="0">
                <a:latin typeface="Times New Roman" pitchFamily="18" charset="0"/>
                <a:cs typeface="Times New Roman" pitchFamily="18" charset="0"/>
              </a:rPr>
              <a:t>       (L1 and L2) </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ctr" rtl="0"/>
            <a:r>
              <a:rPr lang="en-US" dirty="0" smtClean="0">
                <a:latin typeface="Times New Roman" pitchFamily="18" charset="0"/>
                <a:cs typeface="Times New Roman" pitchFamily="18" charset="0"/>
              </a:rPr>
              <a:t>The genitofemoral nerve arises from the anterior  rami of the nerves of L1 and L2</a:t>
            </a:r>
          </a:p>
          <a:p>
            <a:pPr algn="ctr" rtl="0"/>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emerges on the anterior surface of psoas major.</a:t>
            </a:r>
          </a:p>
        </p:txBody>
      </p:sp>
      <p:pic>
        <p:nvPicPr>
          <p:cNvPr id="61441" name="Picture 1"/>
          <p:cNvPicPr>
            <a:picLocks noChangeAspect="1" noChangeArrowheads="1"/>
          </p:cNvPicPr>
          <p:nvPr/>
        </p:nvPicPr>
        <p:blipFill>
          <a:blip r:embed="rId2" cstate="print"/>
          <a:srcRect/>
          <a:stretch>
            <a:fillRect/>
          </a:stretch>
        </p:blipFill>
        <p:spPr bwMode="auto">
          <a:xfrm>
            <a:off x="4026275" y="214290"/>
            <a:ext cx="4760567" cy="6170458"/>
          </a:xfrm>
          <a:prstGeom prst="rect">
            <a:avLst/>
          </a:prstGeom>
          <a:ln w="88900" cap="sq" cmpd="thickThin">
            <a:solidFill>
              <a:srgbClr val="000000"/>
            </a:solidFill>
            <a:prstDash val="solid"/>
            <a:miter lim="800000"/>
          </a:ln>
          <a:effectLst>
            <a:innerShdw blurRad="76200">
              <a:srgbClr val="000000"/>
            </a:innerShdw>
          </a:effectLst>
        </p:spPr>
      </p:pic>
      <p:sp>
        <p:nvSpPr>
          <p:cNvPr id="18" name="Rectangle 17"/>
          <p:cNvSpPr/>
          <p:nvPr/>
        </p:nvSpPr>
        <p:spPr>
          <a:xfrm>
            <a:off x="0" y="4149080"/>
            <a:ext cx="3635896" cy="646331"/>
          </a:xfrm>
          <a:prstGeom prst="rect">
            <a:avLst/>
          </a:prstGeom>
          <a:ln w="57150"/>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dirty="0" smtClean="0">
                <a:latin typeface="Times New Roman" pitchFamily="18" charset="0"/>
                <a:cs typeface="Times New Roman" pitchFamily="18" charset="0"/>
              </a:rPr>
              <a:t>It eventually divides into</a:t>
            </a:r>
          </a:p>
          <a:p>
            <a:pPr algn="ctr" rtl="0"/>
            <a:r>
              <a:rPr lang="en-US" dirty="0" smtClean="0">
                <a:latin typeface="Times New Roman" pitchFamily="18" charset="0"/>
                <a:cs typeface="Times New Roman" pitchFamily="18" charset="0"/>
              </a:rPr>
              <a:t> genital and femoral branches</a:t>
            </a:r>
            <a:r>
              <a:rPr lang="en-US" u="sng" dirty="0" smtClean="0">
                <a:solidFill>
                  <a:srgbClr val="0000FF"/>
                </a:solidFill>
                <a:latin typeface="Times New Roman" pitchFamily="18" charset="0"/>
                <a:cs typeface="Times New Roman" pitchFamily="18" charset="0"/>
              </a:rPr>
              <a:t>. </a:t>
            </a:r>
            <a:endParaRPr lang="en-US" dirty="0" smtClean="0">
              <a:latin typeface="Times New Roman" pitchFamily="18" charset="0"/>
              <a:cs typeface="Times New Roman" pitchFamily="18" charset="0"/>
            </a:endParaRPr>
          </a:p>
        </p:txBody>
      </p:sp>
      <p:cxnSp>
        <p:nvCxnSpPr>
          <p:cNvPr id="20" name="Straight Arrow Connector 19"/>
          <p:cNvCxnSpPr/>
          <p:nvPr/>
        </p:nvCxnSpPr>
        <p:spPr>
          <a:xfrm>
            <a:off x="3635896" y="4293096"/>
            <a:ext cx="1364732" cy="4217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35896" y="4293096"/>
            <a:ext cx="1221856" cy="564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203848" y="1556792"/>
            <a:ext cx="1511028" cy="14435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14282" y="428604"/>
            <a:ext cx="3252814" cy="523220"/>
          </a:xfrm>
          <a:prstGeom prst="rect">
            <a:avLst/>
          </a:prstGeom>
          <a:ln w="57150"/>
        </p:spPr>
        <p:style>
          <a:lnRef idx="1">
            <a:schemeClr val="accent3"/>
          </a:lnRef>
          <a:fillRef idx="2">
            <a:schemeClr val="accent3"/>
          </a:fillRef>
          <a:effectRef idx="1">
            <a:schemeClr val="accent3"/>
          </a:effectRef>
          <a:fontRef idx="minor">
            <a:schemeClr val="dk1"/>
          </a:fontRef>
        </p:style>
        <p:txBody>
          <a:bodyPr wrap="none">
            <a:spAutoFit/>
          </a:bodyPr>
          <a:lstStyle/>
          <a:p>
            <a:pPr algn="ctr" rtl="0"/>
            <a:r>
              <a:rPr lang="en-US" sz="2800" dirty="0" smtClean="0">
                <a:latin typeface="Times New Roman" pitchFamily="18" charset="0"/>
                <a:cs typeface="Times New Roman" pitchFamily="18" charset="0"/>
              </a:rPr>
              <a:t>Genitofemoral nerve </a:t>
            </a:r>
          </a:p>
        </p:txBody>
      </p:sp>
      <p:sp>
        <p:nvSpPr>
          <p:cNvPr id="9" name="Date Placeholder 8"/>
          <p:cNvSpPr>
            <a:spLocks noGrp="1"/>
          </p:cNvSpPr>
          <p:nvPr>
            <p:ph type="dt" sz="half" idx="10"/>
          </p:nvPr>
        </p:nvSpPr>
        <p:spPr/>
        <p:txBody>
          <a:bodyPr/>
          <a:lstStyle/>
          <a:p>
            <a:fld id="{C89C6AB6-CCCB-41CF-B9E2-F62E53095708}" type="datetime1">
              <a:rPr lang="en-GB" smtClean="0"/>
              <a:pPr/>
              <a:t>01/02/2015</a:t>
            </a:fld>
            <a:endParaRPr lang="ar-JO"/>
          </a:p>
        </p:txBody>
      </p:sp>
      <p:sp>
        <p:nvSpPr>
          <p:cNvPr id="11" name="Footer Placeholder 10"/>
          <p:cNvSpPr>
            <a:spLocks noGrp="1"/>
          </p:cNvSpPr>
          <p:nvPr>
            <p:ph type="ftr" sz="quarter" idx="11"/>
          </p:nvPr>
        </p:nvSpPr>
        <p:spPr/>
        <p:txBody>
          <a:bodyPr/>
          <a:lstStyle/>
          <a:p>
            <a:r>
              <a:rPr lang="en-US" smtClean="0"/>
              <a:t>Dr.Amjad Shatarat      </a:t>
            </a:r>
            <a:endParaRPr lang="ar-J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41044" t="15705" r="9344" b="5861"/>
          <a:stretch>
            <a:fillRect/>
          </a:stretch>
        </p:blipFill>
        <p:spPr bwMode="auto">
          <a:xfrm>
            <a:off x="4644008" y="2357430"/>
            <a:ext cx="4214272" cy="400052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2"/>
          <p:cNvPicPr>
            <a:picLocks noChangeAspect="1" noChangeArrowheads="1"/>
          </p:cNvPicPr>
          <p:nvPr/>
        </p:nvPicPr>
        <p:blipFill>
          <a:blip r:embed="rId3" cstate="print"/>
          <a:srcRect/>
          <a:stretch>
            <a:fillRect/>
          </a:stretch>
        </p:blipFill>
        <p:spPr bwMode="auto">
          <a:xfrm>
            <a:off x="292022" y="2000240"/>
            <a:ext cx="3779912" cy="4572032"/>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4214810" y="71414"/>
            <a:ext cx="4860032" cy="2000548"/>
          </a:xfrm>
          <a:prstGeom prst="rect">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1400" dirty="0" smtClean="0">
                <a:latin typeface="Times New Roman" pitchFamily="18" charset="0"/>
                <a:cs typeface="Times New Roman" pitchFamily="18" charset="0"/>
              </a:rPr>
              <a:t>The </a:t>
            </a:r>
            <a:r>
              <a:rPr lang="en-US" sz="2000" b="1" u="sng" dirty="0" smtClean="0">
                <a:latin typeface="Times New Roman" pitchFamily="18" charset="0"/>
                <a:cs typeface="Times New Roman" pitchFamily="18" charset="0"/>
              </a:rPr>
              <a:t>genital branch </a:t>
            </a:r>
            <a:r>
              <a:rPr lang="en-US" sz="1400" b="1" dirty="0" smtClean="0">
                <a:latin typeface="Times New Roman" pitchFamily="18" charset="0"/>
                <a:cs typeface="Times New Roman" pitchFamily="18" charset="0"/>
              </a:rPr>
              <a:t>continues downward and enters the inguinal canal through the deep inguinal ring. </a:t>
            </a:r>
          </a:p>
          <a:p>
            <a:pPr algn="ctr" rtl="0"/>
            <a:r>
              <a:rPr lang="en-US" sz="1400" b="1" dirty="0" smtClean="0">
                <a:latin typeface="Times New Roman" pitchFamily="18" charset="0"/>
                <a:cs typeface="Times New Roman" pitchFamily="18" charset="0"/>
              </a:rPr>
              <a:t>It continues through the canal and: </a:t>
            </a:r>
          </a:p>
          <a:p>
            <a:pPr marR="7200" algn="ctr" rtl="0">
              <a:buFont typeface="Symbol"/>
              <a:buChar char="·"/>
            </a:pPr>
            <a:r>
              <a:rPr lang="en-US" sz="1400" b="1" u="sng" dirty="0" smtClean="0">
                <a:latin typeface="Times New Roman" pitchFamily="18" charset="0"/>
                <a:cs typeface="Times New Roman" pitchFamily="18" charset="0"/>
              </a:rPr>
              <a:t>in men</a:t>
            </a:r>
            <a:r>
              <a:rPr lang="en-US" sz="1400" dirty="0" smtClean="0">
                <a:latin typeface="Times New Roman" pitchFamily="18" charset="0"/>
                <a:cs typeface="Times New Roman" pitchFamily="18" charset="0"/>
              </a:rPr>
              <a:t>, innervates the </a:t>
            </a:r>
            <a:r>
              <a:rPr lang="en-US" sz="2000" b="1" dirty="0" smtClean="0">
                <a:latin typeface="Times New Roman" pitchFamily="18" charset="0"/>
                <a:cs typeface="Times New Roman" pitchFamily="18" charset="0"/>
              </a:rPr>
              <a:t>cremasteric</a:t>
            </a:r>
            <a:r>
              <a:rPr lang="en-US" sz="1400" dirty="0" smtClean="0">
                <a:latin typeface="Times New Roman" pitchFamily="18" charset="0"/>
                <a:cs typeface="Times New Roman" pitchFamily="18" charset="0"/>
              </a:rPr>
              <a:t> muscle and terminates on the skin in the upper anterior part of the scrotum; </a:t>
            </a:r>
          </a:p>
          <a:p>
            <a:pPr marR="7200" algn="ctr" rtl="0">
              <a:buFont typeface="Symbol"/>
              <a:buChar char="·"/>
            </a:pPr>
            <a:r>
              <a:rPr lang="en-US" sz="1400" b="1" u="sng" dirty="0" smtClean="0">
                <a:latin typeface="Times New Roman" pitchFamily="18" charset="0"/>
                <a:cs typeface="Times New Roman" pitchFamily="18" charset="0"/>
              </a:rPr>
              <a:t>in women</a:t>
            </a:r>
            <a:r>
              <a:rPr lang="en-US" sz="1400" dirty="0" smtClean="0">
                <a:latin typeface="Times New Roman" pitchFamily="18" charset="0"/>
                <a:cs typeface="Times New Roman" pitchFamily="18" charset="0"/>
              </a:rPr>
              <a:t>, accompanies the round ligament of the uterus and terminates on the skin of the </a:t>
            </a:r>
            <a:r>
              <a:rPr lang="en-US" sz="1400" dirty="0" err="1" smtClean="0">
                <a:latin typeface="Times New Roman" pitchFamily="18" charset="0"/>
                <a:cs typeface="Times New Roman" pitchFamily="18" charset="0"/>
              </a:rPr>
              <a:t>mons</a:t>
            </a:r>
            <a:r>
              <a:rPr lang="en-US" sz="1400" dirty="0" smtClean="0">
                <a:latin typeface="Times New Roman" pitchFamily="18" charset="0"/>
                <a:cs typeface="Times New Roman" pitchFamily="18" charset="0"/>
              </a:rPr>
              <a:t> pubis and labium majus. 	</a:t>
            </a:r>
            <a:r>
              <a:rPr lang="en-US" sz="1400" b="1" dirty="0" smtClean="0">
                <a:latin typeface="Times New Roman" pitchFamily="18" charset="0"/>
                <a:cs typeface="Times New Roman" pitchFamily="18" charset="0"/>
              </a:rPr>
              <a:t>	</a:t>
            </a:r>
          </a:p>
        </p:txBody>
      </p:sp>
      <p:sp>
        <p:nvSpPr>
          <p:cNvPr id="6" name="Rectangle 5"/>
          <p:cNvSpPr/>
          <p:nvPr/>
        </p:nvSpPr>
        <p:spPr>
          <a:xfrm>
            <a:off x="148006" y="83272"/>
            <a:ext cx="3923928" cy="1631216"/>
          </a:xfrm>
          <a:prstGeom prst="rect">
            <a:avLst/>
          </a:prstGeom>
          <a:ln w="57150"/>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sz="1600" u="sng" dirty="0" smtClean="0">
                <a:latin typeface="Times New Roman" pitchFamily="18" charset="0"/>
                <a:cs typeface="Times New Roman" pitchFamily="18" charset="0"/>
              </a:rPr>
              <a:t>The </a:t>
            </a:r>
            <a:r>
              <a:rPr lang="en-US" sz="1600" b="1" u="sng" dirty="0" smtClean="0">
                <a:latin typeface="Times New Roman" pitchFamily="18" charset="0"/>
                <a:cs typeface="Times New Roman" pitchFamily="18" charset="0"/>
              </a:rPr>
              <a:t>femoral branch </a:t>
            </a:r>
            <a:r>
              <a:rPr lang="en-US" sz="1400" b="1" dirty="0" smtClean="0">
                <a:latin typeface="Times New Roman" pitchFamily="18" charset="0"/>
                <a:cs typeface="Times New Roman" pitchFamily="18" charset="0"/>
              </a:rPr>
              <a:t>descends on the lateral side of the external iliac artery and passes posterior to the inguinal ligament, entering the femoral sheath lateral to the femoral artery. It pierces the anterior layer of the </a:t>
            </a:r>
            <a:r>
              <a:rPr lang="en-US" sz="1400" b="1" i="1" u="sng" dirty="0" smtClean="0">
                <a:latin typeface="Times New Roman" pitchFamily="18" charset="0"/>
                <a:cs typeface="Times New Roman" pitchFamily="18" charset="0"/>
              </a:rPr>
              <a:t>femoral sheath </a:t>
            </a:r>
            <a:r>
              <a:rPr lang="en-US" sz="1400" b="1" dirty="0" smtClean="0">
                <a:latin typeface="Times New Roman" pitchFamily="18" charset="0"/>
                <a:cs typeface="Times New Roman" pitchFamily="18" charset="0"/>
              </a:rPr>
              <a:t>and the fascia lata to supply the skin of the upper anterior thigh	</a:t>
            </a:r>
          </a:p>
        </p:txBody>
      </p:sp>
      <p:cxnSp>
        <p:nvCxnSpPr>
          <p:cNvPr id="8" name="Straight Connector 7"/>
          <p:cNvCxnSpPr/>
          <p:nvPr/>
        </p:nvCxnSpPr>
        <p:spPr>
          <a:xfrm rot="5400000">
            <a:off x="6359375" y="1260495"/>
            <a:ext cx="2452832" cy="741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rot="16200000" flipH="1">
            <a:off x="1805068" y="2019390"/>
            <a:ext cx="2071702" cy="146189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fld id="{F8DDAAEB-EA38-489C-BAE3-A2661EEBB862}" type="datetime1">
              <a:rPr lang="en-GB" smtClean="0"/>
              <a:pPr/>
              <a:t>01/02/2015</a:t>
            </a:fld>
            <a:endParaRPr lang="ar-JO"/>
          </a:p>
        </p:txBody>
      </p:sp>
      <p:sp>
        <p:nvSpPr>
          <p:cNvPr id="11" name="Slide Number Placeholder 10"/>
          <p:cNvSpPr>
            <a:spLocks noGrp="1"/>
          </p:cNvSpPr>
          <p:nvPr>
            <p:ph type="sldNum" sz="quarter" idx="12"/>
          </p:nvPr>
        </p:nvSpPr>
        <p:spPr/>
        <p:txBody>
          <a:bodyPr/>
          <a:lstStyle/>
          <a:p>
            <a:fld id="{22A42C2E-93E4-404E-A6F5-A11B05156EE1}" type="slidenum">
              <a:rPr lang="ar-JO" smtClean="0"/>
              <a:pPr/>
              <a:t>15</a:t>
            </a:fld>
            <a:endParaRPr lang="ar-JO"/>
          </a:p>
        </p:txBody>
      </p:sp>
      <p:sp>
        <p:nvSpPr>
          <p:cNvPr id="12" name="Footer Placeholder 11"/>
          <p:cNvSpPr>
            <a:spLocks noGrp="1"/>
          </p:cNvSpPr>
          <p:nvPr>
            <p:ph type="ftr" sz="quarter" idx="11"/>
          </p:nvPr>
        </p:nvSpPr>
        <p:spPr/>
        <p:txBody>
          <a:bodyPr/>
          <a:lstStyle/>
          <a:p>
            <a:r>
              <a:rPr lang="en-US" smtClean="0"/>
              <a:t>Dr.Amjad Shatarat      </a:t>
            </a:r>
            <a:endParaRPr lang="ar-JO"/>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AutoShape 4" descr="http://www.aafp.org/afp/2001/1015/afp20011015p1405-f7.jpg"/>
          <p:cNvSpPr>
            <a:spLocks noChangeAspect="1" noChangeArrowheads="1"/>
          </p:cNvSpPr>
          <p:nvPr/>
        </p:nvSpPr>
        <p:spPr bwMode="auto">
          <a:xfrm>
            <a:off x="155575" y="-1096963"/>
            <a:ext cx="2286000" cy="2286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23528" y="59272"/>
            <a:ext cx="4320480" cy="369332"/>
          </a:xfrm>
          <a:prstGeom prst="rect">
            <a:avLst/>
          </a:prstGeom>
          <a:ln w="38100">
            <a:solidFill>
              <a:srgbClr val="00206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rtl="0"/>
            <a:r>
              <a:rPr lang="en-US" dirty="0" smtClean="0">
                <a:latin typeface="Times New Roman" pitchFamily="18" charset="0"/>
                <a:cs typeface="Times New Roman" pitchFamily="18" charset="0"/>
              </a:rPr>
              <a:t>Lateral cutaneous nerve of thigh (L2 and L3) </a:t>
            </a:r>
          </a:p>
        </p:txBody>
      </p:sp>
      <p:pic>
        <p:nvPicPr>
          <p:cNvPr id="6" name="Picture 2"/>
          <p:cNvPicPr>
            <a:picLocks noChangeAspect="1" noChangeArrowheads="1"/>
          </p:cNvPicPr>
          <p:nvPr/>
        </p:nvPicPr>
        <p:blipFill>
          <a:blip r:embed="rId2" cstate="print"/>
          <a:srcRect/>
          <a:stretch>
            <a:fillRect/>
          </a:stretch>
        </p:blipFill>
        <p:spPr bwMode="auto">
          <a:xfrm>
            <a:off x="5148064" y="571480"/>
            <a:ext cx="3638778" cy="5857916"/>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142876" y="476672"/>
            <a:ext cx="4572000" cy="2862322"/>
          </a:xfrm>
          <a:prstGeom prst="rect">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a:spAutoFit/>
          </a:bodyPr>
          <a:lstStyle/>
          <a:p>
            <a:pPr algn="ctr" rtl="0"/>
            <a:r>
              <a:rPr lang="en-US" dirty="0" smtClean="0">
                <a:latin typeface="Times New Roman" pitchFamily="18" charset="0"/>
                <a:cs typeface="Times New Roman" pitchFamily="18" charset="0"/>
              </a:rPr>
              <a:t>The lateral cutaneous nerve of thigh arises from the anterior rami of nerves L2 and L3 </a:t>
            </a:r>
          </a:p>
          <a:p>
            <a:pPr algn="ctr" rtl="0"/>
            <a:r>
              <a:rPr lang="en-US" dirty="0" smtClean="0">
                <a:latin typeface="Times New Roman" pitchFamily="18" charset="0"/>
                <a:cs typeface="Times New Roman" pitchFamily="18" charset="0"/>
              </a:rPr>
              <a:t>It emerges from the lateral border of the psoas major muscle</a:t>
            </a:r>
          </a:p>
          <a:p>
            <a:pPr algn="ctr" rtl="0"/>
            <a:r>
              <a:rPr lang="en-US" dirty="0" smtClean="0">
                <a:latin typeface="Times New Roman" pitchFamily="18" charset="0"/>
                <a:cs typeface="Times New Roman" pitchFamily="18" charset="0"/>
              </a:rPr>
              <a:t> It passes posterior to the inguinal ligament and enters the thigh. 	</a:t>
            </a:r>
          </a:p>
          <a:p>
            <a:pPr algn="ctr" rtl="0"/>
            <a:r>
              <a:rPr lang="en-US" dirty="0" smtClean="0">
                <a:latin typeface="Times New Roman" pitchFamily="18" charset="0"/>
                <a:cs typeface="Times New Roman" pitchFamily="18" charset="0"/>
              </a:rPr>
              <a:t>The lateral cutaneous nerve of thigh supplies the skin on the anterior and lateral thigh to the level of the knee 	</a:t>
            </a:r>
          </a:p>
          <a:p>
            <a:pPr algn="ctr"/>
            <a:endParaRPr lang="en-US" dirty="0" smtClean="0">
              <a:latin typeface="Times New Roman" pitchFamily="18" charset="0"/>
              <a:cs typeface="Times New Roman" pitchFamily="18" charset="0"/>
            </a:endParaRPr>
          </a:p>
        </p:txBody>
      </p:sp>
      <p:cxnSp>
        <p:nvCxnSpPr>
          <p:cNvPr id="9" name="Straight Arrow Connector 8"/>
          <p:cNvCxnSpPr/>
          <p:nvPr/>
        </p:nvCxnSpPr>
        <p:spPr>
          <a:xfrm>
            <a:off x="4716016" y="1628800"/>
            <a:ext cx="3285008" cy="15144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8" y="3429000"/>
            <a:ext cx="4932040" cy="3293209"/>
          </a:xfrm>
          <a:prstGeom prst="rect">
            <a:avLst/>
          </a:prstGeom>
          <a:ln w="57150">
            <a:solidFill>
              <a:srgbClr val="0070C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rtl="0"/>
            <a:r>
              <a:rPr lang="en-US" b="1" i="1" u="sng" dirty="0" err="1" smtClean="0">
                <a:latin typeface="Times New Roman" pitchFamily="18" charset="0"/>
                <a:cs typeface="Times New Roman" pitchFamily="18" charset="0"/>
              </a:rPr>
              <a:t>Intrapelvic</a:t>
            </a:r>
            <a:r>
              <a:rPr lang="en-US" b="1" i="1"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causes include pregnancy, abdominal tumors</a:t>
            </a:r>
          </a:p>
          <a:p>
            <a:pPr algn="ctr" rtl="0"/>
            <a:r>
              <a:rPr lang="en-US" dirty="0" smtClean="0">
                <a:latin typeface="Times New Roman" pitchFamily="18" charset="0"/>
                <a:cs typeface="Times New Roman" pitchFamily="18" charset="0"/>
              </a:rPr>
              <a:t> </a:t>
            </a:r>
            <a:r>
              <a:rPr lang="en-US" b="1" i="1" u="sng" dirty="0" err="1" smtClean="0">
                <a:latin typeface="Times New Roman" pitchFamily="18" charset="0"/>
                <a:cs typeface="Times New Roman" pitchFamily="18" charset="0"/>
              </a:rPr>
              <a:t>extrapelvic</a:t>
            </a:r>
            <a:r>
              <a:rPr lang="en-US" b="1" i="1" u="sng" dirty="0">
                <a:latin typeface="Times New Roman" pitchFamily="18" charset="0"/>
                <a:cs typeface="Times New Roman" pitchFamily="18" charset="0"/>
              </a:rPr>
              <a:t>:</a:t>
            </a:r>
            <a:r>
              <a:rPr lang="en-US" dirty="0" smtClean="0">
                <a:latin typeface="Times New Roman" pitchFamily="18" charset="0"/>
                <a:cs typeface="Times New Roman" pitchFamily="18" charset="0"/>
              </a:rPr>
              <a:t> causes include trauma to the region of the ASIS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from a seatbelt in a motor vehicle accident), </a:t>
            </a:r>
            <a:r>
              <a:rPr lang="en-US" sz="2000" b="1" i="1" dirty="0" smtClean="0">
                <a:latin typeface="Times New Roman" pitchFamily="18" charset="0"/>
                <a:cs typeface="Times New Roman" pitchFamily="18" charset="0"/>
              </a:rPr>
              <a:t>tight garments, </a:t>
            </a:r>
            <a:r>
              <a:rPr lang="en-US" sz="2000" b="1" i="1" u="sng" dirty="0" smtClean="0">
                <a:latin typeface="Times New Roman" pitchFamily="18" charset="0"/>
                <a:cs typeface="Times New Roman" pitchFamily="18" charset="0"/>
              </a:rPr>
              <a:t>belts, </a:t>
            </a:r>
            <a:r>
              <a:rPr lang="en-US" sz="2000" b="1" i="1" dirty="0" smtClean="0">
                <a:latin typeface="Times New Roman" pitchFamily="18" charset="0"/>
                <a:cs typeface="Times New Roman" pitchFamily="18" charset="0"/>
              </a:rPr>
              <a:t>girdles</a:t>
            </a:r>
            <a:r>
              <a:rPr lang="en-US" dirty="0" smtClean="0">
                <a:latin typeface="Times New Roman" pitchFamily="18" charset="0"/>
                <a:cs typeface="Times New Roman" pitchFamily="18" charset="0"/>
              </a:rPr>
              <a:t>, or </a:t>
            </a:r>
            <a:r>
              <a:rPr lang="en-US" b="1" i="1" dirty="0" smtClean="0">
                <a:latin typeface="Times New Roman" pitchFamily="18" charset="0"/>
                <a:cs typeface="Times New Roman" pitchFamily="18" charset="0"/>
              </a:rPr>
              <a:t>stretch </a:t>
            </a:r>
            <a:r>
              <a:rPr lang="en-US" sz="2800" b="1" i="1" dirty="0" smtClean="0">
                <a:latin typeface="Times New Roman" pitchFamily="18" charset="0"/>
                <a:cs typeface="Times New Roman" pitchFamily="18" charset="0"/>
              </a:rPr>
              <a:t>from obesity </a:t>
            </a:r>
            <a:endParaRPr lang="en-US" b="1" i="1" dirty="0" smtClean="0">
              <a:latin typeface="Times New Roman" pitchFamily="18" charset="0"/>
              <a:cs typeface="Times New Roman" pitchFamily="18" charset="0"/>
            </a:endParaRPr>
          </a:p>
          <a:p>
            <a:pPr algn="ctr" rtl="0"/>
            <a:r>
              <a:rPr lang="en-US" b="1" i="1" u="sng" dirty="0" smtClean="0">
                <a:latin typeface="Times New Roman" pitchFamily="18" charset="0"/>
                <a:cs typeface="Times New Roman" pitchFamily="18" charset="0"/>
              </a:rPr>
              <a:t>Mechanical</a:t>
            </a:r>
            <a:r>
              <a:rPr lang="en-US" dirty="0" smtClean="0">
                <a:latin typeface="Times New Roman" pitchFamily="18" charset="0"/>
                <a:cs typeface="Times New Roman" pitchFamily="18" charset="0"/>
              </a:rPr>
              <a:t> :factors include </a:t>
            </a:r>
            <a:r>
              <a:rPr lang="en-US" b="1" i="1" u="sng" dirty="0" smtClean="0">
                <a:latin typeface="Times New Roman" pitchFamily="18" charset="0"/>
                <a:cs typeface="Times New Roman" pitchFamily="18" charset="0"/>
              </a:rPr>
              <a:t>prolonged sitting or standing.</a:t>
            </a:r>
          </a:p>
          <a:p>
            <a:pPr algn="ctr" rtl="0"/>
            <a:r>
              <a:rPr lang="en-US" b="1" i="1" dirty="0" smtClean="0">
                <a:latin typeface="Times New Roman" pitchFamily="18" charset="0"/>
                <a:cs typeface="Times New Roman" pitchFamily="18" charset="0"/>
              </a:rPr>
              <a:t> Diabetes </a:t>
            </a:r>
            <a:r>
              <a:rPr lang="en-US" dirty="0" smtClean="0">
                <a:latin typeface="Times New Roman" pitchFamily="18" charset="0"/>
                <a:cs typeface="Times New Roman" pitchFamily="18" charset="0"/>
              </a:rPr>
              <a:t>can also cause this neuropathy in isolation or in the clinical setting of a </a:t>
            </a:r>
            <a:r>
              <a:rPr lang="en-US" dirty="0" err="1" smtClean="0">
                <a:latin typeface="Times New Roman" pitchFamily="18" charset="0"/>
                <a:cs typeface="Times New Roman" pitchFamily="18" charset="0"/>
              </a:rPr>
              <a:t>polyneuropathy</a:t>
            </a:r>
            <a:endParaRPr lang="en-US" dirty="0">
              <a:latin typeface="Times New Roman" pitchFamily="18" charset="0"/>
              <a:cs typeface="Times New Roman" pitchFamily="18" charset="0"/>
            </a:endParaRPr>
          </a:p>
        </p:txBody>
      </p:sp>
      <p:sp>
        <p:nvSpPr>
          <p:cNvPr id="10" name="TextBox 9"/>
          <p:cNvSpPr txBox="1"/>
          <p:nvPr/>
        </p:nvSpPr>
        <p:spPr>
          <a:xfrm rot="2698108">
            <a:off x="4364280" y="3042106"/>
            <a:ext cx="211468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smtClean="0">
                <a:latin typeface="Times New Roman" pitchFamily="18" charset="0"/>
                <a:cs typeface="Times New Roman" pitchFamily="18" charset="0"/>
              </a:rPr>
              <a:t>Clinical application</a:t>
            </a:r>
            <a:endParaRPr lang="en-US" b="1" dirty="0">
              <a:latin typeface="Times New Roman" pitchFamily="18" charset="0"/>
              <a:cs typeface="Times New Roman" pitchFamily="18" charset="0"/>
            </a:endParaRPr>
          </a:p>
        </p:txBody>
      </p:sp>
      <p:sp>
        <p:nvSpPr>
          <p:cNvPr id="12" name="TextBox 11"/>
          <p:cNvSpPr txBox="1"/>
          <p:nvPr/>
        </p:nvSpPr>
        <p:spPr>
          <a:xfrm rot="2787724">
            <a:off x="4035170" y="3442384"/>
            <a:ext cx="208262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Injury of this nerve </a:t>
            </a:r>
            <a:endParaRPr lang="en-US" dirty="0">
              <a:latin typeface="Times New Roman" pitchFamily="18" charset="0"/>
              <a:cs typeface="Times New Roman" pitchFamily="18" charset="0"/>
            </a:endParaRPr>
          </a:p>
        </p:txBody>
      </p:sp>
      <p:sp>
        <p:nvSpPr>
          <p:cNvPr id="13" name="Date Placeholder 12"/>
          <p:cNvSpPr>
            <a:spLocks noGrp="1"/>
          </p:cNvSpPr>
          <p:nvPr>
            <p:ph type="dt" sz="half" idx="10"/>
          </p:nvPr>
        </p:nvSpPr>
        <p:spPr/>
        <p:txBody>
          <a:bodyPr/>
          <a:lstStyle/>
          <a:p>
            <a:fld id="{1B1D2413-E4E1-43EE-A922-82F9C493A49E}" type="datetime1">
              <a:rPr lang="en-GB" smtClean="0"/>
              <a:pPr/>
              <a:t>01/02/2015</a:t>
            </a:fld>
            <a:endParaRPr lang="ar-JO"/>
          </a:p>
        </p:txBody>
      </p:sp>
      <p:sp>
        <p:nvSpPr>
          <p:cNvPr id="15" name="Footer Placeholder 14"/>
          <p:cNvSpPr>
            <a:spLocks noGrp="1"/>
          </p:cNvSpPr>
          <p:nvPr>
            <p:ph type="ftr" sz="quarter" idx="11"/>
          </p:nvPr>
        </p:nvSpPr>
        <p:spPr>
          <a:xfrm rot="5400000">
            <a:off x="8213263" y="531794"/>
            <a:ext cx="1428760" cy="365125"/>
          </a:xfrm>
        </p:spPr>
        <p:style>
          <a:lnRef idx="1">
            <a:schemeClr val="accent5"/>
          </a:lnRef>
          <a:fillRef idx="2">
            <a:schemeClr val="accent5"/>
          </a:fillRef>
          <a:effectRef idx="1">
            <a:schemeClr val="accent5"/>
          </a:effectRef>
          <a:fontRef idx="minor">
            <a:schemeClr val="dk1"/>
          </a:fontRef>
        </p:style>
        <p:txBody>
          <a:bodyPr/>
          <a:lstStyle/>
          <a:p>
            <a:r>
              <a:rPr lang="en-US" sz="800" smtClean="0"/>
              <a:t>Dr.Amjad Shatarat      </a:t>
            </a:r>
            <a:endParaRPr lang="ar-JO" sz="800"/>
          </a:p>
        </p:txBody>
      </p:sp>
      <p:sp>
        <p:nvSpPr>
          <p:cNvPr id="16" name="TextBox 15"/>
          <p:cNvSpPr txBox="1"/>
          <p:nvPr/>
        </p:nvSpPr>
        <p:spPr>
          <a:xfrm rot="842939">
            <a:off x="4897397" y="5143512"/>
            <a:ext cx="230749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1">
            <a:spAutoFit/>
          </a:bodyPr>
          <a:lstStyle/>
          <a:p>
            <a:r>
              <a:rPr lang="en-US" dirty="0" smtClean="0">
                <a:cs typeface="+mj-cs"/>
              </a:rPr>
              <a:t>Graft for bone marrow</a:t>
            </a:r>
            <a:endParaRPr lang="ar-JO" dirty="0">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l="43406" t="21375" r="11707" b="4916"/>
          <a:stretch>
            <a:fillRect/>
          </a:stretch>
        </p:blipFill>
        <p:spPr bwMode="auto">
          <a:xfrm>
            <a:off x="3643306" y="501190"/>
            <a:ext cx="5000660" cy="5537906"/>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285720" y="1285860"/>
            <a:ext cx="3034612" cy="923330"/>
          </a:xfrm>
          <a:prstGeom prst="rect">
            <a:avLst/>
          </a:prstGeom>
          <a:ln w="57150"/>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dirty="0" smtClean="0">
                <a:latin typeface="Times New Roman" pitchFamily="18" charset="0"/>
                <a:cs typeface="Times New Roman" pitchFamily="18" charset="0"/>
              </a:rPr>
              <a:t>Now you should be</a:t>
            </a:r>
          </a:p>
          <a:p>
            <a:pPr algn="ctr"/>
            <a:r>
              <a:rPr lang="en-US" dirty="0" smtClean="0">
                <a:latin typeface="Times New Roman" pitchFamily="18" charset="0"/>
                <a:cs typeface="Times New Roman" pitchFamily="18" charset="0"/>
              </a:rPr>
              <a:t> able to name the nerves </a:t>
            </a:r>
          </a:p>
          <a:p>
            <a:pPr algn="ctr"/>
            <a:r>
              <a:rPr lang="en-US" dirty="0" smtClean="0">
                <a:latin typeface="Times New Roman" pitchFamily="18" charset="0"/>
                <a:cs typeface="Times New Roman" pitchFamily="18" charset="0"/>
              </a:rPr>
              <a:t>and the areas that they supply</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37C72EBD-EF6E-40DF-A247-8B49ACCAC886}" type="datetime1">
              <a:rPr lang="en-GB" smtClean="0"/>
              <a:pPr/>
              <a:t>01/02/2015</a:t>
            </a:fld>
            <a:endParaRPr lang="ar-JO"/>
          </a:p>
        </p:txBody>
      </p:sp>
      <p:sp>
        <p:nvSpPr>
          <p:cNvPr id="5" name="Slide Number Placeholder 4"/>
          <p:cNvSpPr>
            <a:spLocks noGrp="1"/>
          </p:cNvSpPr>
          <p:nvPr>
            <p:ph type="sldNum" sz="quarter" idx="12"/>
          </p:nvPr>
        </p:nvSpPr>
        <p:spPr/>
        <p:txBody>
          <a:bodyPr/>
          <a:lstStyle/>
          <a:p>
            <a:fld id="{22A42C2E-93E4-404E-A6F5-A11B05156EE1}" type="slidenum">
              <a:rPr lang="ar-JO" smtClean="0"/>
              <a:pPr/>
              <a:t>17</a:t>
            </a:fld>
            <a:endParaRPr lang="ar-JO"/>
          </a:p>
        </p:txBody>
      </p:sp>
      <p:sp>
        <p:nvSpPr>
          <p:cNvPr id="6" name="Footer Placeholder 5"/>
          <p:cNvSpPr>
            <a:spLocks noGrp="1"/>
          </p:cNvSpPr>
          <p:nvPr>
            <p:ph type="ftr" sz="quarter" idx="11"/>
          </p:nvPr>
        </p:nvSpPr>
        <p:spPr/>
        <p:txBody>
          <a:bodyPr/>
          <a:lstStyle/>
          <a:p>
            <a:r>
              <a:rPr lang="en-US" smtClean="0"/>
              <a:t>Dr.Amjad Shatarat      </a:t>
            </a:r>
            <a:endParaRPr lang="ar-JO"/>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2269321"/>
            <a:ext cx="6110968" cy="1015663"/>
          </a:xfrm>
          <a:prstGeom prst="rect">
            <a:avLst/>
          </a:prstGeom>
          <a:solidFill>
            <a:srgbClr val="FFFF00"/>
          </a:solidFill>
          <a:ln w="76200">
            <a:solidFill>
              <a:srgbClr val="FFC000"/>
            </a:solidFill>
          </a:ln>
        </p:spPr>
        <p:txBody>
          <a:bodyPr wrap="none" rtlCol="0">
            <a:spAutoFit/>
          </a:bodyPr>
          <a:lstStyle/>
          <a:p>
            <a:r>
              <a:rPr lang="en-US" sz="6000" dirty="0" smtClean="0">
                <a:latin typeface="Algerian" pitchFamily="82" charset="0"/>
              </a:rPr>
              <a:t>Sacral plexus</a:t>
            </a:r>
            <a:endParaRPr lang="en-US" sz="6000" dirty="0">
              <a:latin typeface="Algerian" pitchFamily="82" charset="0"/>
            </a:endParaRPr>
          </a:p>
        </p:txBody>
      </p:sp>
      <p:sp>
        <p:nvSpPr>
          <p:cNvPr id="3" name="Date Placeholder 2"/>
          <p:cNvSpPr>
            <a:spLocks noGrp="1"/>
          </p:cNvSpPr>
          <p:nvPr>
            <p:ph type="dt" sz="half" idx="10"/>
          </p:nvPr>
        </p:nvSpPr>
        <p:spPr/>
        <p:txBody>
          <a:bodyPr/>
          <a:lstStyle/>
          <a:p>
            <a:fld id="{41D6F625-8079-42F0-AB21-DCF184F29C93}" type="datetime1">
              <a:rPr lang="en-GB" smtClean="0"/>
              <a:pPr/>
              <a:t>01/02/2015</a:t>
            </a:fld>
            <a:endParaRPr lang="ar-JO"/>
          </a:p>
        </p:txBody>
      </p:sp>
      <p:sp>
        <p:nvSpPr>
          <p:cNvPr id="4" name="Slide Number Placeholder 3"/>
          <p:cNvSpPr>
            <a:spLocks noGrp="1"/>
          </p:cNvSpPr>
          <p:nvPr>
            <p:ph type="sldNum" sz="quarter" idx="12"/>
          </p:nvPr>
        </p:nvSpPr>
        <p:spPr/>
        <p:txBody>
          <a:bodyPr/>
          <a:lstStyle/>
          <a:p>
            <a:fld id="{22A42C2E-93E4-404E-A6F5-A11B05156EE1}" type="slidenum">
              <a:rPr lang="ar-JO" smtClean="0"/>
              <a:pPr/>
              <a:t>18</a:t>
            </a:fld>
            <a:endParaRPr lang="ar-JO"/>
          </a:p>
        </p:txBody>
      </p:sp>
      <p:sp>
        <p:nvSpPr>
          <p:cNvPr id="5" name="Footer Placeholder 4"/>
          <p:cNvSpPr>
            <a:spLocks noGrp="1"/>
          </p:cNvSpPr>
          <p:nvPr>
            <p:ph type="ftr" sz="quarter" idx="11"/>
          </p:nvPr>
        </p:nvSpPr>
        <p:spPr/>
        <p:txBody>
          <a:bodyPr/>
          <a:lstStyle/>
          <a:p>
            <a:r>
              <a:rPr lang="en-US" smtClean="0"/>
              <a:t>Dr.Amjad Shatarat      </a:t>
            </a:r>
            <a:endParaRPr lang="ar-J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9231" t="2476" r="12298" b="16256"/>
          <a:stretch>
            <a:fillRect/>
          </a:stretch>
        </p:blipFill>
        <p:spPr bwMode="auto">
          <a:xfrm>
            <a:off x="0" y="-27384"/>
            <a:ext cx="9144000" cy="6858000"/>
          </a:xfrm>
          <a:prstGeom prst="rect">
            <a:avLst/>
          </a:prstGeom>
          <a:noFill/>
          <a:ln w="9525">
            <a:noFill/>
            <a:miter lim="800000"/>
            <a:headEnd/>
            <a:tailEnd/>
          </a:ln>
        </p:spPr>
      </p:pic>
      <p:sp>
        <p:nvSpPr>
          <p:cNvPr id="3" name="TextBox 2"/>
          <p:cNvSpPr txBox="1"/>
          <p:nvPr/>
        </p:nvSpPr>
        <p:spPr>
          <a:xfrm>
            <a:off x="0" y="-27384"/>
            <a:ext cx="9144000" cy="646331"/>
          </a:xfrm>
          <a:prstGeom prst="rect">
            <a:avLst/>
          </a:prstGeom>
          <a:solidFill>
            <a:srgbClr val="FFFF00"/>
          </a:solidFill>
        </p:spPr>
        <p:txBody>
          <a:bodyPr wrap="square" rtlCol="0">
            <a:spAutoFit/>
          </a:bodyPr>
          <a:lstStyle/>
          <a:p>
            <a:pPr algn="l" rtl="0"/>
            <a:r>
              <a:rPr lang="en-US" b="1" dirty="0" smtClean="0">
                <a:latin typeface="Times New Roman" pitchFamily="18" charset="0"/>
                <a:cs typeface="Times New Roman" pitchFamily="18" charset="0"/>
              </a:rPr>
              <a:t>The sacral plexus is formed by the union of lumbosacral trunk and anterior primary rami of the  S1, S2, S3 and the upper part of S4 in the pelvis in front of sacrum</a:t>
            </a:r>
            <a:endParaRPr lang="en-US" b="1" dirty="0">
              <a:latin typeface="Times New Roman" pitchFamily="18" charset="0"/>
              <a:cs typeface="Times New Roman" pitchFamily="18" charset="0"/>
            </a:endParaRPr>
          </a:p>
        </p:txBody>
      </p:sp>
      <p:sp>
        <p:nvSpPr>
          <p:cNvPr id="5" name="TextBox 4"/>
          <p:cNvSpPr txBox="1"/>
          <p:nvPr/>
        </p:nvSpPr>
        <p:spPr>
          <a:xfrm>
            <a:off x="0" y="1004535"/>
            <a:ext cx="3995936" cy="1477328"/>
          </a:xfrm>
          <a:prstGeom prst="rect">
            <a:avLst/>
          </a:prstGeom>
          <a:solidFill>
            <a:schemeClr val="accent2"/>
          </a:solidFill>
        </p:spPr>
        <p:txBody>
          <a:bodyPr wrap="square" rtlCol="0">
            <a:spAutoFit/>
          </a:bodyPr>
          <a:lstStyle/>
          <a:p>
            <a:pPr algn="l"/>
            <a:r>
              <a:rPr lang="en-US" b="1" dirty="0" smtClean="0">
                <a:latin typeface="Times New Roman" pitchFamily="18" charset="0"/>
                <a:cs typeface="Times New Roman" pitchFamily="18" charset="0"/>
              </a:rPr>
              <a:t>The lumbosacral trunk is a thick nerve formed by the union of lower part of anterior primary ramus of L4 ( nervus furcalis ?) with the anterior primary ramus of L5 </a:t>
            </a:r>
            <a:endParaRPr lang="en-US" b="1" dirty="0">
              <a:latin typeface="Times New Roman" pitchFamily="18" charset="0"/>
              <a:cs typeface="Times New Roman" pitchFamily="18" charset="0"/>
            </a:endParaRPr>
          </a:p>
        </p:txBody>
      </p:sp>
      <p:sp>
        <p:nvSpPr>
          <p:cNvPr id="6" name="TextBox 5"/>
          <p:cNvSpPr txBox="1"/>
          <p:nvPr/>
        </p:nvSpPr>
        <p:spPr>
          <a:xfrm>
            <a:off x="971600" y="5949280"/>
            <a:ext cx="372218" cy="369332"/>
          </a:xfrm>
          <a:prstGeom prst="rect">
            <a:avLst/>
          </a:prstGeom>
          <a:solidFill>
            <a:schemeClr val="accent1"/>
          </a:solidFill>
        </p:spPr>
        <p:txBody>
          <a:bodyPr wrap="none" rtlCol="0">
            <a:spAutoFit/>
          </a:bodyPr>
          <a:lstStyle/>
          <a:p>
            <a:r>
              <a:rPr lang="en-US" dirty="0" smtClean="0"/>
              <a:t>1-</a:t>
            </a:r>
            <a:endParaRPr lang="en-US" dirty="0"/>
          </a:p>
        </p:txBody>
      </p:sp>
      <p:sp>
        <p:nvSpPr>
          <p:cNvPr id="7" name="TextBox 6"/>
          <p:cNvSpPr txBox="1"/>
          <p:nvPr/>
        </p:nvSpPr>
        <p:spPr>
          <a:xfrm>
            <a:off x="1187624" y="6381328"/>
            <a:ext cx="372218" cy="369332"/>
          </a:xfrm>
          <a:prstGeom prst="rect">
            <a:avLst/>
          </a:prstGeom>
          <a:solidFill>
            <a:schemeClr val="accent1"/>
          </a:solidFill>
        </p:spPr>
        <p:txBody>
          <a:bodyPr wrap="none" rtlCol="0">
            <a:spAutoFit/>
          </a:bodyPr>
          <a:lstStyle/>
          <a:p>
            <a:r>
              <a:rPr lang="en-US" dirty="0" smtClean="0"/>
              <a:t>2-</a:t>
            </a:r>
            <a:endParaRPr lang="en-US" dirty="0"/>
          </a:p>
        </p:txBody>
      </p:sp>
      <p:sp>
        <p:nvSpPr>
          <p:cNvPr id="8" name="TextBox 7"/>
          <p:cNvSpPr txBox="1"/>
          <p:nvPr/>
        </p:nvSpPr>
        <p:spPr>
          <a:xfrm>
            <a:off x="1043608" y="2636912"/>
            <a:ext cx="372218" cy="369332"/>
          </a:xfrm>
          <a:prstGeom prst="rect">
            <a:avLst/>
          </a:prstGeom>
          <a:solidFill>
            <a:schemeClr val="accent1"/>
          </a:solidFill>
        </p:spPr>
        <p:txBody>
          <a:bodyPr wrap="none" rtlCol="0">
            <a:spAutoFit/>
          </a:bodyPr>
          <a:lstStyle/>
          <a:p>
            <a:r>
              <a:rPr lang="en-US" dirty="0" smtClean="0"/>
              <a:t>3-</a:t>
            </a:r>
            <a:endParaRPr lang="en-US" dirty="0"/>
          </a:p>
        </p:txBody>
      </p:sp>
      <p:sp>
        <p:nvSpPr>
          <p:cNvPr id="9" name="TextBox 8"/>
          <p:cNvSpPr txBox="1"/>
          <p:nvPr/>
        </p:nvSpPr>
        <p:spPr>
          <a:xfrm>
            <a:off x="899592" y="2987660"/>
            <a:ext cx="372218" cy="369332"/>
          </a:xfrm>
          <a:prstGeom prst="rect">
            <a:avLst/>
          </a:prstGeom>
          <a:solidFill>
            <a:schemeClr val="accent1"/>
          </a:solidFill>
        </p:spPr>
        <p:txBody>
          <a:bodyPr wrap="none" rtlCol="0">
            <a:spAutoFit/>
          </a:bodyPr>
          <a:lstStyle/>
          <a:p>
            <a:r>
              <a:rPr lang="en-US" dirty="0" smtClean="0"/>
              <a:t>4-</a:t>
            </a:r>
            <a:endParaRPr lang="en-US" dirty="0"/>
          </a:p>
        </p:txBody>
      </p:sp>
      <p:sp>
        <p:nvSpPr>
          <p:cNvPr id="10" name="TextBox 9"/>
          <p:cNvSpPr txBox="1"/>
          <p:nvPr/>
        </p:nvSpPr>
        <p:spPr>
          <a:xfrm>
            <a:off x="5076056" y="6309320"/>
            <a:ext cx="372218" cy="369332"/>
          </a:xfrm>
          <a:prstGeom prst="rect">
            <a:avLst/>
          </a:prstGeom>
          <a:solidFill>
            <a:schemeClr val="accent1"/>
          </a:solidFill>
        </p:spPr>
        <p:txBody>
          <a:bodyPr wrap="none" rtlCol="0">
            <a:spAutoFit/>
          </a:bodyPr>
          <a:lstStyle/>
          <a:p>
            <a:r>
              <a:rPr lang="en-US" dirty="0" smtClean="0"/>
              <a:t>5-</a:t>
            </a:r>
            <a:endParaRPr lang="en-US" dirty="0"/>
          </a:p>
        </p:txBody>
      </p:sp>
      <p:sp>
        <p:nvSpPr>
          <p:cNvPr id="11" name="TextBox 10"/>
          <p:cNvSpPr txBox="1"/>
          <p:nvPr/>
        </p:nvSpPr>
        <p:spPr>
          <a:xfrm>
            <a:off x="5940152" y="5795972"/>
            <a:ext cx="1846852" cy="369332"/>
          </a:xfrm>
          <a:prstGeom prst="rect">
            <a:avLst/>
          </a:prstGeom>
          <a:solidFill>
            <a:schemeClr val="accent1"/>
          </a:solidFill>
        </p:spPr>
        <p:txBody>
          <a:bodyPr wrap="none" rtlCol="0">
            <a:spAutoFit/>
          </a:bodyPr>
          <a:lstStyle/>
          <a:p>
            <a:r>
              <a:rPr lang="en-US" dirty="0" smtClean="0"/>
              <a:t>6-Pudendal nerve</a:t>
            </a:r>
            <a:endParaRPr lang="en-US" dirty="0"/>
          </a:p>
        </p:txBody>
      </p:sp>
      <p:sp>
        <p:nvSpPr>
          <p:cNvPr id="12" name="TextBox 11"/>
          <p:cNvSpPr txBox="1"/>
          <p:nvPr/>
        </p:nvSpPr>
        <p:spPr>
          <a:xfrm>
            <a:off x="809182" y="5517232"/>
            <a:ext cx="1697901" cy="369332"/>
          </a:xfrm>
          <a:prstGeom prst="rect">
            <a:avLst/>
          </a:prstGeom>
          <a:solidFill>
            <a:schemeClr val="accent1"/>
          </a:solidFill>
        </p:spPr>
        <p:txBody>
          <a:bodyPr wrap="none" rtlCol="0">
            <a:spAutoFit/>
          </a:bodyPr>
          <a:lstStyle/>
          <a:p>
            <a:r>
              <a:rPr lang="en-US" b="1" dirty="0" smtClean="0">
                <a:latin typeface="Times New Roman" pitchFamily="18" charset="0"/>
                <a:cs typeface="Times New Roman" pitchFamily="18" charset="0"/>
              </a:rPr>
              <a:t>7- Sciatic nerve</a:t>
            </a:r>
            <a:endParaRPr lang="en-US" b="1" dirty="0">
              <a:latin typeface="Times New Roman" pitchFamily="18" charset="0"/>
              <a:cs typeface="Times New Roman" pitchFamily="18" charset="0"/>
            </a:endParaRPr>
          </a:p>
        </p:txBody>
      </p:sp>
      <p:cxnSp>
        <p:nvCxnSpPr>
          <p:cNvPr id="14" name="Straight Arrow Connector 13"/>
          <p:cNvCxnSpPr>
            <a:stCxn id="12" idx="3"/>
          </p:cNvCxnSpPr>
          <p:nvPr/>
        </p:nvCxnSpPr>
        <p:spPr>
          <a:xfrm flipV="1">
            <a:off x="2507083" y="5661248"/>
            <a:ext cx="624757"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47664" y="2924944"/>
            <a:ext cx="122413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3229744"/>
            <a:ext cx="1224136"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24128" y="6597352"/>
            <a:ext cx="1800200"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19672" y="6741368"/>
            <a:ext cx="2952328"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47664" y="6309320"/>
            <a:ext cx="2808312"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316C06D3-D940-455B-832B-C80972976CDF}" type="datetime1">
              <a:rPr lang="en-GB" smtClean="0"/>
              <a:pPr/>
              <a:t>01/02/2015</a:t>
            </a:fld>
            <a:endParaRPr lang="ar-JO"/>
          </a:p>
        </p:txBody>
      </p:sp>
      <p:sp>
        <p:nvSpPr>
          <p:cNvPr id="23" name="Slide Number Placeholder 22"/>
          <p:cNvSpPr>
            <a:spLocks noGrp="1"/>
          </p:cNvSpPr>
          <p:nvPr>
            <p:ph type="sldNum" sz="quarter" idx="12"/>
          </p:nvPr>
        </p:nvSpPr>
        <p:spPr/>
        <p:txBody>
          <a:bodyPr/>
          <a:lstStyle/>
          <a:p>
            <a:fld id="{22A42C2E-93E4-404E-A6F5-A11B05156EE1}" type="slidenum">
              <a:rPr lang="ar-JO" smtClean="0"/>
              <a:pPr/>
              <a:t>19</a:t>
            </a:fld>
            <a:endParaRPr lang="ar-JO"/>
          </a:p>
        </p:txBody>
      </p:sp>
      <p:sp>
        <p:nvSpPr>
          <p:cNvPr id="24" name="Footer Placeholder 23"/>
          <p:cNvSpPr>
            <a:spLocks noGrp="1"/>
          </p:cNvSpPr>
          <p:nvPr>
            <p:ph type="ftr" sz="quarter" idx="11"/>
          </p:nvPr>
        </p:nvSpPr>
        <p:spPr/>
        <p:txBody>
          <a:bodyPr/>
          <a:lstStyle/>
          <a:p>
            <a:r>
              <a:rPr lang="en-US" smtClean="0"/>
              <a:t>Dr.Amjad Shatarat      </a:t>
            </a:r>
            <a:endParaRPr lang="ar-J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p:spPr>
        <p:style>
          <a:lnRef idx="1">
            <a:schemeClr val="accent5"/>
          </a:lnRef>
          <a:fillRef idx="2">
            <a:schemeClr val="accent5"/>
          </a:fillRef>
          <a:effectRef idx="1">
            <a:schemeClr val="accent5"/>
          </a:effectRef>
          <a:fontRef idx="minor">
            <a:schemeClr val="dk1"/>
          </a:fontRef>
        </p:style>
        <p:txBody>
          <a:bodyPr/>
          <a:lstStyle/>
          <a:p>
            <a:r>
              <a:rPr lang="en-US" dirty="0" smtClean="0">
                <a:latin typeface="Algerian" pitchFamily="82" charset="0"/>
              </a:rPr>
              <a:t>Anatomy of the lower limbs</a:t>
            </a:r>
            <a:endParaRPr lang="en-US" dirty="0">
              <a:latin typeface="Algerian" pitchFamily="82" charset="0"/>
            </a:endParaRPr>
          </a:p>
        </p:txBody>
      </p:sp>
      <p:sp>
        <p:nvSpPr>
          <p:cNvPr id="3" name="Subtitle 2"/>
          <p:cNvSpPr>
            <a:spLocks noGrp="1"/>
          </p:cNvSpPr>
          <p:nvPr>
            <p:ph type="subTitle" idx="1"/>
          </p:nvPr>
        </p:nvSpPr>
        <p:spPr>
          <a:xfrm>
            <a:off x="1371600" y="3429000"/>
            <a:ext cx="6400800" cy="1752600"/>
          </a:xfrm>
        </p:spPr>
        <p:style>
          <a:lnRef idx="1">
            <a:schemeClr val="accent3"/>
          </a:lnRef>
          <a:fillRef idx="2">
            <a:schemeClr val="accent3"/>
          </a:fillRef>
          <a:effectRef idx="1">
            <a:schemeClr val="accent3"/>
          </a:effectRef>
          <a:fontRef idx="minor">
            <a:schemeClr val="dk1"/>
          </a:fontRef>
        </p:style>
        <p:txBody>
          <a:bodyPr/>
          <a:lstStyle/>
          <a:p>
            <a:r>
              <a:rPr lang="en-US" dirty="0" smtClean="0">
                <a:latin typeface="Algerian" pitchFamily="82" charset="0"/>
              </a:rPr>
              <a:t>By </a:t>
            </a:r>
          </a:p>
          <a:p>
            <a:r>
              <a:rPr lang="en-US" dirty="0" smtClean="0">
                <a:solidFill>
                  <a:schemeClr val="accent5"/>
                </a:solidFill>
                <a:latin typeface="Algerian" pitchFamily="82" charset="0"/>
              </a:rPr>
              <a:t>Dr. Amjad Shatarat</a:t>
            </a:r>
          </a:p>
          <a:p>
            <a:r>
              <a:rPr lang="ar-JO" dirty="0" smtClean="0">
                <a:solidFill>
                  <a:schemeClr val="accent5"/>
                </a:solidFill>
                <a:latin typeface="Algerian" pitchFamily="82" charset="0"/>
              </a:rPr>
              <a:t>د.امجد الشطرات</a:t>
            </a:r>
            <a:endParaRPr lang="en-US" dirty="0">
              <a:solidFill>
                <a:schemeClr val="accent5"/>
              </a:solidFill>
              <a:latin typeface="Algerian" pitchFamily="82" charset="0"/>
            </a:endParaRPr>
          </a:p>
        </p:txBody>
      </p:sp>
      <p:sp>
        <p:nvSpPr>
          <p:cNvPr id="4" name="Date Placeholder 3"/>
          <p:cNvSpPr>
            <a:spLocks noGrp="1"/>
          </p:cNvSpPr>
          <p:nvPr>
            <p:ph type="dt" sz="half" idx="10"/>
          </p:nvPr>
        </p:nvSpPr>
        <p:spPr/>
        <p:txBody>
          <a:bodyPr/>
          <a:lstStyle/>
          <a:p>
            <a:fld id="{4C77760F-1BA1-4536-B1C4-EACD0D744B4D}" type="datetime1">
              <a:rPr lang="en-GB" smtClean="0"/>
              <a:pPr/>
              <a:t>01/02/2015</a:t>
            </a:fld>
            <a:endParaRPr lang="ar-JO"/>
          </a:p>
        </p:txBody>
      </p:sp>
      <p:sp>
        <p:nvSpPr>
          <p:cNvPr id="5" name="Slide Number Placeholder 4"/>
          <p:cNvSpPr>
            <a:spLocks noGrp="1"/>
          </p:cNvSpPr>
          <p:nvPr>
            <p:ph type="sldNum" sz="quarter" idx="12"/>
          </p:nvPr>
        </p:nvSpPr>
        <p:spPr/>
        <p:txBody>
          <a:bodyPr/>
          <a:lstStyle/>
          <a:p>
            <a:fld id="{22A42C2E-93E4-404E-A6F5-A11B05156EE1}" type="slidenum">
              <a:rPr lang="ar-JO" smtClean="0"/>
              <a:pPr/>
              <a:t>2</a:t>
            </a:fld>
            <a:endParaRPr lang="ar-JO"/>
          </a:p>
        </p:txBody>
      </p:sp>
      <p:sp>
        <p:nvSpPr>
          <p:cNvPr id="6" name="Footer Placeholder 5"/>
          <p:cNvSpPr>
            <a:spLocks noGrp="1"/>
          </p:cNvSpPr>
          <p:nvPr>
            <p:ph type="ftr" sz="quarter" idx="11"/>
          </p:nvPr>
        </p:nvSpPr>
        <p:spPr/>
        <p:txBody>
          <a:bodyPr/>
          <a:lstStyle/>
          <a:p>
            <a:r>
              <a:rPr lang="en-US" smtClean="0"/>
              <a:t>Dr.Amjad Shatarat      </a:t>
            </a:r>
            <a:endParaRPr lang="ar-JO"/>
          </a:p>
        </p:txBody>
      </p:sp>
      <p:sp>
        <p:nvSpPr>
          <p:cNvPr id="7" name="TextBox 6"/>
          <p:cNvSpPr txBox="1"/>
          <p:nvPr/>
        </p:nvSpPr>
        <p:spPr>
          <a:xfrm rot="17838837">
            <a:off x="890877" y="3269810"/>
            <a:ext cx="2475357" cy="523220"/>
          </a:xfrm>
          <a:prstGeom prst="rect">
            <a:avLst/>
          </a:prstGeom>
          <a:solidFill>
            <a:schemeClr val="accent1">
              <a:lumMod val="20000"/>
              <a:lumOff val="80000"/>
            </a:schemeClr>
          </a:solidFill>
        </p:spPr>
        <p:txBody>
          <a:bodyPr wrap="none" rtlCol="0">
            <a:spAutoFit/>
          </a:bodyPr>
          <a:lstStyle/>
          <a:p>
            <a:r>
              <a:rPr lang="en-US" sz="2800" dirty="0" smtClean="0">
                <a:latin typeface="Agency FB" pitchFamily="34" charset="0"/>
              </a:rPr>
              <a:t>a.shatarat@ju.edu.jo</a:t>
            </a:r>
            <a:endParaRPr lang="en-US" sz="2800" dirty="0">
              <a:latin typeface="Agency FB" pitchFamily="34" charset="0"/>
            </a:endParaRPr>
          </a:p>
        </p:txBody>
      </p:sp>
    </p:spTree>
    <p:extLst>
      <p:ext uri="{BB962C8B-B14F-4D97-AF65-F5344CB8AC3E}">
        <p14:creationId xmlns="" xmlns:p14="http://schemas.microsoft.com/office/powerpoint/2010/main" val="3879615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a:off x="2267744" y="2132856"/>
            <a:ext cx="4937570" cy="110799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6600" dirty="0" smtClean="0">
                <a:latin typeface="Algerian" pitchFamily="82" charset="0"/>
              </a:rPr>
              <a:t>Thank you </a:t>
            </a:r>
            <a:endParaRPr lang="en-US" sz="6600" dirty="0">
              <a:latin typeface="Algerian" pitchFamily="82" charset="0"/>
            </a:endParaRPr>
          </a:p>
        </p:txBody>
      </p:sp>
      <p:sp>
        <p:nvSpPr>
          <p:cNvPr id="3" name="Date Placeholder 2"/>
          <p:cNvSpPr>
            <a:spLocks noGrp="1"/>
          </p:cNvSpPr>
          <p:nvPr>
            <p:ph type="dt" sz="half" idx="10"/>
          </p:nvPr>
        </p:nvSpPr>
        <p:spPr/>
        <p:style>
          <a:lnRef idx="1">
            <a:schemeClr val="accent5"/>
          </a:lnRef>
          <a:fillRef idx="2">
            <a:schemeClr val="accent5"/>
          </a:fillRef>
          <a:effectRef idx="1">
            <a:schemeClr val="accent5"/>
          </a:effectRef>
          <a:fontRef idx="minor">
            <a:schemeClr val="dk1"/>
          </a:fontRef>
        </p:style>
        <p:txBody>
          <a:bodyPr/>
          <a:lstStyle/>
          <a:p>
            <a:fld id="{62861C90-7162-40C9-A260-30E52AACBD92}" type="datetime1">
              <a:rPr lang="en-GB" smtClean="0"/>
              <a:pPr/>
              <a:t>01/02/2015</a:t>
            </a:fld>
            <a:endParaRPr lang="ar-JO" dirty="0"/>
          </a:p>
        </p:txBody>
      </p:sp>
      <p:sp>
        <p:nvSpPr>
          <p:cNvPr id="4" name="Slide Number Placeholder 3"/>
          <p:cNvSpPr>
            <a:spLocks noGrp="1"/>
          </p:cNvSpPr>
          <p:nvPr>
            <p:ph type="sldNum" sz="quarter" idx="12"/>
          </p:nvPr>
        </p:nvSpPr>
        <p:spPr/>
        <p:txBody>
          <a:bodyPr/>
          <a:lstStyle/>
          <a:p>
            <a:fld id="{22A42C2E-93E4-404E-A6F5-A11B05156EE1}" type="slidenum">
              <a:rPr lang="ar-JO" smtClean="0"/>
              <a:pPr/>
              <a:t>20</a:t>
            </a:fld>
            <a:endParaRPr lang="ar-JO"/>
          </a:p>
        </p:txBody>
      </p:sp>
      <p:sp>
        <p:nvSpPr>
          <p:cNvPr id="5" name="Footer Placeholder 4"/>
          <p:cNvSpPr>
            <a:spLocks noGrp="1"/>
          </p:cNvSpPr>
          <p:nvPr>
            <p:ph type="ftr" sz="quarter" idx="11"/>
          </p:nvPr>
        </p:nvSpPr>
        <p:spPr/>
        <p:style>
          <a:lnRef idx="1">
            <a:schemeClr val="accent3"/>
          </a:lnRef>
          <a:fillRef idx="2">
            <a:schemeClr val="accent3"/>
          </a:fillRef>
          <a:effectRef idx="1">
            <a:schemeClr val="accent3"/>
          </a:effectRef>
          <a:fontRef idx="minor">
            <a:schemeClr val="dk1"/>
          </a:fontRef>
        </p:style>
        <p:txBody>
          <a:bodyPr/>
          <a:lstStyle/>
          <a:p>
            <a:r>
              <a:rPr lang="en-US" smtClean="0"/>
              <a:t>Dr.Amjad Shatarat      </a:t>
            </a:r>
            <a:endParaRPr lang="ar-JO"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4643438" y="214290"/>
            <a:ext cx="4270059" cy="5715040"/>
          </a:xfrm>
          <a:prstGeom prst="rect">
            <a:avLst/>
          </a:prstGeom>
          <a:ln w="57150">
            <a:solidFill>
              <a:srgbClr val="002060"/>
            </a:solidFill>
          </a:ln>
        </p:spPr>
        <p:style>
          <a:lnRef idx="1">
            <a:schemeClr val="accent5"/>
          </a:lnRef>
          <a:fillRef idx="2">
            <a:schemeClr val="accent5"/>
          </a:fillRef>
          <a:effectRef idx="1">
            <a:schemeClr val="accent5"/>
          </a:effectRef>
          <a:fontRef idx="minor">
            <a:schemeClr val="dk1"/>
          </a:fontRef>
        </p:style>
      </p:pic>
      <p:sp>
        <p:nvSpPr>
          <p:cNvPr id="3" name="TextBox 2"/>
          <p:cNvSpPr txBox="1"/>
          <p:nvPr/>
        </p:nvSpPr>
        <p:spPr>
          <a:xfrm>
            <a:off x="705613" y="59272"/>
            <a:ext cx="3290323" cy="369332"/>
          </a:xfrm>
          <a:prstGeom prst="rect">
            <a:avLst/>
          </a:prstGeom>
          <a:ln w="57150">
            <a:solidFill>
              <a:srgbClr val="002060"/>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u="sng" dirty="0" smtClean="0">
                <a:latin typeface="Times New Roman" pitchFamily="18" charset="0"/>
                <a:cs typeface="Times New Roman" pitchFamily="18" charset="0"/>
              </a:rPr>
              <a:t>Blood supply of the lower limbs</a:t>
            </a:r>
            <a:endParaRPr lang="en-US" b="1" u="sng" dirty="0">
              <a:latin typeface="Times New Roman" pitchFamily="18" charset="0"/>
              <a:cs typeface="Times New Roman" pitchFamily="18" charset="0"/>
            </a:endParaRPr>
          </a:p>
        </p:txBody>
      </p:sp>
      <p:sp>
        <p:nvSpPr>
          <p:cNvPr id="4" name="TextBox 3"/>
          <p:cNvSpPr txBox="1"/>
          <p:nvPr/>
        </p:nvSpPr>
        <p:spPr>
          <a:xfrm>
            <a:off x="35496" y="555949"/>
            <a:ext cx="4322190" cy="1015663"/>
          </a:xfrm>
          <a:prstGeom prst="rect">
            <a:avLst/>
          </a:prstGeom>
          <a:ln w="57150">
            <a:solidFill>
              <a:srgbClr val="00206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sz="2000" dirty="0" smtClean="0">
                <a:latin typeface="Times New Roman" pitchFamily="18" charset="0"/>
                <a:cs typeface="Times New Roman" pitchFamily="18" charset="0"/>
              </a:rPr>
              <a:t>1-The abdominal aorta divides at the level of </a:t>
            </a:r>
            <a:r>
              <a:rPr lang="en-US" sz="2000" b="1" u="sng" dirty="0" smtClean="0">
                <a:latin typeface="Times New Roman" pitchFamily="18" charset="0"/>
                <a:cs typeface="Times New Roman" pitchFamily="18" charset="0"/>
              </a:rPr>
              <a:t>L4</a:t>
            </a:r>
            <a:r>
              <a:rPr lang="en-US" sz="2000" dirty="0" smtClean="0">
                <a:latin typeface="Times New Roman" pitchFamily="18" charset="0"/>
                <a:cs typeface="Times New Roman" pitchFamily="18" charset="0"/>
              </a:rPr>
              <a:t> into Right and left </a:t>
            </a:r>
            <a:r>
              <a:rPr lang="en-US" sz="2000" b="1" i="1" u="sng" dirty="0" smtClean="0">
                <a:latin typeface="Times New Roman" pitchFamily="18" charset="0"/>
                <a:cs typeface="Times New Roman" pitchFamily="18" charset="0"/>
              </a:rPr>
              <a:t>common iliac arteries</a:t>
            </a:r>
            <a:endParaRPr lang="en-US" sz="2000" b="1" i="1" u="sng" dirty="0">
              <a:latin typeface="Times New Roman" pitchFamily="18" charset="0"/>
              <a:cs typeface="Times New Roman" pitchFamily="18" charset="0"/>
            </a:endParaRPr>
          </a:p>
        </p:txBody>
      </p:sp>
      <p:sp>
        <p:nvSpPr>
          <p:cNvPr id="5" name="TextBox 4"/>
          <p:cNvSpPr txBox="1"/>
          <p:nvPr/>
        </p:nvSpPr>
        <p:spPr>
          <a:xfrm>
            <a:off x="0" y="1772816"/>
            <a:ext cx="4427984" cy="646331"/>
          </a:xfrm>
          <a:prstGeom prst="rect">
            <a:avLst/>
          </a:prstGeom>
          <a:ln w="57150">
            <a:solidFill>
              <a:srgbClr val="00206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dirty="0" smtClean="0">
                <a:latin typeface="Times New Roman" pitchFamily="18" charset="0"/>
                <a:cs typeface="Times New Roman" pitchFamily="18" charset="0"/>
              </a:rPr>
              <a:t>2-  Each common iliac artery divides into </a:t>
            </a:r>
            <a:r>
              <a:rPr lang="en-US" b="1" i="1" u="sng" dirty="0" smtClean="0">
                <a:latin typeface="Times New Roman" pitchFamily="18" charset="0"/>
                <a:cs typeface="Times New Roman" pitchFamily="18" charset="0"/>
              </a:rPr>
              <a:t>external and internal iliac arteries</a:t>
            </a:r>
            <a:endParaRPr lang="en-US" b="1" i="1" u="sng" dirty="0">
              <a:latin typeface="Times New Roman" pitchFamily="18" charset="0"/>
              <a:cs typeface="Times New Roman" pitchFamily="18" charset="0"/>
            </a:endParaRPr>
          </a:p>
        </p:txBody>
      </p:sp>
      <p:sp>
        <p:nvSpPr>
          <p:cNvPr id="6" name="TextBox 5"/>
          <p:cNvSpPr txBox="1"/>
          <p:nvPr/>
        </p:nvSpPr>
        <p:spPr>
          <a:xfrm>
            <a:off x="285752" y="2636912"/>
            <a:ext cx="4143372" cy="1938992"/>
          </a:xfrm>
          <a:prstGeom prst="rect">
            <a:avLst/>
          </a:prstGeom>
          <a:ln w="57150">
            <a:solidFill>
              <a:srgbClr val="00206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sz="2000" dirty="0" smtClean="0">
                <a:latin typeface="Times New Roman" pitchFamily="18" charset="0"/>
                <a:cs typeface="Times New Roman" pitchFamily="18" charset="0"/>
              </a:rPr>
              <a:t>3- The external iliac artery becomes </a:t>
            </a:r>
            <a:r>
              <a:rPr lang="en-US" sz="2000" b="1" i="1" u="sng" dirty="0" smtClean="0">
                <a:latin typeface="Times New Roman" pitchFamily="18" charset="0"/>
                <a:cs typeface="Times New Roman" pitchFamily="18" charset="0"/>
              </a:rPr>
              <a:t>the femoral artery</a:t>
            </a:r>
          </a:p>
          <a:p>
            <a:pPr algn="ctr" rtl="0"/>
            <a:r>
              <a:rPr lang="en-US" sz="2000" dirty="0" smtClean="0">
                <a:latin typeface="Times New Roman" pitchFamily="18" charset="0"/>
                <a:cs typeface="Times New Roman" pitchFamily="18" charset="0"/>
              </a:rPr>
              <a:t>( </a:t>
            </a:r>
            <a:r>
              <a:rPr lang="en-US" sz="2000" b="1" u="sng" dirty="0" smtClean="0">
                <a:latin typeface="Times New Roman" pitchFamily="18" charset="0"/>
                <a:cs typeface="Times New Roman" pitchFamily="18" charset="0"/>
              </a:rPr>
              <a:t>as it passes behind the inguinal ligament</a:t>
            </a:r>
            <a:r>
              <a:rPr lang="en-US" sz="2000" dirty="0" smtClean="0">
                <a:latin typeface="Times New Roman" pitchFamily="18" charset="0"/>
                <a:cs typeface="Times New Roman" pitchFamily="18" charset="0"/>
              </a:rPr>
              <a:t>) which will be </a:t>
            </a:r>
          </a:p>
          <a:p>
            <a:pPr algn="ctr" rtl="0"/>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main</a:t>
            </a:r>
            <a:r>
              <a:rPr lang="en-US" sz="2000" dirty="0" smtClean="0">
                <a:latin typeface="Times New Roman" pitchFamily="18" charset="0"/>
                <a:cs typeface="Times New Roman" pitchFamily="18" charset="0"/>
              </a:rPr>
              <a:t> blood supply to the whole lower limb</a:t>
            </a:r>
          </a:p>
        </p:txBody>
      </p:sp>
      <p:sp>
        <p:nvSpPr>
          <p:cNvPr id="7" name="TextBox 6"/>
          <p:cNvSpPr txBox="1"/>
          <p:nvPr/>
        </p:nvSpPr>
        <p:spPr>
          <a:xfrm>
            <a:off x="63233" y="4714884"/>
            <a:ext cx="4508767" cy="1477328"/>
          </a:xfrm>
          <a:prstGeom prst="rect">
            <a:avLst/>
          </a:prstGeom>
          <a:ln w="57150">
            <a:solidFill>
              <a:srgbClr val="00206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dirty="0" smtClean="0">
                <a:latin typeface="Times New Roman" pitchFamily="18" charset="0"/>
                <a:cs typeface="Times New Roman" pitchFamily="18" charset="0"/>
              </a:rPr>
              <a:t>4- </a:t>
            </a:r>
            <a:r>
              <a:rPr lang="en-US" b="1" i="1" u="sng" dirty="0" smtClean="0">
                <a:latin typeface="Times New Roman" pitchFamily="18" charset="0"/>
                <a:cs typeface="Times New Roman" pitchFamily="18" charset="0"/>
              </a:rPr>
              <a:t>The internal iliac artery </a:t>
            </a:r>
            <a:r>
              <a:rPr lang="en-US" dirty="0" smtClean="0">
                <a:latin typeface="Times New Roman" pitchFamily="18" charset="0"/>
                <a:cs typeface="Times New Roman" pitchFamily="18" charset="0"/>
              </a:rPr>
              <a:t>shares in the blood supply of the lower limb through its branches, for example, </a:t>
            </a:r>
            <a:r>
              <a:rPr lang="en-US" b="1" i="1" u="sng" dirty="0" smtClean="0">
                <a:latin typeface="Times New Roman" pitchFamily="18" charset="0"/>
                <a:cs typeface="Times New Roman" pitchFamily="18" charset="0"/>
              </a:rPr>
              <a:t>the superior and inferior gluteal arteries and obturator artery</a:t>
            </a:r>
            <a:r>
              <a:rPr lang="en-US" dirty="0" smtClean="0">
                <a:latin typeface="Times New Roman" pitchFamily="18" charset="0"/>
                <a:cs typeface="Times New Roman" pitchFamily="18" charset="0"/>
              </a:rPr>
              <a:t> (to be discussed  later)</a:t>
            </a:r>
            <a:endParaRPr lang="en-US" b="1" i="1" u="sng" dirty="0" smtClean="0">
              <a:latin typeface="Times New Roman" pitchFamily="18" charset="0"/>
              <a:cs typeface="Times New Roman" pitchFamily="18" charset="0"/>
            </a:endParaRPr>
          </a:p>
        </p:txBody>
      </p:sp>
      <p:sp>
        <p:nvSpPr>
          <p:cNvPr id="13" name="Date Placeholder 12"/>
          <p:cNvSpPr>
            <a:spLocks noGrp="1"/>
          </p:cNvSpPr>
          <p:nvPr>
            <p:ph type="dt" sz="half" idx="10"/>
          </p:nvPr>
        </p:nvSpPr>
        <p:spPr>
          <a:ln w="57150">
            <a:solidFill>
              <a:srgbClr val="002060"/>
            </a:solidFill>
          </a:ln>
        </p:spPr>
        <p:style>
          <a:lnRef idx="1">
            <a:schemeClr val="accent5"/>
          </a:lnRef>
          <a:fillRef idx="2">
            <a:schemeClr val="accent5"/>
          </a:fillRef>
          <a:effectRef idx="1">
            <a:schemeClr val="accent5"/>
          </a:effectRef>
          <a:fontRef idx="minor">
            <a:schemeClr val="dk1"/>
          </a:fontRef>
        </p:style>
        <p:txBody>
          <a:bodyPr/>
          <a:lstStyle/>
          <a:p>
            <a:fld id="{560FAC60-5D4D-4ABB-BAF0-E3DE2B841964}" type="datetime1">
              <a:rPr lang="en-GB" smtClean="0"/>
              <a:pPr/>
              <a:t>01/02/2015</a:t>
            </a:fld>
            <a:endParaRPr lang="ar-JO"/>
          </a:p>
        </p:txBody>
      </p:sp>
      <p:sp>
        <p:nvSpPr>
          <p:cNvPr id="15" name="Footer Placeholder 14"/>
          <p:cNvSpPr>
            <a:spLocks noGrp="1"/>
          </p:cNvSpPr>
          <p:nvPr>
            <p:ph type="ftr" sz="quarter" idx="11"/>
          </p:nvPr>
        </p:nvSpPr>
        <p:spPr>
          <a:ln w="57150">
            <a:solidFill>
              <a:srgbClr val="002060"/>
            </a:solidFill>
          </a:ln>
        </p:spPr>
        <p:style>
          <a:lnRef idx="1">
            <a:schemeClr val="accent5"/>
          </a:lnRef>
          <a:fillRef idx="2">
            <a:schemeClr val="accent5"/>
          </a:fillRef>
          <a:effectRef idx="1">
            <a:schemeClr val="accent5"/>
          </a:effectRef>
          <a:fontRef idx="minor">
            <a:schemeClr val="dk1"/>
          </a:fontRef>
        </p:style>
        <p:txBody>
          <a:bodyPr/>
          <a:lstStyle/>
          <a:p>
            <a:r>
              <a:rPr lang="en-US" smtClean="0"/>
              <a:t>Dr.Amjad Shatarat      </a:t>
            </a:r>
            <a:endParaRPr lang="ar-J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l="34547" t="7200" r="30607" b="4916"/>
          <a:stretch>
            <a:fillRect/>
          </a:stretch>
        </p:blipFill>
        <p:spPr bwMode="auto">
          <a:xfrm>
            <a:off x="5286380" y="116062"/>
            <a:ext cx="3656377" cy="6527648"/>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68048" y="177864"/>
            <a:ext cx="5075456" cy="1107996"/>
          </a:xfrm>
          <a:prstGeom prst="rect">
            <a:avLst/>
          </a:prstGeom>
          <a:ln w="57150">
            <a:solidFill>
              <a:srgbClr val="92D05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0"/>
            <a:r>
              <a:rPr lang="en-US" sz="1600" b="1" dirty="0" smtClean="0">
                <a:latin typeface="Times New Roman" pitchFamily="18" charset="0"/>
                <a:cs typeface="Times New Roman" pitchFamily="18" charset="0"/>
              </a:rPr>
              <a:t>5</a:t>
            </a:r>
            <a:r>
              <a:rPr lang="en-US" sz="1600" dirty="0" smtClean="0">
                <a:latin typeface="Times New Roman" pitchFamily="18" charset="0"/>
                <a:cs typeface="Times New Roman" pitchFamily="18" charset="0"/>
              </a:rPr>
              <a:t>- </a:t>
            </a:r>
            <a:r>
              <a:rPr lang="en-US" sz="1600" b="1" u="sng" dirty="0" smtClean="0">
                <a:solidFill>
                  <a:schemeClr val="tx1"/>
                </a:solidFill>
                <a:latin typeface="Times New Roman" pitchFamily="18" charset="0"/>
                <a:cs typeface="Times New Roman" pitchFamily="18" charset="0"/>
              </a:rPr>
              <a:t>THE FEMORAL ARTERY </a:t>
            </a:r>
            <a:r>
              <a:rPr lang="en-US" sz="1600" b="1" dirty="0" smtClean="0">
                <a:solidFill>
                  <a:schemeClr val="tx1"/>
                </a:solidFill>
                <a:latin typeface="Times New Roman" pitchFamily="18" charset="0"/>
                <a:cs typeface="Times New Roman" pitchFamily="18" charset="0"/>
              </a:rPr>
              <a:t>(</a:t>
            </a:r>
            <a:r>
              <a:rPr lang="en-US" sz="1600" dirty="0" smtClean="0">
                <a:latin typeface="Times New Roman" pitchFamily="18" charset="0"/>
                <a:cs typeface="Times New Roman" pitchFamily="18" charset="0"/>
              </a:rPr>
              <a:t>to be discussed  later)</a:t>
            </a:r>
          </a:p>
          <a:p>
            <a:pPr algn="ctr" rtl="0"/>
            <a:r>
              <a:rPr lang="en-US" sz="1600" dirty="0" smtClean="0">
                <a:latin typeface="Times New Roman" pitchFamily="18" charset="0"/>
                <a:cs typeface="Times New Roman" pitchFamily="18" charset="0"/>
              </a:rPr>
              <a:t>begins midinguinal point and ends </a:t>
            </a:r>
          </a:p>
          <a:p>
            <a:pPr algn="ctr" rtl="0"/>
            <a:r>
              <a:rPr lang="en-US" sz="1600" dirty="0" smtClean="0">
                <a:latin typeface="Times New Roman" pitchFamily="18" charset="0"/>
                <a:cs typeface="Times New Roman" pitchFamily="18" charset="0"/>
              </a:rPr>
              <a:t>at the </a:t>
            </a:r>
            <a:r>
              <a:rPr lang="en-US" sz="1600" b="1" u="sng" dirty="0" smtClean="0">
                <a:latin typeface="Times New Roman" pitchFamily="18" charset="0"/>
                <a:cs typeface="Times New Roman" pitchFamily="18" charset="0"/>
              </a:rPr>
              <a:t>opining in the adductor magnus </a:t>
            </a:r>
            <a:r>
              <a:rPr lang="en-US" sz="1600" dirty="0" smtClean="0">
                <a:latin typeface="Times New Roman" pitchFamily="18" charset="0"/>
                <a:cs typeface="Times New Roman" pitchFamily="18" charset="0"/>
              </a:rPr>
              <a:t>where it becomes </a:t>
            </a:r>
          </a:p>
          <a:p>
            <a:pPr algn="ctr" rtl="0"/>
            <a:r>
              <a:rPr lang="en-US" sz="1600" b="1" u="sng" dirty="0" smtClean="0">
                <a:solidFill>
                  <a:schemeClr val="tx1"/>
                </a:solidFill>
                <a:latin typeface="Times New Roman" pitchFamily="18" charset="0"/>
                <a:cs typeface="Times New Roman" pitchFamily="18" charset="0"/>
              </a:rPr>
              <a:t>THE POPLITEAL ARTERY   </a:t>
            </a:r>
            <a:endParaRPr lang="en-US" sz="1600" b="1" u="sng" dirty="0">
              <a:solidFill>
                <a:schemeClr val="tx1"/>
              </a:solidFill>
              <a:latin typeface="Times New Roman" pitchFamily="18" charset="0"/>
              <a:cs typeface="Times New Roman" pitchFamily="18" charset="0"/>
            </a:endParaRPr>
          </a:p>
        </p:txBody>
      </p:sp>
      <p:sp>
        <p:nvSpPr>
          <p:cNvPr id="6" name="TextBox 5"/>
          <p:cNvSpPr txBox="1"/>
          <p:nvPr/>
        </p:nvSpPr>
        <p:spPr>
          <a:xfrm>
            <a:off x="117901" y="1412776"/>
            <a:ext cx="4954165" cy="1077218"/>
          </a:xfrm>
          <a:prstGeom prst="rect">
            <a:avLst/>
          </a:prstGeom>
          <a:ln w="57150">
            <a:solidFill>
              <a:srgbClr val="92D05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smtClean="0">
                <a:latin typeface="Times New Roman" pitchFamily="18" charset="0"/>
                <a:cs typeface="Times New Roman" pitchFamily="18" charset="0"/>
              </a:rPr>
              <a:t>6- </a:t>
            </a:r>
            <a:r>
              <a:rPr lang="en-US" sz="1600" b="1" u="sng" dirty="0" smtClean="0">
                <a:latin typeface="Times New Roman" pitchFamily="18" charset="0"/>
                <a:cs typeface="Times New Roman" pitchFamily="18" charset="0"/>
              </a:rPr>
              <a:t>The popliteal artery</a:t>
            </a:r>
            <a:r>
              <a:rPr lang="en-US" sz="1600" b="1" dirty="0" smtClean="0">
                <a:latin typeface="Times New Roman" pitchFamily="18" charset="0"/>
                <a:cs typeface="Times New Roman" pitchFamily="18" charset="0"/>
              </a:rPr>
              <a:t> </a:t>
            </a:r>
          </a:p>
          <a:p>
            <a:pPr algn="ctr" rtl="0"/>
            <a:r>
              <a:rPr lang="en-US" sz="1600" dirty="0" smtClean="0">
                <a:latin typeface="Times New Roman" pitchFamily="18" charset="0"/>
                <a:cs typeface="Times New Roman" pitchFamily="18" charset="0"/>
              </a:rPr>
              <a:t>Ends at the lower border of the popliteus muscle </a:t>
            </a:r>
          </a:p>
          <a:p>
            <a:pPr algn="ctr" rtl="0"/>
            <a:r>
              <a:rPr lang="en-US" sz="1600" dirty="0" smtClean="0">
                <a:latin typeface="Times New Roman" pitchFamily="18" charset="0"/>
                <a:cs typeface="Times New Roman" pitchFamily="18" charset="0"/>
              </a:rPr>
              <a:t>by dividing into</a:t>
            </a:r>
          </a:p>
          <a:p>
            <a:pPr algn="ctr" rtl="0"/>
            <a:r>
              <a:rPr lang="en-US" sz="1600" b="1" u="sng" dirty="0" smtClean="0">
                <a:latin typeface="Times New Roman" pitchFamily="18" charset="0"/>
                <a:cs typeface="Times New Roman" pitchFamily="18" charset="0"/>
              </a:rPr>
              <a:t> ANTERIOR AND POSTERIOR TIBIAL ARTERIES </a:t>
            </a:r>
            <a:endParaRPr lang="en-US" sz="1600" b="1" u="sng" dirty="0">
              <a:latin typeface="Times New Roman" pitchFamily="18" charset="0"/>
              <a:cs typeface="Times New Roman" pitchFamily="18" charset="0"/>
            </a:endParaRPr>
          </a:p>
        </p:txBody>
      </p:sp>
      <p:sp>
        <p:nvSpPr>
          <p:cNvPr id="7" name="TextBox 6"/>
          <p:cNvSpPr txBox="1"/>
          <p:nvPr/>
        </p:nvSpPr>
        <p:spPr>
          <a:xfrm>
            <a:off x="142876" y="2643182"/>
            <a:ext cx="4929190" cy="1200329"/>
          </a:xfrm>
          <a:prstGeom prst="rect">
            <a:avLst/>
          </a:prstGeom>
          <a:ln w="57150">
            <a:solidFill>
              <a:srgbClr val="92D05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0"/>
            <a:r>
              <a:rPr lang="en-US" b="1" dirty="0" smtClean="0">
                <a:solidFill>
                  <a:schemeClr val="tx1"/>
                </a:solidFill>
                <a:latin typeface="Times New Roman" pitchFamily="18" charset="0"/>
                <a:cs typeface="Times New Roman" pitchFamily="18" charset="0"/>
              </a:rPr>
              <a:t>7- </a:t>
            </a:r>
            <a:r>
              <a:rPr lang="en-US" b="1" u="sng" dirty="0" smtClean="0">
                <a:latin typeface="Times New Roman" pitchFamily="18" charset="0"/>
                <a:cs typeface="Times New Roman" pitchFamily="18" charset="0"/>
              </a:rPr>
              <a:t>The anterior tibial artery </a:t>
            </a:r>
            <a:r>
              <a:rPr lang="en-US" dirty="0" smtClean="0">
                <a:latin typeface="Times New Roman" pitchFamily="18" charset="0"/>
                <a:cs typeface="Times New Roman" pitchFamily="18" charset="0"/>
              </a:rPr>
              <a:t>supplies </a:t>
            </a:r>
          </a:p>
          <a:p>
            <a:pPr algn="ctr" rtl="0"/>
            <a:r>
              <a:rPr lang="en-US" dirty="0" smtClean="0">
                <a:latin typeface="Times New Roman" pitchFamily="18" charset="0"/>
                <a:cs typeface="Times New Roman" pitchFamily="18" charset="0"/>
              </a:rPr>
              <a:t>the anterior compartment of the leg and terminates</a:t>
            </a:r>
          </a:p>
          <a:p>
            <a:pPr algn="ctr" rtl="0"/>
            <a:r>
              <a:rPr lang="en-US" dirty="0" smtClean="0">
                <a:latin typeface="Times New Roman" pitchFamily="18" charset="0"/>
                <a:cs typeface="Times New Roman" pitchFamily="18" charset="0"/>
              </a:rPr>
              <a:t>in front of the ankle joint by becoming </a:t>
            </a:r>
          </a:p>
          <a:p>
            <a:pPr algn="ctr" rtl="0"/>
            <a:r>
              <a:rPr lang="en-US" b="1" dirty="0" smtClean="0">
                <a:solidFill>
                  <a:srgbClr val="FFFF00"/>
                </a:solidFill>
                <a:latin typeface="Times New Roman" pitchFamily="18" charset="0"/>
                <a:cs typeface="Times New Roman" pitchFamily="18" charset="0"/>
              </a:rPr>
              <a:t> </a:t>
            </a:r>
            <a:r>
              <a:rPr lang="en-US" b="1" u="sng" dirty="0" smtClean="0">
                <a:latin typeface="Times New Roman" pitchFamily="18" charset="0"/>
                <a:cs typeface="Times New Roman" pitchFamily="18" charset="0"/>
              </a:rPr>
              <a:t>THE DORSALIS PEDIS ARTERY</a:t>
            </a:r>
            <a:endParaRPr lang="en-US" b="1" u="sng" dirty="0">
              <a:latin typeface="Times New Roman" pitchFamily="18" charset="0"/>
              <a:cs typeface="Times New Roman" pitchFamily="18" charset="0"/>
            </a:endParaRPr>
          </a:p>
        </p:txBody>
      </p:sp>
      <p:sp>
        <p:nvSpPr>
          <p:cNvPr id="8" name="TextBox 7"/>
          <p:cNvSpPr txBox="1"/>
          <p:nvPr/>
        </p:nvSpPr>
        <p:spPr>
          <a:xfrm>
            <a:off x="71438" y="4071942"/>
            <a:ext cx="5072066" cy="1384995"/>
          </a:xfrm>
          <a:prstGeom prst="rect">
            <a:avLst/>
          </a:prstGeom>
          <a:ln w="57150">
            <a:solidFill>
              <a:srgbClr val="92D05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0"/>
            <a:r>
              <a:rPr lang="en-US" sz="1400" b="1" i="1" u="sng" dirty="0" smtClean="0">
                <a:solidFill>
                  <a:schemeClr val="tx1"/>
                </a:solidFill>
                <a:latin typeface="Times New Roman" pitchFamily="18" charset="0"/>
                <a:cs typeface="Times New Roman" pitchFamily="18" charset="0"/>
              </a:rPr>
              <a:t>8-The posterior tibial artery </a:t>
            </a:r>
            <a:r>
              <a:rPr lang="en-US" sz="1400" dirty="0" smtClean="0">
                <a:solidFill>
                  <a:schemeClr val="tx1"/>
                </a:solidFill>
                <a:latin typeface="Times New Roman" pitchFamily="18" charset="0"/>
                <a:cs typeface="Times New Roman" pitchFamily="18" charset="0"/>
              </a:rPr>
              <a:t>supplies the posterior</a:t>
            </a:r>
          </a:p>
          <a:p>
            <a:pPr algn="ctr" rtl="0"/>
            <a:r>
              <a:rPr lang="en-US" sz="1400" dirty="0" smtClean="0">
                <a:solidFill>
                  <a:schemeClr val="tx1"/>
                </a:solidFill>
                <a:latin typeface="Times New Roman" pitchFamily="18" charset="0"/>
                <a:cs typeface="Times New Roman" pitchFamily="18" charset="0"/>
              </a:rPr>
              <a:t>and the lateral compartments of the leg </a:t>
            </a:r>
          </a:p>
          <a:p>
            <a:pPr algn="ctr" rtl="0"/>
            <a:r>
              <a:rPr lang="en-US" sz="1400" dirty="0" smtClean="0">
                <a:solidFill>
                  <a:schemeClr val="tx1"/>
                </a:solidFill>
                <a:latin typeface="Times New Roman" pitchFamily="18" charset="0"/>
                <a:cs typeface="Times New Roman" pitchFamily="18" charset="0"/>
              </a:rPr>
              <a:t>ends  deep to the flexor retinaculum by dividing</a:t>
            </a:r>
          </a:p>
          <a:p>
            <a:pPr algn="ctr" rtl="0"/>
            <a:r>
              <a:rPr lang="en-US" sz="1400" dirty="0" smtClean="0">
                <a:solidFill>
                  <a:schemeClr val="tx1"/>
                </a:solidFill>
                <a:latin typeface="Times New Roman" pitchFamily="18" charset="0"/>
                <a:cs typeface="Times New Roman" pitchFamily="18" charset="0"/>
              </a:rPr>
              <a:t>Into</a:t>
            </a:r>
          </a:p>
          <a:p>
            <a:pPr algn="ctr" rtl="0"/>
            <a:r>
              <a:rPr lang="en-US" sz="1400" b="1" u="sng" dirty="0" smtClean="0">
                <a:solidFill>
                  <a:schemeClr val="tx1"/>
                </a:solidFill>
                <a:latin typeface="Times New Roman" pitchFamily="18" charset="0"/>
                <a:cs typeface="Times New Roman" pitchFamily="18" charset="0"/>
              </a:rPr>
              <a:t>MEDIAL AND LATERAL PLANTER ARTERIES</a:t>
            </a:r>
          </a:p>
          <a:p>
            <a:pPr algn="ctr" rtl="0"/>
            <a:r>
              <a:rPr lang="en-US" sz="1400" dirty="0" smtClean="0">
                <a:solidFill>
                  <a:schemeClr val="tx1"/>
                </a:solidFill>
                <a:latin typeface="Times New Roman" pitchFamily="18" charset="0"/>
                <a:cs typeface="Times New Roman" pitchFamily="18" charset="0"/>
              </a:rPr>
              <a:t> which supply the sole </a:t>
            </a:r>
            <a:endParaRPr lang="en-US" sz="1400" dirty="0">
              <a:solidFill>
                <a:schemeClr val="tx1"/>
              </a:solidFill>
              <a:latin typeface="Times New Roman" pitchFamily="18" charset="0"/>
              <a:cs typeface="Times New Roman" pitchFamily="18" charset="0"/>
            </a:endParaRPr>
          </a:p>
        </p:txBody>
      </p:sp>
      <p:sp>
        <p:nvSpPr>
          <p:cNvPr id="20" name="Date Placeholder 19"/>
          <p:cNvSpPr>
            <a:spLocks noGrp="1"/>
          </p:cNvSpPr>
          <p:nvPr>
            <p:ph type="dt" sz="half" idx="10"/>
          </p:nvPr>
        </p:nvSpPr>
        <p:spPr/>
        <p:txBody>
          <a:bodyPr/>
          <a:lstStyle/>
          <a:p>
            <a:fld id="{B8041364-9A5B-4B38-8B90-46F757A6EC93}" type="datetime1">
              <a:rPr lang="en-GB" smtClean="0"/>
              <a:pPr/>
              <a:t>01/02/2015</a:t>
            </a:fld>
            <a:endParaRPr lang="ar-JO"/>
          </a:p>
        </p:txBody>
      </p:sp>
      <p:sp>
        <p:nvSpPr>
          <p:cNvPr id="22" name="Footer Placeholder 21"/>
          <p:cNvSpPr>
            <a:spLocks noGrp="1"/>
          </p:cNvSpPr>
          <p:nvPr>
            <p:ph type="ftr" sz="quarter" idx="11"/>
          </p:nvPr>
        </p:nvSpPr>
        <p:spPr>
          <a:xfrm>
            <a:off x="857224" y="6215082"/>
            <a:ext cx="2895600" cy="365125"/>
          </a:xfrm>
        </p:spPr>
        <p:style>
          <a:lnRef idx="1">
            <a:schemeClr val="accent3"/>
          </a:lnRef>
          <a:fillRef idx="2">
            <a:schemeClr val="accent3"/>
          </a:fillRef>
          <a:effectRef idx="1">
            <a:schemeClr val="accent3"/>
          </a:effectRef>
          <a:fontRef idx="minor">
            <a:schemeClr val="dk1"/>
          </a:fontRef>
        </p:style>
        <p:txBody>
          <a:bodyPr/>
          <a:lstStyle/>
          <a:p>
            <a:r>
              <a:rPr lang="en-US" dirty="0" err="1" smtClean="0"/>
              <a:t>Dr.Amjad</a:t>
            </a:r>
            <a:r>
              <a:rPr lang="en-US" dirty="0" smtClean="0"/>
              <a:t> </a:t>
            </a:r>
            <a:r>
              <a:rPr lang="en-US" dirty="0" err="1" smtClean="0"/>
              <a:t>Shatarat</a:t>
            </a:r>
            <a:r>
              <a:rPr lang="en-US" dirty="0" smtClean="0"/>
              <a:t>      </a:t>
            </a: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plus(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4)">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2443535"/>
            <a:ext cx="4509568" cy="769441"/>
          </a:xfrm>
          <a:prstGeom prst="rect">
            <a:avLst/>
          </a:prstGeom>
          <a:solidFill>
            <a:srgbClr val="FFFF00"/>
          </a:solidFill>
        </p:spPr>
        <p:txBody>
          <a:bodyPr wrap="none" rtlCol="0">
            <a:spAutoFit/>
          </a:bodyPr>
          <a:lstStyle/>
          <a:p>
            <a:pPr algn="l" rtl="0"/>
            <a:r>
              <a:rPr lang="en-US" sz="4400" dirty="0">
                <a:solidFill>
                  <a:prstClr val="black"/>
                </a:solidFill>
                <a:latin typeface="Algerian" pitchFamily="82" charset="0"/>
              </a:rPr>
              <a:t>Lumber plexus</a:t>
            </a:r>
          </a:p>
        </p:txBody>
      </p:sp>
      <p:sp>
        <p:nvSpPr>
          <p:cNvPr id="3" name="TextBox 2"/>
          <p:cNvSpPr txBox="1"/>
          <p:nvPr/>
        </p:nvSpPr>
        <p:spPr>
          <a:xfrm>
            <a:off x="611560" y="908720"/>
            <a:ext cx="8254183" cy="830997"/>
          </a:xfrm>
          <a:prstGeom prst="rect">
            <a:avLst/>
          </a:prstGeom>
          <a:solidFill>
            <a:schemeClr val="tx2">
              <a:lumMod val="40000"/>
              <a:lumOff val="60000"/>
            </a:schemeClr>
          </a:solidFill>
        </p:spPr>
        <p:txBody>
          <a:bodyPr wrap="none" rtlCol="0">
            <a:spAutoFit/>
          </a:bodyPr>
          <a:lstStyle/>
          <a:p>
            <a:r>
              <a:rPr lang="en-US" sz="4800" dirty="0" smtClean="0">
                <a:latin typeface="Algerian" pitchFamily="82" charset="0"/>
                <a:cs typeface="Times New Roman" pitchFamily="18" charset="0"/>
              </a:rPr>
              <a:t>Nerves of the lower limb</a:t>
            </a:r>
            <a:endParaRPr lang="en-US" sz="4800" dirty="0">
              <a:latin typeface="Algerian" pitchFamily="82" charset="0"/>
              <a:cs typeface="Times New Roman" pitchFamily="18" charset="0"/>
            </a:endParaRPr>
          </a:p>
        </p:txBody>
      </p:sp>
      <p:sp>
        <p:nvSpPr>
          <p:cNvPr id="4" name="Date Placeholder 3"/>
          <p:cNvSpPr>
            <a:spLocks noGrp="1"/>
          </p:cNvSpPr>
          <p:nvPr>
            <p:ph type="dt" sz="half" idx="10"/>
          </p:nvPr>
        </p:nvSpPr>
        <p:spPr/>
        <p:txBody>
          <a:bodyPr/>
          <a:lstStyle/>
          <a:p>
            <a:fld id="{2233E423-9308-470D-BCBF-50B78042FAAB}" type="datetime1">
              <a:rPr lang="en-GB" smtClean="0"/>
              <a:pPr/>
              <a:t>01/02/2015</a:t>
            </a:fld>
            <a:endParaRPr lang="ar-JO"/>
          </a:p>
        </p:txBody>
      </p:sp>
      <p:sp>
        <p:nvSpPr>
          <p:cNvPr id="5" name="Slide Number Placeholder 4"/>
          <p:cNvSpPr>
            <a:spLocks noGrp="1"/>
          </p:cNvSpPr>
          <p:nvPr>
            <p:ph type="sldNum" sz="quarter" idx="12"/>
          </p:nvPr>
        </p:nvSpPr>
        <p:spPr/>
        <p:txBody>
          <a:bodyPr/>
          <a:lstStyle/>
          <a:p>
            <a:fld id="{22A42C2E-93E4-404E-A6F5-A11B05156EE1}" type="slidenum">
              <a:rPr lang="ar-JO" smtClean="0"/>
              <a:pPr/>
              <a:t>5</a:t>
            </a:fld>
            <a:endParaRPr lang="ar-JO"/>
          </a:p>
        </p:txBody>
      </p:sp>
      <p:sp>
        <p:nvSpPr>
          <p:cNvPr id="6" name="Footer Placeholder 5"/>
          <p:cNvSpPr>
            <a:spLocks noGrp="1"/>
          </p:cNvSpPr>
          <p:nvPr>
            <p:ph type="ftr" sz="quarter" idx="11"/>
          </p:nvPr>
        </p:nvSpPr>
        <p:spPr/>
        <p:txBody>
          <a:bodyPr/>
          <a:lstStyle/>
          <a:p>
            <a:r>
              <a:rPr lang="en-US" smtClean="0"/>
              <a:t>Dr.Amjad Shatarat      </a:t>
            </a:r>
            <a:endParaRPr lang="ar-JO"/>
          </a:p>
        </p:txBody>
      </p:sp>
    </p:spTree>
    <p:extLst>
      <p:ext uri="{BB962C8B-B14F-4D97-AF65-F5344CB8AC3E}">
        <p14:creationId xmlns="" xmlns:p14="http://schemas.microsoft.com/office/powerpoint/2010/main" val="1191565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cstate="print"/>
          <a:srcRect l="12001" t="13501" r="12939" b="9126"/>
          <a:stretch>
            <a:fillRect/>
          </a:stretch>
        </p:blipFill>
        <p:spPr>
          <a:xfrm>
            <a:off x="785786" y="535761"/>
            <a:ext cx="7643866" cy="573289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rot="18519794">
            <a:off x="-56765" y="711817"/>
            <a:ext cx="181780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smtClean="0">
                <a:latin typeface="Times New Roman" pitchFamily="18" charset="0"/>
                <a:cs typeface="Times New Roman" pitchFamily="18" charset="0"/>
              </a:rPr>
              <a:t>Quick reminder </a:t>
            </a:r>
            <a:endParaRPr lang="en-US" b="1" dirty="0">
              <a:latin typeface="Times New Roman" pitchFamily="18" charset="0"/>
              <a:cs typeface="Times New Roman" pitchFamily="18" charset="0"/>
            </a:endParaRPr>
          </a:p>
        </p:txBody>
      </p:sp>
      <p:sp>
        <p:nvSpPr>
          <p:cNvPr id="4" name="TextBox 3"/>
          <p:cNvSpPr txBox="1"/>
          <p:nvPr/>
        </p:nvSpPr>
        <p:spPr>
          <a:xfrm>
            <a:off x="2228619" y="476672"/>
            <a:ext cx="349550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b="1" dirty="0" smtClean="0">
                <a:latin typeface="Times New Roman" pitchFamily="18" charset="0"/>
                <a:cs typeface="Times New Roman" pitchFamily="18" charset="0"/>
              </a:rPr>
              <a:t>The structure of the spinal nerves</a:t>
            </a:r>
            <a:endParaRPr lang="en-US" b="1" dirty="0">
              <a:latin typeface="Times New Roman" pitchFamily="18" charset="0"/>
              <a:cs typeface="Times New Roman" pitchFamily="18" charset="0"/>
            </a:endParaRPr>
          </a:p>
        </p:txBody>
      </p:sp>
      <p:sp>
        <p:nvSpPr>
          <p:cNvPr id="5" name="Right Arrow 4"/>
          <p:cNvSpPr/>
          <p:nvPr/>
        </p:nvSpPr>
        <p:spPr>
          <a:xfrm>
            <a:off x="683568" y="4509120"/>
            <a:ext cx="50405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3430732" y="5907556"/>
            <a:ext cx="4629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97324C4-E5FA-4A78-BE0A-7EE0449B6273}" type="datetime1">
              <a:rPr lang="en-GB" smtClean="0"/>
              <a:pPr/>
              <a:t>01/02/2015</a:t>
            </a:fld>
            <a:endParaRPr lang="ar-JO"/>
          </a:p>
        </p:txBody>
      </p:sp>
      <p:sp>
        <p:nvSpPr>
          <p:cNvPr id="8" name="Slide Number Placeholder 7"/>
          <p:cNvSpPr>
            <a:spLocks noGrp="1"/>
          </p:cNvSpPr>
          <p:nvPr>
            <p:ph type="sldNum" sz="quarter" idx="12"/>
          </p:nvPr>
        </p:nvSpPr>
        <p:spPr/>
        <p:txBody>
          <a:bodyPr/>
          <a:lstStyle/>
          <a:p>
            <a:fld id="{22A42C2E-93E4-404E-A6F5-A11B05156EE1}" type="slidenum">
              <a:rPr lang="ar-JO" smtClean="0"/>
              <a:pPr/>
              <a:t>6</a:t>
            </a:fld>
            <a:endParaRPr lang="ar-JO"/>
          </a:p>
        </p:txBody>
      </p:sp>
      <p:sp>
        <p:nvSpPr>
          <p:cNvPr id="9" name="Footer Placeholder 8"/>
          <p:cNvSpPr>
            <a:spLocks noGrp="1"/>
          </p:cNvSpPr>
          <p:nvPr>
            <p:ph type="ftr" sz="quarter" idx="11"/>
          </p:nvPr>
        </p:nvSpPr>
        <p:spPr>
          <a:xfrm>
            <a:off x="4000496" y="6286520"/>
            <a:ext cx="2019304" cy="365125"/>
          </a:xfrm>
        </p:spPr>
        <p:style>
          <a:lnRef idx="1">
            <a:schemeClr val="accent3"/>
          </a:lnRef>
          <a:fillRef idx="2">
            <a:schemeClr val="accent3"/>
          </a:fillRef>
          <a:effectRef idx="1">
            <a:schemeClr val="accent3"/>
          </a:effectRef>
          <a:fontRef idx="minor">
            <a:schemeClr val="dk1"/>
          </a:fontRef>
        </p:style>
        <p:txBody>
          <a:bodyPr/>
          <a:lstStyle/>
          <a:p>
            <a:r>
              <a:rPr lang="en-US" smtClean="0"/>
              <a:t>Dr.Amjad Shatarat      </a:t>
            </a:r>
            <a:endParaRPr lang="ar-J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medical-look.com/systems_images/Lumbar_Plexus.jpg"/>
          <p:cNvPicPr>
            <a:picLocks noChangeAspect="1" noChangeArrowheads="1"/>
          </p:cNvPicPr>
          <p:nvPr/>
        </p:nvPicPr>
        <p:blipFill>
          <a:blip r:embed="rId2" cstate="print"/>
          <a:srcRect/>
          <a:stretch>
            <a:fillRect/>
          </a:stretch>
        </p:blipFill>
        <p:spPr bwMode="auto">
          <a:xfrm>
            <a:off x="5148064" y="116632"/>
            <a:ext cx="3960440" cy="6597352"/>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1763688" y="4554"/>
            <a:ext cx="4358822"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sz="2800" b="1" i="1" spc="600" dirty="0">
                <a:solidFill>
                  <a:srgbClr val="002060"/>
                </a:solidFill>
                <a:latin typeface="Times New Roman" pitchFamily="18" charset="0"/>
                <a:cs typeface="Times New Roman" pitchFamily="18" charset="0"/>
              </a:rPr>
              <a:t>The lumber plexus</a:t>
            </a:r>
          </a:p>
        </p:txBody>
      </p:sp>
      <p:sp>
        <p:nvSpPr>
          <p:cNvPr id="8" name="TextBox 7"/>
          <p:cNvSpPr txBox="1"/>
          <p:nvPr/>
        </p:nvSpPr>
        <p:spPr>
          <a:xfrm>
            <a:off x="-36512" y="476672"/>
            <a:ext cx="5148064"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0"/>
            <a:r>
              <a:rPr lang="en-US" sz="1600" dirty="0">
                <a:solidFill>
                  <a:srgbClr val="002060"/>
                </a:solidFill>
                <a:latin typeface="Times New Roman" pitchFamily="18" charset="0"/>
                <a:cs typeface="Times New Roman" pitchFamily="18" charset="0"/>
              </a:rPr>
              <a:t>Is formed </a:t>
            </a:r>
            <a:r>
              <a:rPr lang="en-US" sz="2000" b="1" dirty="0" smtClean="0">
                <a:solidFill>
                  <a:srgbClr val="002060"/>
                </a:solidFill>
                <a:latin typeface="Times New Roman" pitchFamily="18" charset="0"/>
                <a:cs typeface="Times New Roman" pitchFamily="18" charset="0"/>
              </a:rPr>
              <a:t>by</a:t>
            </a:r>
            <a:r>
              <a:rPr lang="en-US" sz="2800" b="1" dirty="0" smtClean="0">
                <a:solidFill>
                  <a:srgbClr val="002060"/>
                </a:solidFill>
                <a:latin typeface="Times New Roman" pitchFamily="18" charset="0"/>
                <a:cs typeface="Times New Roman" pitchFamily="18" charset="0"/>
              </a:rPr>
              <a:t> </a:t>
            </a:r>
          </a:p>
          <a:p>
            <a:pPr algn="ctr" rtl="0"/>
            <a:r>
              <a:rPr lang="en-US" sz="2800" b="1" dirty="0" smtClean="0">
                <a:solidFill>
                  <a:srgbClr val="002060"/>
                </a:solidFill>
                <a:latin typeface="Times New Roman" pitchFamily="18" charset="0"/>
                <a:cs typeface="Times New Roman" pitchFamily="18" charset="0"/>
              </a:rPr>
              <a:t>the anterior primary </a:t>
            </a:r>
            <a:r>
              <a:rPr lang="en-US" sz="2800" b="1" dirty="0">
                <a:solidFill>
                  <a:srgbClr val="002060"/>
                </a:solidFill>
                <a:latin typeface="Times New Roman" pitchFamily="18" charset="0"/>
                <a:cs typeface="Times New Roman" pitchFamily="18" charset="0"/>
              </a:rPr>
              <a:t>rami </a:t>
            </a:r>
            <a:r>
              <a:rPr lang="en-US" sz="1600" dirty="0">
                <a:solidFill>
                  <a:srgbClr val="002060"/>
                </a:solidFill>
                <a:latin typeface="Times New Roman" pitchFamily="18" charset="0"/>
                <a:cs typeface="Times New Roman" pitchFamily="18" charset="0"/>
              </a:rPr>
              <a:t>of </a:t>
            </a:r>
            <a:r>
              <a:rPr lang="en-US" sz="2400" i="1" u="sng" dirty="0">
                <a:solidFill>
                  <a:srgbClr val="002060"/>
                </a:solidFill>
                <a:latin typeface="Times New Roman" pitchFamily="18" charset="0"/>
                <a:cs typeface="Times New Roman" pitchFamily="18" charset="0"/>
              </a:rPr>
              <a:t>the upper  </a:t>
            </a:r>
            <a:r>
              <a:rPr lang="en-US" sz="2400" b="1" i="1" u="sng" dirty="0">
                <a:solidFill>
                  <a:srgbClr val="002060"/>
                </a:solidFill>
                <a:latin typeface="Times New Roman" pitchFamily="18" charset="0"/>
                <a:cs typeface="Times New Roman" pitchFamily="18" charset="0"/>
              </a:rPr>
              <a:t>four lumber nerves </a:t>
            </a:r>
            <a:endParaRPr lang="en-US" sz="2400" b="1" i="1" u="sng" dirty="0" smtClean="0">
              <a:solidFill>
                <a:srgbClr val="002060"/>
              </a:solidFill>
              <a:latin typeface="Times New Roman" pitchFamily="18" charset="0"/>
              <a:cs typeface="Times New Roman" pitchFamily="18" charset="0"/>
            </a:endParaRPr>
          </a:p>
          <a:p>
            <a:pPr algn="ctr" rtl="0"/>
            <a:r>
              <a:rPr lang="en-US" sz="1600" b="1" u="sng" dirty="0" smtClean="0">
                <a:solidFill>
                  <a:srgbClr val="002060"/>
                </a:solidFill>
                <a:latin typeface="Times New Roman" pitchFamily="18" charset="0"/>
                <a:cs typeface="Times New Roman" pitchFamily="18" charset="0"/>
              </a:rPr>
              <a:t>in </a:t>
            </a:r>
            <a:r>
              <a:rPr lang="en-US" sz="1600" b="1" u="sng" dirty="0">
                <a:solidFill>
                  <a:srgbClr val="002060"/>
                </a:solidFill>
                <a:latin typeface="Times New Roman" pitchFamily="18" charset="0"/>
                <a:cs typeface="Times New Roman" pitchFamily="18" charset="0"/>
              </a:rPr>
              <a:t>the substance of psoas  major </a:t>
            </a:r>
            <a:r>
              <a:rPr lang="en-US" sz="1600" b="1" u="sng" dirty="0" smtClean="0">
                <a:solidFill>
                  <a:srgbClr val="002060"/>
                </a:solidFill>
                <a:latin typeface="Times New Roman" pitchFamily="18" charset="0"/>
                <a:cs typeface="Times New Roman" pitchFamily="18" charset="0"/>
              </a:rPr>
              <a:t>muscle</a:t>
            </a:r>
            <a:endParaRPr lang="en-US" sz="1600" b="1" u="sng" dirty="0">
              <a:solidFill>
                <a:srgbClr val="002060"/>
              </a:solidFill>
              <a:latin typeface="Times New Roman" pitchFamily="18" charset="0"/>
              <a:cs typeface="Times New Roman" pitchFamily="18" charset="0"/>
            </a:endParaRPr>
          </a:p>
        </p:txBody>
      </p:sp>
      <p:sp>
        <p:nvSpPr>
          <p:cNvPr id="11" name="TextBox 10"/>
          <p:cNvSpPr txBox="1"/>
          <p:nvPr/>
        </p:nvSpPr>
        <p:spPr>
          <a:xfrm>
            <a:off x="904644" y="2751311"/>
            <a:ext cx="3307316"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sz="2400" b="1" dirty="0">
                <a:solidFill>
                  <a:srgbClr val="002060"/>
                </a:solidFill>
                <a:latin typeface="Times New Roman" pitchFamily="18" charset="0"/>
                <a:cs typeface="Times New Roman" pitchFamily="18" charset="0"/>
              </a:rPr>
              <a:t>4 </a:t>
            </a:r>
            <a:r>
              <a:rPr lang="en-US" sz="1600" b="1" dirty="0">
                <a:solidFill>
                  <a:srgbClr val="002060"/>
                </a:solidFill>
                <a:latin typeface="Times New Roman" pitchFamily="18" charset="0"/>
                <a:cs typeface="Times New Roman" pitchFamily="18" charset="0"/>
              </a:rPr>
              <a:t>small nerves ?+</a:t>
            </a:r>
            <a:r>
              <a:rPr lang="en-US" sz="2400" b="1" dirty="0">
                <a:solidFill>
                  <a:srgbClr val="002060"/>
                </a:solidFill>
                <a:latin typeface="Times New Roman" pitchFamily="18" charset="0"/>
                <a:cs typeface="Times New Roman" pitchFamily="18" charset="0"/>
              </a:rPr>
              <a:t>2</a:t>
            </a:r>
            <a:r>
              <a:rPr lang="en-US" sz="1600" b="1" dirty="0">
                <a:solidFill>
                  <a:srgbClr val="002060"/>
                </a:solidFill>
                <a:latin typeface="Times New Roman" pitchFamily="18" charset="0"/>
                <a:cs typeface="Times New Roman" pitchFamily="18" charset="0"/>
              </a:rPr>
              <a:t>  main nerves ?</a:t>
            </a:r>
          </a:p>
        </p:txBody>
      </p:sp>
      <p:sp>
        <p:nvSpPr>
          <p:cNvPr id="6" name="Rectangle 5"/>
          <p:cNvSpPr/>
          <p:nvPr/>
        </p:nvSpPr>
        <p:spPr>
          <a:xfrm>
            <a:off x="144016" y="2060848"/>
            <a:ext cx="500404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b="1" u="sng" dirty="0" smtClean="0">
                <a:solidFill>
                  <a:srgbClr val="002060"/>
                </a:solidFill>
                <a:latin typeface="Times New Roman" pitchFamily="18" charset="0"/>
                <a:cs typeface="Times New Roman" pitchFamily="18" charset="0"/>
              </a:rPr>
              <a:t>It also </a:t>
            </a:r>
            <a:r>
              <a:rPr lang="en-US" dirty="0" smtClean="0">
                <a:solidFill>
                  <a:srgbClr val="002060"/>
                </a:solidFill>
                <a:latin typeface="Times New Roman" pitchFamily="18" charset="0"/>
                <a:cs typeface="Times New Roman" pitchFamily="18" charset="0"/>
              </a:rPr>
              <a:t>receives a contribution from </a:t>
            </a:r>
            <a:r>
              <a:rPr lang="en-US" b="1" u="sng" dirty="0" smtClean="0">
                <a:solidFill>
                  <a:srgbClr val="002060"/>
                </a:solidFill>
                <a:latin typeface="Times New Roman" pitchFamily="18" charset="0"/>
                <a:cs typeface="Times New Roman" pitchFamily="18" charset="0"/>
              </a:rPr>
              <a:t>T12</a:t>
            </a:r>
            <a:r>
              <a:rPr lang="en-US" dirty="0" smtClean="0">
                <a:solidFill>
                  <a:srgbClr val="002060"/>
                </a:solidFill>
                <a:latin typeface="Times New Roman" pitchFamily="18" charset="0"/>
                <a:cs typeface="Times New Roman" pitchFamily="18" charset="0"/>
              </a:rPr>
              <a:t> (subcostal) nerve</a:t>
            </a:r>
            <a:endParaRPr lang="en-US" dirty="0">
              <a:solidFill>
                <a:srgbClr val="002060"/>
              </a:solidFill>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35496" y="3377218"/>
          <a:ext cx="3096344" cy="2765598"/>
        </p:xfrm>
        <a:graphic>
          <a:graphicData uri="http://schemas.openxmlformats.org/drawingml/2006/table">
            <a:tbl>
              <a:tblPr firstRow="1" bandRow="1">
                <a:tableStyleId>{5C22544A-7EE6-4342-B048-85BDC9FD1C3A}</a:tableStyleId>
              </a:tblPr>
              <a:tblGrid>
                <a:gridCol w="3096344"/>
              </a:tblGrid>
              <a:tr h="590319">
                <a:tc>
                  <a:txBody>
                    <a:bodyPr/>
                    <a:lstStyle/>
                    <a:p>
                      <a:pPr algn="ctr"/>
                      <a:r>
                        <a:rPr lang="en-US" sz="2800" i="1" u="none" dirty="0" smtClean="0">
                          <a:latin typeface="Times New Roman" pitchFamily="18" charset="0"/>
                          <a:cs typeface="Times New Roman" pitchFamily="18" charset="0"/>
                        </a:rPr>
                        <a:t>Ilio-</a:t>
                      </a:r>
                      <a:r>
                        <a:rPr lang="en-US" sz="2800" i="1" u="none" dirty="0" err="1" smtClean="0">
                          <a:latin typeface="Times New Roman" pitchFamily="18" charset="0"/>
                          <a:cs typeface="Times New Roman" pitchFamily="18" charset="0"/>
                        </a:rPr>
                        <a:t>hypogastric</a:t>
                      </a:r>
                      <a:endParaRPr lang="en-US" sz="2800" i="1" u="none" dirty="0">
                        <a:latin typeface="Times New Roman" pitchFamily="18" charset="0"/>
                        <a:cs typeface="Times New Roman" pitchFamily="18" charset="0"/>
                      </a:endParaRPr>
                    </a:p>
                  </a:txBody>
                  <a:tcPr/>
                </a:tc>
              </a:tr>
              <a:tr h="590319">
                <a:tc>
                  <a:txBody>
                    <a:bodyPr/>
                    <a:lstStyle/>
                    <a:p>
                      <a:pPr algn="ctr"/>
                      <a:r>
                        <a:rPr lang="en-US" sz="3600" b="1" i="1" u="none" dirty="0" smtClean="0">
                          <a:latin typeface="Times New Roman" pitchFamily="18" charset="0"/>
                          <a:cs typeface="Times New Roman" pitchFamily="18" charset="0"/>
                        </a:rPr>
                        <a:t>Ilio-inguinal</a:t>
                      </a:r>
                      <a:endParaRPr lang="en-US" sz="1600" i="1" u="none" dirty="0">
                        <a:latin typeface="Times New Roman" pitchFamily="18" charset="0"/>
                        <a:cs typeface="Times New Roman" pitchFamily="18" charset="0"/>
                      </a:endParaRPr>
                    </a:p>
                  </a:txBody>
                  <a:tcPr/>
                </a:tc>
              </a:tr>
              <a:tr h="590319">
                <a:tc>
                  <a:txBody>
                    <a:bodyPr/>
                    <a:lstStyle/>
                    <a:p>
                      <a:pPr algn="ctr"/>
                      <a:r>
                        <a:rPr lang="en-US" sz="2800" b="1" i="1" u="none" dirty="0" smtClean="0">
                          <a:latin typeface="Times New Roman" pitchFamily="18" charset="0"/>
                          <a:cs typeface="Times New Roman" pitchFamily="18" charset="0"/>
                        </a:rPr>
                        <a:t>Genitofemoral</a:t>
                      </a:r>
                      <a:endParaRPr lang="en-US" sz="2800" b="1" i="1" u="none" dirty="0">
                        <a:latin typeface="Times New Roman" pitchFamily="18" charset="0"/>
                        <a:cs typeface="Times New Roman" pitchFamily="18" charset="0"/>
                      </a:endParaRPr>
                    </a:p>
                  </a:txBody>
                  <a:tcPr/>
                </a:tc>
              </a:tr>
              <a:tr h="590319">
                <a:tc>
                  <a:txBody>
                    <a:bodyPr/>
                    <a:lstStyle/>
                    <a:p>
                      <a:pPr algn="ctr"/>
                      <a:r>
                        <a:rPr lang="en-US" sz="2800" b="1" i="1" u="none" dirty="0" smtClean="0">
                          <a:latin typeface="Times New Roman" pitchFamily="18" charset="0"/>
                          <a:cs typeface="Times New Roman" pitchFamily="18" charset="0"/>
                        </a:rPr>
                        <a:t>Lateral cutaneous nerve of the thigh</a:t>
                      </a:r>
                      <a:endParaRPr lang="en-US" sz="2800" i="1" u="none" dirty="0">
                        <a:latin typeface="Times New Roman" pitchFamily="18" charset="0"/>
                        <a:cs typeface="Times New Roman" pitchFamily="18" charset="0"/>
                      </a:endParaRPr>
                    </a:p>
                  </a:txBody>
                  <a:tcPr/>
                </a:tc>
              </a:tr>
            </a:tbl>
          </a:graphicData>
        </a:graphic>
      </p:graphicFrame>
      <p:sp>
        <p:nvSpPr>
          <p:cNvPr id="9" name="TextBox 8"/>
          <p:cNvSpPr txBox="1"/>
          <p:nvPr/>
        </p:nvSpPr>
        <p:spPr>
          <a:xfrm>
            <a:off x="3203848" y="3356992"/>
            <a:ext cx="2016224"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l"/>
            <a:r>
              <a:rPr lang="en-US" sz="3200" b="1" dirty="0" smtClean="0">
                <a:solidFill>
                  <a:srgbClr val="002060"/>
                </a:solidFill>
                <a:latin typeface="Times New Roman" pitchFamily="18" charset="0"/>
                <a:cs typeface="Times New Roman" pitchFamily="18" charset="0"/>
              </a:rPr>
              <a:t>Femoral </a:t>
            </a:r>
          </a:p>
          <a:p>
            <a:pPr algn="l"/>
            <a:r>
              <a:rPr lang="en-US" sz="3200" b="1" dirty="0" smtClean="0">
                <a:solidFill>
                  <a:srgbClr val="002060"/>
                </a:solidFill>
                <a:latin typeface="Times New Roman" pitchFamily="18" charset="0"/>
                <a:cs typeface="Times New Roman" pitchFamily="18" charset="0"/>
              </a:rPr>
              <a:t>Obturator</a:t>
            </a:r>
            <a:endParaRPr lang="en-US" sz="3200" b="1" dirty="0">
              <a:solidFill>
                <a:srgbClr val="002060"/>
              </a:solidFill>
              <a:latin typeface="Times New Roman" pitchFamily="18" charset="0"/>
              <a:cs typeface="Times New Roman" pitchFamily="18" charset="0"/>
            </a:endParaRPr>
          </a:p>
        </p:txBody>
      </p:sp>
      <p:sp>
        <p:nvSpPr>
          <p:cNvPr id="14" name="Down Arrow 13"/>
          <p:cNvSpPr/>
          <p:nvPr/>
        </p:nvSpPr>
        <p:spPr>
          <a:xfrm rot="2903801">
            <a:off x="631939" y="3125234"/>
            <a:ext cx="484632" cy="40697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002060"/>
              </a:solidFill>
            </a:endParaRPr>
          </a:p>
        </p:txBody>
      </p:sp>
      <p:sp>
        <p:nvSpPr>
          <p:cNvPr id="15" name="Down Arrow 14"/>
          <p:cNvSpPr/>
          <p:nvPr/>
        </p:nvSpPr>
        <p:spPr>
          <a:xfrm rot="19955649">
            <a:off x="3887787" y="3088309"/>
            <a:ext cx="484632" cy="359599"/>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rgbClr val="002060"/>
              </a:solidFill>
            </a:endParaRPr>
          </a:p>
        </p:txBody>
      </p:sp>
      <p:sp>
        <p:nvSpPr>
          <p:cNvPr id="12" name="TextBox 11"/>
          <p:cNvSpPr txBox="1"/>
          <p:nvPr/>
        </p:nvSpPr>
        <p:spPr>
          <a:xfrm rot="20188154">
            <a:off x="341333" y="486620"/>
            <a:ext cx="1609736" cy="2616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l" rtl="0"/>
            <a:r>
              <a:rPr lang="en-US" sz="1100" dirty="0" smtClean="0">
                <a:solidFill>
                  <a:srgbClr val="002060"/>
                </a:solidFill>
                <a:latin typeface="Times New Roman" pitchFamily="18" charset="0"/>
                <a:cs typeface="Times New Roman" pitchFamily="18" charset="0"/>
              </a:rPr>
              <a:t>what about the posterior?</a:t>
            </a:r>
            <a:endParaRPr lang="en-US" sz="1100" dirty="0">
              <a:solidFill>
                <a:srgbClr val="002060"/>
              </a:solidFill>
              <a:latin typeface="Times New Roman" pitchFamily="18" charset="0"/>
              <a:cs typeface="Times New Roman" pitchFamily="18" charset="0"/>
            </a:endParaRPr>
          </a:p>
        </p:txBody>
      </p:sp>
      <p:cxnSp>
        <p:nvCxnSpPr>
          <p:cNvPr id="16" name="Straight Arrow Connector 15"/>
          <p:cNvCxnSpPr/>
          <p:nvPr/>
        </p:nvCxnSpPr>
        <p:spPr>
          <a:xfrm flipH="1" flipV="1">
            <a:off x="1403648" y="764704"/>
            <a:ext cx="72008" cy="216024"/>
          </a:xfrm>
          <a:prstGeom prst="straightConnector1">
            <a:avLst/>
          </a:prstGeom>
          <a:ln>
            <a:tailEnd type="arrow"/>
          </a:ln>
        </p:spPr>
        <p:style>
          <a:lnRef idx="1">
            <a:schemeClr val="accent3"/>
          </a:lnRef>
          <a:fillRef idx="2">
            <a:schemeClr val="accent3"/>
          </a:fillRef>
          <a:effectRef idx="1">
            <a:schemeClr val="accent3"/>
          </a:effectRef>
          <a:fontRef idx="minor">
            <a:schemeClr val="dk1"/>
          </a:fontRef>
        </p:style>
      </p:cxnSp>
      <p:sp>
        <p:nvSpPr>
          <p:cNvPr id="17" name="Date Placeholder 16"/>
          <p:cNvSpPr>
            <a:spLocks noGrp="1"/>
          </p:cNvSpPr>
          <p:nvPr>
            <p:ph type="dt" sz="half" idx="10"/>
          </p:nvPr>
        </p:nvSpPr>
        <p:spPr/>
        <p:txBody>
          <a:bodyPr/>
          <a:lstStyle/>
          <a:p>
            <a:fld id="{398341DA-D26D-4874-9940-6EC4B8CB74B5}" type="datetime1">
              <a:rPr lang="en-GB" smtClean="0"/>
              <a:pPr/>
              <a:t>01/02/2015</a:t>
            </a:fld>
            <a:endParaRPr lang="ar-JO"/>
          </a:p>
        </p:txBody>
      </p:sp>
      <p:sp>
        <p:nvSpPr>
          <p:cNvPr id="19" name="Footer Placeholder 18"/>
          <p:cNvSpPr>
            <a:spLocks noGrp="1"/>
          </p:cNvSpPr>
          <p:nvPr>
            <p:ph type="ftr" sz="quarter" idx="11"/>
          </p:nvPr>
        </p:nvSpPr>
        <p:spPr>
          <a:xfrm>
            <a:off x="1285852" y="6286520"/>
            <a:ext cx="2895600" cy="365125"/>
          </a:xfrm>
        </p:spPr>
        <p:style>
          <a:lnRef idx="1">
            <a:schemeClr val="accent3"/>
          </a:lnRef>
          <a:fillRef idx="2">
            <a:schemeClr val="accent3"/>
          </a:fillRef>
          <a:effectRef idx="1">
            <a:schemeClr val="accent3"/>
          </a:effectRef>
          <a:fontRef idx="minor">
            <a:schemeClr val="dk1"/>
          </a:fontRef>
        </p:style>
        <p:txBody>
          <a:bodyPr/>
          <a:lstStyle/>
          <a:p>
            <a:r>
              <a:rPr lang="en-US" smtClean="0">
                <a:solidFill>
                  <a:srgbClr val="002060"/>
                </a:solidFill>
              </a:rPr>
              <a:t>Dr.Amjad Shatarat      </a:t>
            </a:r>
            <a:endParaRPr lang="ar-JO">
              <a:solidFill>
                <a:srgbClr val="002060"/>
              </a:solidFill>
            </a:endParaRPr>
          </a:p>
        </p:txBody>
      </p:sp>
    </p:spTree>
    <p:extLst>
      <p:ext uri="{BB962C8B-B14F-4D97-AF65-F5344CB8AC3E}">
        <p14:creationId xmlns="" xmlns:p14="http://schemas.microsoft.com/office/powerpoint/2010/main" val="857930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48131" t="29880" r="16432" b="26650"/>
          <a:stretch>
            <a:fillRect/>
          </a:stretch>
        </p:blipFill>
        <p:spPr bwMode="auto">
          <a:xfrm>
            <a:off x="4355976" y="142852"/>
            <a:ext cx="4536407" cy="6572272"/>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142844" y="5678590"/>
            <a:ext cx="4000496" cy="1107996"/>
          </a:xfrm>
          <a:prstGeom prst="rect">
            <a:avLst/>
          </a:prstGeom>
          <a:ln w="76200">
            <a:solidFill>
              <a:srgbClr val="0070C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b="1" u="sng" dirty="0">
                <a:solidFill>
                  <a:schemeClr val="tx1"/>
                </a:solidFill>
                <a:latin typeface="Times New Roman" pitchFamily="18" charset="0"/>
                <a:cs typeface="Times New Roman" pitchFamily="18" charset="0"/>
              </a:rPr>
              <a:t>L4 </a:t>
            </a:r>
            <a:r>
              <a:rPr lang="en-US" u="sng" dirty="0">
                <a:solidFill>
                  <a:schemeClr val="tx1"/>
                </a:solidFill>
                <a:latin typeface="Times New Roman" pitchFamily="18" charset="0"/>
                <a:cs typeface="Times New Roman" pitchFamily="18" charset="0"/>
              </a:rPr>
              <a:t>gives </a:t>
            </a:r>
          </a:p>
          <a:p>
            <a:pPr algn="ctr" rtl="0"/>
            <a:r>
              <a:rPr lang="en-US" sz="1600" b="1" i="1" dirty="0">
                <a:solidFill>
                  <a:schemeClr val="tx1"/>
                </a:solidFill>
                <a:latin typeface="Times New Roman" pitchFamily="18" charset="0"/>
                <a:cs typeface="Times New Roman" pitchFamily="18" charset="0"/>
              </a:rPr>
              <a:t>1- The third root of the femoral nerve</a:t>
            </a:r>
          </a:p>
          <a:p>
            <a:pPr algn="ctr" rtl="0"/>
            <a:r>
              <a:rPr lang="en-US" sz="1600" b="1" i="1" dirty="0">
                <a:solidFill>
                  <a:schemeClr val="tx1"/>
                </a:solidFill>
                <a:latin typeface="Times New Roman" pitchFamily="18" charset="0"/>
                <a:cs typeface="Times New Roman" pitchFamily="18" charset="0"/>
              </a:rPr>
              <a:t>2- The third root of the obturator nerve</a:t>
            </a:r>
          </a:p>
          <a:p>
            <a:pPr algn="ctr" rtl="0"/>
            <a:r>
              <a:rPr lang="en-US" sz="1600" b="1" i="1" dirty="0">
                <a:solidFill>
                  <a:schemeClr val="tx1"/>
                </a:solidFill>
                <a:latin typeface="Times New Roman" pitchFamily="18" charset="0"/>
                <a:cs typeface="Times New Roman" pitchFamily="18" charset="0"/>
              </a:rPr>
              <a:t>3- The upper root of the lumbo-sacral trunk</a:t>
            </a:r>
          </a:p>
        </p:txBody>
      </p:sp>
      <p:sp>
        <p:nvSpPr>
          <p:cNvPr id="3" name="TextBox 2"/>
          <p:cNvSpPr txBox="1"/>
          <p:nvPr/>
        </p:nvSpPr>
        <p:spPr>
          <a:xfrm>
            <a:off x="285752" y="3757388"/>
            <a:ext cx="3786182" cy="1600438"/>
          </a:xfrm>
          <a:prstGeom prst="rect">
            <a:avLst/>
          </a:prstGeom>
          <a:ln w="76200">
            <a:solidFill>
              <a:srgbClr val="0070C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b="1" u="sng" dirty="0">
                <a:solidFill>
                  <a:schemeClr val="tx1"/>
                </a:solidFill>
                <a:latin typeface="Times New Roman" pitchFamily="18" charset="0"/>
                <a:cs typeface="Times New Roman" pitchFamily="18" charset="0"/>
              </a:rPr>
              <a:t>L3</a:t>
            </a:r>
            <a:r>
              <a:rPr lang="en-US" u="sng" dirty="0">
                <a:solidFill>
                  <a:schemeClr val="tx1"/>
                </a:solidFill>
                <a:latin typeface="Times New Roman" pitchFamily="18" charset="0"/>
                <a:cs typeface="Times New Roman" pitchFamily="18" charset="0"/>
              </a:rPr>
              <a:t> gives</a:t>
            </a:r>
          </a:p>
          <a:p>
            <a:pPr algn="ctr" rtl="0"/>
            <a:r>
              <a:rPr lang="en-US" sz="1600" b="1" i="1" dirty="0">
                <a:solidFill>
                  <a:schemeClr val="tx1"/>
                </a:solidFill>
                <a:latin typeface="Times New Roman" pitchFamily="18" charset="0"/>
                <a:cs typeface="Times New Roman" pitchFamily="18" charset="0"/>
              </a:rPr>
              <a:t>1-The second root of the lateral cutaneous nerve</a:t>
            </a:r>
          </a:p>
          <a:p>
            <a:pPr algn="ctr" rtl="0"/>
            <a:r>
              <a:rPr lang="en-US" sz="1600" b="1" i="1" dirty="0">
                <a:solidFill>
                  <a:schemeClr val="tx1"/>
                </a:solidFill>
                <a:latin typeface="Times New Roman" pitchFamily="18" charset="0"/>
                <a:cs typeface="Times New Roman" pitchFamily="18" charset="0"/>
              </a:rPr>
              <a:t> of the thigh</a:t>
            </a:r>
          </a:p>
          <a:p>
            <a:pPr algn="ctr" rtl="0"/>
            <a:r>
              <a:rPr lang="en-US" sz="1600" b="1" i="1" dirty="0">
                <a:solidFill>
                  <a:schemeClr val="tx1"/>
                </a:solidFill>
                <a:latin typeface="Times New Roman" pitchFamily="18" charset="0"/>
                <a:cs typeface="Times New Roman" pitchFamily="18" charset="0"/>
              </a:rPr>
              <a:t>1-The second root of the femoral nerve</a:t>
            </a:r>
          </a:p>
          <a:p>
            <a:pPr algn="ctr" rtl="0"/>
            <a:r>
              <a:rPr lang="en-US" sz="1600" b="1" i="1" dirty="0">
                <a:solidFill>
                  <a:schemeClr val="tx1"/>
                </a:solidFill>
                <a:latin typeface="Times New Roman" pitchFamily="18" charset="0"/>
                <a:cs typeface="Times New Roman" pitchFamily="18" charset="0"/>
              </a:rPr>
              <a:t>2-The second root of the obturator </a:t>
            </a:r>
            <a:r>
              <a:rPr lang="en-US" sz="1600" b="1" i="1" dirty="0" smtClean="0">
                <a:solidFill>
                  <a:schemeClr val="tx1"/>
                </a:solidFill>
                <a:latin typeface="Times New Roman" pitchFamily="18" charset="0"/>
                <a:cs typeface="Times New Roman" pitchFamily="18" charset="0"/>
              </a:rPr>
              <a:t>nerve</a:t>
            </a:r>
            <a:endParaRPr lang="en-US" sz="1600" b="1" i="1" dirty="0">
              <a:solidFill>
                <a:schemeClr val="tx1"/>
              </a:solidFill>
              <a:latin typeface="Times New Roman" pitchFamily="18" charset="0"/>
              <a:cs typeface="Times New Roman" pitchFamily="18" charset="0"/>
            </a:endParaRPr>
          </a:p>
        </p:txBody>
      </p:sp>
      <p:sp>
        <p:nvSpPr>
          <p:cNvPr id="4" name="TextBox 3"/>
          <p:cNvSpPr txBox="1"/>
          <p:nvPr/>
        </p:nvSpPr>
        <p:spPr>
          <a:xfrm>
            <a:off x="67246" y="1797784"/>
            <a:ext cx="4076126" cy="1631216"/>
          </a:xfrm>
          <a:prstGeom prst="rect">
            <a:avLst/>
          </a:prstGeom>
          <a:ln w="76200">
            <a:solidFill>
              <a:srgbClr val="0070C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b="1" u="sng" dirty="0">
                <a:solidFill>
                  <a:schemeClr val="tx1"/>
                </a:solidFill>
                <a:latin typeface="Times New Roman" pitchFamily="18" charset="0"/>
                <a:cs typeface="Times New Roman" pitchFamily="18" charset="0"/>
              </a:rPr>
              <a:t>L2</a:t>
            </a:r>
            <a:r>
              <a:rPr lang="en-US" u="sng" dirty="0">
                <a:solidFill>
                  <a:schemeClr val="tx1"/>
                </a:solidFill>
                <a:latin typeface="Times New Roman" pitchFamily="18" charset="0"/>
                <a:cs typeface="Times New Roman" pitchFamily="18" charset="0"/>
              </a:rPr>
              <a:t> </a:t>
            </a:r>
            <a:r>
              <a:rPr lang="en-US" u="sng" dirty="0" smtClean="0">
                <a:solidFill>
                  <a:schemeClr val="tx1"/>
                </a:solidFill>
                <a:latin typeface="Times New Roman" pitchFamily="18" charset="0"/>
                <a:cs typeface="Times New Roman" pitchFamily="18" charset="0"/>
              </a:rPr>
              <a:t>gives </a:t>
            </a:r>
            <a:r>
              <a:rPr lang="en-US" b="1" u="sng" dirty="0" smtClean="0">
                <a:solidFill>
                  <a:schemeClr val="tx1"/>
                </a:solidFill>
                <a:latin typeface="Times New Roman" pitchFamily="18" charset="0"/>
                <a:cs typeface="Times New Roman" pitchFamily="18" charset="0"/>
              </a:rPr>
              <a:t>(four branches)</a:t>
            </a:r>
            <a:endParaRPr lang="en-US" b="1" u="sng" dirty="0">
              <a:solidFill>
                <a:schemeClr val="tx1"/>
              </a:solidFill>
              <a:latin typeface="Times New Roman" pitchFamily="18" charset="0"/>
              <a:cs typeface="Times New Roman" pitchFamily="18" charset="0"/>
            </a:endParaRPr>
          </a:p>
          <a:p>
            <a:pPr algn="ctr" rtl="0"/>
            <a:r>
              <a:rPr lang="en-US" sz="1600" b="1" i="1" dirty="0">
                <a:solidFill>
                  <a:schemeClr val="tx1"/>
                </a:solidFill>
                <a:latin typeface="Times New Roman" pitchFamily="18" charset="0"/>
                <a:cs typeface="Times New Roman" pitchFamily="18" charset="0"/>
              </a:rPr>
              <a:t>1- The second root of the genito-femoral</a:t>
            </a:r>
          </a:p>
          <a:p>
            <a:pPr algn="ctr" rtl="0"/>
            <a:r>
              <a:rPr lang="en-US" sz="1600" b="1" i="1" dirty="0" smtClean="0">
                <a:solidFill>
                  <a:schemeClr val="tx1"/>
                </a:solidFill>
                <a:latin typeface="Times New Roman" pitchFamily="18" charset="0"/>
                <a:cs typeface="Times New Roman" pitchFamily="18" charset="0"/>
              </a:rPr>
              <a:t>2-The </a:t>
            </a:r>
            <a:r>
              <a:rPr lang="en-US" sz="1600" b="1" i="1" dirty="0">
                <a:solidFill>
                  <a:schemeClr val="tx1"/>
                </a:solidFill>
                <a:latin typeface="Times New Roman" pitchFamily="18" charset="0"/>
                <a:cs typeface="Times New Roman" pitchFamily="18" charset="0"/>
              </a:rPr>
              <a:t>first root of the lateral cutaneous nerve of the thigh</a:t>
            </a:r>
          </a:p>
          <a:p>
            <a:pPr algn="ctr" rtl="0"/>
            <a:r>
              <a:rPr lang="en-US" sz="1600" b="1" i="1" dirty="0">
                <a:solidFill>
                  <a:schemeClr val="tx1"/>
                </a:solidFill>
                <a:latin typeface="Times New Roman" pitchFamily="18" charset="0"/>
                <a:cs typeface="Times New Roman" pitchFamily="18" charset="0"/>
              </a:rPr>
              <a:t>3- The first root of the femoral nerve</a:t>
            </a:r>
          </a:p>
          <a:p>
            <a:pPr algn="ctr" rtl="0"/>
            <a:r>
              <a:rPr lang="en-US" sz="1600" b="1" i="1" dirty="0">
                <a:solidFill>
                  <a:schemeClr val="tx1"/>
                </a:solidFill>
                <a:latin typeface="Times New Roman" pitchFamily="18" charset="0"/>
                <a:cs typeface="Times New Roman" pitchFamily="18" charset="0"/>
              </a:rPr>
              <a:t>4- The first root of the obturator </a:t>
            </a:r>
            <a:r>
              <a:rPr lang="en-US" sz="1600" b="1" i="1" dirty="0" smtClean="0">
                <a:solidFill>
                  <a:schemeClr val="tx1"/>
                </a:solidFill>
                <a:latin typeface="Times New Roman" pitchFamily="18" charset="0"/>
                <a:cs typeface="Times New Roman" pitchFamily="18" charset="0"/>
              </a:rPr>
              <a:t>nerve</a:t>
            </a:r>
            <a:endParaRPr lang="en-US" sz="1600" b="1" i="1" dirty="0">
              <a:solidFill>
                <a:schemeClr val="tx1"/>
              </a:solidFill>
              <a:latin typeface="Times New Roman" pitchFamily="18" charset="0"/>
              <a:cs typeface="Times New Roman" pitchFamily="18" charset="0"/>
            </a:endParaRPr>
          </a:p>
        </p:txBody>
      </p:sp>
      <p:sp>
        <p:nvSpPr>
          <p:cNvPr id="5" name="TextBox 4"/>
          <p:cNvSpPr txBox="1"/>
          <p:nvPr/>
        </p:nvSpPr>
        <p:spPr>
          <a:xfrm>
            <a:off x="220014" y="340506"/>
            <a:ext cx="3851920" cy="1231106"/>
          </a:xfrm>
          <a:prstGeom prst="rect">
            <a:avLst/>
          </a:prstGeom>
          <a:ln w="76200">
            <a:solidFill>
              <a:srgbClr val="0070C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sz="2000" b="1" u="sng" dirty="0">
                <a:solidFill>
                  <a:schemeClr val="tx1"/>
                </a:solidFill>
                <a:latin typeface="Times New Roman" pitchFamily="18" charset="0"/>
                <a:cs typeface="Times New Roman" pitchFamily="18" charset="0"/>
              </a:rPr>
              <a:t>L1 </a:t>
            </a:r>
            <a:r>
              <a:rPr lang="en-US" sz="2000" u="sng" dirty="0">
                <a:solidFill>
                  <a:schemeClr val="tx1"/>
                </a:solidFill>
                <a:latin typeface="Times New Roman" pitchFamily="18" charset="0"/>
                <a:cs typeface="Times New Roman" pitchFamily="18" charset="0"/>
              </a:rPr>
              <a:t>gives </a:t>
            </a:r>
          </a:p>
          <a:p>
            <a:pPr algn="ctr" rtl="0"/>
            <a:r>
              <a:rPr lang="en-US" b="1" i="1" dirty="0">
                <a:solidFill>
                  <a:schemeClr val="tx1"/>
                </a:solidFill>
                <a:latin typeface="Times New Roman" pitchFamily="18" charset="0"/>
                <a:cs typeface="Times New Roman" pitchFamily="18" charset="0"/>
              </a:rPr>
              <a:t>1- Ilio-hypogastric nerve</a:t>
            </a:r>
          </a:p>
          <a:p>
            <a:pPr algn="ctr" rtl="0"/>
            <a:r>
              <a:rPr lang="en-US" b="1" i="1" dirty="0">
                <a:solidFill>
                  <a:schemeClr val="tx1"/>
                </a:solidFill>
                <a:latin typeface="Times New Roman" pitchFamily="18" charset="0"/>
                <a:cs typeface="Times New Roman" pitchFamily="18" charset="0"/>
              </a:rPr>
              <a:t>2- Ilio-inguinal</a:t>
            </a:r>
          </a:p>
          <a:p>
            <a:pPr algn="ctr" rtl="0"/>
            <a:r>
              <a:rPr lang="en-US" b="1" i="1" dirty="0">
                <a:solidFill>
                  <a:schemeClr val="tx1"/>
                </a:solidFill>
                <a:latin typeface="Times New Roman" pitchFamily="18" charset="0"/>
                <a:cs typeface="Times New Roman" pitchFamily="18" charset="0"/>
              </a:rPr>
              <a:t>3- The first root of the genito-femoral</a:t>
            </a:r>
          </a:p>
        </p:txBody>
      </p:sp>
      <p:sp>
        <p:nvSpPr>
          <p:cNvPr id="7" name="TextBox 6"/>
          <p:cNvSpPr txBox="1"/>
          <p:nvPr/>
        </p:nvSpPr>
        <p:spPr>
          <a:xfrm rot="20579220">
            <a:off x="4137781" y="498878"/>
            <a:ext cx="2961067" cy="2616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1100" dirty="0" smtClean="0"/>
              <a:t>What is the key to memorize the lumber plexus?</a:t>
            </a:r>
            <a:endParaRPr lang="en-US" sz="1100" dirty="0"/>
          </a:p>
        </p:txBody>
      </p:sp>
      <p:sp>
        <p:nvSpPr>
          <p:cNvPr id="8" name="Date Placeholder 7"/>
          <p:cNvSpPr>
            <a:spLocks noGrp="1"/>
          </p:cNvSpPr>
          <p:nvPr>
            <p:ph type="dt" sz="half" idx="10"/>
          </p:nvPr>
        </p:nvSpPr>
        <p:spPr/>
        <p:txBody>
          <a:bodyPr/>
          <a:lstStyle/>
          <a:p>
            <a:fld id="{11DCBE0F-5050-4A93-A8D4-8620582BADAE}" type="datetime1">
              <a:rPr lang="en-GB" smtClean="0"/>
              <a:pPr/>
              <a:t>01/02/2015</a:t>
            </a:fld>
            <a:endParaRPr lang="ar-JO" dirty="0"/>
          </a:p>
        </p:txBody>
      </p:sp>
      <p:sp>
        <p:nvSpPr>
          <p:cNvPr id="10" name="Footer Placeholder 9"/>
          <p:cNvSpPr>
            <a:spLocks noGrp="1"/>
          </p:cNvSpPr>
          <p:nvPr>
            <p:ph type="ftr" sz="quarter" idx="11"/>
          </p:nvPr>
        </p:nvSpPr>
        <p:spPr>
          <a:xfrm rot="16200000">
            <a:off x="7880379" y="5072074"/>
            <a:ext cx="2019304" cy="365125"/>
          </a:xfrm>
        </p:spPr>
        <p:style>
          <a:lnRef idx="1">
            <a:schemeClr val="accent5"/>
          </a:lnRef>
          <a:fillRef idx="2">
            <a:schemeClr val="accent5"/>
          </a:fillRef>
          <a:effectRef idx="1">
            <a:schemeClr val="accent5"/>
          </a:effectRef>
          <a:fontRef idx="minor">
            <a:schemeClr val="dk1"/>
          </a:fontRef>
        </p:style>
        <p:txBody>
          <a:bodyPr/>
          <a:lstStyle/>
          <a:p>
            <a:r>
              <a:rPr lang="en-US" dirty="0" err="1" smtClean="0">
                <a:solidFill>
                  <a:schemeClr val="tx1"/>
                </a:solidFill>
              </a:rPr>
              <a:t>Dr.Amjad</a:t>
            </a:r>
            <a:r>
              <a:rPr lang="en-US" dirty="0" smtClean="0">
                <a:solidFill>
                  <a:schemeClr val="tx1"/>
                </a:solidFill>
              </a:rPr>
              <a:t> </a:t>
            </a:r>
            <a:r>
              <a:rPr lang="en-US" dirty="0" err="1" smtClean="0">
                <a:solidFill>
                  <a:schemeClr val="tx1"/>
                </a:solidFill>
              </a:rPr>
              <a:t>Shatarat</a:t>
            </a:r>
            <a:r>
              <a:rPr lang="en-US" dirty="0" smtClean="0">
                <a:solidFill>
                  <a:schemeClr val="tx1"/>
                </a:solidFill>
              </a:rPr>
              <a:t>      </a:t>
            </a:r>
            <a:endParaRPr lang="ar-JO"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strVal val="#ppt_w*0.70"/>
                                          </p:val>
                                        </p:tav>
                                        <p:tav tm="100000">
                                          <p:val>
                                            <p:strVal val="#ppt_w"/>
                                          </p:val>
                                        </p:tav>
                                      </p:tavLst>
                                    </p:anim>
                                    <p:anim calcmode="lin" valueType="num">
                                      <p:cBhvr>
                                        <p:cTn id="19" dur="1000" fill="hold"/>
                                        <p:tgtEl>
                                          <p:spTgt spid="4"/>
                                        </p:tgtEl>
                                        <p:attrNameLst>
                                          <p:attrName>ppt_h</p:attrName>
                                        </p:attrNameLst>
                                      </p:cBhvr>
                                      <p:tavLst>
                                        <p:tav tm="0">
                                          <p:val>
                                            <p:strVal val="#ppt_h"/>
                                          </p:val>
                                        </p:tav>
                                        <p:tav tm="100000">
                                          <p:val>
                                            <p:strVal val="#ppt_h"/>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4139952" cy="69711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rtl="0"/>
            <a:r>
              <a:rPr lang="en-US" dirty="0">
                <a:solidFill>
                  <a:srgbClr val="0000CC"/>
                </a:solidFill>
                <a:latin typeface="Times New Roman" pitchFamily="18" charset="0"/>
                <a:cs typeface="Times New Roman" pitchFamily="18" charset="0"/>
              </a:rPr>
              <a:t>Each nerve of the lumber </a:t>
            </a:r>
            <a:r>
              <a:rPr lang="en-US" b="1" dirty="0">
                <a:solidFill>
                  <a:srgbClr val="0000CC"/>
                </a:solidFill>
                <a:latin typeface="Times New Roman" pitchFamily="18" charset="0"/>
                <a:cs typeface="Times New Roman" pitchFamily="18" charset="0"/>
              </a:rPr>
              <a:t>plexus  emerges ( exits) </a:t>
            </a:r>
            <a:r>
              <a:rPr lang="en-US" dirty="0">
                <a:solidFill>
                  <a:srgbClr val="0000CC"/>
                </a:solidFill>
                <a:latin typeface="Times New Roman" pitchFamily="18" charset="0"/>
                <a:cs typeface="Times New Roman" pitchFamily="18" charset="0"/>
              </a:rPr>
              <a:t>from the substance of </a:t>
            </a:r>
            <a:r>
              <a:rPr lang="en-US" b="1" dirty="0">
                <a:solidFill>
                  <a:srgbClr val="0000CC"/>
                </a:solidFill>
                <a:latin typeface="Times New Roman" pitchFamily="18" charset="0"/>
                <a:cs typeface="Times New Roman" pitchFamily="18" charset="0"/>
              </a:rPr>
              <a:t>the psoas major muscle </a:t>
            </a:r>
            <a:r>
              <a:rPr lang="en-US" dirty="0">
                <a:solidFill>
                  <a:srgbClr val="0000CC"/>
                </a:solidFill>
                <a:latin typeface="Times New Roman" pitchFamily="18" charset="0"/>
                <a:cs typeface="Times New Roman" pitchFamily="18" charset="0"/>
              </a:rPr>
              <a:t>as flows:</a:t>
            </a:r>
          </a:p>
          <a:p>
            <a:pPr algn="just" rtl="0"/>
            <a:endParaRPr lang="en-US" dirty="0">
              <a:solidFill>
                <a:prstClr val="black"/>
              </a:solidFill>
              <a:latin typeface="Times New Roman" pitchFamily="18" charset="0"/>
              <a:cs typeface="Times New Roman" pitchFamily="18" charset="0"/>
            </a:endParaRPr>
          </a:p>
          <a:p>
            <a:pPr algn="l" rtl="0">
              <a:buFont typeface="Wingdings" pitchFamily="2" charset="2"/>
              <a:buChar char="Ø"/>
            </a:pPr>
            <a:r>
              <a:rPr lang="en-US" sz="2400" b="1" dirty="0">
                <a:solidFill>
                  <a:srgbClr val="660066"/>
                </a:solidFill>
                <a:latin typeface="Times New Roman" pitchFamily="18" charset="0"/>
                <a:cs typeface="Times New Roman" pitchFamily="18" charset="0"/>
              </a:rPr>
              <a:t>Genitofemoral</a:t>
            </a:r>
            <a:r>
              <a:rPr lang="en-US" sz="2400" dirty="0">
                <a:solidFill>
                  <a:srgbClr val="660066"/>
                </a:solidFill>
                <a:latin typeface="Times New Roman" pitchFamily="18" charset="0"/>
                <a:cs typeface="Times New Roman" pitchFamily="18" charset="0"/>
              </a:rPr>
              <a:t> </a:t>
            </a:r>
            <a:r>
              <a:rPr lang="en-US" sz="2400" b="1" dirty="0">
                <a:solidFill>
                  <a:srgbClr val="660066"/>
                </a:solidFill>
                <a:latin typeface="Times New Roman" pitchFamily="18" charset="0"/>
                <a:cs typeface="Times New Roman" pitchFamily="18" charset="0"/>
              </a:rPr>
              <a:t>nerve</a:t>
            </a:r>
            <a:r>
              <a:rPr lang="en-US" b="1" dirty="0">
                <a:solidFill>
                  <a:srgbClr val="660066"/>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from the </a:t>
            </a:r>
            <a:r>
              <a:rPr lang="en-US" b="1" i="1" u="sng" dirty="0">
                <a:solidFill>
                  <a:prstClr val="black"/>
                </a:solidFill>
                <a:latin typeface="Times New Roman" pitchFamily="18" charset="0"/>
                <a:cs typeface="Times New Roman" pitchFamily="18" charset="0"/>
              </a:rPr>
              <a:t>anterior surface</a:t>
            </a:r>
            <a:r>
              <a:rPr lang="en-US" b="1" i="1" dirty="0">
                <a:solidFill>
                  <a:prstClr val="black"/>
                </a:solidFill>
                <a:latin typeface="Times New Roman" pitchFamily="18" charset="0"/>
                <a:cs typeface="Times New Roman" pitchFamily="18" charset="0"/>
              </a:rPr>
              <a:t>. </a:t>
            </a:r>
          </a:p>
          <a:p>
            <a:pPr algn="l" rtl="0">
              <a:lnSpc>
                <a:spcPct val="150000"/>
              </a:lnSpc>
              <a:buFont typeface="Wingdings" pitchFamily="2" charset="2"/>
              <a:buChar char="Ø"/>
            </a:pPr>
            <a:r>
              <a:rPr lang="en-US" sz="2400" b="1" dirty="0">
                <a:solidFill>
                  <a:srgbClr val="663300"/>
                </a:solidFill>
                <a:latin typeface="Times New Roman" pitchFamily="18" charset="0"/>
                <a:cs typeface="Times New Roman" pitchFamily="18" charset="0"/>
              </a:rPr>
              <a:t>Obturator nerve and lumbosacral   trunk</a:t>
            </a:r>
            <a:r>
              <a:rPr lang="en-US" b="1" dirty="0">
                <a:solidFill>
                  <a:srgbClr val="663300"/>
                </a:solidFill>
                <a:latin typeface="Times New Roman" pitchFamily="18" charset="0"/>
                <a:cs typeface="Times New Roman" pitchFamily="18" charset="0"/>
              </a:rPr>
              <a:t> </a:t>
            </a:r>
            <a:r>
              <a:rPr lang="en-US" dirty="0">
                <a:solidFill>
                  <a:srgbClr val="663300"/>
                </a:solidFill>
                <a:latin typeface="Times New Roman" pitchFamily="18" charset="0"/>
                <a:cs typeface="Times New Roman" pitchFamily="18" charset="0"/>
              </a:rPr>
              <a:t>from </a:t>
            </a:r>
            <a:r>
              <a:rPr lang="en-US" b="1" i="1" u="sng" dirty="0">
                <a:solidFill>
                  <a:srgbClr val="663300"/>
                </a:solidFill>
                <a:latin typeface="Times New Roman" pitchFamily="18" charset="0"/>
                <a:cs typeface="Times New Roman" pitchFamily="18" charset="0"/>
              </a:rPr>
              <a:t>the medial side.</a:t>
            </a:r>
          </a:p>
          <a:p>
            <a:pPr algn="just" rtl="0">
              <a:lnSpc>
                <a:spcPct val="150000"/>
              </a:lnSpc>
              <a:buFont typeface="Wingdings" pitchFamily="2" charset="2"/>
              <a:buChar char="Ø"/>
            </a:pPr>
            <a:r>
              <a:rPr lang="en-US" dirty="0">
                <a:solidFill>
                  <a:srgbClr val="0000CC"/>
                </a:solidFill>
                <a:latin typeface="Times New Roman" pitchFamily="18" charset="0"/>
                <a:cs typeface="Times New Roman" pitchFamily="18" charset="0"/>
              </a:rPr>
              <a:t>    </a:t>
            </a:r>
            <a:r>
              <a:rPr lang="en-US" sz="2400" b="1" dirty="0">
                <a:solidFill>
                  <a:srgbClr val="0000CC"/>
                </a:solidFill>
                <a:latin typeface="Times New Roman" pitchFamily="18" charset="0"/>
                <a:cs typeface="Times New Roman" pitchFamily="18" charset="0"/>
              </a:rPr>
              <a:t>The Iliohypogastric</a:t>
            </a:r>
          </a:p>
          <a:p>
            <a:pPr algn="just" rtl="0">
              <a:lnSpc>
                <a:spcPct val="150000"/>
              </a:lnSpc>
              <a:buFont typeface="Wingdings" pitchFamily="2" charset="2"/>
              <a:buChar char="Ø"/>
            </a:pPr>
            <a:r>
              <a:rPr lang="en-US" sz="2400" b="1" dirty="0">
                <a:solidFill>
                  <a:srgbClr val="0000CC"/>
                </a:solidFill>
                <a:latin typeface="Times New Roman" pitchFamily="18" charset="0"/>
                <a:cs typeface="Times New Roman" pitchFamily="18" charset="0"/>
              </a:rPr>
              <a:t>  The Ilioinguinal</a:t>
            </a:r>
          </a:p>
          <a:p>
            <a:pPr algn="just" rtl="0">
              <a:lnSpc>
                <a:spcPct val="150000"/>
              </a:lnSpc>
              <a:buFont typeface="Wingdings" pitchFamily="2" charset="2"/>
              <a:buChar char="Ø"/>
            </a:pPr>
            <a:r>
              <a:rPr lang="en-US" b="1" dirty="0">
                <a:solidFill>
                  <a:srgbClr val="0000CC"/>
                </a:solidFill>
                <a:latin typeface="Times New Roman" pitchFamily="18" charset="0"/>
                <a:cs typeface="Times New Roman" pitchFamily="18" charset="0"/>
              </a:rPr>
              <a:t>    </a:t>
            </a:r>
            <a:r>
              <a:rPr lang="en-US" sz="2400" b="1" dirty="0">
                <a:solidFill>
                  <a:srgbClr val="0000CC"/>
                </a:solidFill>
                <a:latin typeface="Times New Roman" pitchFamily="18" charset="0"/>
                <a:cs typeface="Times New Roman" pitchFamily="18" charset="0"/>
              </a:rPr>
              <a:t>The Lateral cutaneous nerve of the   thigh</a:t>
            </a:r>
          </a:p>
          <a:p>
            <a:pPr algn="l" rtl="0">
              <a:lnSpc>
                <a:spcPct val="150000"/>
              </a:lnSpc>
              <a:buFont typeface="Wingdings" pitchFamily="2" charset="2"/>
              <a:buChar char="Ø"/>
            </a:pPr>
            <a:r>
              <a:rPr lang="en-US" sz="2400" b="1" dirty="0">
                <a:solidFill>
                  <a:srgbClr val="0000CC"/>
                </a:solidFill>
                <a:latin typeface="Times New Roman" pitchFamily="18" charset="0"/>
                <a:cs typeface="Times New Roman" pitchFamily="18" charset="0"/>
              </a:rPr>
              <a:t>    Femoral nerve</a:t>
            </a:r>
          </a:p>
          <a:p>
            <a:pPr algn="l" rtl="0">
              <a:lnSpc>
                <a:spcPct val="150000"/>
              </a:lnSpc>
            </a:pPr>
            <a:r>
              <a:rPr lang="en-US" dirty="0">
                <a:solidFill>
                  <a:srgbClr val="002060"/>
                </a:solidFill>
                <a:latin typeface="Times New Roman" pitchFamily="18" charset="0"/>
                <a:cs typeface="Times New Roman" pitchFamily="18" charset="0"/>
              </a:rPr>
              <a:t>exit  from the </a:t>
            </a:r>
            <a:r>
              <a:rPr lang="en-US" b="1" i="1" u="sng" dirty="0">
                <a:solidFill>
                  <a:srgbClr val="002060"/>
                </a:solidFill>
                <a:latin typeface="Times New Roman" pitchFamily="18" charset="0"/>
                <a:cs typeface="Times New Roman" pitchFamily="18" charset="0"/>
              </a:rPr>
              <a:t>lateral side of the psoas major </a:t>
            </a:r>
            <a:r>
              <a:rPr lang="en-US" b="1" i="1" u="sng" dirty="0" smtClean="0">
                <a:solidFill>
                  <a:srgbClr val="002060"/>
                </a:solidFill>
                <a:latin typeface="Times New Roman" pitchFamily="18" charset="0"/>
                <a:cs typeface="Times New Roman" pitchFamily="18" charset="0"/>
              </a:rPr>
              <a:t>muscle</a:t>
            </a:r>
            <a:endParaRPr lang="en-US" b="1" i="1" u="sng" dirty="0">
              <a:solidFill>
                <a:srgbClr val="00206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cstate="print"/>
          <a:srcRect l="37500" t="2476" r="19385" b="10000"/>
          <a:stretch>
            <a:fillRect/>
          </a:stretch>
        </p:blipFill>
        <p:spPr bwMode="auto">
          <a:xfrm>
            <a:off x="4300854" y="214290"/>
            <a:ext cx="4628864" cy="6169318"/>
          </a:xfrm>
          <a:prstGeom prst="rect">
            <a:avLst/>
          </a:prstGeom>
          <a:ln w="88900" cap="sq" cmpd="thickThin">
            <a:solidFill>
              <a:srgbClr val="000000"/>
            </a:solidFill>
            <a:prstDash val="solid"/>
            <a:miter lim="800000"/>
          </a:ln>
          <a:effectLst>
            <a:innerShdw blurRad="76200">
              <a:srgbClr val="000000"/>
            </a:innerShdw>
          </a:effectLst>
        </p:spPr>
      </p:pic>
      <p:cxnSp>
        <p:nvCxnSpPr>
          <p:cNvPr id="12" name="Straight Arrow Connector 11"/>
          <p:cNvCxnSpPr/>
          <p:nvPr/>
        </p:nvCxnSpPr>
        <p:spPr>
          <a:xfrm flipV="1">
            <a:off x="2483768" y="4509120"/>
            <a:ext cx="2952328" cy="12961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27784" y="2996952"/>
            <a:ext cx="216024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987824" y="2564904"/>
            <a:ext cx="1872208" cy="10801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779912" y="3284984"/>
            <a:ext cx="1368152" cy="14401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80112" y="764704"/>
            <a:ext cx="216024" cy="1584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843808" y="764704"/>
            <a:ext cx="2736304" cy="50405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236296" y="2780928"/>
            <a:ext cx="1976823" cy="338554"/>
          </a:xfrm>
          <a:prstGeom prst="rect">
            <a:avLst/>
          </a:prstGeom>
        </p:spPr>
        <p:txBody>
          <a:bodyPr wrap="none">
            <a:spAutoFit/>
          </a:bodyPr>
          <a:lstStyle/>
          <a:p>
            <a:r>
              <a:rPr lang="en-US" sz="1600" b="1" dirty="0" smtClean="0">
                <a:latin typeface="Times New Roman" pitchFamily="18" charset="0"/>
                <a:cs typeface="Times New Roman" pitchFamily="18" charset="0"/>
              </a:rPr>
              <a:t>lumbosacral   trunk </a:t>
            </a:r>
            <a:endParaRPr lang="en-US" sz="1600" dirty="0"/>
          </a:p>
        </p:txBody>
      </p:sp>
      <p:cxnSp>
        <p:nvCxnSpPr>
          <p:cNvPr id="37" name="Straight Arrow Connector 36"/>
          <p:cNvCxnSpPr/>
          <p:nvPr/>
        </p:nvCxnSpPr>
        <p:spPr>
          <a:xfrm flipH="1">
            <a:off x="7092280" y="2996952"/>
            <a:ext cx="216024"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948263" y="4221088"/>
            <a:ext cx="1873270" cy="369332"/>
          </a:xfrm>
          <a:prstGeom prst="rect">
            <a:avLst/>
          </a:prstGeom>
        </p:spPr>
        <p:txBody>
          <a:bodyPr wrap="none">
            <a:spAutoFit/>
          </a:bodyPr>
          <a:lstStyle/>
          <a:p>
            <a:r>
              <a:rPr lang="en-US" b="1" dirty="0" smtClean="0">
                <a:latin typeface="Times New Roman" pitchFamily="18" charset="0"/>
                <a:cs typeface="Times New Roman" pitchFamily="18" charset="0"/>
              </a:rPr>
              <a:t>Obturator nerve </a:t>
            </a:r>
            <a:endParaRPr lang="en-US" b="1" dirty="0"/>
          </a:p>
        </p:txBody>
      </p:sp>
      <p:cxnSp>
        <p:nvCxnSpPr>
          <p:cNvPr id="41" name="Straight Arrow Connector 40"/>
          <p:cNvCxnSpPr/>
          <p:nvPr/>
        </p:nvCxnSpPr>
        <p:spPr>
          <a:xfrm flipH="1">
            <a:off x="6012160" y="4437112"/>
            <a:ext cx="115212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fld id="{3AF08053-45F7-4097-8F25-DC8C6200C463}" type="datetime1">
              <a:rPr lang="en-GB" smtClean="0"/>
              <a:pPr/>
              <a:t>01/02/2015</a:t>
            </a:fld>
            <a:endParaRPr lang="ar-JO"/>
          </a:p>
        </p:txBody>
      </p:sp>
      <p:sp>
        <p:nvSpPr>
          <p:cNvPr id="16" name="Slide Number Placeholder 15"/>
          <p:cNvSpPr>
            <a:spLocks noGrp="1"/>
          </p:cNvSpPr>
          <p:nvPr>
            <p:ph type="sldNum" sz="quarter" idx="12"/>
          </p:nvPr>
        </p:nvSpPr>
        <p:spPr/>
        <p:txBody>
          <a:bodyPr/>
          <a:lstStyle/>
          <a:p>
            <a:fld id="{22A42C2E-93E4-404E-A6F5-A11B05156EE1}" type="slidenum">
              <a:rPr lang="ar-JO" smtClean="0"/>
              <a:pPr/>
              <a:t>9</a:t>
            </a:fld>
            <a:endParaRPr lang="ar-JO"/>
          </a:p>
        </p:txBody>
      </p:sp>
      <p:sp>
        <p:nvSpPr>
          <p:cNvPr id="17" name="Footer Placeholder 16"/>
          <p:cNvSpPr>
            <a:spLocks noGrp="1"/>
          </p:cNvSpPr>
          <p:nvPr>
            <p:ph type="ftr" sz="quarter" idx="11"/>
          </p:nvPr>
        </p:nvSpPr>
        <p:spPr/>
        <p:txBody>
          <a:bodyPr/>
          <a:lstStyle/>
          <a:p>
            <a:r>
              <a:rPr lang="en-US" smtClean="0"/>
              <a:t>Dr.Amjad Shatarat      </a:t>
            </a:r>
            <a:endParaRPr lang="ar-JO"/>
          </a:p>
        </p:txBody>
      </p:sp>
    </p:spTree>
    <p:extLst>
      <p:ext uri="{BB962C8B-B14F-4D97-AF65-F5344CB8AC3E}">
        <p14:creationId xmlns="" xmlns:p14="http://schemas.microsoft.com/office/powerpoint/2010/main" val="2214405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1079</Words>
  <Application>Microsoft Office PowerPoint</Application>
  <PresentationFormat>On-screen Show (4:3)</PresentationFormat>
  <Paragraphs>184</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Anatomy of the lower limbs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الحركي الهيكلي THE MUSCOLUSKELETAL SYSTEM</dc:title>
  <dc:creator>User</dc:creator>
  <cp:lastModifiedBy>Hasan</cp:lastModifiedBy>
  <cp:revision>38</cp:revision>
  <dcterms:created xsi:type="dcterms:W3CDTF">2014-11-08T11:13:33Z</dcterms:created>
  <dcterms:modified xsi:type="dcterms:W3CDTF">2015-02-01T19:21:53Z</dcterms:modified>
</cp:coreProperties>
</file>