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2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Override1.xml" ContentType="application/vnd.openxmlformats-officedocument.themeOverride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diagrams/layout2.xml" ContentType="application/vnd.openxmlformats-officedocument.drawingml.diagramLayout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77" r:id="rId4"/>
    <p:sldId id="257" r:id="rId5"/>
    <p:sldId id="258" r:id="rId6"/>
    <p:sldId id="259" r:id="rId7"/>
    <p:sldId id="263" r:id="rId8"/>
    <p:sldId id="261" r:id="rId9"/>
    <p:sldId id="260" r:id="rId10"/>
    <p:sldId id="262" r:id="rId11"/>
    <p:sldId id="274" r:id="rId12"/>
    <p:sldId id="264" r:id="rId13"/>
    <p:sldId id="265" r:id="rId14"/>
    <p:sldId id="266" r:id="rId15"/>
    <p:sldId id="267" r:id="rId16"/>
    <p:sldId id="268" r:id="rId17"/>
    <p:sldId id="269" r:id="rId18"/>
    <p:sldId id="275" r:id="rId19"/>
    <p:sldId id="270" r:id="rId20"/>
    <p:sldId id="271" r:id="rId21"/>
    <p:sldId id="272" r:id="rId22"/>
    <p:sldId id="27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64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C8B92D-1259-41DC-8F2B-A78F31E98923}" type="doc">
      <dgm:prSet loTypeId="urn:microsoft.com/office/officeart/2005/8/layout/process4" loCatId="process" qsTypeId="urn:microsoft.com/office/officeart/2005/8/quickstyle/3d7" qsCatId="3D" csTypeId="urn:microsoft.com/office/officeart/2005/8/colors/accent1_2#7" csCatId="accent1" phldr="1"/>
      <dgm:spPr/>
    </dgm:pt>
    <dgm:pt modelId="{2EC6BAE8-E2FA-47BA-BF91-CA0EC0C65EEE}">
      <dgm:prSet phldrT="[Text]"/>
      <dgm:spPr/>
      <dgm:t>
        <a:bodyPr/>
        <a:lstStyle/>
        <a:p>
          <a:r>
            <a:rPr lang="en-US" dirty="0" smtClean="0"/>
            <a:t>Endothelial Cell Injury  and exposure of </a:t>
          </a:r>
          <a:r>
            <a:rPr lang="en-US" dirty="0" err="1" smtClean="0"/>
            <a:t>subendothelial</a:t>
          </a:r>
          <a:r>
            <a:rPr lang="en-US" dirty="0" smtClean="0"/>
            <a:t> collagen</a:t>
          </a:r>
          <a:endParaRPr lang="en-US" dirty="0"/>
        </a:p>
      </dgm:t>
    </dgm:pt>
    <dgm:pt modelId="{D0BC61DC-F275-4418-931D-ED8013FCDF12}" type="parTrans" cxnId="{C9557481-B5F3-4529-9701-A89556F0053C}">
      <dgm:prSet/>
      <dgm:spPr/>
      <dgm:t>
        <a:bodyPr/>
        <a:lstStyle/>
        <a:p>
          <a:endParaRPr lang="en-US"/>
        </a:p>
      </dgm:t>
    </dgm:pt>
    <dgm:pt modelId="{AA148558-86EE-4988-B168-A2792A13E2D5}" type="sibTrans" cxnId="{C9557481-B5F3-4529-9701-A89556F0053C}">
      <dgm:prSet/>
      <dgm:spPr/>
      <dgm:t>
        <a:bodyPr/>
        <a:lstStyle/>
        <a:p>
          <a:endParaRPr lang="en-US"/>
        </a:p>
      </dgm:t>
    </dgm:pt>
    <dgm:pt modelId="{862226F2-4512-4A24-B4F0-887DAB40C397}">
      <dgm:prSet phldrT="[Text]"/>
      <dgm:spPr/>
      <dgm:t>
        <a:bodyPr/>
        <a:lstStyle/>
        <a:p>
          <a:r>
            <a:rPr lang="en-US" dirty="0" smtClean="0"/>
            <a:t>Adherence of platelets</a:t>
          </a:r>
          <a:endParaRPr lang="en-US" dirty="0"/>
        </a:p>
      </dgm:t>
    </dgm:pt>
    <dgm:pt modelId="{589A8C86-E4C9-4B01-8457-4415E6EF8362}" type="parTrans" cxnId="{C54E6340-1E77-49EA-9274-AEB8A2F08C4C}">
      <dgm:prSet/>
      <dgm:spPr/>
      <dgm:t>
        <a:bodyPr/>
        <a:lstStyle/>
        <a:p>
          <a:endParaRPr lang="en-US"/>
        </a:p>
      </dgm:t>
    </dgm:pt>
    <dgm:pt modelId="{BBBA2C4F-B9E6-4251-A49B-925C1ECAC9D3}" type="sibTrans" cxnId="{C54E6340-1E77-49EA-9274-AEB8A2F08C4C}">
      <dgm:prSet/>
      <dgm:spPr/>
      <dgm:t>
        <a:bodyPr/>
        <a:lstStyle/>
        <a:p>
          <a:endParaRPr lang="en-US"/>
        </a:p>
      </dgm:t>
    </dgm:pt>
    <dgm:pt modelId="{AE6A91BF-7713-41C7-B7F4-B661E075413B}">
      <dgm:prSet phldrT="[Text]"/>
      <dgm:spPr/>
      <dgm:t>
        <a:bodyPr/>
        <a:lstStyle/>
        <a:p>
          <a:r>
            <a:rPr lang="en-US" dirty="0" smtClean="0"/>
            <a:t>Release of tissue factor</a:t>
          </a:r>
          <a:endParaRPr lang="en-US" dirty="0"/>
        </a:p>
      </dgm:t>
    </dgm:pt>
    <dgm:pt modelId="{F13C71B4-1D99-474A-B5A2-A5BAC775E967}" type="parTrans" cxnId="{0A1417D0-00D2-452B-A312-C99FA57CD8B2}">
      <dgm:prSet/>
      <dgm:spPr/>
      <dgm:t>
        <a:bodyPr/>
        <a:lstStyle/>
        <a:p>
          <a:endParaRPr lang="en-US"/>
        </a:p>
      </dgm:t>
    </dgm:pt>
    <dgm:pt modelId="{186825C7-BD21-423D-BCA2-9BE1247E0902}" type="sibTrans" cxnId="{0A1417D0-00D2-452B-A312-C99FA57CD8B2}">
      <dgm:prSet/>
      <dgm:spPr/>
      <dgm:t>
        <a:bodyPr/>
        <a:lstStyle/>
        <a:p>
          <a:endParaRPr lang="en-US"/>
        </a:p>
      </dgm:t>
    </dgm:pt>
    <dgm:pt modelId="{BF54B3A9-D967-41DF-AEE9-A92B932FB6FC}" type="pres">
      <dgm:prSet presAssocID="{52C8B92D-1259-41DC-8F2B-A78F31E98923}" presName="Name0" presStyleCnt="0">
        <dgm:presLayoutVars>
          <dgm:dir/>
          <dgm:animLvl val="lvl"/>
          <dgm:resizeHandles val="exact"/>
        </dgm:presLayoutVars>
      </dgm:prSet>
      <dgm:spPr/>
    </dgm:pt>
    <dgm:pt modelId="{A66E0F5F-820C-4405-8A71-6501BFE2C4B9}" type="pres">
      <dgm:prSet presAssocID="{AE6A91BF-7713-41C7-B7F4-B661E075413B}" presName="boxAndChildren" presStyleCnt="0"/>
      <dgm:spPr/>
    </dgm:pt>
    <dgm:pt modelId="{19E011BF-155C-4F6E-9784-E290CDD474DD}" type="pres">
      <dgm:prSet presAssocID="{AE6A91BF-7713-41C7-B7F4-B661E075413B}" presName="parentTextBox" presStyleLbl="node1" presStyleIdx="0" presStyleCnt="3"/>
      <dgm:spPr/>
      <dgm:t>
        <a:bodyPr/>
        <a:lstStyle/>
        <a:p>
          <a:endParaRPr lang="en-US"/>
        </a:p>
      </dgm:t>
    </dgm:pt>
    <dgm:pt modelId="{45E62E94-4408-4382-BF52-05E224DCF0BB}" type="pres">
      <dgm:prSet presAssocID="{BBBA2C4F-B9E6-4251-A49B-925C1ECAC9D3}" presName="sp" presStyleCnt="0"/>
      <dgm:spPr/>
    </dgm:pt>
    <dgm:pt modelId="{B156A56F-92AA-4DB1-AD20-3A7BD2F0AC06}" type="pres">
      <dgm:prSet presAssocID="{862226F2-4512-4A24-B4F0-887DAB40C397}" presName="arrowAndChildren" presStyleCnt="0"/>
      <dgm:spPr/>
    </dgm:pt>
    <dgm:pt modelId="{D63C83F5-FA1A-461A-837C-95B0727D02BD}" type="pres">
      <dgm:prSet presAssocID="{862226F2-4512-4A24-B4F0-887DAB40C397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88A91858-5650-4D77-918B-A06979A20096}" type="pres">
      <dgm:prSet presAssocID="{AA148558-86EE-4988-B168-A2792A13E2D5}" presName="sp" presStyleCnt="0"/>
      <dgm:spPr/>
    </dgm:pt>
    <dgm:pt modelId="{3B257C67-52D9-4A0B-8BA2-5D33159500C0}" type="pres">
      <dgm:prSet presAssocID="{2EC6BAE8-E2FA-47BA-BF91-CA0EC0C65EEE}" presName="arrowAndChildren" presStyleCnt="0"/>
      <dgm:spPr/>
    </dgm:pt>
    <dgm:pt modelId="{953549EB-0D6D-45FD-8558-255F9F31B542}" type="pres">
      <dgm:prSet presAssocID="{2EC6BAE8-E2FA-47BA-BF91-CA0EC0C65EEE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289913E5-B569-4866-BB7C-706B7F735C22}" type="presOf" srcId="{862226F2-4512-4A24-B4F0-887DAB40C397}" destId="{D63C83F5-FA1A-461A-837C-95B0727D02BD}" srcOrd="0" destOrd="0" presId="urn:microsoft.com/office/officeart/2005/8/layout/process4"/>
    <dgm:cxn modelId="{C54E6340-1E77-49EA-9274-AEB8A2F08C4C}" srcId="{52C8B92D-1259-41DC-8F2B-A78F31E98923}" destId="{862226F2-4512-4A24-B4F0-887DAB40C397}" srcOrd="1" destOrd="0" parTransId="{589A8C86-E4C9-4B01-8457-4415E6EF8362}" sibTransId="{BBBA2C4F-B9E6-4251-A49B-925C1ECAC9D3}"/>
    <dgm:cxn modelId="{F83D5CF2-43C6-4457-9B6C-10F75E04DB72}" type="presOf" srcId="{AE6A91BF-7713-41C7-B7F4-B661E075413B}" destId="{19E011BF-155C-4F6E-9784-E290CDD474DD}" srcOrd="0" destOrd="0" presId="urn:microsoft.com/office/officeart/2005/8/layout/process4"/>
    <dgm:cxn modelId="{0A1417D0-00D2-452B-A312-C99FA57CD8B2}" srcId="{52C8B92D-1259-41DC-8F2B-A78F31E98923}" destId="{AE6A91BF-7713-41C7-B7F4-B661E075413B}" srcOrd="2" destOrd="0" parTransId="{F13C71B4-1D99-474A-B5A2-A5BAC775E967}" sibTransId="{186825C7-BD21-423D-BCA2-9BE1247E0902}"/>
    <dgm:cxn modelId="{0211D9EF-0BAC-412B-BDEF-E7746ACDD7E0}" type="presOf" srcId="{52C8B92D-1259-41DC-8F2B-A78F31E98923}" destId="{BF54B3A9-D967-41DF-AEE9-A92B932FB6FC}" srcOrd="0" destOrd="0" presId="urn:microsoft.com/office/officeart/2005/8/layout/process4"/>
    <dgm:cxn modelId="{265119C1-C0EF-4905-8865-8740974C17E7}" type="presOf" srcId="{2EC6BAE8-E2FA-47BA-BF91-CA0EC0C65EEE}" destId="{953549EB-0D6D-45FD-8558-255F9F31B542}" srcOrd="0" destOrd="0" presId="urn:microsoft.com/office/officeart/2005/8/layout/process4"/>
    <dgm:cxn modelId="{C9557481-B5F3-4529-9701-A89556F0053C}" srcId="{52C8B92D-1259-41DC-8F2B-A78F31E98923}" destId="{2EC6BAE8-E2FA-47BA-BF91-CA0EC0C65EEE}" srcOrd="0" destOrd="0" parTransId="{D0BC61DC-F275-4418-931D-ED8013FCDF12}" sibTransId="{AA148558-86EE-4988-B168-A2792A13E2D5}"/>
    <dgm:cxn modelId="{D754E691-8F79-4371-B0E5-5770AFFC9339}" type="presParOf" srcId="{BF54B3A9-D967-41DF-AEE9-A92B932FB6FC}" destId="{A66E0F5F-820C-4405-8A71-6501BFE2C4B9}" srcOrd="0" destOrd="0" presId="urn:microsoft.com/office/officeart/2005/8/layout/process4"/>
    <dgm:cxn modelId="{248E3413-F915-4A16-BAB2-D70514AA625D}" type="presParOf" srcId="{A66E0F5F-820C-4405-8A71-6501BFE2C4B9}" destId="{19E011BF-155C-4F6E-9784-E290CDD474DD}" srcOrd="0" destOrd="0" presId="urn:microsoft.com/office/officeart/2005/8/layout/process4"/>
    <dgm:cxn modelId="{1C495F68-B97D-40BE-A9C8-0D628B7240D6}" type="presParOf" srcId="{BF54B3A9-D967-41DF-AEE9-A92B932FB6FC}" destId="{45E62E94-4408-4382-BF52-05E224DCF0BB}" srcOrd="1" destOrd="0" presId="urn:microsoft.com/office/officeart/2005/8/layout/process4"/>
    <dgm:cxn modelId="{56F63B88-C5F4-4210-92F9-FDBEF392E9A5}" type="presParOf" srcId="{BF54B3A9-D967-41DF-AEE9-A92B932FB6FC}" destId="{B156A56F-92AA-4DB1-AD20-3A7BD2F0AC06}" srcOrd="2" destOrd="0" presId="urn:microsoft.com/office/officeart/2005/8/layout/process4"/>
    <dgm:cxn modelId="{02071B99-47E0-440B-8062-D1F970215418}" type="presParOf" srcId="{B156A56F-92AA-4DB1-AD20-3A7BD2F0AC06}" destId="{D63C83F5-FA1A-461A-837C-95B0727D02BD}" srcOrd="0" destOrd="0" presId="urn:microsoft.com/office/officeart/2005/8/layout/process4"/>
    <dgm:cxn modelId="{C759101B-5952-4239-8BE3-BF8AE9D7DDFE}" type="presParOf" srcId="{BF54B3A9-D967-41DF-AEE9-A92B932FB6FC}" destId="{88A91858-5650-4D77-918B-A06979A20096}" srcOrd="3" destOrd="0" presId="urn:microsoft.com/office/officeart/2005/8/layout/process4"/>
    <dgm:cxn modelId="{551B9195-F356-4C0E-A6C9-FECB7394E31A}" type="presParOf" srcId="{BF54B3A9-D967-41DF-AEE9-A92B932FB6FC}" destId="{3B257C67-52D9-4A0B-8BA2-5D33159500C0}" srcOrd="4" destOrd="0" presId="urn:microsoft.com/office/officeart/2005/8/layout/process4"/>
    <dgm:cxn modelId="{EE1C076A-8BB7-4C41-BE72-9947383DC87B}" type="presParOf" srcId="{3B257C67-52D9-4A0B-8BA2-5D33159500C0}" destId="{953549EB-0D6D-45FD-8558-255F9F31B542}" srcOrd="0" destOrd="0" presId="urn:microsoft.com/office/officeart/2005/8/layout/process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1CA52B-7A3D-4A36-AAE9-04E4B5183673}" type="doc">
      <dgm:prSet loTypeId="urn:microsoft.com/office/officeart/2005/8/layout/vList5" loCatId="list" qsTypeId="urn:microsoft.com/office/officeart/2005/8/quickstyle/3d7" qsCatId="3D" csTypeId="urn:microsoft.com/office/officeart/2005/8/colors/accent1_2#8" csCatId="accent1" phldr="1"/>
      <dgm:spPr/>
      <dgm:t>
        <a:bodyPr/>
        <a:lstStyle/>
        <a:p>
          <a:endParaRPr lang="en-US"/>
        </a:p>
      </dgm:t>
    </dgm:pt>
    <dgm:pt modelId="{659BA85E-724A-48DB-AE0B-3973856A1F02}">
      <dgm:prSet phldrT="[Text]"/>
      <dgm:spPr/>
      <dgm:t>
        <a:bodyPr/>
        <a:lstStyle/>
        <a:p>
          <a:r>
            <a:rPr lang="en-US" dirty="0" smtClean="0"/>
            <a:t>Stasis and turbulence </a:t>
          </a:r>
          <a:endParaRPr lang="en-US" dirty="0"/>
        </a:p>
      </dgm:t>
    </dgm:pt>
    <dgm:pt modelId="{AEAFE9DE-E835-47CA-9711-72949F6813C6}" type="parTrans" cxnId="{5E6538D7-A35C-4FD3-AD82-E866718322F4}">
      <dgm:prSet/>
      <dgm:spPr/>
      <dgm:t>
        <a:bodyPr/>
        <a:lstStyle/>
        <a:p>
          <a:endParaRPr lang="en-US"/>
        </a:p>
      </dgm:t>
    </dgm:pt>
    <dgm:pt modelId="{B5F69F11-082F-4F2E-B3E7-31D16027DE2B}" type="sibTrans" cxnId="{5E6538D7-A35C-4FD3-AD82-E866718322F4}">
      <dgm:prSet/>
      <dgm:spPr/>
      <dgm:t>
        <a:bodyPr/>
        <a:lstStyle/>
        <a:p>
          <a:endParaRPr lang="en-US"/>
        </a:p>
      </dgm:t>
    </dgm:pt>
    <dgm:pt modelId="{59164147-31AB-4385-8795-9B1D5C449599}">
      <dgm:prSet phldrT="[Text]"/>
      <dgm:spPr/>
      <dgm:t>
        <a:bodyPr/>
        <a:lstStyle/>
        <a:p>
          <a:r>
            <a:rPr lang="ar-JO" dirty="0" smtClean="0"/>
            <a:t>      </a:t>
          </a:r>
          <a:r>
            <a:rPr lang="en-US" dirty="0" smtClean="0"/>
            <a:t>Disrupt normal blood flow</a:t>
          </a:r>
          <a:endParaRPr lang="en-US" dirty="0"/>
        </a:p>
      </dgm:t>
    </dgm:pt>
    <dgm:pt modelId="{5D6EC6A4-4E51-4B7B-BFC9-30DE8F709DB1}" type="parTrans" cxnId="{2D0E5E57-0359-4326-88C5-A82EEE165EEC}">
      <dgm:prSet/>
      <dgm:spPr/>
      <dgm:t>
        <a:bodyPr/>
        <a:lstStyle/>
        <a:p>
          <a:endParaRPr lang="en-US"/>
        </a:p>
      </dgm:t>
    </dgm:pt>
    <dgm:pt modelId="{FE7C8CFF-A234-4A85-AD8C-FA252FC3EEB7}" type="sibTrans" cxnId="{2D0E5E57-0359-4326-88C5-A82EEE165EEC}">
      <dgm:prSet/>
      <dgm:spPr/>
      <dgm:t>
        <a:bodyPr/>
        <a:lstStyle/>
        <a:p>
          <a:endParaRPr lang="en-US"/>
        </a:p>
      </dgm:t>
    </dgm:pt>
    <dgm:pt modelId="{271CF659-FF63-422A-8A2D-C69515980E70}">
      <dgm:prSet phldrT="[Text]"/>
      <dgm:spPr/>
      <dgm:t>
        <a:bodyPr/>
        <a:lstStyle/>
        <a:p>
          <a:r>
            <a:rPr lang="en-US" dirty="0" smtClean="0"/>
            <a:t>    Prevent dilution of activated clotting factors by fresh flowing blood.</a:t>
          </a:r>
          <a:endParaRPr lang="en-US" dirty="0"/>
        </a:p>
      </dgm:t>
    </dgm:pt>
    <dgm:pt modelId="{67503D2E-5E1D-417A-9291-11CE610F7D50}" type="parTrans" cxnId="{BB9AB68D-089B-4157-8B89-F368DD3A001E}">
      <dgm:prSet/>
      <dgm:spPr/>
      <dgm:t>
        <a:bodyPr/>
        <a:lstStyle/>
        <a:p>
          <a:endParaRPr lang="en-US"/>
        </a:p>
      </dgm:t>
    </dgm:pt>
    <dgm:pt modelId="{999D4712-C360-48DD-9286-1A3C6BC72309}" type="sibTrans" cxnId="{BB9AB68D-089B-4157-8B89-F368DD3A001E}">
      <dgm:prSet/>
      <dgm:spPr/>
      <dgm:t>
        <a:bodyPr/>
        <a:lstStyle/>
        <a:p>
          <a:endParaRPr lang="en-US"/>
        </a:p>
      </dgm:t>
    </dgm:pt>
    <dgm:pt modelId="{920BEACB-C300-4A12-9940-F4A2D11CABB0}">
      <dgm:prSet phldrT="[Text]"/>
      <dgm:spPr/>
      <dgm:t>
        <a:bodyPr/>
        <a:lstStyle/>
        <a:p>
          <a:r>
            <a:rPr lang="en-US" dirty="0" smtClean="0"/>
            <a:t>     Retard the inflow of clotting factor inhibitors</a:t>
          </a:r>
          <a:endParaRPr lang="en-US" dirty="0"/>
        </a:p>
      </dgm:t>
    </dgm:pt>
    <dgm:pt modelId="{10CF96F7-DDD4-4325-A984-BFDABAD84023}" type="parTrans" cxnId="{A73FACA1-C62D-43C9-94CE-88EAFFEDBB98}">
      <dgm:prSet/>
      <dgm:spPr/>
      <dgm:t>
        <a:bodyPr/>
        <a:lstStyle/>
        <a:p>
          <a:endParaRPr lang="en-US"/>
        </a:p>
      </dgm:t>
    </dgm:pt>
    <dgm:pt modelId="{2AC2BF0B-7F32-4CAD-8D4D-FB7CDE6F6455}" type="sibTrans" cxnId="{A73FACA1-C62D-43C9-94CE-88EAFFEDBB98}">
      <dgm:prSet/>
      <dgm:spPr/>
      <dgm:t>
        <a:bodyPr/>
        <a:lstStyle/>
        <a:p>
          <a:endParaRPr lang="en-US"/>
        </a:p>
      </dgm:t>
    </dgm:pt>
    <dgm:pt modelId="{CD8758F4-9CA8-4730-B2E2-92209D0CAC7D}">
      <dgm:prSet phldrT="[Text]"/>
      <dgm:spPr/>
      <dgm:t>
        <a:bodyPr/>
        <a:lstStyle/>
        <a:p>
          <a:r>
            <a:rPr lang="en-US" dirty="0" smtClean="0"/>
            <a:t>     Promote endothelial cell injury.</a:t>
          </a:r>
          <a:endParaRPr lang="en-US" dirty="0"/>
        </a:p>
      </dgm:t>
    </dgm:pt>
    <dgm:pt modelId="{0751F6D8-BD21-410E-BC6D-AAC597EA28DB}" type="parTrans" cxnId="{7552EED3-7742-4F10-909E-AA0FECE3F2DC}">
      <dgm:prSet/>
      <dgm:spPr/>
      <dgm:t>
        <a:bodyPr/>
        <a:lstStyle/>
        <a:p>
          <a:endParaRPr lang="en-US"/>
        </a:p>
      </dgm:t>
    </dgm:pt>
    <dgm:pt modelId="{F7AAB9D5-A6F3-46D3-A159-783ED6F03B24}" type="sibTrans" cxnId="{7552EED3-7742-4F10-909E-AA0FECE3F2DC}">
      <dgm:prSet/>
      <dgm:spPr/>
      <dgm:t>
        <a:bodyPr/>
        <a:lstStyle/>
        <a:p>
          <a:endParaRPr lang="en-US"/>
        </a:p>
      </dgm:t>
    </dgm:pt>
    <dgm:pt modelId="{B7101EFA-1DB2-4DBF-A710-5EF2BBE3A88C}" type="pres">
      <dgm:prSet presAssocID="{1B1CA52B-7A3D-4A36-AAE9-04E4B518367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7C2102-B16E-4D2A-950B-A6113EEB769D}" type="pres">
      <dgm:prSet presAssocID="{659BA85E-724A-48DB-AE0B-3973856A1F02}" presName="linNode" presStyleCnt="0"/>
      <dgm:spPr/>
    </dgm:pt>
    <dgm:pt modelId="{54CFE881-5B64-49AE-B691-574D3A991122}" type="pres">
      <dgm:prSet presAssocID="{659BA85E-724A-48DB-AE0B-3973856A1F02}" presName="parentText" presStyleLbl="node1" presStyleIdx="0" presStyleCnt="1" custLinFactNeighborX="8762" custLinFactNeighborY="181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0F239F-DC32-4571-B9D5-936311EDB5A5}" type="pres">
      <dgm:prSet presAssocID="{659BA85E-724A-48DB-AE0B-3973856A1F02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3FACA1-C62D-43C9-94CE-88EAFFEDBB98}" srcId="{659BA85E-724A-48DB-AE0B-3973856A1F02}" destId="{920BEACB-C300-4A12-9940-F4A2D11CABB0}" srcOrd="2" destOrd="0" parTransId="{10CF96F7-DDD4-4325-A984-BFDABAD84023}" sibTransId="{2AC2BF0B-7F32-4CAD-8D4D-FB7CDE6F6455}"/>
    <dgm:cxn modelId="{2D0E5E57-0359-4326-88C5-A82EEE165EEC}" srcId="{659BA85E-724A-48DB-AE0B-3973856A1F02}" destId="{59164147-31AB-4385-8795-9B1D5C449599}" srcOrd="0" destOrd="0" parTransId="{5D6EC6A4-4E51-4B7B-BFC9-30DE8F709DB1}" sibTransId="{FE7C8CFF-A234-4A85-AD8C-FA252FC3EEB7}"/>
    <dgm:cxn modelId="{40197C37-A9B7-483A-A73E-8F934F97AFE9}" type="presOf" srcId="{CD8758F4-9CA8-4730-B2E2-92209D0CAC7D}" destId="{DA0F239F-DC32-4571-B9D5-936311EDB5A5}" srcOrd="0" destOrd="3" presId="urn:microsoft.com/office/officeart/2005/8/layout/vList5"/>
    <dgm:cxn modelId="{10BA386A-2606-49F1-8A29-CB7785E303BB}" type="presOf" srcId="{920BEACB-C300-4A12-9940-F4A2D11CABB0}" destId="{DA0F239F-DC32-4571-B9D5-936311EDB5A5}" srcOrd="0" destOrd="2" presId="urn:microsoft.com/office/officeart/2005/8/layout/vList5"/>
    <dgm:cxn modelId="{5E6538D7-A35C-4FD3-AD82-E866718322F4}" srcId="{1B1CA52B-7A3D-4A36-AAE9-04E4B5183673}" destId="{659BA85E-724A-48DB-AE0B-3973856A1F02}" srcOrd="0" destOrd="0" parTransId="{AEAFE9DE-E835-47CA-9711-72949F6813C6}" sibTransId="{B5F69F11-082F-4F2E-B3E7-31D16027DE2B}"/>
    <dgm:cxn modelId="{63058336-9E48-4D4B-9960-33F78A4D6336}" type="presOf" srcId="{271CF659-FF63-422A-8A2D-C69515980E70}" destId="{DA0F239F-DC32-4571-B9D5-936311EDB5A5}" srcOrd="0" destOrd="1" presId="urn:microsoft.com/office/officeart/2005/8/layout/vList5"/>
    <dgm:cxn modelId="{7552EED3-7742-4F10-909E-AA0FECE3F2DC}" srcId="{659BA85E-724A-48DB-AE0B-3973856A1F02}" destId="{CD8758F4-9CA8-4730-B2E2-92209D0CAC7D}" srcOrd="3" destOrd="0" parTransId="{0751F6D8-BD21-410E-BC6D-AAC597EA28DB}" sibTransId="{F7AAB9D5-A6F3-46D3-A159-783ED6F03B24}"/>
    <dgm:cxn modelId="{BB9AB68D-089B-4157-8B89-F368DD3A001E}" srcId="{659BA85E-724A-48DB-AE0B-3973856A1F02}" destId="{271CF659-FF63-422A-8A2D-C69515980E70}" srcOrd="1" destOrd="0" parTransId="{67503D2E-5E1D-417A-9291-11CE610F7D50}" sibTransId="{999D4712-C360-48DD-9286-1A3C6BC72309}"/>
    <dgm:cxn modelId="{499E1451-FD0F-495B-971F-103106A04F53}" type="presOf" srcId="{1B1CA52B-7A3D-4A36-AAE9-04E4B5183673}" destId="{B7101EFA-1DB2-4DBF-A710-5EF2BBE3A88C}" srcOrd="0" destOrd="0" presId="urn:microsoft.com/office/officeart/2005/8/layout/vList5"/>
    <dgm:cxn modelId="{D662A07E-5EAE-49E0-B712-9918F5F24C27}" type="presOf" srcId="{659BA85E-724A-48DB-AE0B-3973856A1F02}" destId="{54CFE881-5B64-49AE-B691-574D3A991122}" srcOrd="0" destOrd="0" presId="urn:microsoft.com/office/officeart/2005/8/layout/vList5"/>
    <dgm:cxn modelId="{5976DEA8-66CB-428C-905A-1F41C6F62663}" type="presOf" srcId="{59164147-31AB-4385-8795-9B1D5C449599}" destId="{DA0F239F-DC32-4571-B9D5-936311EDB5A5}" srcOrd="0" destOrd="0" presId="urn:microsoft.com/office/officeart/2005/8/layout/vList5"/>
    <dgm:cxn modelId="{B6726506-C100-4B9F-8724-CB82852151CF}" type="presParOf" srcId="{B7101EFA-1DB2-4DBF-A710-5EF2BBE3A88C}" destId="{B77C2102-B16E-4D2A-950B-A6113EEB769D}" srcOrd="0" destOrd="0" presId="urn:microsoft.com/office/officeart/2005/8/layout/vList5"/>
    <dgm:cxn modelId="{FFF56175-BE80-48C4-894C-7C2240E76659}" type="presParOf" srcId="{B77C2102-B16E-4D2A-950B-A6113EEB769D}" destId="{54CFE881-5B64-49AE-B691-574D3A991122}" srcOrd="0" destOrd="0" presId="urn:microsoft.com/office/officeart/2005/8/layout/vList5"/>
    <dgm:cxn modelId="{8493FFE3-4E2B-427E-98B3-78ACF365BD5F}" type="presParOf" srcId="{B77C2102-B16E-4D2A-950B-A6113EEB769D}" destId="{DA0F239F-DC32-4571-B9D5-936311EDB5A5}" srcOrd="1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Straight Connector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Straight Connector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D1B9F-0C3E-4D67-9058-A713DAFF12F6}" type="datetimeFigureOut">
              <a:rPr lang="en-US"/>
              <a:pPr>
                <a:defRPr/>
              </a:pPr>
              <a:t>10/29/2015</a:t>
            </a:fld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7C59E-6837-4778-A468-2BBC5F0B83D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139D7-A442-4478-A6A6-71490EE5BA13}" type="datetimeFigureOut">
              <a:rPr lang="en-US"/>
              <a:pPr>
                <a:defRPr/>
              </a:pPr>
              <a:t>10/29/2015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38364-3122-48A0-AD60-738D1A9C8C9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F64D4-AE3E-48AD-B680-08C3E9B19CDC}" type="datetimeFigureOut">
              <a:rPr lang="en-US"/>
              <a:pPr>
                <a:defRPr/>
              </a:pPr>
              <a:t>10/29/2015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4CF5F-BBDA-40E2-BEFB-111D5C32A72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7F7AE98-1DBF-4D7A-B17B-E18650916BE9}" type="datetimeFigureOut">
              <a:rPr lang="en-US"/>
              <a:pPr>
                <a:defRPr/>
              </a:pPr>
              <a:t>10/29/2015</a:t>
            </a:fld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B92A2-DF7D-45E7-8CC7-12890B6992F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traight Connector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Straight Connector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Straight Connector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C722E-CEFE-43FF-8E1B-CD29B10A73FF}" type="datetimeFigureOut">
              <a:rPr lang="en-US"/>
              <a:pPr>
                <a:defRPr/>
              </a:pPr>
              <a:t>10/29/2015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AD43C-97B3-4B97-92C5-DF57B7A6DE3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9E13F-36AD-4DCE-B8F3-48C69B9D7FA2}" type="datetimeFigureOut">
              <a:rPr lang="en-US"/>
              <a:pPr>
                <a:defRPr/>
              </a:pPr>
              <a:t>10/29/2015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9831E-996D-4942-805D-730C680C205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B3A71-FC41-4D61-9C34-9E98F8DF86E0}" type="datetimeFigureOut">
              <a:rPr lang="en-US"/>
              <a:pPr>
                <a:defRPr/>
              </a:pPr>
              <a:t>10/29/2015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EF5E9-83A3-4E22-9085-C073C3F86D2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111327C-F4C9-42D7-BE58-9CE110349297}" type="datetimeFigureOut">
              <a:rPr lang="en-US"/>
              <a:pPr>
                <a:defRPr/>
              </a:pPr>
              <a:t>10/29/2015</a:t>
            </a:fld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D548D-5BC0-4A9B-985F-992DCA95F51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BECAE-6203-4ABE-9977-50F463AC9745}" type="datetimeFigureOut">
              <a:rPr lang="en-US"/>
              <a:pPr>
                <a:defRPr/>
              </a:pPr>
              <a:t>10/29/2015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3E7EF-F668-410D-AFE4-ADEE077DE0D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Straight Connector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Oval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28E2A0A-1871-4E5A-A6EA-F588663BDB30}" type="datetimeFigureOut">
              <a:rPr lang="en-US"/>
              <a:pPr>
                <a:defRPr/>
              </a:pPr>
              <a:t>10/29/2015</a:t>
            </a:fld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589DB-875C-4E27-A5D2-57412B2DA15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Oval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Straight Connector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01C6C45-085C-4429-A21B-D0B5C0699758}" type="datetimeFigureOut">
              <a:rPr lang="en-US"/>
              <a:pPr>
                <a:defRPr/>
              </a:pPr>
              <a:t>10/29/2015</a:t>
            </a:fld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EDCF8-9DAC-4257-8F33-E31BAE0788E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311D9F-85E8-4054-9CDA-4634D198DBEA}" type="datetimeFigureOut">
              <a:rPr lang="en-US"/>
              <a:pPr>
                <a:defRPr/>
              </a:pPr>
              <a:t>10/29/2015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  <a:latin typeface="Century Schoolbook" pitchFamily="18" charset="0"/>
              </a:defRPr>
            </a:lvl1pPr>
          </a:lstStyle>
          <a:p>
            <a:pPr>
              <a:defRPr/>
            </a:pPr>
            <a:fld id="{EBDB1157-0F47-4394-91B7-3FD44A9E685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838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</a:rPr>
              <a:t>Thrombosis</a:t>
            </a:r>
            <a:r>
              <a:rPr lang="en-US" sz="3600" dirty="0" smtClean="0">
                <a:solidFill>
                  <a:schemeClr val="tx1"/>
                </a:solidFill>
              </a:rPr>
              <a:t>	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Dr. Nisreen Abu Shahin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Assistant Professor of Pathology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Pathology Department 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University of Jordan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7467600" cy="61690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sz="2800" b="1" dirty="0" smtClean="0">
                <a:solidFill>
                  <a:srgbClr val="C00000"/>
                </a:solidFill>
              </a:rPr>
              <a:t>Causes of Endothelial injury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b="1" dirty="0" smtClean="0"/>
          </a:p>
          <a:p>
            <a:pPr marL="457200" indent="-457200" eaLnBrk="1" fontAlgn="auto" hangingPunct="1">
              <a:spcAft>
                <a:spcPts val="0"/>
              </a:spcAft>
              <a:buFont typeface="Wingdings"/>
              <a:buAutoNum type="arabicPeriod"/>
              <a:defRPr/>
            </a:pPr>
            <a:r>
              <a:rPr lang="en-US" b="1" i="1" dirty="0" err="1" smtClean="0"/>
              <a:t>Valvulitis</a:t>
            </a:r>
            <a:endParaRPr lang="en-US" b="1" i="1" dirty="0" smtClean="0"/>
          </a:p>
          <a:p>
            <a:pPr marL="457200" indent="-457200" eaLnBrk="1" fontAlgn="auto" hangingPunct="1">
              <a:spcAft>
                <a:spcPts val="0"/>
              </a:spcAft>
              <a:buFont typeface="Wingdings"/>
              <a:buAutoNum type="arabicPeriod"/>
              <a:defRPr/>
            </a:pPr>
            <a:r>
              <a:rPr lang="en-US" b="1" i="1" dirty="0" smtClean="0"/>
              <a:t>MI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/>
              <a:buAutoNum type="arabicPeriod"/>
              <a:defRPr/>
            </a:pPr>
            <a:r>
              <a:rPr lang="en-US" b="1" i="1" dirty="0" smtClean="0"/>
              <a:t>Atherosclerosis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/>
              <a:buAutoNum type="arabicPeriod"/>
              <a:defRPr/>
            </a:pPr>
            <a:r>
              <a:rPr lang="en-US" b="1" i="1" dirty="0" smtClean="0"/>
              <a:t>Traumatic or inflammatory conditions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/>
              <a:buAutoNum type="arabicPeriod"/>
              <a:defRPr/>
            </a:pPr>
            <a:r>
              <a:rPr lang="en-US" b="1" i="1" dirty="0" smtClean="0"/>
              <a:t>Increased Blood Pressure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/>
              <a:buAutoNum type="arabicPeriod"/>
              <a:defRPr/>
            </a:pPr>
            <a:r>
              <a:rPr lang="en-US" b="1" i="1" dirty="0" err="1" smtClean="0"/>
              <a:t>Endotoxins</a:t>
            </a:r>
            <a:endParaRPr lang="en-US" b="1" i="1" dirty="0" smtClean="0"/>
          </a:p>
          <a:p>
            <a:pPr marL="457200" indent="-457200" eaLnBrk="1" fontAlgn="auto" hangingPunct="1">
              <a:spcAft>
                <a:spcPts val="0"/>
              </a:spcAft>
              <a:buFont typeface="Wingdings"/>
              <a:buAutoNum type="arabicPeriod"/>
              <a:defRPr/>
            </a:pPr>
            <a:r>
              <a:rPr lang="en-US" b="1" i="1" dirty="0" smtClean="0"/>
              <a:t>Hypercholesterolemia 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/>
              <a:buAutoNum type="arabicPeriod"/>
              <a:defRPr/>
            </a:pPr>
            <a:r>
              <a:rPr lang="en-US" b="1" i="1" dirty="0" smtClean="0"/>
              <a:t>Radiation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/>
              <a:buAutoNum type="arabicPeriod"/>
              <a:defRPr/>
            </a:pPr>
            <a:r>
              <a:rPr lang="en-US" b="1" i="1" dirty="0" smtClean="0"/>
              <a:t>Smoking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Documents and Settings\Administrator\Desktop\showimageCAKRJZ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47725"/>
            <a:ext cx="7620000" cy="5162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0"/>
            <a:ext cx="7467600" cy="6858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C00000"/>
                </a:solidFill>
              </a:rPr>
              <a:t>Stasis</a:t>
            </a:r>
          </a:p>
          <a:p>
            <a:pPr eaLnBrk="1" hangingPunct="1">
              <a:buFontTx/>
              <a:buChar char="-"/>
            </a:pPr>
            <a:r>
              <a:rPr lang="en-US" i="1" dirty="0" smtClean="0"/>
              <a:t>Stasis is a major factor in </a:t>
            </a:r>
            <a:r>
              <a:rPr lang="en-US" sz="2800" b="1" i="1" dirty="0" smtClean="0"/>
              <a:t>venous</a:t>
            </a:r>
            <a:r>
              <a:rPr lang="en-US" i="1" dirty="0" smtClean="0"/>
              <a:t> thrombi</a:t>
            </a:r>
          </a:p>
          <a:p>
            <a:pPr eaLnBrk="1" hangingPunct="1">
              <a:buFontTx/>
              <a:buChar char="-"/>
            </a:pPr>
            <a:r>
              <a:rPr lang="en-US" dirty="0" smtClean="0"/>
              <a:t>Normal blood flow is </a:t>
            </a:r>
            <a:r>
              <a:rPr lang="en-US" b="1" i="1" dirty="0" smtClean="0"/>
              <a:t>laminar (p</a:t>
            </a:r>
            <a:r>
              <a:rPr lang="en-US" dirty="0" smtClean="0"/>
              <a:t>latelets flow centrally in the vessel lumen, separated from the endothelium by a slower moving clear zone of plasma)</a:t>
            </a:r>
          </a:p>
          <a:p>
            <a:pPr eaLnBrk="1" hangingPunct="1">
              <a:buFontTx/>
              <a:buChar char="-"/>
            </a:pPr>
            <a:r>
              <a:rPr lang="en-US" dirty="0" smtClean="0"/>
              <a:t>Stasis and turbulence cause the followings:</a:t>
            </a:r>
            <a:r>
              <a:rPr lang="en-US" i="1" dirty="0" smtClean="0"/>
              <a:t> 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0" y="2895600"/>
          <a:ext cx="81534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7467600" cy="6169025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C00000"/>
                </a:solidFill>
              </a:rPr>
              <a:t>Causes of Stasis</a:t>
            </a:r>
          </a:p>
          <a:p>
            <a:pPr eaLnBrk="1" hangingPunct="1"/>
            <a:endParaRPr lang="en-US" b="1" dirty="0" smtClean="0"/>
          </a:p>
          <a:p>
            <a:pPr eaLnBrk="1" hangingPunct="1">
              <a:buFont typeface="Wingdings" pitchFamily="2" charset="2"/>
              <a:buAutoNum type="arabicPeriod"/>
            </a:pPr>
            <a:r>
              <a:rPr lang="en-US" b="1" i="1" dirty="0" smtClean="0"/>
              <a:t>Atherosclerosis </a:t>
            </a:r>
          </a:p>
          <a:p>
            <a:pPr eaLnBrk="1" hangingPunct="1">
              <a:buFont typeface="Wingdings" pitchFamily="2" charset="2"/>
              <a:buAutoNum type="arabicPeriod"/>
            </a:pPr>
            <a:r>
              <a:rPr lang="en-US" b="1" i="1" dirty="0" smtClean="0"/>
              <a:t>Aneurysms</a:t>
            </a:r>
          </a:p>
          <a:p>
            <a:pPr eaLnBrk="1" hangingPunct="1">
              <a:buFont typeface="Wingdings" pitchFamily="2" charset="2"/>
              <a:buAutoNum type="arabicPeriod"/>
            </a:pPr>
            <a:r>
              <a:rPr lang="en-US" b="1" i="1" dirty="0" smtClean="0"/>
              <a:t>Myocardial Infarction   ( Non-</a:t>
            </a:r>
            <a:r>
              <a:rPr lang="en-US" b="1" i="1" dirty="0" err="1" smtClean="0"/>
              <a:t>cotractile</a:t>
            </a:r>
            <a:r>
              <a:rPr lang="en-US" b="1" i="1" dirty="0" smtClean="0"/>
              <a:t> fibers)</a:t>
            </a:r>
          </a:p>
          <a:p>
            <a:pPr eaLnBrk="1" hangingPunct="1">
              <a:buFont typeface="Wingdings" pitchFamily="2" charset="2"/>
              <a:buAutoNum type="arabicPeriod"/>
            </a:pPr>
            <a:r>
              <a:rPr lang="en-US" b="1" i="1" dirty="0" smtClean="0"/>
              <a:t>Mitral valve </a:t>
            </a:r>
            <a:r>
              <a:rPr lang="en-US" b="1" i="1" dirty="0" err="1" smtClean="0"/>
              <a:t>stenosis</a:t>
            </a:r>
            <a:r>
              <a:rPr lang="en-US" b="1" i="1" dirty="0" smtClean="0"/>
              <a:t> (</a:t>
            </a:r>
            <a:r>
              <a:rPr lang="en-US" b="1" i="1" dirty="0" err="1" smtClean="0"/>
              <a:t>atrial</a:t>
            </a:r>
            <a:r>
              <a:rPr lang="en-US" b="1" i="1" dirty="0" smtClean="0"/>
              <a:t> dilation)</a:t>
            </a:r>
          </a:p>
          <a:p>
            <a:pPr eaLnBrk="1" hangingPunct="1">
              <a:buFont typeface="Wingdings" pitchFamily="2" charset="2"/>
              <a:buAutoNum type="arabicPeriod"/>
            </a:pPr>
            <a:r>
              <a:rPr lang="en-US" b="1" i="1" dirty="0" smtClean="0"/>
              <a:t>Hyper viscosity syndrome (PCV and Sickle Cell anemia)</a:t>
            </a:r>
          </a:p>
          <a:p>
            <a:pPr eaLnBrk="1" hangingPunct="1">
              <a:buFont typeface="Wingdings" pitchFamily="2" charset="2"/>
              <a:buAutoNum type="arabicPeriod"/>
            </a:pPr>
            <a:endParaRPr lang="en-US" b="1" dirty="0" smtClean="0"/>
          </a:p>
          <a:p>
            <a:pPr eaLnBrk="1" hangingPunct="1"/>
            <a:endParaRPr lang="en-US" b="1" i="1" dirty="0" smtClean="0"/>
          </a:p>
          <a:p>
            <a:pPr eaLnBrk="1" hangingPunct="1">
              <a:buFont typeface="Wingdings" pitchFamily="2" charset="2"/>
              <a:buNone/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228600"/>
            <a:ext cx="7467600" cy="6245225"/>
          </a:xfrm>
        </p:spPr>
        <p:txBody>
          <a:bodyPr/>
          <a:lstStyle/>
          <a:p>
            <a:pPr eaLnBrk="1" hangingPunct="1"/>
            <a:r>
              <a:rPr lang="en-US" sz="3600" b="1" dirty="0" err="1" smtClean="0">
                <a:solidFill>
                  <a:srgbClr val="C00000"/>
                </a:solidFill>
              </a:rPr>
              <a:t>Hypercoagulability</a:t>
            </a:r>
            <a:endParaRPr lang="en-US" sz="3200" dirty="0" smtClean="0"/>
          </a:p>
          <a:p>
            <a:pPr eaLnBrk="1" hangingPunct="1">
              <a:buNone/>
            </a:pPr>
            <a:r>
              <a:rPr lang="en-US" sz="3200" b="1" i="1" dirty="0" smtClean="0"/>
              <a:t>A. Genetic (primary):</a:t>
            </a:r>
          </a:p>
          <a:p>
            <a:pPr eaLnBrk="1" hangingPunct="1">
              <a:buFontTx/>
              <a:buChar char="-"/>
            </a:pPr>
            <a:r>
              <a:rPr lang="en-US" sz="3200" dirty="0" smtClean="0"/>
              <a:t>mutations in the factor V gene and the </a:t>
            </a:r>
            <a:r>
              <a:rPr lang="en-US" sz="3200" dirty="0" err="1" smtClean="0"/>
              <a:t>prothrombin</a:t>
            </a:r>
            <a:r>
              <a:rPr lang="en-US" sz="3200" dirty="0" smtClean="0"/>
              <a:t> gene are the most common</a:t>
            </a:r>
            <a:endParaRPr lang="en-US" sz="3200" i="1" dirty="0" smtClean="0"/>
          </a:p>
          <a:p>
            <a:pPr eaLnBrk="1" hangingPunct="1">
              <a:buNone/>
            </a:pPr>
            <a:r>
              <a:rPr lang="en-US" sz="3200" b="1" i="1" dirty="0" smtClean="0"/>
              <a:t>B. Acquired (secondary):</a:t>
            </a:r>
          </a:p>
          <a:p>
            <a:pPr eaLnBrk="1" hangingPunct="1">
              <a:buFontTx/>
              <a:buChar char="-"/>
            </a:pPr>
            <a:r>
              <a:rPr lang="en-US" sz="3200" dirty="0" err="1" smtClean="0"/>
              <a:t>multifactorial</a:t>
            </a:r>
            <a:r>
              <a:rPr lang="en-US" sz="3200" dirty="0" smtClean="0"/>
              <a:t> and is therefore more complicated</a:t>
            </a:r>
          </a:p>
          <a:p>
            <a:pPr eaLnBrk="1" hangingPunct="1">
              <a:buFontTx/>
              <a:buChar char="-"/>
            </a:pPr>
            <a:r>
              <a:rPr lang="en-US" sz="3200" dirty="0" smtClean="0"/>
              <a:t> causes include: Immobilization, MI, AF, surgery, fractures, burns, Cancer, Prosthetic cardiac valves …etc</a:t>
            </a:r>
          </a:p>
          <a:p>
            <a:pPr eaLnBrk="1" hangingPunct="1">
              <a:buFontTx/>
              <a:buChar char="-"/>
            </a:pPr>
            <a:endParaRPr lang="en-US" sz="3200" i="1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873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Morphology of thrombi</a:t>
            </a:r>
            <a:endParaRPr lang="ar-JO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85800"/>
            <a:ext cx="7467600" cy="5788152"/>
          </a:xfrm>
          <a:solidFill>
            <a:schemeClr val="bg2"/>
          </a:solidFill>
        </p:spPr>
        <p:txBody>
          <a:bodyPr/>
          <a:lstStyle/>
          <a:p>
            <a:r>
              <a:rPr lang="en-US" sz="2000" b="1" dirty="0" smtClean="0"/>
              <a:t>Can develop anywhere in the CVS (e.g., in cardiac chambers,  valves, arteries, veins, or capillaries).</a:t>
            </a:r>
          </a:p>
          <a:p>
            <a:pPr>
              <a:buNone/>
            </a:pPr>
            <a:endParaRPr lang="en-US" sz="2000" b="1" dirty="0" smtClean="0"/>
          </a:p>
          <a:p>
            <a:r>
              <a:rPr lang="en-US" sz="2000" b="1" i="1" u="sng" dirty="0" smtClean="0">
                <a:solidFill>
                  <a:srgbClr val="C00000"/>
                </a:solidFill>
              </a:rPr>
              <a:t>Arterial or cardiac </a:t>
            </a:r>
            <a:r>
              <a:rPr lang="en-US" sz="2000" b="1" dirty="0" smtClean="0">
                <a:solidFill>
                  <a:srgbClr val="C00000"/>
                </a:solidFill>
              </a:rPr>
              <a:t>thrombi</a:t>
            </a:r>
            <a:r>
              <a:rPr lang="en-US" sz="2000" b="1" dirty="0" smtClean="0">
                <a:solidFill>
                  <a:srgbClr val="C00000"/>
                </a:solidFill>
                <a:sym typeface="Wingdings" pitchFamily="2" charset="2"/>
              </a:rPr>
              <a:t> </a:t>
            </a:r>
            <a:r>
              <a:rPr lang="en-US" sz="2000" b="1" dirty="0" smtClean="0">
                <a:solidFill>
                  <a:srgbClr val="C00000"/>
                </a:solidFill>
              </a:rPr>
              <a:t>begin at sites of </a:t>
            </a:r>
            <a:r>
              <a:rPr lang="en-US" sz="2000" b="1" i="1" u="sng" dirty="0" smtClean="0">
                <a:solidFill>
                  <a:srgbClr val="C00000"/>
                </a:solidFill>
              </a:rPr>
              <a:t>endothelial injury </a:t>
            </a:r>
            <a:r>
              <a:rPr lang="en-US" sz="2000" b="1" dirty="0" smtClean="0">
                <a:solidFill>
                  <a:srgbClr val="C00000"/>
                </a:solidFill>
              </a:rPr>
              <a:t>or turbulence; and are usually superimposed on an </a:t>
            </a:r>
            <a:r>
              <a:rPr lang="en-US" sz="2000" b="1" i="1" u="sng" dirty="0" smtClean="0">
                <a:solidFill>
                  <a:srgbClr val="C00000"/>
                </a:solidFill>
              </a:rPr>
              <a:t>atherosclerotic plaque</a:t>
            </a:r>
          </a:p>
          <a:p>
            <a:pPr>
              <a:buNone/>
            </a:pPr>
            <a:endParaRPr lang="en-US" sz="2000" b="1" i="1" u="sng" dirty="0" smtClean="0">
              <a:solidFill>
                <a:srgbClr val="C00000"/>
              </a:solidFill>
            </a:endParaRPr>
          </a:p>
          <a:p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u="sng" dirty="0" smtClean="0">
                <a:solidFill>
                  <a:srgbClr val="0070C0"/>
                </a:solidFill>
              </a:rPr>
              <a:t>Venous </a:t>
            </a:r>
            <a:r>
              <a:rPr lang="en-US" sz="2000" b="1" dirty="0" smtClean="0">
                <a:solidFill>
                  <a:srgbClr val="0070C0"/>
                </a:solidFill>
              </a:rPr>
              <a:t>thrombi </a:t>
            </a:r>
            <a:r>
              <a:rPr lang="en-US" sz="2000" b="1" dirty="0" smtClean="0">
                <a:solidFill>
                  <a:srgbClr val="0070C0"/>
                </a:solidFill>
                <a:sym typeface="Wingdings" pitchFamily="2" charset="2"/>
              </a:rPr>
              <a:t></a:t>
            </a:r>
            <a:r>
              <a:rPr lang="en-US" sz="2000" b="1" dirty="0" smtClean="0">
                <a:solidFill>
                  <a:srgbClr val="0070C0"/>
                </a:solidFill>
              </a:rPr>
              <a:t> occur at sites of </a:t>
            </a:r>
            <a:r>
              <a:rPr lang="en-US" sz="2000" b="1" u="sng" dirty="0" smtClean="0">
                <a:solidFill>
                  <a:srgbClr val="0070C0"/>
                </a:solidFill>
              </a:rPr>
              <a:t>stasis</a:t>
            </a:r>
            <a:r>
              <a:rPr lang="en-US" sz="2000" b="1" dirty="0" smtClean="0">
                <a:solidFill>
                  <a:srgbClr val="0070C0"/>
                </a:solidFill>
              </a:rPr>
              <a:t>. Most commonly the veins of the lower extremities (90%)</a:t>
            </a:r>
          </a:p>
          <a:p>
            <a:pPr>
              <a:buNone/>
            </a:pPr>
            <a:endParaRPr lang="en-US" sz="2000" b="1" dirty="0" smtClean="0">
              <a:solidFill>
                <a:srgbClr val="0070C0"/>
              </a:solidFill>
            </a:endParaRPr>
          </a:p>
          <a:p>
            <a:r>
              <a:rPr lang="en-US" sz="2000" b="1" dirty="0" smtClean="0"/>
              <a:t>Thrombi are focally attached to the underlying vascular surface.</a:t>
            </a:r>
          </a:p>
          <a:p>
            <a:pPr>
              <a:buNone/>
            </a:pPr>
            <a:endParaRPr lang="en-US" sz="2000" b="1" dirty="0" smtClean="0"/>
          </a:p>
          <a:p>
            <a:r>
              <a:rPr lang="en-US" sz="2000" b="1" dirty="0" smtClean="0"/>
              <a:t> The propagating portion of a thrombus is poorly attached </a:t>
            </a:r>
            <a:r>
              <a:rPr lang="en-US" sz="2000" b="1" dirty="0" smtClean="0">
                <a:sym typeface="Wingdings" pitchFamily="2" charset="2"/>
              </a:rPr>
              <a:t></a:t>
            </a:r>
            <a:r>
              <a:rPr lang="en-US" sz="2000" b="1" dirty="0" smtClean="0"/>
              <a:t>fragmentation and embolus formation</a:t>
            </a:r>
            <a:endParaRPr lang="ar-JO" sz="20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Documents and Settings\Administrator\Desktop\showimageCAE4SN8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547938"/>
            <a:ext cx="7620000" cy="4157662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2087562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ARTERY WITH AN OLD THROMBUS. </a:t>
            </a:r>
            <a:r>
              <a:rPr lang="en-US" sz="2000" b="1" dirty="0" smtClean="0">
                <a:solidFill>
                  <a:srgbClr val="FF0000"/>
                </a:solidFill>
              </a:rPr>
              <a:t>A</a:t>
            </a:r>
            <a:r>
              <a:rPr lang="en-US" sz="2000" b="1" dirty="0" smtClean="0">
                <a:solidFill>
                  <a:schemeClr val="tx1"/>
                </a:solidFill>
              </a:rPr>
              <a:t>, H&amp;e-stain. </a:t>
            </a:r>
            <a:r>
              <a:rPr lang="en-US" sz="2000" b="1" dirty="0" smtClean="0">
                <a:solidFill>
                  <a:srgbClr val="FF0000"/>
                </a:solidFill>
              </a:rPr>
              <a:t>B</a:t>
            </a:r>
            <a:r>
              <a:rPr lang="en-US" sz="2000" b="1" dirty="0" smtClean="0">
                <a:solidFill>
                  <a:schemeClr val="tx1"/>
                </a:solidFill>
              </a:rPr>
              <a:t>, Stain For Elastic Tissue. </a:t>
            </a:r>
            <a:br>
              <a:rPr lang="en-US" sz="2000" b="1" dirty="0" smtClean="0">
                <a:solidFill>
                  <a:schemeClr val="tx1"/>
                </a:solidFill>
              </a:rPr>
            </a:br>
            <a:r>
              <a:rPr lang="en-US" sz="2000" b="1" dirty="0" smtClean="0">
                <a:solidFill>
                  <a:schemeClr val="tx1"/>
                </a:solidFill>
              </a:rPr>
              <a:t>The Original Lumen Is Delineated By The Internal Elastic Lamina (</a:t>
            </a:r>
            <a:r>
              <a:rPr lang="en-US" sz="2000" b="1" i="1" dirty="0" smtClean="0">
                <a:solidFill>
                  <a:schemeClr val="tx1"/>
                </a:solidFill>
              </a:rPr>
              <a:t>Arrows</a:t>
            </a:r>
            <a:r>
              <a:rPr lang="en-US" sz="2000" b="1" dirty="0" smtClean="0">
                <a:solidFill>
                  <a:schemeClr val="tx1"/>
                </a:solidFill>
              </a:rPr>
              <a:t>) And Is Totally Filled With Organized Thrombus, Now Punctuated By A Number Of </a:t>
            </a:r>
            <a:r>
              <a:rPr lang="en-US" sz="2000" b="1" dirty="0" err="1" smtClean="0">
                <a:solidFill>
                  <a:schemeClr val="tx1"/>
                </a:solidFill>
              </a:rPr>
              <a:t>Recanalized</a:t>
            </a:r>
            <a:r>
              <a:rPr lang="en-US" sz="2000" b="1" dirty="0" smtClean="0">
                <a:solidFill>
                  <a:schemeClr val="tx1"/>
                </a:solidFill>
              </a:rPr>
              <a:t> Channels (White Spaces).</a:t>
            </a:r>
            <a:endParaRPr lang="ar-JO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lines of </a:t>
            </a:r>
            <a:r>
              <a:rPr lang="en-US" b="1" u="sng" dirty="0" err="1" smtClean="0"/>
              <a:t>Zahn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Thrombi can have grossly (and microscopically) apparent laminations called </a:t>
            </a:r>
            <a:r>
              <a:rPr lang="en-US" b="1" u="sng" dirty="0" smtClean="0"/>
              <a:t>lines of </a:t>
            </a:r>
            <a:r>
              <a:rPr lang="en-US" b="1" u="sng" dirty="0" err="1" smtClean="0"/>
              <a:t>Zahn</a:t>
            </a:r>
            <a:r>
              <a:rPr lang="en-US" dirty="0" smtClean="0"/>
              <a:t>; these represent pale platelet and fibrin layers alternating with darker erythrocyte-rich layers.</a:t>
            </a:r>
          </a:p>
          <a:p>
            <a:r>
              <a:rPr lang="en-US" dirty="0" smtClean="0"/>
              <a:t> Such lines are significant in that they represent thrombosis of </a:t>
            </a:r>
            <a:r>
              <a:rPr lang="en-US" b="1" dirty="0" smtClean="0"/>
              <a:t>flowing</a:t>
            </a:r>
            <a:r>
              <a:rPr lang="en-US" dirty="0" smtClean="0"/>
              <a:t> blood (can potentially distinguish antemortem thrombosis from postmortem clots)</a:t>
            </a:r>
          </a:p>
          <a:p>
            <a:r>
              <a:rPr lang="en-US" dirty="0" smtClean="0"/>
              <a:t>postmortem blood clots are bland non-laminated clots </a:t>
            </a:r>
            <a:r>
              <a:rPr lang="en-US" i="1" u="sng" dirty="0" smtClean="0">
                <a:solidFill>
                  <a:srgbClr val="0070C0"/>
                </a:solidFill>
              </a:rPr>
              <a:t>(no lines of </a:t>
            </a:r>
            <a:r>
              <a:rPr lang="en-US" i="1" u="sng" dirty="0" err="1" smtClean="0">
                <a:solidFill>
                  <a:srgbClr val="0070C0"/>
                </a:solidFill>
              </a:rPr>
              <a:t>Zahn</a:t>
            </a:r>
            <a:r>
              <a:rPr lang="en-US" i="1" u="sng" dirty="0" smtClean="0">
                <a:solidFill>
                  <a:srgbClr val="0070C0"/>
                </a:solidFill>
              </a:rPr>
              <a:t>)</a:t>
            </a:r>
            <a:endParaRPr lang="ar-JO" i="1" u="sng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Desktop\image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5165" y="1664258"/>
            <a:ext cx="3706841" cy="3984171"/>
          </a:xfrm>
          <a:prstGeom prst="rect">
            <a:avLst/>
          </a:prstGeom>
          <a:noFill/>
        </p:spPr>
      </p:pic>
      <p:pic>
        <p:nvPicPr>
          <p:cNvPr id="1027" name="Picture 3" descr="C:\Documents and Settings\Administrator\Desktop\download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676400"/>
            <a:ext cx="3733800" cy="3962400"/>
          </a:xfrm>
          <a:prstGeom prst="rect">
            <a:avLst/>
          </a:prstGeom>
          <a:noFill/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lines of </a:t>
            </a:r>
            <a:r>
              <a:rPr lang="en-US" b="1" u="sng" dirty="0" err="1" smtClean="0"/>
              <a:t>Zahn</a:t>
            </a:r>
            <a:endParaRPr lang="ar-JO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1866900" y="2933700"/>
            <a:ext cx="457200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2095500" y="3009900"/>
            <a:ext cx="457200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2324100" y="3162300"/>
            <a:ext cx="457200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6515100" y="3543300"/>
            <a:ext cx="457200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6972300" y="3467100"/>
            <a:ext cx="457200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7467600" cy="609295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Mural thrombi</a:t>
            </a:r>
          </a:p>
          <a:p>
            <a:r>
              <a:rPr lang="en-US" dirty="0" smtClean="0"/>
              <a:t>Thrombi occurring in heart chambers or in the aortic lumen. </a:t>
            </a:r>
          </a:p>
          <a:p>
            <a:r>
              <a:rPr lang="en-US" dirty="0" smtClean="0"/>
              <a:t>Causes include: Abnormal myocardial contraction (e.g. arrhythmias, dilated </a:t>
            </a:r>
            <a:r>
              <a:rPr lang="en-US" dirty="0" err="1" smtClean="0"/>
              <a:t>cardiomyopathy</a:t>
            </a:r>
            <a:r>
              <a:rPr lang="en-US" dirty="0" smtClean="0"/>
              <a:t>, or MI) or </a:t>
            </a:r>
            <a:r>
              <a:rPr lang="en-US" dirty="0" err="1" smtClean="0"/>
              <a:t>endomyocardial</a:t>
            </a:r>
            <a:r>
              <a:rPr lang="en-US" dirty="0" smtClean="0"/>
              <a:t> injury (caused by </a:t>
            </a:r>
            <a:r>
              <a:rPr lang="en-US" dirty="0" err="1" smtClean="0"/>
              <a:t>myocarditis</a:t>
            </a:r>
            <a:r>
              <a:rPr lang="en-US" dirty="0" smtClean="0"/>
              <a:t>, catheter trauma)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Vegetations </a:t>
            </a:r>
            <a:endParaRPr lang="en-US" dirty="0" smtClean="0"/>
          </a:p>
          <a:p>
            <a:r>
              <a:rPr lang="en-US" dirty="0" smtClean="0"/>
              <a:t>Thrombi on heart valves are called </a:t>
            </a:r>
            <a:r>
              <a:rPr lang="en-US" b="1" dirty="0" smtClean="0"/>
              <a:t>vegetations:</a:t>
            </a:r>
          </a:p>
          <a:p>
            <a:pPr>
              <a:buNone/>
            </a:pPr>
            <a:r>
              <a:rPr lang="en-US" b="1" dirty="0" smtClean="0"/>
              <a:t>Types: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b="1" dirty="0" smtClean="0"/>
              <a:t>1- infectious (Bacterial or fungal blood-borne </a:t>
            </a:r>
            <a:r>
              <a:rPr lang="en-US" dirty="0" smtClean="0"/>
              <a:t>infections)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(e.g. infective </a:t>
            </a:r>
            <a:r>
              <a:rPr lang="en-US" dirty="0" err="1" smtClean="0"/>
              <a:t>endocarditis</a:t>
            </a:r>
            <a:r>
              <a:rPr lang="en-US" dirty="0" smtClean="0"/>
              <a:t>,). </a:t>
            </a:r>
          </a:p>
          <a:p>
            <a:pPr>
              <a:buNone/>
            </a:pPr>
            <a:r>
              <a:rPr lang="en-US" b="1" dirty="0" smtClean="0"/>
              <a:t>2-Non-bacterial thrombotic </a:t>
            </a:r>
            <a:r>
              <a:rPr lang="en-US" b="1" dirty="0" err="1" smtClean="0"/>
              <a:t>endocarditis</a:t>
            </a:r>
            <a:r>
              <a:rPr lang="en-US" b="1" dirty="0" smtClean="0"/>
              <a:t> </a:t>
            </a:r>
            <a:r>
              <a:rPr lang="en-US" dirty="0" smtClean="0"/>
              <a:t>occur on sterile valves</a:t>
            </a:r>
            <a:r>
              <a:rPr lang="en-US" b="1" dirty="0" smtClean="0"/>
              <a:t>.</a:t>
            </a: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Normal blood vessel histology</a:t>
            </a:r>
            <a:endParaRPr lang="ar-JO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574800"/>
            <a:ext cx="4419600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Documents and Settings\Administrator\Desktop\show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143124"/>
            <a:ext cx="7620000" cy="4181475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Mural thrombi</a:t>
            </a:r>
            <a:endParaRPr lang="ar-JO" b="1" dirty="0"/>
          </a:p>
        </p:txBody>
      </p:sp>
      <p:cxnSp>
        <p:nvCxnSpPr>
          <p:cNvPr id="6" name="Straight Arrow Connector 5"/>
          <p:cNvCxnSpPr/>
          <p:nvPr/>
        </p:nvCxnSpPr>
        <p:spPr>
          <a:xfrm rot="16200000" flipV="1">
            <a:off x="2781300" y="4914900"/>
            <a:ext cx="990600" cy="152400"/>
          </a:xfrm>
          <a:prstGeom prst="straightConnector1">
            <a:avLst/>
          </a:prstGeom>
          <a:ln w="698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6200000" flipV="1">
            <a:off x="1943101" y="5600700"/>
            <a:ext cx="990600" cy="152400"/>
          </a:xfrm>
          <a:prstGeom prst="straightConnector1">
            <a:avLst/>
          </a:prstGeom>
          <a:ln w="698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>
            <a:off x="7543800" y="3429000"/>
            <a:ext cx="457200" cy="457199"/>
          </a:xfrm>
          <a:prstGeom prst="straightConnector1">
            <a:avLst/>
          </a:prstGeom>
          <a:ln w="698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V="1">
            <a:off x="6667500" y="5829298"/>
            <a:ext cx="990600" cy="152400"/>
          </a:xfrm>
          <a:prstGeom prst="straightConnector1">
            <a:avLst/>
          </a:prstGeom>
          <a:ln w="698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7467600" cy="6248400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sz="2800" b="1" dirty="0" smtClean="0">
                <a:solidFill>
                  <a:srgbClr val="C00000"/>
                </a:solidFill>
              </a:rPr>
              <a:t>Fate of thrombi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/>
              <a:buAutoNum type="arabicPeriod"/>
              <a:defRPr/>
            </a:pPr>
            <a:r>
              <a:rPr lang="en-US" b="1" i="1" dirty="0" smtClean="0"/>
              <a:t>Propagation</a:t>
            </a:r>
            <a:r>
              <a:rPr lang="en-US" i="1" dirty="0" smtClean="0">
                <a:sym typeface="Wingdings" pitchFamily="2" charset="2"/>
              </a:rPr>
              <a:t> </a:t>
            </a:r>
            <a:r>
              <a:rPr lang="en-US" sz="2200" dirty="0" smtClean="0"/>
              <a:t>accumulate additional platelets and fibrin, eventually causing </a:t>
            </a:r>
            <a:r>
              <a:rPr lang="en-US" sz="2200" b="1" dirty="0" smtClean="0"/>
              <a:t>vessel</a:t>
            </a:r>
            <a:r>
              <a:rPr lang="en-US" sz="2200" dirty="0" smtClean="0"/>
              <a:t> </a:t>
            </a:r>
            <a:r>
              <a:rPr lang="en-US" sz="2200" b="1" dirty="0" smtClean="0"/>
              <a:t>obstruction</a:t>
            </a:r>
            <a:endParaRPr lang="en-US" b="1" i="1" dirty="0" smtClean="0"/>
          </a:p>
          <a:p>
            <a:pPr marL="457200" indent="-457200" eaLnBrk="1" fontAlgn="auto" hangingPunct="1">
              <a:spcAft>
                <a:spcPts val="0"/>
              </a:spcAft>
              <a:buFont typeface="Wingdings"/>
              <a:buAutoNum type="arabicPeriod"/>
              <a:defRPr/>
            </a:pPr>
            <a:r>
              <a:rPr lang="en-US" b="1" i="1" dirty="0" err="1" smtClean="0"/>
              <a:t>Embolization</a:t>
            </a:r>
            <a:r>
              <a:rPr lang="en-US" i="1" dirty="0" smtClean="0">
                <a:sym typeface="Wingdings" pitchFamily="2" charset="2"/>
              </a:rPr>
              <a:t> </a:t>
            </a:r>
            <a:r>
              <a:rPr lang="en-US" dirty="0" smtClean="0"/>
              <a:t>Thrombi dislodge or fragment and are transported elsewhere in the vasculature</a:t>
            </a:r>
            <a:endParaRPr lang="en-US" i="1" dirty="0" smtClean="0"/>
          </a:p>
          <a:p>
            <a:pPr marL="457200" indent="-457200" eaLnBrk="1" fontAlgn="auto" hangingPunct="1">
              <a:spcAft>
                <a:spcPts val="0"/>
              </a:spcAft>
              <a:buFont typeface="Wingdings"/>
              <a:buAutoNum type="arabicPeriod"/>
              <a:defRPr/>
            </a:pPr>
            <a:r>
              <a:rPr lang="en-US" b="1" i="1" dirty="0" smtClean="0"/>
              <a:t>Dissolution</a:t>
            </a:r>
            <a:r>
              <a:rPr lang="en-US" i="1" dirty="0" smtClean="0">
                <a:sym typeface="Wingdings" pitchFamily="2" charset="2"/>
              </a:rPr>
              <a:t> </a:t>
            </a:r>
            <a:r>
              <a:rPr lang="en-US" dirty="0" smtClean="0"/>
              <a:t>Thrombi are removed by </a:t>
            </a:r>
            <a:r>
              <a:rPr lang="en-US" dirty="0" err="1" smtClean="0"/>
              <a:t>fibrinolytic</a:t>
            </a:r>
            <a:r>
              <a:rPr lang="en-US" dirty="0" smtClean="0"/>
              <a:t> activity (</a:t>
            </a:r>
            <a:r>
              <a:rPr lang="en-US" u="sng" dirty="0" smtClean="0"/>
              <a:t>only in </a:t>
            </a:r>
            <a:r>
              <a:rPr lang="en-US" b="1" u="sng" dirty="0" smtClean="0"/>
              <a:t>r</a:t>
            </a:r>
            <a:r>
              <a:rPr lang="en-US" b="1" i="1" u="sng" dirty="0" smtClean="0"/>
              <a:t>ecent</a:t>
            </a:r>
            <a:r>
              <a:rPr lang="en-US" i="1" u="sng" dirty="0" smtClean="0"/>
              <a:t> thrombi</a:t>
            </a:r>
            <a:r>
              <a:rPr lang="en-US" i="1" dirty="0" smtClean="0"/>
              <a:t>)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/>
              <a:buAutoNum type="arabicPeriod"/>
              <a:defRPr/>
            </a:pPr>
            <a:r>
              <a:rPr lang="en-US" b="1" i="1" dirty="0" smtClean="0"/>
              <a:t>Organization* and </a:t>
            </a:r>
            <a:r>
              <a:rPr lang="en-US" b="1" i="1" dirty="0" err="1" smtClean="0"/>
              <a:t>recanalization</a:t>
            </a:r>
            <a:r>
              <a:rPr lang="en-US" i="1" dirty="0" smtClean="0">
                <a:sym typeface="Wingdings" pitchFamily="2" charset="2"/>
              </a:rPr>
              <a:t> </a:t>
            </a:r>
            <a:r>
              <a:rPr lang="en-US" dirty="0" smtClean="0"/>
              <a:t>Thrombi induce inflammation and fibrosis. These can </a:t>
            </a:r>
            <a:r>
              <a:rPr lang="en-US" i="1" dirty="0" err="1" smtClean="0"/>
              <a:t>recanalize</a:t>
            </a:r>
            <a:r>
              <a:rPr lang="en-US" dirty="0" smtClean="0"/>
              <a:t> (re-establishing some degree of flow), or they can be incorporated into a thickened vessel wall</a:t>
            </a:r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r>
              <a:rPr lang="en-US" i="1" dirty="0" smtClean="0"/>
              <a:t>*Organization refers to the </a:t>
            </a:r>
            <a:r>
              <a:rPr lang="en-US" i="1" dirty="0" err="1" smtClean="0"/>
              <a:t>ingrowth</a:t>
            </a:r>
            <a:r>
              <a:rPr lang="en-US" i="1" dirty="0" smtClean="0"/>
              <a:t> of endothelial cells, smooth cells and fibroblasts into the fibrin rich thrombus.</a:t>
            </a:r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endParaRPr lang="en-US" i="1" dirty="0" smtClean="0"/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r>
              <a:rPr lang="en-US" b="1" i="1" dirty="0" smtClean="0"/>
              <a:t>5. 	Superimposed infection</a:t>
            </a:r>
            <a:r>
              <a:rPr lang="en-US" i="1" dirty="0" smtClean="0"/>
              <a:t> (</a:t>
            </a:r>
            <a:r>
              <a:rPr lang="en-US" b="1" i="1" dirty="0" err="1" smtClean="0"/>
              <a:t>Mycotic</a:t>
            </a:r>
            <a:r>
              <a:rPr lang="en-US" i="1" dirty="0" smtClean="0"/>
              <a:t> </a:t>
            </a:r>
            <a:r>
              <a:rPr lang="en-US" b="1" i="1" dirty="0" smtClean="0"/>
              <a:t>aneurysm</a:t>
            </a:r>
            <a:r>
              <a:rPr lang="en-US" i="1" dirty="0" smtClean="0"/>
              <a:t>)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/>
              <a:buAutoNum type="arabicPeriod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dirty="0" smtClean="0"/>
          </a:p>
          <a:p>
            <a:pPr marL="457200" indent="-45720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 smtClean="0"/>
          </a:p>
          <a:p>
            <a:pPr marL="457200" indent="-45720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 smtClean="0"/>
          </a:p>
          <a:p>
            <a:pPr marL="457200" indent="-457200" eaLnBrk="1" fontAlgn="auto" hangingPunct="1">
              <a:spcAft>
                <a:spcPts val="0"/>
              </a:spcAft>
              <a:buFont typeface="Wingdings"/>
              <a:buAutoNum type="arabicPeriod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7467600" cy="6016752"/>
          </a:xfrm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b="1" u="sng" dirty="0" smtClean="0"/>
              <a:t>Venous thrombi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b="1" dirty="0" smtClean="0"/>
              <a:t> </a:t>
            </a:r>
            <a:r>
              <a:rPr lang="en-US" dirty="0" smtClean="0"/>
              <a:t>(veins of the legs) are most common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/>
              <a:buAutoNum type="alphaLcPeriod"/>
              <a:defRPr/>
            </a:pPr>
            <a:r>
              <a:rPr lang="en-US" b="1" i="1" dirty="0" smtClean="0"/>
              <a:t>Superficial</a:t>
            </a:r>
            <a:r>
              <a:rPr lang="en-US" i="1" dirty="0" smtClean="0"/>
              <a:t>: e.g. </a:t>
            </a:r>
            <a:r>
              <a:rPr lang="en-US" i="1" dirty="0" err="1" smtClean="0"/>
              <a:t>Saphenous</a:t>
            </a:r>
            <a:r>
              <a:rPr lang="en-US" i="1" dirty="0" smtClean="0"/>
              <a:t> veins.</a:t>
            </a:r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r>
              <a:rPr lang="en-US" i="1" dirty="0" smtClean="0"/>
              <a:t>	- </a:t>
            </a:r>
            <a:r>
              <a:rPr lang="en-US" dirty="0" smtClean="0"/>
              <a:t>can cause local congestion, swelling, pain, and tenderness along the course of the involved vein, but they rarely </a:t>
            </a:r>
            <a:r>
              <a:rPr lang="en-US" dirty="0" err="1" smtClean="0"/>
              <a:t>embolize</a:t>
            </a:r>
            <a:endParaRPr lang="en-US" i="1" dirty="0" smtClean="0"/>
          </a:p>
          <a:p>
            <a:pPr marL="457200" indent="-457200" eaLnBrk="1" fontAlgn="auto" hangingPunct="1">
              <a:spcAft>
                <a:spcPts val="0"/>
              </a:spcAft>
              <a:buFont typeface="Wingdings"/>
              <a:buAutoNum type="alphaLcPeriod"/>
              <a:defRPr/>
            </a:pPr>
            <a:r>
              <a:rPr lang="en-US" b="1" i="1" dirty="0" smtClean="0"/>
              <a:t>Deep</a:t>
            </a:r>
            <a:r>
              <a:rPr lang="en-US" i="1" dirty="0" smtClean="0"/>
              <a:t>: </a:t>
            </a:r>
            <a:r>
              <a:rPr lang="en-US" i="1" err="1" smtClean="0"/>
              <a:t>e.g</a:t>
            </a:r>
            <a:r>
              <a:rPr lang="en-US" i="1" smtClean="0"/>
              <a:t>. Popliteal</a:t>
            </a:r>
            <a:r>
              <a:rPr lang="en-US" i="1" dirty="0" smtClean="0"/>
              <a:t>, Femoral and iliac vein.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more serious because they may </a:t>
            </a:r>
            <a:r>
              <a:rPr lang="en-US" dirty="0" err="1" smtClean="0"/>
              <a:t>embolize</a:t>
            </a:r>
            <a:endParaRPr lang="en-US" dirty="0" smtClean="0"/>
          </a:p>
          <a:p>
            <a:pPr marL="457200" indent="-45720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can occur with stasis or in a variety of </a:t>
            </a:r>
            <a:r>
              <a:rPr lang="en-US" dirty="0" err="1" smtClean="0"/>
              <a:t>hypercoagulable</a:t>
            </a:r>
            <a:r>
              <a:rPr lang="en-US" dirty="0" smtClean="0"/>
              <a:t> states</a:t>
            </a:r>
            <a:endParaRPr lang="en-US" i="1" dirty="0" smtClean="0"/>
          </a:p>
          <a:p>
            <a:endParaRPr lang="ar-JO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Artery (A) </a:t>
            </a:r>
            <a:r>
              <a:rPr lang="en-US" b="1" dirty="0" err="1" smtClean="0">
                <a:solidFill>
                  <a:schemeClr val="tx1"/>
                </a:solidFill>
              </a:rPr>
              <a:t>vs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vien</a:t>
            </a:r>
            <a:r>
              <a:rPr lang="en-US" b="1" dirty="0" smtClean="0">
                <a:solidFill>
                  <a:schemeClr val="tx1"/>
                </a:solidFill>
              </a:rPr>
              <a:t> (V) </a:t>
            </a:r>
            <a:endParaRPr lang="ar-JO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143000"/>
            <a:ext cx="5638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/>
              <a:t>Thrombosis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b="1" dirty="0" smtClean="0"/>
              <a:t>Pathogenesis (called </a:t>
            </a:r>
            <a:r>
              <a:rPr lang="en-US" b="1" i="1" dirty="0" smtClean="0"/>
              <a:t>Virchow's triad</a:t>
            </a:r>
            <a:r>
              <a:rPr lang="en-US" b="1" dirty="0" smtClean="0"/>
              <a:t>): 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/>
              <a:buAutoNum type="arabicPeriod"/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Endothelial* Injury ( Heart, Arteries)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/>
              <a:buAutoNum type="arabicPeriod"/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Stasis (abnormal blood flow)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/>
              <a:buAutoNum type="arabicPeriod"/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Blood </a:t>
            </a:r>
            <a:r>
              <a:rPr lang="en-US" b="1" i="1" dirty="0" err="1" smtClean="0">
                <a:solidFill>
                  <a:srgbClr val="FF0000"/>
                </a:solidFill>
              </a:rPr>
              <a:t>Hypercoagulability</a:t>
            </a:r>
            <a:endParaRPr lang="en-US" b="1" i="1" dirty="0" smtClean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b="1" dirty="0" smtClean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b="1" dirty="0" smtClean="0"/>
              <a:t>* Endothelial cells are special type of cells that cover the inside surface of blood vessels and heart.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Documents and Settings\Administrator\Desktop\showimageCAKRJZ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47725"/>
            <a:ext cx="7620000" cy="5162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Contribution of Endothelial Cells to Coagulation</a:t>
            </a:r>
            <a:r>
              <a:rPr lang="en-US" dirty="0" smtClean="0"/>
              <a:t>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7467600" cy="5407152"/>
          </a:xfrm>
        </p:spPr>
        <p:txBody>
          <a:bodyPr/>
          <a:lstStyle/>
          <a:p>
            <a:r>
              <a:rPr lang="en-US" b="1" dirty="0" smtClean="0"/>
              <a:t>Intact endothelial cells maintain liquid blood flow by:	</a:t>
            </a:r>
            <a:r>
              <a:rPr lang="en-US" dirty="0" smtClean="0"/>
              <a:t>1- inhibiting platelet adherence</a:t>
            </a:r>
          </a:p>
          <a:p>
            <a:pPr>
              <a:buNone/>
            </a:pPr>
            <a:r>
              <a:rPr lang="en-US" dirty="0" smtClean="0"/>
              <a:t>		2- preventing coagulation factor activation</a:t>
            </a:r>
          </a:p>
          <a:p>
            <a:pPr>
              <a:buNone/>
            </a:pPr>
            <a:r>
              <a:rPr lang="en-US" dirty="0" smtClean="0"/>
              <a:t>		3- lysing blood clots that may form.</a:t>
            </a:r>
          </a:p>
          <a:p>
            <a:r>
              <a:rPr lang="en-US" b="1" dirty="0" smtClean="0"/>
              <a:t>Endothelial cells can be </a:t>
            </a:r>
            <a:r>
              <a:rPr lang="en-US" b="1" u="sng" dirty="0" smtClean="0"/>
              <a:t>stimulated</a:t>
            </a:r>
            <a:r>
              <a:rPr lang="en-US" b="1" dirty="0" smtClean="0"/>
              <a:t> by direct injury or by various cytokines that are produced during inflammation</a:t>
            </a:r>
            <a:r>
              <a:rPr lang="en-US" b="1" dirty="0" smtClean="0">
                <a:sym typeface="Wingdings" pitchFamily="2" charset="2"/>
              </a:rPr>
              <a:t>.</a:t>
            </a:r>
          </a:p>
          <a:p>
            <a:r>
              <a:rPr lang="en-US" b="1" dirty="0" smtClean="0">
                <a:sym typeface="Wingdings" pitchFamily="2" charset="2"/>
              </a:rPr>
              <a:t>Endothelial injury results </a:t>
            </a:r>
            <a:r>
              <a:rPr lang="en-US" b="1" dirty="0" smtClean="0"/>
              <a:t>in:</a:t>
            </a:r>
          </a:p>
          <a:p>
            <a:pPr>
              <a:buNone/>
            </a:pPr>
            <a:r>
              <a:rPr lang="en-US" dirty="0" smtClean="0"/>
              <a:t>1- expression of </a:t>
            </a:r>
            <a:r>
              <a:rPr lang="en-US" b="1" dirty="0" err="1" smtClean="0"/>
              <a:t>procoagulant</a:t>
            </a:r>
            <a:r>
              <a:rPr lang="en-US" b="1" dirty="0" smtClean="0"/>
              <a:t> proteins </a:t>
            </a:r>
            <a:r>
              <a:rPr lang="en-US" dirty="0" smtClean="0"/>
              <a:t>(tissue factor and </a:t>
            </a:r>
            <a:r>
              <a:rPr lang="en-US" dirty="0" err="1" smtClean="0"/>
              <a:t>vWF</a:t>
            </a:r>
            <a:r>
              <a:rPr lang="en-US" dirty="0" smtClean="0"/>
              <a:t>)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local thrombus formation.</a:t>
            </a:r>
          </a:p>
          <a:p>
            <a:pPr>
              <a:buNone/>
            </a:pPr>
            <a:r>
              <a:rPr lang="en-US" dirty="0" smtClean="0"/>
              <a:t>2- exposure of underlying </a:t>
            </a:r>
            <a:r>
              <a:rPr lang="en-US" dirty="0" err="1" smtClean="0"/>
              <a:t>vWF</a:t>
            </a:r>
            <a:r>
              <a:rPr lang="en-US" dirty="0" smtClean="0"/>
              <a:t> and basement membrane collagen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platelet aggregation and thrombus formation. </a:t>
            </a:r>
          </a:p>
          <a:p>
            <a:endParaRPr lang="ar-JO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304800"/>
          <a:ext cx="7467600" cy="6169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Response of Vascular Wall Cells to Injury</a:t>
            </a:r>
            <a:r>
              <a:rPr lang="en-US" dirty="0" smtClean="0"/>
              <a:t> </a:t>
            </a:r>
            <a:endParaRPr lang="ar-JO" dirty="0"/>
          </a:p>
        </p:txBody>
      </p:sp>
      <p:sp>
        <p:nvSpPr>
          <p:cNvPr id="1126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b="1" dirty="0" smtClean="0"/>
              <a:t>Injury to the vessel wall results in a healing response, involving:</a:t>
            </a:r>
          </a:p>
          <a:p>
            <a:pPr>
              <a:buNone/>
            </a:pPr>
            <a:r>
              <a:rPr lang="en-US" b="1" dirty="0" smtClean="0"/>
              <a:t>1- </a:t>
            </a:r>
            <a:r>
              <a:rPr lang="en-US" b="1" dirty="0" err="1" smtClean="0"/>
              <a:t>Intimal</a:t>
            </a:r>
            <a:r>
              <a:rPr lang="en-US" b="1" dirty="0" smtClean="0"/>
              <a:t> expansion by proliferating SMCs and newly synthesized ECM.</a:t>
            </a:r>
          </a:p>
          <a:p>
            <a:pPr>
              <a:buNone/>
            </a:pPr>
            <a:r>
              <a:rPr lang="en-US" b="1" dirty="0" smtClean="0"/>
              <a:t>2- The recruitment and activation of the SMCs in which involves signals from cells (e.g., ECs, platelets, and macrophages), as well as mediators derived from coagulation and complement cascades.</a:t>
            </a:r>
          </a:p>
          <a:p>
            <a:r>
              <a:rPr lang="en-US" b="1" dirty="0" smtClean="0"/>
              <a:t>Pathologic effect of vascular healing</a:t>
            </a:r>
            <a:r>
              <a:rPr lang="en-US" b="1" dirty="0" smtClean="0">
                <a:sym typeface="Wingdings" pitchFamily="2" charset="2"/>
              </a:rPr>
              <a:t></a:t>
            </a:r>
            <a:r>
              <a:rPr lang="en-US" b="1" dirty="0" smtClean="0"/>
              <a:t> Excessive thickening of the </a:t>
            </a:r>
            <a:r>
              <a:rPr lang="en-US" b="1" dirty="0" err="1" smtClean="0"/>
              <a:t>intima</a:t>
            </a:r>
            <a:r>
              <a:rPr lang="en-US" b="1" dirty="0" smtClean="0"/>
              <a:t> </a:t>
            </a:r>
            <a:r>
              <a:rPr lang="en-US" b="1" dirty="0" smtClean="0">
                <a:sym typeface="Wingdings" pitchFamily="2" charset="2"/>
              </a:rPr>
              <a:t></a:t>
            </a:r>
            <a:r>
              <a:rPr lang="en-US" b="1" dirty="0" smtClean="0"/>
              <a:t> luminal </a:t>
            </a:r>
            <a:r>
              <a:rPr lang="en-US" b="1" dirty="0" err="1" smtClean="0"/>
              <a:t>stenosis</a:t>
            </a:r>
            <a:r>
              <a:rPr lang="en-US" b="1" dirty="0" smtClean="0"/>
              <a:t> &amp; blockage of vascular flow</a:t>
            </a:r>
          </a:p>
          <a:p>
            <a:endParaRPr lang="ar-JO" b="1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dministrator\Desktop\showimage.jpg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533400" y="762000"/>
            <a:ext cx="7620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E91D0C80A92546A90D71F2E4C386F2" ma:contentTypeVersion="1" ma:contentTypeDescription="Create a new document." ma:contentTypeScope="" ma:versionID="8150bc365a64f4197470ef36d602a064">
  <xsd:schema xmlns:xsd="http://www.w3.org/2001/XMLSchema" xmlns:xs="http://www.w3.org/2001/XMLSchema" xmlns:p="http://schemas.microsoft.com/office/2006/metadata/properties" xmlns:ns2="1273bb50-8aa1-4bf6-a01c-f5e28723f012" targetNamespace="http://schemas.microsoft.com/office/2006/metadata/properties" ma:root="true" ma:fieldsID="9617b7a75fb7d0093c66aedf80356b1a" ns2:_="">
    <xsd:import namespace="1273bb50-8aa1-4bf6-a01c-f5e28723f012"/>
    <xsd:element name="properties">
      <xsd:complexType>
        <xsd:sequence>
          <xsd:element name="documentManagement">
            <xsd:complexType>
              <xsd:all>
                <xsd:element ref="ns2:Course_x0020_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73bb50-8aa1-4bf6-a01c-f5e28723f012" elementFormDefault="qualified">
    <xsd:import namespace="http://schemas.microsoft.com/office/2006/documentManagement/types"/>
    <xsd:import namespace="http://schemas.microsoft.com/office/infopath/2007/PartnerControls"/>
    <xsd:element name="Course_x0020_Name" ma:index="2" nillable="true" ma:displayName="Course Name" ma:internalName="Course_x0020_Nam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urse_x0020_Name xmlns="1273bb50-8aa1-4bf6-a01c-f5e28723f012">Cardiovascular pathology-3rd yr medical students</Course_x0020_Name>
  </documentManagement>
</p:properties>
</file>

<file path=customXml/itemProps1.xml><?xml version="1.0" encoding="utf-8"?>
<ds:datastoreItem xmlns:ds="http://schemas.openxmlformats.org/officeDocument/2006/customXml" ds:itemID="{1DC7BA99-D348-40F6-A6B8-95F755C103A1}"/>
</file>

<file path=customXml/itemProps2.xml><?xml version="1.0" encoding="utf-8"?>
<ds:datastoreItem xmlns:ds="http://schemas.openxmlformats.org/officeDocument/2006/customXml" ds:itemID="{373DABEE-CBB0-4E7A-BC2F-4BF98A3245FA}"/>
</file>

<file path=customXml/itemProps3.xml><?xml version="1.0" encoding="utf-8"?>
<ds:datastoreItem xmlns:ds="http://schemas.openxmlformats.org/officeDocument/2006/customXml" ds:itemID="{02D31EAD-3B86-4147-9F3A-A389D469CC8A}"/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737</Words>
  <Application>Microsoft Office PowerPoint</Application>
  <PresentationFormat>On-screen Show (4:3)</PresentationFormat>
  <Paragraphs>108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Oriel</vt:lpstr>
      <vt:lpstr>Thrombosis </vt:lpstr>
      <vt:lpstr>Normal blood vessel histology</vt:lpstr>
      <vt:lpstr>Artery (A) vs vien (V) </vt:lpstr>
      <vt:lpstr>Thrombosis</vt:lpstr>
      <vt:lpstr>Slide 5</vt:lpstr>
      <vt:lpstr>Contribution of Endothelial Cells to Coagulation </vt:lpstr>
      <vt:lpstr>Slide 7</vt:lpstr>
      <vt:lpstr>Response of Vascular Wall Cells to Injury </vt:lpstr>
      <vt:lpstr>Slide 9</vt:lpstr>
      <vt:lpstr>Slide 10</vt:lpstr>
      <vt:lpstr>Slide 11</vt:lpstr>
      <vt:lpstr>Slide 12</vt:lpstr>
      <vt:lpstr>Slide 13</vt:lpstr>
      <vt:lpstr>Slide 14</vt:lpstr>
      <vt:lpstr>Morphology of thrombi</vt:lpstr>
      <vt:lpstr>ARTERY WITH AN OLD THROMBUS. A, H&amp;e-stain. B, Stain For Elastic Tissue.  The Original Lumen Is Delineated By The Internal Elastic Lamina (Arrows) And Is Totally Filled With Organized Thrombus, Now Punctuated By A Number Of Recanalized Channels (White Spaces).</vt:lpstr>
      <vt:lpstr>lines of Zahn</vt:lpstr>
      <vt:lpstr>lines of Zahn</vt:lpstr>
      <vt:lpstr>Slide 19</vt:lpstr>
      <vt:lpstr>Mural thrombi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Thrombosis </dc:title>
  <dc:creator/>
  <cp:lastModifiedBy>Administrator</cp:lastModifiedBy>
  <cp:revision>16</cp:revision>
  <dcterms:created xsi:type="dcterms:W3CDTF">2006-08-16T00:00:00Z</dcterms:created>
  <dcterms:modified xsi:type="dcterms:W3CDTF">2015-10-29T07:58:47Z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  <property fmtid="{D5CDD505-2E9C-101B-9397-08002B2CF9AE}" pid="3" name="ContentTypeId">
    <vt:lpwstr>0x01010032E91D0C80A92546A90D71F2E4C386F2</vt:lpwstr>
  </property>
</Properties>
</file>